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9" r:id="rId4"/>
    <p:sldId id="262" r:id="rId5"/>
    <p:sldId id="263" r:id="rId6"/>
    <p:sldId id="264" r:id="rId7"/>
    <p:sldId id="266" r:id="rId8"/>
    <p:sldId id="268" r:id="rId9"/>
    <p:sldId id="269" r:id="rId10"/>
    <p:sldId id="267" r:id="rId11"/>
    <p:sldId id="270" r:id="rId12"/>
    <p:sldId id="271" r:id="rId13"/>
    <p:sldId id="272" r:id="rId14"/>
    <p:sldId id="273" r:id="rId15"/>
    <p:sldId id="277" r:id="rId16"/>
    <p:sldId id="281" r:id="rId17"/>
    <p:sldId id="275" r:id="rId18"/>
    <p:sldId id="276" r:id="rId19"/>
    <p:sldId id="278" r:id="rId20"/>
    <p:sldId id="274" r:id="rId21"/>
    <p:sldId id="279" r:id="rId22"/>
    <p:sldId id="282" r:id="rId23"/>
    <p:sldId id="283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90" d="100"/>
          <a:sy n="90" d="100"/>
        </p:scale>
        <p:origin x="13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8CD70-BC3B-4AE9-B265-C7496B06DC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ED1EFB-27CB-4682-8541-3CA6A9B9C3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4A4088-2706-4F23-9894-6EF8B6E8F3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6715F-DA22-4A22-BA13-4DB90F041487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CFE165-E1B2-4856-AF35-ACC7E8538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323BA-8B5F-4F00-AC3B-8B8C5606E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1A1C5-FC14-4729-BECC-0B235F67E7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574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2B60E-0898-4E34-A820-7146421BD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AE78E-6F28-4B50-A588-5F21F50B32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C25AD6-37EE-48F8-8739-7B14AD6E8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6715F-DA22-4A22-BA13-4DB90F041487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E44D31-8174-4172-AF99-5DEFF4999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BC74C0-DB64-4CDA-85DA-2237C4B08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1A1C5-FC14-4729-BECC-0B235F67E7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728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A0AEC-DE06-4DE8-AC44-683E4CBE4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E7DDE2-3EEB-4E31-AFCA-A2BAE86120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6EA203-CDE1-4824-A6D8-3A4F7B100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6715F-DA22-4A22-BA13-4DB90F041487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29EBE5-1485-419B-B05E-C5FFF1243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97ABF8-1D41-43F2-9C06-A7D0EB845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1A1C5-FC14-4729-BECC-0B235F67E7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689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6ED20-78E2-47A7-BE50-596A74BD1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AB8EF-4E5B-424D-AFEE-635E76629F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765D22-4C8E-41CB-8A33-09B60F1B2D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2E2F78-F930-456A-9F74-ED2DD68D4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6715F-DA22-4A22-BA13-4DB90F041487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59EE7-C9E8-4C63-8082-99144D53E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0C300A-7415-42E2-9CF1-A49F52376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1A1C5-FC14-4729-BECC-0B235F67E7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451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356D9-C6F1-4959-B4CD-F4E5096F7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62793A-58E3-4833-B728-754EA18B3A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645C13-AE7A-4DE2-9BF1-8F760BDDD9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95D0CA-53CB-4DAD-B8E9-6BD9B7C9D4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A1FAD3-F899-4D2E-B3E2-480F1F148C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F69233-DAAB-424F-95CA-1188FDB35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6715F-DA22-4A22-BA13-4DB90F041487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232BAD-BD42-4FC5-9383-A8F3198A6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FE9C05-35F2-4A99-AFF5-E31BA008F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1A1C5-FC14-4729-BECC-0B235F67E7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5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36C28-FCF1-493C-8560-563BDA369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4B4DBF-D977-4596-A14B-70BCF61DB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6715F-DA22-4A22-BA13-4DB90F041487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719E73-50A1-4EC6-BDE8-DDA0C874D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834771-AFEC-4C9A-B075-DD507345B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1A1C5-FC14-4729-BECC-0B235F67E7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290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0E2B03-CF73-4F19-B896-766A73E1C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6715F-DA22-4A22-BA13-4DB90F041487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74A3AB-E320-4324-9D78-75D23FAF0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36CBF-B21E-4314-8833-C02876BEB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1A1C5-FC14-4729-BECC-0B235F67E7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4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1F380-D489-417C-8F58-0E3F6FF59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8DBE0-62EE-4130-A8CD-90B4D5D5B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F495D4-687B-42F5-8E1E-0AB7CF9C85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3DD06D-8592-40B5-9268-D5313F28F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6715F-DA22-4A22-BA13-4DB90F041487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1092C7-45D9-48F7-BE81-D58563FAC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E2FCA7-E3BB-4AEE-A8D0-AE0C9DA88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1A1C5-FC14-4729-BECC-0B235F67E7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356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6DA94-D446-4456-A8E7-8FE8FDBCB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DA2F2D-DE88-4D82-9480-8C4448DA39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FDD783-8CFF-436B-82AC-0DD5402D16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5D78DD-FB6A-42A6-9958-A6D167C8DD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6715F-DA22-4A22-BA13-4DB90F041487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932B03-1550-4728-B36A-506229304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9E12CA-B6BF-4902-92E2-D1F03F259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1A1C5-FC14-4729-BECC-0B235F67E7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782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36812-D906-46AB-9BEA-DC5A18F91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0579F0-48FC-4FDB-9C9C-3BD663F41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E92411-B71E-42CE-9680-E8F2B31BC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6715F-DA22-4A22-BA13-4DB90F041487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B8B1F-7CBA-44E4-A5BF-9A69F4897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22AEA5-28C3-486E-9C35-59E847557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1A1C5-FC14-4729-BECC-0B235F67E7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67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24177B-AFF4-41AE-8D0B-5D68BAA3E1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68BC5B-9805-44EC-B19E-1E9B9ECD55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DC35ED-BB3F-4899-AC97-2BFA53383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6715F-DA22-4A22-BA13-4DB90F041487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AABAD-F5DB-472D-B561-5846236F1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7E5F41-AF18-46D5-AAEA-8C3501DC5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1A1C5-FC14-4729-BECC-0B235F67E7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492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4EF547-0E65-4917-B4F8-449E7A072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3111CA-8461-45A1-85B7-4C5EE080A4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5DB7A9-D389-448A-AF3B-FA965F0F49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86715F-DA22-4A22-BA13-4DB90F041487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F4642-7A93-4938-B2CC-B1FFEDDCC8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8F225B-8086-4D48-BAA7-BE09A1410A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A1A1C5-FC14-4729-BECC-0B235F67E7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970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9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8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A3A0C-F4B9-446F-ACBB-AE477ED865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0725" y="2642819"/>
            <a:ext cx="9668540" cy="2387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Convolutional Neural Networks(CNNs)</a:t>
            </a:r>
            <a:br>
              <a:rPr lang="en-GB" b="1" dirty="0"/>
            </a:br>
            <a:r>
              <a:rPr lang="en-GB" sz="2000" dirty="0"/>
              <a:t>(Some slides and images modified from University of Waterloo dep of Comp Sci).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5556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31224-5088-4B1C-BA48-4DECF48BF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A9F7CE-BB9D-4883-B614-D16D858912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6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Question: Why not use the fully connected MLP we designed last week?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608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1ED3D-1DD1-471F-8C0C-7FE0C862D7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Answer: It’s ok for smaller images like our 28x28 fashion dataset but the number of parameters to train becomes exponentially large as the image size increases.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For example a 100x100 image has 10,000 pixels. If the first layer has 1000, fully connected (dense layer) neurons then there are 1000x10,000 = 10 million connections.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CNNs solve this by using partially connected networks and weight sharing.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1708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1ED3D-1DD1-471F-8C0C-7FE0C862D7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5400" b="1" dirty="0"/>
              <a:t>The intuition</a:t>
            </a:r>
          </a:p>
          <a:p>
            <a:r>
              <a:rPr lang="en-GB" sz="5400" dirty="0"/>
              <a:t>Look at biological vision systems.</a:t>
            </a:r>
          </a:p>
          <a:p>
            <a:r>
              <a:rPr lang="en-GB" sz="5400" dirty="0"/>
              <a:t>They are multi-layered.</a:t>
            </a:r>
          </a:p>
          <a:p>
            <a:r>
              <a:rPr lang="en-GB" sz="5400" dirty="0"/>
              <a:t>Layers are specialised:-</a:t>
            </a:r>
          </a:p>
          <a:p>
            <a:pPr lvl="1"/>
            <a:r>
              <a:rPr lang="en-GB" sz="5000" dirty="0"/>
              <a:t>Early layers detect small features: corners, vertical edges, horizontal edges, blobs, etc.</a:t>
            </a:r>
          </a:p>
          <a:p>
            <a:pPr lvl="1"/>
            <a:r>
              <a:rPr lang="en-GB" sz="5000" dirty="0"/>
              <a:t>Following layers combine low level features into higher level patterns:- shapes and textures.</a:t>
            </a:r>
          </a:p>
        </p:txBody>
      </p:sp>
    </p:spTree>
    <p:extLst>
      <p:ext uri="{BB962C8B-B14F-4D97-AF65-F5344CB8AC3E}">
        <p14:creationId xmlns:p14="http://schemas.microsoft.com/office/powerpoint/2010/main" val="1728742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pic>
        <p:nvPicPr>
          <p:cNvPr id="11" name="Picture 4" descr="https://upload.wikimedia.org/wikipedia/commons/5/5e/Silverbird_in_Murchison_Falls_National_Park,_Uganda.JPG">
            <a:extLst>
              <a:ext uri="{FF2B5EF4-FFF2-40B4-BE49-F238E27FC236}">
                <a16:creationId xmlns:a16="http://schemas.microsoft.com/office/drawing/2014/main" id="{65545C4C-5E8F-4F28-8F9F-148C3B3329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2487083"/>
            <a:ext cx="4706614" cy="31377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圖片 15">
            <a:extLst>
              <a:ext uri="{FF2B5EF4-FFF2-40B4-BE49-F238E27FC236}">
                <a16:creationId xmlns:a16="http://schemas.microsoft.com/office/drawing/2014/main" id="{90E5C122-FD45-4B37-AB21-B21B3A3A89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3558" y="2976981"/>
            <a:ext cx="2455493" cy="2157949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矩形 43">
            <a:extLst>
              <a:ext uri="{FF2B5EF4-FFF2-40B4-BE49-F238E27FC236}">
                <a16:creationId xmlns:a16="http://schemas.microsoft.com/office/drawing/2014/main" id="{AFCF9AF1-D1BC-4EDD-9C43-192BBDD30D1F}"/>
              </a:ext>
            </a:extLst>
          </p:cNvPr>
          <p:cNvSpPr/>
          <p:nvPr/>
        </p:nvSpPr>
        <p:spPr>
          <a:xfrm>
            <a:off x="1608462" y="2639495"/>
            <a:ext cx="591871" cy="49870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cxnSp>
        <p:nvCxnSpPr>
          <p:cNvPr id="16" name="直線單箭頭接點 45">
            <a:extLst>
              <a:ext uri="{FF2B5EF4-FFF2-40B4-BE49-F238E27FC236}">
                <a16:creationId xmlns:a16="http://schemas.microsoft.com/office/drawing/2014/main" id="{96C58FBA-2039-4F38-BBE9-B52605B6F0B5}"/>
              </a:ext>
            </a:extLst>
          </p:cNvPr>
          <p:cNvCxnSpPr>
            <a:cxnSpLocks/>
            <a:stCxn id="15" idx="3"/>
            <a:endCxn id="12" idx="1"/>
          </p:cNvCxnSpPr>
          <p:nvPr/>
        </p:nvCxnSpPr>
        <p:spPr>
          <a:xfrm>
            <a:off x="2200333" y="2888846"/>
            <a:ext cx="5553225" cy="116711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367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1239AA-10EC-41A9-973E-AF1C2698BE0C}"/>
              </a:ext>
            </a:extLst>
          </p:cNvPr>
          <p:cNvSpPr txBox="1"/>
          <p:nvPr/>
        </p:nvSpPr>
        <p:spPr>
          <a:xfrm>
            <a:off x="1318437" y="1690687"/>
            <a:ext cx="477756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Patterns in images are localised – related information is nearby.</a:t>
            </a:r>
          </a:p>
          <a:p>
            <a:endParaRPr lang="en-GB" sz="3200" dirty="0"/>
          </a:p>
          <a:p>
            <a:r>
              <a:rPr lang="en-GB" sz="3200" dirty="0"/>
              <a:t>The patterns can occur anywhere in an image.</a:t>
            </a:r>
          </a:p>
          <a:p>
            <a:endParaRPr lang="en-GB" sz="3200" dirty="0"/>
          </a:p>
          <a:p>
            <a:r>
              <a:rPr lang="en-GB" sz="3200" dirty="0"/>
              <a:t>So train small detectors that move over the image.</a:t>
            </a:r>
          </a:p>
        </p:txBody>
      </p:sp>
      <p:pic>
        <p:nvPicPr>
          <p:cNvPr id="9" name="Picture 4" descr="http://all4desktop.com/data_images/original/4244361-bird.jpg">
            <a:extLst>
              <a:ext uri="{FF2B5EF4-FFF2-40B4-BE49-F238E27FC236}">
                <a16:creationId xmlns:a16="http://schemas.microsoft.com/office/drawing/2014/main" id="{4E6E5A16-B1AB-4BC6-A9EF-4829BB3863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045" y="3824693"/>
            <a:ext cx="2486025" cy="17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4" descr="https://upload.wikimedia.org/wikipedia/commons/5/5e/Silverbird_in_Murchison_Falls_National_Park,_Uganda.JPG">
            <a:extLst>
              <a:ext uri="{FF2B5EF4-FFF2-40B4-BE49-F238E27FC236}">
                <a16:creationId xmlns:a16="http://schemas.microsoft.com/office/drawing/2014/main" id="{881C1435-D835-49A9-A7B0-32FB33A7D8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045" y="1926043"/>
            <a:ext cx="2486025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矩形 11">
            <a:extLst>
              <a:ext uri="{FF2B5EF4-FFF2-40B4-BE49-F238E27FC236}">
                <a16:creationId xmlns:a16="http://schemas.microsoft.com/office/drawing/2014/main" id="{3D007089-3D6F-45DE-9B9F-530AFD07D12D}"/>
              </a:ext>
            </a:extLst>
          </p:cNvPr>
          <p:cNvSpPr/>
          <p:nvPr/>
        </p:nvSpPr>
        <p:spPr>
          <a:xfrm>
            <a:off x="7975932" y="1976843"/>
            <a:ext cx="406400" cy="37941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4" name="矩形 12">
            <a:extLst>
              <a:ext uri="{FF2B5EF4-FFF2-40B4-BE49-F238E27FC236}">
                <a16:creationId xmlns:a16="http://schemas.microsoft.com/office/drawing/2014/main" id="{232A40B1-187C-45F6-8AC5-1E82F81C5E55}"/>
              </a:ext>
            </a:extLst>
          </p:cNvPr>
          <p:cNvSpPr/>
          <p:nvPr/>
        </p:nvSpPr>
        <p:spPr>
          <a:xfrm>
            <a:off x="8490282" y="4342218"/>
            <a:ext cx="406400" cy="37941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006653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1239AA-10EC-41A9-973E-AF1C2698BE0C}"/>
              </a:ext>
            </a:extLst>
          </p:cNvPr>
          <p:cNvSpPr txBox="1"/>
          <p:nvPr/>
        </p:nvSpPr>
        <p:spPr>
          <a:xfrm>
            <a:off x="1318437" y="1690687"/>
            <a:ext cx="9462977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This is the convolutional layer.</a:t>
            </a:r>
          </a:p>
          <a:p>
            <a:r>
              <a:rPr lang="en-GB" sz="3200" dirty="0"/>
              <a:t>Same convolution used in </a:t>
            </a:r>
            <a:r>
              <a:rPr lang="en-GB" sz="3200" dirty="0" err="1"/>
              <a:t>methematics</a:t>
            </a:r>
            <a:r>
              <a:rPr lang="en-GB" sz="3200" dirty="0"/>
              <a:t>, graphics, computer vision, signal processing, etc.</a:t>
            </a:r>
          </a:p>
          <a:p>
            <a:endParaRPr lang="en-GB" sz="3200" dirty="0"/>
          </a:p>
          <a:p>
            <a:r>
              <a:rPr lang="en-GB" sz="3200" dirty="0"/>
              <a:t>A small filter (kernel) is can be moved across the image.</a:t>
            </a:r>
          </a:p>
          <a:p>
            <a:r>
              <a:rPr lang="en-GB" sz="3200" dirty="0"/>
              <a:t>Pixels with a high correspondence to the overlayed filter will produce a large result.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466265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1239AA-10EC-41A9-973E-AF1C2698BE0C}"/>
              </a:ext>
            </a:extLst>
          </p:cNvPr>
          <p:cNvSpPr txBox="1"/>
          <p:nvPr/>
        </p:nvSpPr>
        <p:spPr>
          <a:xfrm>
            <a:off x="1318437" y="1690687"/>
            <a:ext cx="9462977" cy="374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2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 Convolution is a local transform</a:t>
            </a:r>
          </a:p>
          <a:p>
            <a:pPr marR="0" lvl="2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2800" dirty="0"/>
              <a:t>A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template is placed and centred over a location. For  each overlapping image/template pixel the mathematical product of the pixel value and template value is computed. All these computed products are then added together. It represents, in a sense, the amount of overlap between the template and the local pixels. E.g.:-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19674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D5B8FA5-B63F-40EA-BAC0-AF87E37F71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68642" y="2358729"/>
            <a:ext cx="9854715" cy="2562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E3F60DF-F17D-435E-A4C1-8091DCCC1F5A}"/>
              </a:ext>
            </a:extLst>
          </p:cNvPr>
          <p:cNvSpPr txBox="1"/>
          <p:nvPr/>
        </p:nvSpPr>
        <p:spPr>
          <a:xfrm>
            <a:off x="1244009" y="5241851"/>
            <a:ext cx="95374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It is the dot product of the overlayed elements.</a:t>
            </a:r>
          </a:p>
        </p:txBody>
      </p:sp>
    </p:spTree>
    <p:extLst>
      <p:ext uri="{BB962C8B-B14F-4D97-AF65-F5344CB8AC3E}">
        <p14:creationId xmlns:p14="http://schemas.microsoft.com/office/powerpoint/2010/main" val="29790242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199922A7-04E9-40FC-9E7E-895F19C31D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117" y="1613858"/>
            <a:ext cx="5401340" cy="443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4">
            <a:extLst>
              <a:ext uri="{FF2B5EF4-FFF2-40B4-BE49-F238E27FC236}">
                <a16:creationId xmlns:a16="http://schemas.microsoft.com/office/drawing/2014/main" id="{3016D75D-1A61-4A14-A0DE-4046C980B9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06410" y="5360505"/>
            <a:ext cx="1176530" cy="369332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1800"/>
              <a:t>A filter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0BA222-81AA-456D-AD43-F96346B329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09462" y="2171405"/>
            <a:ext cx="225947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1800" dirty="0"/>
              <a:t>Beak detector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54A5E53-CA30-4AE9-BCEA-F179F9D80C1C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5580322" y="2755626"/>
            <a:ext cx="0" cy="338448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21156120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8D1376-CD71-451A-B63F-6E989A640E8B}"/>
              </a:ext>
            </a:extLst>
          </p:cNvPr>
          <p:cNvSpPr txBox="1"/>
          <p:nvPr/>
        </p:nvSpPr>
        <p:spPr>
          <a:xfrm>
            <a:off x="763773" y="1563688"/>
            <a:ext cx="112917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 filter is learned.  Each element is a parameter, a weighting, of a neural net </a:t>
            </a:r>
            <a:r>
              <a:rPr lang="en-GB" sz="2800" b="1" dirty="0" err="1"/>
              <a:t>input.The</a:t>
            </a:r>
            <a:r>
              <a:rPr lang="en-GB" sz="2800" b="1" dirty="0"/>
              <a:t> convolution “looks” like the pattern it is searching for.</a:t>
            </a:r>
          </a:p>
        </p:txBody>
      </p:sp>
      <p:graphicFrame>
        <p:nvGraphicFramePr>
          <p:cNvPr id="14" name="內容版面配置區 3">
            <a:extLst>
              <a:ext uri="{FF2B5EF4-FFF2-40B4-BE49-F238E27FC236}">
                <a16:creationId xmlns:a16="http://schemas.microsoft.com/office/drawing/2014/main" id="{824C38EB-EC5C-440B-81A4-3FF33CC167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2792623"/>
              </p:ext>
            </p:extLst>
          </p:nvPr>
        </p:nvGraphicFramePr>
        <p:xfrm>
          <a:off x="1145326" y="3244870"/>
          <a:ext cx="2873376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88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5" name="文字方塊 4">
            <a:extLst>
              <a:ext uri="{FF2B5EF4-FFF2-40B4-BE49-F238E27FC236}">
                <a16:creationId xmlns:a16="http://schemas.microsoft.com/office/drawing/2014/main" id="{B5ADAD02-8403-4F1D-928C-7FB4F894B1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8851" y="6235720"/>
            <a:ext cx="23463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/>
              <a:t>6 x 6 image</a:t>
            </a:r>
            <a:endParaRPr lang="zh-TW" altLang="en-US"/>
          </a:p>
        </p:txBody>
      </p:sp>
      <p:graphicFrame>
        <p:nvGraphicFramePr>
          <p:cNvPr id="16" name="表格 5">
            <a:extLst>
              <a:ext uri="{FF2B5EF4-FFF2-40B4-BE49-F238E27FC236}">
                <a16:creationId xmlns:a16="http://schemas.microsoft.com/office/drawing/2014/main" id="{E375838F-BF61-4CDE-BA41-0DCA5F5BBD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9610121"/>
              </p:ext>
            </p:extLst>
          </p:nvPr>
        </p:nvGraphicFramePr>
        <p:xfrm>
          <a:off x="5418876" y="2914670"/>
          <a:ext cx="162242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8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7" name="文字方塊 6">
            <a:extLst>
              <a:ext uri="{FF2B5EF4-FFF2-40B4-BE49-F238E27FC236}">
                <a16:creationId xmlns:a16="http://schemas.microsoft.com/office/drawing/2014/main" id="{C4F2FA4A-1DA7-4970-90B0-89F81438A8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50813" y="3267095"/>
            <a:ext cx="1447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/>
              <a:t>Filter 1</a:t>
            </a:r>
            <a:endParaRPr lang="zh-TW" altLang="en-US"/>
          </a:p>
        </p:txBody>
      </p:sp>
      <p:graphicFrame>
        <p:nvGraphicFramePr>
          <p:cNvPr id="18" name="表格 7">
            <a:extLst>
              <a:ext uri="{FF2B5EF4-FFF2-40B4-BE49-F238E27FC236}">
                <a16:creationId xmlns:a16="http://schemas.microsoft.com/office/drawing/2014/main" id="{07741BD7-3B14-41C8-9F40-7139A68C7C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6800194"/>
              </p:ext>
            </p:extLst>
          </p:nvPr>
        </p:nvGraphicFramePr>
        <p:xfrm>
          <a:off x="5418876" y="4540270"/>
          <a:ext cx="162242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8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9" name="文字方塊 8">
            <a:extLst>
              <a:ext uri="{FF2B5EF4-FFF2-40B4-BE49-F238E27FC236}">
                <a16:creationId xmlns:a16="http://schemas.microsoft.com/office/drawing/2014/main" id="{DD5B9CF2-4191-4CB4-ABED-464BFB5B16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50813" y="4878407"/>
            <a:ext cx="14478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/>
              <a:t>Filter 2</a:t>
            </a:r>
            <a:endParaRPr lang="zh-TW" altLang="en-US"/>
          </a:p>
        </p:txBody>
      </p:sp>
      <p:sp>
        <p:nvSpPr>
          <p:cNvPr id="20" name="文字方塊 9">
            <a:extLst>
              <a:ext uri="{FF2B5EF4-FFF2-40B4-BE49-F238E27FC236}">
                <a16:creationId xmlns:a16="http://schemas.microsoft.com/office/drawing/2014/main" id="{DB07D105-92B0-4FD6-9399-16EF9004FA60}"/>
              </a:ext>
            </a:extLst>
          </p:cNvPr>
          <p:cNvSpPr txBox="1">
            <a:spLocks noChangeArrowheads="1"/>
          </p:cNvSpPr>
          <p:nvPr/>
        </p:nvSpPr>
        <p:spPr bwMode="auto">
          <a:xfrm rot="5400000">
            <a:off x="5989582" y="6080939"/>
            <a:ext cx="708025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 sz="2800" b="1"/>
              <a:t>……</a:t>
            </a:r>
            <a:endParaRPr lang="zh-TW" altLang="en-US" sz="2800" b="1"/>
          </a:p>
        </p:txBody>
      </p:sp>
      <p:sp>
        <p:nvSpPr>
          <p:cNvPr id="21" name="文字方塊 12">
            <a:extLst>
              <a:ext uri="{FF2B5EF4-FFF2-40B4-BE49-F238E27FC236}">
                <a16:creationId xmlns:a16="http://schemas.microsoft.com/office/drawing/2014/main" id="{098906E3-548F-41BE-A6BC-95F0B616C0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36000" y="3600470"/>
            <a:ext cx="355600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 dirty="0"/>
              <a:t>Each filter detects a small pattern (3 x 3). 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802935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19" grpId="0"/>
      <p:bldP spid="20" grpId="0"/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graphicFrame>
        <p:nvGraphicFramePr>
          <p:cNvPr id="6" name="內容版面配置區 3">
            <a:extLst>
              <a:ext uri="{FF2B5EF4-FFF2-40B4-BE49-F238E27FC236}">
                <a16:creationId xmlns:a16="http://schemas.microsoft.com/office/drawing/2014/main" id="{A1F273E5-B1A2-4C34-A2E0-EAF98D147F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9645887"/>
              </p:ext>
            </p:extLst>
          </p:nvPr>
        </p:nvGraphicFramePr>
        <p:xfrm>
          <a:off x="1599758" y="2461437"/>
          <a:ext cx="2873376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88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文字方塊 4">
            <a:extLst>
              <a:ext uri="{FF2B5EF4-FFF2-40B4-BE49-F238E27FC236}">
                <a16:creationId xmlns:a16="http://schemas.microsoft.com/office/drawing/2014/main" id="{1511E03E-6570-4FA4-A221-02D3C21844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63283" y="5452287"/>
            <a:ext cx="23463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/>
              <a:t>6 x 6 image</a:t>
            </a:r>
            <a:endParaRPr lang="zh-TW" altLang="en-US"/>
          </a:p>
        </p:txBody>
      </p:sp>
      <p:graphicFrame>
        <p:nvGraphicFramePr>
          <p:cNvPr id="8" name="表格 5">
            <a:extLst>
              <a:ext uri="{FF2B5EF4-FFF2-40B4-BE49-F238E27FC236}">
                <a16:creationId xmlns:a16="http://schemas.microsoft.com/office/drawing/2014/main" id="{B102C000-26CD-4867-8331-1A42897198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81775"/>
              </p:ext>
            </p:extLst>
          </p:nvPr>
        </p:nvGraphicFramePr>
        <p:xfrm>
          <a:off x="8169165" y="2543765"/>
          <a:ext cx="162242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8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0" name="文字方塊 6">
            <a:extLst>
              <a:ext uri="{FF2B5EF4-FFF2-40B4-BE49-F238E27FC236}">
                <a16:creationId xmlns:a16="http://schemas.microsoft.com/office/drawing/2014/main" id="{96BDF9EA-6463-4270-92C0-85D3B138D4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91590" y="2999377"/>
            <a:ext cx="14478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/>
              <a:t>Filter 1</a:t>
            </a:r>
            <a:endParaRPr lang="zh-TW" altLang="en-US"/>
          </a:p>
        </p:txBody>
      </p:sp>
      <p:sp>
        <p:nvSpPr>
          <p:cNvPr id="11" name="矩形 2">
            <a:extLst>
              <a:ext uri="{FF2B5EF4-FFF2-40B4-BE49-F238E27FC236}">
                <a16:creationId xmlns:a16="http://schemas.microsoft.com/office/drawing/2014/main" id="{A322DCC0-6D31-4DAD-806F-B14C4451C90E}"/>
              </a:ext>
            </a:extLst>
          </p:cNvPr>
          <p:cNvSpPr/>
          <p:nvPr/>
        </p:nvSpPr>
        <p:spPr>
          <a:xfrm>
            <a:off x="1599758" y="2461437"/>
            <a:ext cx="1416050" cy="138271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2" name="橢圓 11">
            <a:extLst>
              <a:ext uri="{FF2B5EF4-FFF2-40B4-BE49-F238E27FC236}">
                <a16:creationId xmlns:a16="http://schemas.microsoft.com/office/drawing/2014/main" id="{220B72FC-0A5B-472B-B7F8-FF44B4695F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6733" y="2850374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3" name="橢圓 12">
            <a:extLst>
              <a:ext uri="{FF2B5EF4-FFF2-40B4-BE49-F238E27FC236}">
                <a16:creationId xmlns:a16="http://schemas.microsoft.com/office/drawing/2014/main" id="{29BE4CDC-23C3-49DE-9E2A-8DC3B12E8C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78108" y="2850374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4" name="矩形 27">
            <a:extLst>
              <a:ext uri="{FF2B5EF4-FFF2-40B4-BE49-F238E27FC236}">
                <a16:creationId xmlns:a16="http://schemas.microsoft.com/office/drawing/2014/main" id="{9734F940-817D-401E-933B-BD7965C45B8C}"/>
              </a:ext>
            </a:extLst>
          </p:cNvPr>
          <p:cNvSpPr/>
          <p:nvPr/>
        </p:nvSpPr>
        <p:spPr>
          <a:xfrm>
            <a:off x="2098233" y="2461437"/>
            <a:ext cx="1417637" cy="138271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5" name="矩形 33">
            <a:extLst>
              <a:ext uri="{FF2B5EF4-FFF2-40B4-BE49-F238E27FC236}">
                <a16:creationId xmlns:a16="http://schemas.microsoft.com/office/drawing/2014/main" id="{BBF8310B-40AF-47C8-B08F-DB804C839E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80733" y="1794687"/>
            <a:ext cx="120808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s</a:t>
            </a:r>
            <a:r>
              <a:rPr lang="zh-TW" altLang="en-US"/>
              <a:t>tride</a:t>
            </a:r>
            <a:r>
              <a:rPr lang="en-US" altLang="zh-TW"/>
              <a:t>=1</a:t>
            </a:r>
            <a:endParaRPr lang="zh-TW" altLang="en-US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A605513-4D3E-4895-8DA6-14A0614E31BE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576320" y="3186924"/>
            <a:ext cx="685800" cy="0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1292F8AE-19FD-4590-B5C6-34995A3031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0120" y="2501124"/>
            <a:ext cx="9540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1800"/>
              <a:t>Dot </a:t>
            </a:r>
          </a:p>
          <a:p>
            <a:pPr eaLnBrk="1" hangingPunct="1"/>
            <a:r>
              <a:rPr lang="en-US" altLang="en-US" sz="1800"/>
              <a:t>product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B87A08-8F94-4F8E-B529-59951A35CEAD}"/>
              </a:ext>
            </a:extLst>
          </p:cNvPr>
          <p:cNvSpPr txBox="1"/>
          <p:nvPr/>
        </p:nvSpPr>
        <p:spPr>
          <a:xfrm>
            <a:off x="6805245" y="4205002"/>
            <a:ext cx="45082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 filter (kernel) is slid across the image one pixel at a time.  OR…</a:t>
            </a:r>
          </a:p>
          <a:p>
            <a:r>
              <a:rPr lang="en-GB" sz="2400" b="1" dirty="0"/>
              <a:t>It is done in parallel!!</a:t>
            </a:r>
          </a:p>
          <a:p>
            <a:r>
              <a:rPr lang="en-GB" sz="2400" b="1" dirty="0"/>
              <a:t>How many convolutions are done here?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A61C3A1-859B-4C6D-9B00-FA62E07F01D0}"/>
              </a:ext>
            </a:extLst>
          </p:cNvPr>
          <p:cNvCxnSpPr>
            <a:cxnSpLocks noChangeShapeType="1"/>
            <a:stCxn id="4" idx="1"/>
          </p:cNvCxnSpPr>
          <p:nvPr/>
        </p:nvCxnSpPr>
        <p:spPr bwMode="auto">
          <a:xfrm flipH="1" flipV="1">
            <a:off x="3546717" y="3844150"/>
            <a:ext cx="3258528" cy="1330348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1684209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3" grpId="0" animBg="1"/>
      <p:bldP spid="14" grpId="0" animBg="1"/>
      <p:bldP spid="15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graphicFrame>
        <p:nvGraphicFramePr>
          <p:cNvPr id="6" name="內容版面配置區 3">
            <a:extLst>
              <a:ext uri="{FF2B5EF4-FFF2-40B4-BE49-F238E27FC236}">
                <a16:creationId xmlns:a16="http://schemas.microsoft.com/office/drawing/2014/main" id="{A1F273E5-B1A2-4C34-A2E0-EAF98D147F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599758" y="2461437"/>
          <a:ext cx="2873376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88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文字方塊 4">
            <a:extLst>
              <a:ext uri="{FF2B5EF4-FFF2-40B4-BE49-F238E27FC236}">
                <a16:creationId xmlns:a16="http://schemas.microsoft.com/office/drawing/2014/main" id="{1511E03E-6570-4FA4-A221-02D3C21844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63283" y="5452287"/>
            <a:ext cx="23463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/>
              <a:t>6 x 6 image</a:t>
            </a:r>
            <a:endParaRPr lang="zh-TW" altLang="en-US"/>
          </a:p>
        </p:txBody>
      </p:sp>
      <p:graphicFrame>
        <p:nvGraphicFramePr>
          <p:cNvPr id="8" name="表格 5">
            <a:extLst>
              <a:ext uri="{FF2B5EF4-FFF2-40B4-BE49-F238E27FC236}">
                <a16:creationId xmlns:a16="http://schemas.microsoft.com/office/drawing/2014/main" id="{B102C000-26CD-4867-8331-1A428971988E}"/>
              </a:ext>
            </a:extLst>
          </p:cNvPr>
          <p:cNvGraphicFramePr>
            <a:graphicFrameLocks noGrp="1"/>
          </p:cNvGraphicFramePr>
          <p:nvPr/>
        </p:nvGraphicFramePr>
        <p:xfrm>
          <a:off x="8169165" y="2543765"/>
          <a:ext cx="162242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8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0" name="文字方塊 6">
            <a:extLst>
              <a:ext uri="{FF2B5EF4-FFF2-40B4-BE49-F238E27FC236}">
                <a16:creationId xmlns:a16="http://schemas.microsoft.com/office/drawing/2014/main" id="{96BDF9EA-6463-4270-92C0-85D3B138D4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91590" y="2999377"/>
            <a:ext cx="14478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/>
              <a:t>Filter 1</a:t>
            </a:r>
            <a:endParaRPr lang="zh-TW" altLang="en-US"/>
          </a:p>
        </p:txBody>
      </p:sp>
      <p:sp>
        <p:nvSpPr>
          <p:cNvPr id="11" name="矩形 2">
            <a:extLst>
              <a:ext uri="{FF2B5EF4-FFF2-40B4-BE49-F238E27FC236}">
                <a16:creationId xmlns:a16="http://schemas.microsoft.com/office/drawing/2014/main" id="{A322DCC0-6D31-4DAD-806F-B14C4451C90E}"/>
              </a:ext>
            </a:extLst>
          </p:cNvPr>
          <p:cNvSpPr/>
          <p:nvPr/>
        </p:nvSpPr>
        <p:spPr>
          <a:xfrm>
            <a:off x="1599758" y="2461437"/>
            <a:ext cx="1416050" cy="138271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2" name="橢圓 11">
            <a:extLst>
              <a:ext uri="{FF2B5EF4-FFF2-40B4-BE49-F238E27FC236}">
                <a16:creationId xmlns:a16="http://schemas.microsoft.com/office/drawing/2014/main" id="{220B72FC-0A5B-472B-B7F8-FF44B4695F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6733" y="2850374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3" name="橢圓 12">
            <a:extLst>
              <a:ext uri="{FF2B5EF4-FFF2-40B4-BE49-F238E27FC236}">
                <a16:creationId xmlns:a16="http://schemas.microsoft.com/office/drawing/2014/main" id="{29BE4CDC-23C3-49DE-9E2A-8DC3B12E8C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78108" y="2850374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4" name="矩形 27">
            <a:extLst>
              <a:ext uri="{FF2B5EF4-FFF2-40B4-BE49-F238E27FC236}">
                <a16:creationId xmlns:a16="http://schemas.microsoft.com/office/drawing/2014/main" id="{9734F940-817D-401E-933B-BD7965C45B8C}"/>
              </a:ext>
            </a:extLst>
          </p:cNvPr>
          <p:cNvSpPr/>
          <p:nvPr/>
        </p:nvSpPr>
        <p:spPr>
          <a:xfrm>
            <a:off x="2575905" y="2471830"/>
            <a:ext cx="1416050" cy="138271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15" name="矩形 33">
            <a:extLst>
              <a:ext uri="{FF2B5EF4-FFF2-40B4-BE49-F238E27FC236}">
                <a16:creationId xmlns:a16="http://schemas.microsoft.com/office/drawing/2014/main" id="{BBF8310B-40AF-47C8-B08F-DB804C839E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80733" y="1794687"/>
            <a:ext cx="784381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 dirty="0"/>
              <a:t>s</a:t>
            </a:r>
            <a:r>
              <a:rPr lang="zh-TW" altLang="en-US" dirty="0"/>
              <a:t>tride</a:t>
            </a:r>
            <a:r>
              <a:rPr lang="en-US" altLang="zh-TW" dirty="0"/>
              <a:t>=2: we jump two at a time to reduce dimensionality</a:t>
            </a:r>
            <a:endParaRPr lang="zh-TW" altLang="en-US" dirty="0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A605513-4D3E-4895-8DA6-14A0614E31BE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576320" y="3186924"/>
            <a:ext cx="685800" cy="0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1292F8AE-19FD-4590-B5C6-34995A3031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0120" y="2501124"/>
            <a:ext cx="9540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1800"/>
              <a:t>Dot </a:t>
            </a:r>
          </a:p>
          <a:p>
            <a:pPr eaLnBrk="1" hangingPunct="1"/>
            <a:r>
              <a:rPr lang="en-US" altLang="en-US" sz="1800"/>
              <a:t>product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B87A08-8F94-4F8E-B529-59951A35CEAD}"/>
              </a:ext>
            </a:extLst>
          </p:cNvPr>
          <p:cNvSpPr txBox="1"/>
          <p:nvPr/>
        </p:nvSpPr>
        <p:spPr>
          <a:xfrm>
            <a:off x="6805245" y="4205002"/>
            <a:ext cx="45082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 filter (kernel) is slid across the image one pixel at a time.  OR…</a:t>
            </a:r>
          </a:p>
          <a:p>
            <a:r>
              <a:rPr lang="en-GB" sz="2400" b="1" dirty="0"/>
              <a:t>It is done in parallel!!</a:t>
            </a:r>
          </a:p>
          <a:p>
            <a:r>
              <a:rPr lang="en-GB" sz="2400" b="1" dirty="0"/>
              <a:t>How many convolutions are done here?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2A61C3A1-859B-4C6D-9B00-FA62E07F01D0}"/>
              </a:ext>
            </a:extLst>
          </p:cNvPr>
          <p:cNvCxnSpPr>
            <a:cxnSpLocks noChangeShapeType="1"/>
            <a:stCxn id="4" idx="1"/>
          </p:cNvCxnSpPr>
          <p:nvPr/>
        </p:nvCxnSpPr>
        <p:spPr bwMode="auto">
          <a:xfrm flipH="1" flipV="1">
            <a:off x="3991955" y="3833037"/>
            <a:ext cx="2813290" cy="1341461"/>
          </a:xfrm>
          <a:prstGeom prst="straightConnector1">
            <a:avLst/>
          </a:prstGeom>
          <a:noFill/>
          <a:ln w="25400">
            <a:solidFill>
              <a:srgbClr val="FF0000"/>
            </a:solidFill>
            <a:round/>
            <a:headEnd/>
            <a:tailEnd type="arrow" w="med" len="med"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2103298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3" grpId="0" animBg="1"/>
      <p:bldP spid="14" grpId="0" animBg="1"/>
      <p:bldP spid="15" grpId="0"/>
      <p:bldP spid="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graphicFrame>
        <p:nvGraphicFramePr>
          <p:cNvPr id="56" name="內容版面配置區 3">
            <a:extLst>
              <a:ext uri="{FF2B5EF4-FFF2-40B4-BE49-F238E27FC236}">
                <a16:creationId xmlns:a16="http://schemas.microsoft.com/office/drawing/2014/main" id="{0920F6E0-4263-427F-8D5D-6C2CAF6482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7681697"/>
              </p:ext>
            </p:extLst>
          </p:nvPr>
        </p:nvGraphicFramePr>
        <p:xfrm>
          <a:off x="1283550" y="2398713"/>
          <a:ext cx="2873376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88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7" name="文字方塊 4">
            <a:extLst>
              <a:ext uri="{FF2B5EF4-FFF2-40B4-BE49-F238E27FC236}">
                <a16:creationId xmlns:a16="http://schemas.microsoft.com/office/drawing/2014/main" id="{D77ADEE3-641D-481B-92A2-17194B7BDC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7075" y="5389563"/>
            <a:ext cx="23463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/>
              <a:t>6 x 6 image</a:t>
            </a:r>
            <a:endParaRPr lang="zh-TW" altLang="en-US"/>
          </a:p>
        </p:txBody>
      </p:sp>
      <p:graphicFrame>
        <p:nvGraphicFramePr>
          <p:cNvPr id="58" name="表格 5">
            <a:extLst>
              <a:ext uri="{FF2B5EF4-FFF2-40B4-BE49-F238E27FC236}">
                <a16:creationId xmlns:a16="http://schemas.microsoft.com/office/drawing/2014/main" id="{66659BE8-6341-45D0-A409-E7AF2609BF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268780"/>
              </p:ext>
            </p:extLst>
          </p:nvPr>
        </p:nvGraphicFramePr>
        <p:xfrm>
          <a:off x="8884500" y="1573213"/>
          <a:ext cx="162242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8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0" name="矩形 2">
            <a:extLst>
              <a:ext uri="{FF2B5EF4-FFF2-40B4-BE49-F238E27FC236}">
                <a16:creationId xmlns:a16="http://schemas.microsoft.com/office/drawing/2014/main" id="{3D697EDD-6CC7-4BA7-B24D-4B8239E273B0}"/>
              </a:ext>
            </a:extLst>
          </p:cNvPr>
          <p:cNvSpPr/>
          <p:nvPr/>
        </p:nvSpPr>
        <p:spPr>
          <a:xfrm>
            <a:off x="1283550" y="2398713"/>
            <a:ext cx="1416050" cy="138271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61" name="橢圓 11">
            <a:extLst>
              <a:ext uri="{FF2B5EF4-FFF2-40B4-BE49-F238E27FC236}">
                <a16:creationId xmlns:a16="http://schemas.microsoft.com/office/drawing/2014/main" id="{0D755526-1A2E-4A3A-BAEF-186399FCDC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0525" y="2787650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62" name="橢圓 12">
            <a:extLst>
              <a:ext uri="{FF2B5EF4-FFF2-40B4-BE49-F238E27FC236}">
                <a16:creationId xmlns:a16="http://schemas.microsoft.com/office/drawing/2014/main" id="{1B157685-FBCE-43AB-8069-63015212D6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1900" y="2787650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63" name="橢圓 13">
            <a:extLst>
              <a:ext uri="{FF2B5EF4-FFF2-40B4-BE49-F238E27FC236}">
                <a16:creationId xmlns:a16="http://schemas.microsoft.com/office/drawing/2014/main" id="{DBA82040-3BBD-41B7-8364-3683BDA950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3275" y="2787650"/>
            <a:ext cx="720725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64" name="橢圓 14">
            <a:extLst>
              <a:ext uri="{FF2B5EF4-FFF2-40B4-BE49-F238E27FC236}">
                <a16:creationId xmlns:a16="http://schemas.microsoft.com/office/drawing/2014/main" id="{315A6646-EE0B-4644-BD03-6C25BF09CB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4650" y="2787650"/>
            <a:ext cx="720725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65" name="橢圓 15">
            <a:extLst>
              <a:ext uri="{FF2B5EF4-FFF2-40B4-BE49-F238E27FC236}">
                <a16:creationId xmlns:a16="http://schemas.microsoft.com/office/drawing/2014/main" id="{DAD15E85-7ECC-4A13-AF66-8248F3B125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0525" y="3587750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66" name="橢圓 16">
            <a:extLst>
              <a:ext uri="{FF2B5EF4-FFF2-40B4-BE49-F238E27FC236}">
                <a16:creationId xmlns:a16="http://schemas.microsoft.com/office/drawing/2014/main" id="{E8D83DAE-AA18-4521-B4B7-1AC0936156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1900" y="3587750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67" name="橢圓 17">
            <a:extLst>
              <a:ext uri="{FF2B5EF4-FFF2-40B4-BE49-F238E27FC236}">
                <a16:creationId xmlns:a16="http://schemas.microsoft.com/office/drawing/2014/main" id="{78FC9D03-686C-4B2E-A409-3A36114062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3275" y="3587750"/>
            <a:ext cx="720725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0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68" name="橢圓 18">
            <a:extLst>
              <a:ext uri="{FF2B5EF4-FFF2-40B4-BE49-F238E27FC236}">
                <a16:creationId xmlns:a16="http://schemas.microsoft.com/office/drawing/2014/main" id="{2A8F2020-CEC5-48B6-BA9F-60ED7182D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4650" y="3587750"/>
            <a:ext cx="720725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69" name="橢圓 19">
            <a:extLst>
              <a:ext uri="{FF2B5EF4-FFF2-40B4-BE49-F238E27FC236}">
                <a16:creationId xmlns:a16="http://schemas.microsoft.com/office/drawing/2014/main" id="{7D4BD00B-B0A5-492D-A1BB-F02E36130F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0525" y="4446588"/>
            <a:ext cx="719137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70" name="橢圓 20">
            <a:extLst>
              <a:ext uri="{FF2B5EF4-FFF2-40B4-BE49-F238E27FC236}">
                <a16:creationId xmlns:a16="http://schemas.microsoft.com/office/drawing/2014/main" id="{D8AF2B7E-53C0-426B-8E7B-54C6C303EF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1900" y="4446588"/>
            <a:ext cx="719137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71" name="橢圓 21">
            <a:extLst>
              <a:ext uri="{FF2B5EF4-FFF2-40B4-BE49-F238E27FC236}">
                <a16:creationId xmlns:a16="http://schemas.microsoft.com/office/drawing/2014/main" id="{00B45C99-E706-40FE-92C4-9852CFAD27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3275" y="4446588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0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72" name="橢圓 22">
            <a:extLst>
              <a:ext uri="{FF2B5EF4-FFF2-40B4-BE49-F238E27FC236}">
                <a16:creationId xmlns:a16="http://schemas.microsoft.com/office/drawing/2014/main" id="{E99E4FCD-A8B3-4AF5-8A8F-6F90691D00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4650" y="4446588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73" name="橢圓 23">
            <a:extLst>
              <a:ext uri="{FF2B5EF4-FFF2-40B4-BE49-F238E27FC236}">
                <a16:creationId xmlns:a16="http://schemas.microsoft.com/office/drawing/2014/main" id="{1390A05E-9E59-476D-8506-91744BCEE9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30050" y="5259388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74" name="橢圓 24">
            <a:extLst>
              <a:ext uri="{FF2B5EF4-FFF2-40B4-BE49-F238E27FC236}">
                <a16:creationId xmlns:a16="http://schemas.microsoft.com/office/drawing/2014/main" id="{13ADD55C-BD44-4A9D-993A-E661BA9C12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1900" y="5246688"/>
            <a:ext cx="719137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-2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75" name="橢圓 25">
            <a:extLst>
              <a:ext uri="{FF2B5EF4-FFF2-40B4-BE49-F238E27FC236}">
                <a16:creationId xmlns:a16="http://schemas.microsoft.com/office/drawing/2014/main" id="{43751796-9DCF-4400-904B-9503E98D65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3275" y="5246688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-2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76" name="橢圓 26">
            <a:extLst>
              <a:ext uri="{FF2B5EF4-FFF2-40B4-BE49-F238E27FC236}">
                <a16:creationId xmlns:a16="http://schemas.microsoft.com/office/drawing/2014/main" id="{6571A2A8-DB20-4DE8-9CD1-3E320FA2A7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4650" y="5246688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77" name="矩形 27">
            <a:extLst>
              <a:ext uri="{FF2B5EF4-FFF2-40B4-BE49-F238E27FC236}">
                <a16:creationId xmlns:a16="http://schemas.microsoft.com/office/drawing/2014/main" id="{11F0AB73-B651-49B1-9790-67B19C4B746C}"/>
              </a:ext>
            </a:extLst>
          </p:cNvPr>
          <p:cNvSpPr/>
          <p:nvPr/>
        </p:nvSpPr>
        <p:spPr>
          <a:xfrm>
            <a:off x="1782025" y="2398713"/>
            <a:ext cx="1417637" cy="138271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78" name="矩形 28">
            <a:extLst>
              <a:ext uri="{FF2B5EF4-FFF2-40B4-BE49-F238E27FC236}">
                <a16:creationId xmlns:a16="http://schemas.microsoft.com/office/drawing/2014/main" id="{2CB93901-6021-42F9-B48B-9FC3F7DBF2B0}"/>
              </a:ext>
            </a:extLst>
          </p:cNvPr>
          <p:cNvSpPr/>
          <p:nvPr/>
        </p:nvSpPr>
        <p:spPr>
          <a:xfrm>
            <a:off x="2228112" y="2401888"/>
            <a:ext cx="1417638" cy="138271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79" name="矩形 29">
            <a:extLst>
              <a:ext uri="{FF2B5EF4-FFF2-40B4-BE49-F238E27FC236}">
                <a16:creationId xmlns:a16="http://schemas.microsoft.com/office/drawing/2014/main" id="{D5845BF6-A924-4ABD-98A3-AD60213E9236}"/>
              </a:ext>
            </a:extLst>
          </p:cNvPr>
          <p:cNvSpPr/>
          <p:nvPr/>
        </p:nvSpPr>
        <p:spPr>
          <a:xfrm>
            <a:off x="2731350" y="2405063"/>
            <a:ext cx="1416050" cy="138271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0" name="矩形 30">
            <a:extLst>
              <a:ext uri="{FF2B5EF4-FFF2-40B4-BE49-F238E27FC236}">
                <a16:creationId xmlns:a16="http://schemas.microsoft.com/office/drawing/2014/main" id="{B12E5B10-B23C-4633-96DB-6E5FE36A70A3}"/>
              </a:ext>
            </a:extLst>
          </p:cNvPr>
          <p:cNvSpPr/>
          <p:nvPr/>
        </p:nvSpPr>
        <p:spPr>
          <a:xfrm>
            <a:off x="1283550" y="2809875"/>
            <a:ext cx="1416050" cy="138271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1" name="矩形 33">
            <a:extLst>
              <a:ext uri="{FF2B5EF4-FFF2-40B4-BE49-F238E27FC236}">
                <a16:creationId xmlns:a16="http://schemas.microsoft.com/office/drawing/2014/main" id="{A35AA6FA-A0CB-4304-A11B-3AB317FB57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64525" y="1731963"/>
            <a:ext cx="120808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s</a:t>
            </a:r>
            <a:r>
              <a:rPr lang="zh-TW" altLang="en-US"/>
              <a:t>tride</a:t>
            </a:r>
            <a:r>
              <a:rPr lang="en-US" altLang="zh-TW"/>
              <a:t>=1</a:t>
            </a:r>
            <a:endParaRPr lang="zh-TW" altLang="en-US"/>
          </a:p>
        </p:txBody>
      </p:sp>
      <p:sp>
        <p:nvSpPr>
          <p:cNvPr id="82" name="矩形 31">
            <a:extLst>
              <a:ext uri="{FF2B5EF4-FFF2-40B4-BE49-F238E27FC236}">
                <a16:creationId xmlns:a16="http://schemas.microsoft.com/office/drawing/2014/main" id="{063E2233-F32E-43BF-A26B-5C00AFA8035D}"/>
              </a:ext>
            </a:extLst>
          </p:cNvPr>
          <p:cNvSpPr/>
          <p:nvPr/>
        </p:nvSpPr>
        <p:spPr>
          <a:xfrm>
            <a:off x="2731350" y="3767138"/>
            <a:ext cx="1416050" cy="138271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3" name="矩形 7">
            <a:extLst>
              <a:ext uri="{FF2B5EF4-FFF2-40B4-BE49-F238E27FC236}">
                <a16:creationId xmlns:a16="http://schemas.microsoft.com/office/drawing/2014/main" id="{C87CAFFB-D683-43CC-8F0D-568F9F9E3F36}"/>
              </a:ext>
            </a:extLst>
          </p:cNvPr>
          <p:cNvSpPr/>
          <p:nvPr/>
        </p:nvSpPr>
        <p:spPr>
          <a:xfrm>
            <a:off x="8884500" y="1573213"/>
            <a:ext cx="523875" cy="455612"/>
          </a:xfrm>
          <a:prstGeom prst="rect">
            <a:avLst/>
          </a:prstGeom>
          <a:noFill/>
          <a:ln w="762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4" name="矩形 35">
            <a:extLst>
              <a:ext uri="{FF2B5EF4-FFF2-40B4-BE49-F238E27FC236}">
                <a16:creationId xmlns:a16="http://schemas.microsoft.com/office/drawing/2014/main" id="{CDD56942-8A4D-4B6C-8476-E68FC9B00528}"/>
              </a:ext>
            </a:extLst>
          </p:cNvPr>
          <p:cNvSpPr/>
          <p:nvPr/>
        </p:nvSpPr>
        <p:spPr>
          <a:xfrm>
            <a:off x="9440125" y="2032000"/>
            <a:ext cx="525462" cy="455613"/>
          </a:xfrm>
          <a:prstGeom prst="rect">
            <a:avLst/>
          </a:prstGeom>
          <a:noFill/>
          <a:ln w="762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5" name="矩形 36">
            <a:extLst>
              <a:ext uri="{FF2B5EF4-FFF2-40B4-BE49-F238E27FC236}">
                <a16:creationId xmlns:a16="http://schemas.microsoft.com/office/drawing/2014/main" id="{8D12EBB8-CF69-431D-9E03-6F98AA2D78A3}"/>
              </a:ext>
            </a:extLst>
          </p:cNvPr>
          <p:cNvSpPr/>
          <p:nvPr/>
        </p:nvSpPr>
        <p:spPr>
          <a:xfrm>
            <a:off x="9965587" y="2500313"/>
            <a:ext cx="523875" cy="455612"/>
          </a:xfrm>
          <a:prstGeom prst="rect">
            <a:avLst/>
          </a:prstGeom>
          <a:noFill/>
          <a:ln w="762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cxnSp>
        <p:nvCxnSpPr>
          <p:cNvPr id="86" name="直線接點 9">
            <a:extLst>
              <a:ext uri="{FF2B5EF4-FFF2-40B4-BE49-F238E27FC236}">
                <a16:creationId xmlns:a16="http://schemas.microsoft.com/office/drawing/2014/main" id="{027D891F-9253-4815-B42F-6A2D3302D669}"/>
              </a:ext>
            </a:extLst>
          </p:cNvPr>
          <p:cNvCxnSpPr/>
          <p:nvPr/>
        </p:nvCxnSpPr>
        <p:spPr>
          <a:xfrm>
            <a:off x="8884500" y="1573213"/>
            <a:ext cx="1604962" cy="1382712"/>
          </a:xfrm>
          <a:prstGeom prst="line">
            <a:avLst/>
          </a:prstGeom>
          <a:ln w="762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矩形 37">
            <a:extLst>
              <a:ext uri="{FF2B5EF4-FFF2-40B4-BE49-F238E27FC236}">
                <a16:creationId xmlns:a16="http://schemas.microsoft.com/office/drawing/2014/main" id="{16A1EC57-A627-48D5-8FFC-88ACC6FFF757}"/>
              </a:ext>
            </a:extLst>
          </p:cNvPr>
          <p:cNvSpPr/>
          <p:nvPr/>
        </p:nvSpPr>
        <p:spPr>
          <a:xfrm>
            <a:off x="5011000" y="2786063"/>
            <a:ext cx="728662" cy="708025"/>
          </a:xfrm>
          <a:prstGeom prst="rect">
            <a:avLst/>
          </a:prstGeom>
          <a:noFill/>
          <a:ln w="762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8" name="矩形 38">
            <a:extLst>
              <a:ext uri="{FF2B5EF4-FFF2-40B4-BE49-F238E27FC236}">
                <a16:creationId xmlns:a16="http://schemas.microsoft.com/office/drawing/2014/main" id="{CACBF32E-9D62-4F06-A8D6-923BE682AA4B}"/>
              </a:ext>
            </a:extLst>
          </p:cNvPr>
          <p:cNvSpPr/>
          <p:nvPr/>
        </p:nvSpPr>
        <p:spPr>
          <a:xfrm>
            <a:off x="5030050" y="5262563"/>
            <a:ext cx="728662" cy="708025"/>
          </a:xfrm>
          <a:prstGeom prst="rect">
            <a:avLst/>
          </a:prstGeom>
          <a:noFill/>
          <a:ln w="762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cxnSp>
        <p:nvCxnSpPr>
          <p:cNvPr id="89" name="直線接點 40">
            <a:extLst>
              <a:ext uri="{FF2B5EF4-FFF2-40B4-BE49-F238E27FC236}">
                <a16:creationId xmlns:a16="http://schemas.microsoft.com/office/drawing/2014/main" id="{06EFCE62-205B-42E6-B787-9AA1F76B0242}"/>
              </a:ext>
            </a:extLst>
          </p:cNvPr>
          <p:cNvCxnSpPr/>
          <p:nvPr/>
        </p:nvCxnSpPr>
        <p:spPr>
          <a:xfrm>
            <a:off x="1226400" y="2425700"/>
            <a:ext cx="1606550" cy="1382713"/>
          </a:xfrm>
          <a:prstGeom prst="line">
            <a:avLst/>
          </a:prstGeom>
          <a:ln w="762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直線接點 41">
            <a:extLst>
              <a:ext uri="{FF2B5EF4-FFF2-40B4-BE49-F238E27FC236}">
                <a16:creationId xmlns:a16="http://schemas.microsoft.com/office/drawing/2014/main" id="{1BDB394C-BA48-4E66-90D2-A30DCD0A9EAE}"/>
              </a:ext>
            </a:extLst>
          </p:cNvPr>
          <p:cNvCxnSpPr/>
          <p:nvPr/>
        </p:nvCxnSpPr>
        <p:spPr>
          <a:xfrm>
            <a:off x="1178775" y="3760788"/>
            <a:ext cx="1604962" cy="1382712"/>
          </a:xfrm>
          <a:prstGeom prst="line">
            <a:avLst/>
          </a:prstGeom>
          <a:ln w="7620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5CAB39D-221C-49E4-BA5C-35CD43FC7736}"/>
              </a:ext>
            </a:extLst>
          </p:cNvPr>
          <p:cNvCxnSpPr>
            <a:cxnSpLocks/>
          </p:cNvCxnSpPr>
          <p:nvPr/>
        </p:nvCxnSpPr>
        <p:spPr>
          <a:xfrm flipH="1">
            <a:off x="5861902" y="2259013"/>
            <a:ext cx="2761103" cy="43102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7" name="Straight Arrow Connector 126">
            <a:extLst>
              <a:ext uri="{FF2B5EF4-FFF2-40B4-BE49-F238E27FC236}">
                <a16:creationId xmlns:a16="http://schemas.microsoft.com/office/drawing/2014/main" id="{A46FBED8-AAD5-4E62-B9C8-7E348AC31836}"/>
              </a:ext>
            </a:extLst>
          </p:cNvPr>
          <p:cNvCxnSpPr>
            <a:cxnSpLocks/>
          </p:cNvCxnSpPr>
          <p:nvPr/>
        </p:nvCxnSpPr>
        <p:spPr>
          <a:xfrm flipH="1">
            <a:off x="5861900" y="2604977"/>
            <a:ext cx="2684352" cy="264171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347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 animBg="1"/>
      <p:bldP spid="60" grpId="1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7" grpId="1" animBg="1"/>
      <p:bldP spid="78" grpId="0" animBg="1"/>
      <p:bldP spid="78" grpId="1" animBg="1"/>
      <p:bldP spid="79" grpId="0" animBg="1"/>
      <p:bldP spid="79" grpId="1" animBg="1"/>
      <p:bldP spid="80" grpId="0" animBg="1"/>
      <p:bldP spid="80" grpId="1" animBg="1"/>
      <p:bldP spid="82" grpId="0" animBg="1"/>
      <p:bldP spid="82" grpId="1" animBg="1"/>
      <p:bldP spid="83" grpId="0" animBg="1"/>
      <p:bldP spid="84" grpId="0" animBg="1"/>
      <p:bldP spid="85" grpId="0" animBg="1"/>
      <p:bldP spid="87" grpId="0" animBg="1"/>
      <p:bldP spid="8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graphicFrame>
        <p:nvGraphicFramePr>
          <p:cNvPr id="56" name="內容版面配置區 3">
            <a:extLst>
              <a:ext uri="{FF2B5EF4-FFF2-40B4-BE49-F238E27FC236}">
                <a16:creationId xmlns:a16="http://schemas.microsoft.com/office/drawing/2014/main" id="{0920F6E0-4263-427F-8D5D-6C2CAF64823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83550" y="2398713"/>
          <a:ext cx="2873376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88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7" name="文字方塊 4">
            <a:extLst>
              <a:ext uri="{FF2B5EF4-FFF2-40B4-BE49-F238E27FC236}">
                <a16:creationId xmlns:a16="http://schemas.microsoft.com/office/drawing/2014/main" id="{D77ADEE3-641D-481B-92A2-17194B7BDC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7075" y="5389563"/>
            <a:ext cx="23463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/>
              <a:t>6 x 6 image</a:t>
            </a:r>
            <a:endParaRPr lang="zh-TW" altLang="en-US"/>
          </a:p>
        </p:txBody>
      </p:sp>
      <p:sp>
        <p:nvSpPr>
          <p:cNvPr id="60" name="矩形 2">
            <a:extLst>
              <a:ext uri="{FF2B5EF4-FFF2-40B4-BE49-F238E27FC236}">
                <a16:creationId xmlns:a16="http://schemas.microsoft.com/office/drawing/2014/main" id="{3D697EDD-6CC7-4BA7-B24D-4B8239E273B0}"/>
              </a:ext>
            </a:extLst>
          </p:cNvPr>
          <p:cNvSpPr/>
          <p:nvPr/>
        </p:nvSpPr>
        <p:spPr>
          <a:xfrm>
            <a:off x="1283550" y="2398713"/>
            <a:ext cx="1416050" cy="138271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77" name="矩形 27">
            <a:extLst>
              <a:ext uri="{FF2B5EF4-FFF2-40B4-BE49-F238E27FC236}">
                <a16:creationId xmlns:a16="http://schemas.microsoft.com/office/drawing/2014/main" id="{11F0AB73-B651-49B1-9790-67B19C4B746C}"/>
              </a:ext>
            </a:extLst>
          </p:cNvPr>
          <p:cNvSpPr/>
          <p:nvPr/>
        </p:nvSpPr>
        <p:spPr>
          <a:xfrm>
            <a:off x="1782025" y="2398713"/>
            <a:ext cx="1417637" cy="138271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78" name="矩形 28">
            <a:extLst>
              <a:ext uri="{FF2B5EF4-FFF2-40B4-BE49-F238E27FC236}">
                <a16:creationId xmlns:a16="http://schemas.microsoft.com/office/drawing/2014/main" id="{2CB93901-6021-42F9-B48B-9FC3F7DBF2B0}"/>
              </a:ext>
            </a:extLst>
          </p:cNvPr>
          <p:cNvSpPr/>
          <p:nvPr/>
        </p:nvSpPr>
        <p:spPr>
          <a:xfrm>
            <a:off x="2228112" y="2401888"/>
            <a:ext cx="1417638" cy="138271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79" name="矩形 29">
            <a:extLst>
              <a:ext uri="{FF2B5EF4-FFF2-40B4-BE49-F238E27FC236}">
                <a16:creationId xmlns:a16="http://schemas.microsoft.com/office/drawing/2014/main" id="{D5845BF6-A924-4ABD-98A3-AD60213E9236}"/>
              </a:ext>
            </a:extLst>
          </p:cNvPr>
          <p:cNvSpPr/>
          <p:nvPr/>
        </p:nvSpPr>
        <p:spPr>
          <a:xfrm>
            <a:off x="2731350" y="2405063"/>
            <a:ext cx="1416050" cy="138271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0" name="矩形 30">
            <a:extLst>
              <a:ext uri="{FF2B5EF4-FFF2-40B4-BE49-F238E27FC236}">
                <a16:creationId xmlns:a16="http://schemas.microsoft.com/office/drawing/2014/main" id="{B12E5B10-B23C-4633-96DB-6E5FE36A70A3}"/>
              </a:ext>
            </a:extLst>
          </p:cNvPr>
          <p:cNvSpPr/>
          <p:nvPr/>
        </p:nvSpPr>
        <p:spPr>
          <a:xfrm>
            <a:off x="1283550" y="2809875"/>
            <a:ext cx="1416050" cy="138271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1" name="矩形 33">
            <a:extLst>
              <a:ext uri="{FF2B5EF4-FFF2-40B4-BE49-F238E27FC236}">
                <a16:creationId xmlns:a16="http://schemas.microsoft.com/office/drawing/2014/main" id="{A35AA6FA-A0CB-4304-A11B-3AB317FB57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64525" y="1731963"/>
            <a:ext cx="120808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s</a:t>
            </a:r>
            <a:r>
              <a:rPr lang="zh-TW" altLang="en-US"/>
              <a:t>tride</a:t>
            </a:r>
            <a:r>
              <a:rPr lang="en-US" altLang="zh-TW"/>
              <a:t>=1</a:t>
            </a:r>
            <a:endParaRPr lang="zh-TW" altLang="en-US"/>
          </a:p>
        </p:txBody>
      </p:sp>
      <p:sp>
        <p:nvSpPr>
          <p:cNvPr id="82" name="矩形 31">
            <a:extLst>
              <a:ext uri="{FF2B5EF4-FFF2-40B4-BE49-F238E27FC236}">
                <a16:creationId xmlns:a16="http://schemas.microsoft.com/office/drawing/2014/main" id="{063E2233-F32E-43BF-A26B-5C00AFA8035D}"/>
              </a:ext>
            </a:extLst>
          </p:cNvPr>
          <p:cNvSpPr/>
          <p:nvPr/>
        </p:nvSpPr>
        <p:spPr>
          <a:xfrm>
            <a:off x="2731350" y="3767138"/>
            <a:ext cx="1416050" cy="138271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39" name="橢圓 11">
            <a:extLst>
              <a:ext uri="{FF2B5EF4-FFF2-40B4-BE49-F238E27FC236}">
                <a16:creationId xmlns:a16="http://schemas.microsoft.com/office/drawing/2014/main" id="{1F71E83B-EAA9-4D96-A83D-FC23B30A41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24715" y="2506219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40" name="橢圓 12">
            <a:extLst>
              <a:ext uri="{FF2B5EF4-FFF2-40B4-BE49-F238E27FC236}">
                <a16:creationId xmlns:a16="http://schemas.microsoft.com/office/drawing/2014/main" id="{BBA14A23-A555-4F86-B37F-4EA9678009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66090" y="2506219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41" name="橢圓 13">
            <a:extLst>
              <a:ext uri="{FF2B5EF4-FFF2-40B4-BE49-F238E27FC236}">
                <a16:creationId xmlns:a16="http://schemas.microsoft.com/office/drawing/2014/main" id="{089AEC12-3D47-4802-AC8F-F13E81A37F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07465" y="2506219"/>
            <a:ext cx="720725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42" name="橢圓 14">
            <a:extLst>
              <a:ext uri="{FF2B5EF4-FFF2-40B4-BE49-F238E27FC236}">
                <a16:creationId xmlns:a16="http://schemas.microsoft.com/office/drawing/2014/main" id="{9C765A57-9388-4981-A163-2B0DDB8B60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48840" y="2506219"/>
            <a:ext cx="720725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43" name="橢圓 15">
            <a:extLst>
              <a:ext uri="{FF2B5EF4-FFF2-40B4-BE49-F238E27FC236}">
                <a16:creationId xmlns:a16="http://schemas.microsoft.com/office/drawing/2014/main" id="{1764BCC8-4B10-4DD6-B446-ABE0DFB506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24715" y="3306319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44" name="橢圓 16">
            <a:extLst>
              <a:ext uri="{FF2B5EF4-FFF2-40B4-BE49-F238E27FC236}">
                <a16:creationId xmlns:a16="http://schemas.microsoft.com/office/drawing/2014/main" id="{42BFD309-7634-4544-8237-3853017EB2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66090" y="3306319"/>
            <a:ext cx="719137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45" name="橢圓 17">
            <a:extLst>
              <a:ext uri="{FF2B5EF4-FFF2-40B4-BE49-F238E27FC236}">
                <a16:creationId xmlns:a16="http://schemas.microsoft.com/office/drawing/2014/main" id="{255CF09F-9BBF-4AA2-AFDB-0BB26F23AB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07465" y="3306319"/>
            <a:ext cx="720725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0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46" name="橢圓 18">
            <a:extLst>
              <a:ext uri="{FF2B5EF4-FFF2-40B4-BE49-F238E27FC236}">
                <a16:creationId xmlns:a16="http://schemas.microsoft.com/office/drawing/2014/main" id="{98795C4B-8C14-482E-91E4-F35A5EF40F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48840" y="3306319"/>
            <a:ext cx="720725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47" name="橢圓 19">
            <a:extLst>
              <a:ext uri="{FF2B5EF4-FFF2-40B4-BE49-F238E27FC236}">
                <a16:creationId xmlns:a16="http://schemas.microsoft.com/office/drawing/2014/main" id="{72ABB499-BA62-406E-87B6-F58E1CD1AA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24715" y="4165157"/>
            <a:ext cx="719137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48" name="橢圓 20">
            <a:extLst>
              <a:ext uri="{FF2B5EF4-FFF2-40B4-BE49-F238E27FC236}">
                <a16:creationId xmlns:a16="http://schemas.microsoft.com/office/drawing/2014/main" id="{16641AC9-4C82-4EBC-81DF-ED864F746F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66090" y="4165157"/>
            <a:ext cx="719137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49" name="橢圓 21">
            <a:extLst>
              <a:ext uri="{FF2B5EF4-FFF2-40B4-BE49-F238E27FC236}">
                <a16:creationId xmlns:a16="http://schemas.microsoft.com/office/drawing/2014/main" id="{5928A1B5-CCF4-447E-956B-D504CC66A7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07465" y="4165157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0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50" name="橢圓 22">
            <a:extLst>
              <a:ext uri="{FF2B5EF4-FFF2-40B4-BE49-F238E27FC236}">
                <a16:creationId xmlns:a16="http://schemas.microsoft.com/office/drawing/2014/main" id="{A7408ED6-8B1E-48CC-A568-6ABAA7CF45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48840" y="4165157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51" name="橢圓 23">
            <a:extLst>
              <a:ext uri="{FF2B5EF4-FFF2-40B4-BE49-F238E27FC236}">
                <a16:creationId xmlns:a16="http://schemas.microsoft.com/office/drawing/2014/main" id="{472D4993-16D0-4F89-92FF-738B8BCE58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24715" y="4965257"/>
            <a:ext cx="719137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52" name="橢圓 24">
            <a:extLst>
              <a:ext uri="{FF2B5EF4-FFF2-40B4-BE49-F238E27FC236}">
                <a16:creationId xmlns:a16="http://schemas.microsoft.com/office/drawing/2014/main" id="{C1C09D67-418B-4E61-8FEE-13204183D6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66090" y="4965257"/>
            <a:ext cx="719137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-2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53" name="橢圓 25">
            <a:extLst>
              <a:ext uri="{FF2B5EF4-FFF2-40B4-BE49-F238E27FC236}">
                <a16:creationId xmlns:a16="http://schemas.microsoft.com/office/drawing/2014/main" id="{0ABD4B56-C108-42EC-BA64-6DF1A48076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07465" y="4965257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-2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54" name="橢圓 26">
            <a:extLst>
              <a:ext uri="{FF2B5EF4-FFF2-40B4-BE49-F238E27FC236}">
                <a16:creationId xmlns:a16="http://schemas.microsoft.com/office/drawing/2014/main" id="{4B2CCC66-A26D-4683-898D-D4D007A618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48840" y="4965257"/>
            <a:ext cx="720725" cy="719137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graphicFrame>
        <p:nvGraphicFramePr>
          <p:cNvPr id="55" name="表格 34">
            <a:extLst>
              <a:ext uri="{FF2B5EF4-FFF2-40B4-BE49-F238E27FC236}">
                <a16:creationId xmlns:a16="http://schemas.microsoft.com/office/drawing/2014/main" id="{2D0B1789-D7F8-4EA1-8A7A-D37A696024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4895212"/>
              </p:ext>
            </p:extLst>
          </p:nvPr>
        </p:nvGraphicFramePr>
        <p:xfrm>
          <a:off x="4606558" y="1422972"/>
          <a:ext cx="162242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8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9" name="文字方塊 35">
            <a:extLst>
              <a:ext uri="{FF2B5EF4-FFF2-40B4-BE49-F238E27FC236}">
                <a16:creationId xmlns:a16="http://schemas.microsoft.com/office/drawing/2014/main" id="{B75A49F4-D77A-49CE-9E7E-F887676074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28983" y="1878585"/>
            <a:ext cx="14478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>
                <a:solidFill>
                  <a:srgbClr val="FF0000"/>
                </a:solidFill>
              </a:rPr>
              <a:t>Filter 2</a:t>
            </a:r>
            <a:endParaRPr lang="zh-TW" altLang="en-US">
              <a:solidFill>
                <a:srgbClr val="FF0000"/>
              </a:solidFill>
            </a:endParaRPr>
          </a:p>
        </p:txBody>
      </p:sp>
      <p:sp>
        <p:nvSpPr>
          <p:cNvPr id="91" name="橢圓 41">
            <a:extLst>
              <a:ext uri="{FF2B5EF4-FFF2-40B4-BE49-F238E27FC236}">
                <a16:creationId xmlns:a16="http://schemas.microsoft.com/office/drawing/2014/main" id="{BC9537F1-CD5B-499E-BDC7-D81936AF76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05689" y="2714182"/>
            <a:ext cx="720725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92" name="橢圓 42">
            <a:extLst>
              <a:ext uri="{FF2B5EF4-FFF2-40B4-BE49-F238E27FC236}">
                <a16:creationId xmlns:a16="http://schemas.microsoft.com/office/drawing/2014/main" id="{265C78C5-CEC1-4E79-AB17-6FFBE3F1D6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48652" y="2714182"/>
            <a:ext cx="720725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93" name="橢圓 43">
            <a:extLst>
              <a:ext uri="{FF2B5EF4-FFF2-40B4-BE49-F238E27FC236}">
                <a16:creationId xmlns:a16="http://schemas.microsoft.com/office/drawing/2014/main" id="{1EABDB5C-51DA-4916-B035-51DF5322B9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91615" y="2714182"/>
            <a:ext cx="719137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94" name="橢圓 44">
            <a:extLst>
              <a:ext uri="{FF2B5EF4-FFF2-40B4-BE49-F238E27FC236}">
                <a16:creationId xmlns:a16="http://schemas.microsoft.com/office/drawing/2014/main" id="{16FC51A4-2E3C-4D5D-A221-FDCD10BE5B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32990" y="2714182"/>
            <a:ext cx="720725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95" name="橢圓 45">
            <a:extLst>
              <a:ext uri="{FF2B5EF4-FFF2-40B4-BE49-F238E27FC236}">
                <a16:creationId xmlns:a16="http://schemas.microsoft.com/office/drawing/2014/main" id="{7359B66C-8668-4489-A5F8-3CB8432014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07277" y="3514282"/>
            <a:ext cx="720725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96" name="橢圓 46">
            <a:extLst>
              <a:ext uri="{FF2B5EF4-FFF2-40B4-BE49-F238E27FC236}">
                <a16:creationId xmlns:a16="http://schemas.microsoft.com/office/drawing/2014/main" id="{EB91D520-86F8-4A5C-B03A-5419E31F4E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48652" y="3514282"/>
            <a:ext cx="720725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97" name="橢圓 47">
            <a:extLst>
              <a:ext uri="{FF2B5EF4-FFF2-40B4-BE49-F238E27FC236}">
                <a16:creationId xmlns:a16="http://schemas.microsoft.com/office/drawing/2014/main" id="{E5413BE3-8117-4579-8910-DBBB9E623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91615" y="3514282"/>
            <a:ext cx="719137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-2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98" name="橢圓 48">
            <a:extLst>
              <a:ext uri="{FF2B5EF4-FFF2-40B4-BE49-F238E27FC236}">
                <a16:creationId xmlns:a16="http://schemas.microsoft.com/office/drawing/2014/main" id="{74F90A51-ED36-41D9-8DB5-7B75EEC8E4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32990" y="3514282"/>
            <a:ext cx="720725" cy="72072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99" name="橢圓 49">
            <a:extLst>
              <a:ext uri="{FF2B5EF4-FFF2-40B4-BE49-F238E27FC236}">
                <a16:creationId xmlns:a16="http://schemas.microsoft.com/office/drawing/2014/main" id="{2207B78B-0EFE-4BC1-809C-9D8AF3DBFB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07277" y="4373119"/>
            <a:ext cx="720725" cy="719138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00" name="橢圓 50">
            <a:extLst>
              <a:ext uri="{FF2B5EF4-FFF2-40B4-BE49-F238E27FC236}">
                <a16:creationId xmlns:a16="http://schemas.microsoft.com/office/drawing/2014/main" id="{FD093013-18D7-4003-8A77-235F986982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48652" y="4373119"/>
            <a:ext cx="720725" cy="719138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01" name="橢圓 51">
            <a:extLst>
              <a:ext uri="{FF2B5EF4-FFF2-40B4-BE49-F238E27FC236}">
                <a16:creationId xmlns:a16="http://schemas.microsoft.com/office/drawing/2014/main" id="{6BD14D3A-D4C8-40F1-8029-A6A68884BD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91615" y="4373119"/>
            <a:ext cx="719137" cy="719138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-2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02" name="橢圓 52">
            <a:extLst>
              <a:ext uri="{FF2B5EF4-FFF2-40B4-BE49-F238E27FC236}">
                <a16:creationId xmlns:a16="http://schemas.microsoft.com/office/drawing/2014/main" id="{6AF7507E-3718-4F4C-8ED3-C1B11676C6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32990" y="4373119"/>
            <a:ext cx="720725" cy="719138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03" name="橢圓 53">
            <a:extLst>
              <a:ext uri="{FF2B5EF4-FFF2-40B4-BE49-F238E27FC236}">
                <a16:creationId xmlns:a16="http://schemas.microsoft.com/office/drawing/2014/main" id="{E20CA072-2854-49B4-AA2B-26679768F8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07277" y="5173219"/>
            <a:ext cx="720725" cy="719138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04" name="橢圓 54">
            <a:extLst>
              <a:ext uri="{FF2B5EF4-FFF2-40B4-BE49-F238E27FC236}">
                <a16:creationId xmlns:a16="http://schemas.microsoft.com/office/drawing/2014/main" id="{9307AA5C-209A-4AC3-9F71-C9FC38A385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48652" y="5173219"/>
            <a:ext cx="720725" cy="719138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0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05" name="橢圓 55">
            <a:extLst>
              <a:ext uri="{FF2B5EF4-FFF2-40B4-BE49-F238E27FC236}">
                <a16:creationId xmlns:a16="http://schemas.microsoft.com/office/drawing/2014/main" id="{BAE80C7B-6E4F-4FC4-92FF-AE05B4A6DF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91615" y="5173219"/>
            <a:ext cx="719137" cy="719138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-4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06" name="橢圓 56">
            <a:extLst>
              <a:ext uri="{FF2B5EF4-FFF2-40B4-BE49-F238E27FC236}">
                <a16:creationId xmlns:a16="http://schemas.microsoft.com/office/drawing/2014/main" id="{CC6BC77A-1374-417D-88FA-BB8A14CD50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32990" y="5173219"/>
            <a:ext cx="720725" cy="719138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07" name="文字方塊 59">
            <a:extLst>
              <a:ext uri="{FF2B5EF4-FFF2-40B4-BE49-F238E27FC236}">
                <a16:creationId xmlns:a16="http://schemas.microsoft.com/office/drawing/2014/main" id="{2C915C78-948B-43E4-9DE4-52EC1B98E2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4902" y="5890769"/>
            <a:ext cx="3657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 sz="2000">
                <a:solidFill>
                  <a:srgbClr val="FF0000"/>
                </a:solidFill>
              </a:rPr>
              <a:t>Two 4 x 4 images</a:t>
            </a:r>
          </a:p>
          <a:p>
            <a:pPr algn="ctr" eaLnBrk="1" hangingPunct="1"/>
            <a:r>
              <a:rPr lang="en-US" altLang="zh-TW" sz="2000">
                <a:solidFill>
                  <a:srgbClr val="FF0000"/>
                </a:solidFill>
              </a:rPr>
              <a:t>Forming 2 x 4 x 4 matrix</a:t>
            </a:r>
            <a:endParaRPr lang="zh-TW" altLang="en-US" sz="2000">
              <a:solidFill>
                <a:srgbClr val="FF0000"/>
              </a:solidFill>
            </a:endParaRPr>
          </a:p>
        </p:txBody>
      </p:sp>
      <p:sp>
        <p:nvSpPr>
          <p:cNvPr id="108" name="矩形 5">
            <a:extLst>
              <a:ext uri="{FF2B5EF4-FFF2-40B4-BE49-F238E27FC236}">
                <a16:creationId xmlns:a16="http://schemas.microsoft.com/office/drawing/2014/main" id="{2D4960CB-8DC2-46F3-955B-BEBF5BF14F5B}"/>
              </a:ext>
            </a:extLst>
          </p:cNvPr>
          <p:cNvSpPr/>
          <p:nvPr/>
        </p:nvSpPr>
        <p:spPr>
          <a:xfrm>
            <a:off x="9729571" y="905447"/>
            <a:ext cx="2320925" cy="97313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800" dirty="0">
                <a:solidFill>
                  <a:srgbClr val="000000"/>
                </a:solidFill>
              </a:rPr>
              <a:t>Feature</a:t>
            </a:r>
          </a:p>
          <a:p>
            <a:pPr algn="ctr">
              <a:defRPr/>
            </a:pPr>
            <a:r>
              <a:rPr lang="en-US" altLang="zh-TW" sz="2800" dirty="0">
                <a:solidFill>
                  <a:srgbClr val="000000"/>
                </a:solidFill>
              </a:rPr>
              <a:t>Map</a:t>
            </a:r>
            <a:endParaRPr lang="zh-TW" altLang="en-US" sz="2800" dirty="0">
              <a:solidFill>
                <a:srgbClr val="000000"/>
              </a:solidFill>
            </a:endParaRPr>
          </a:p>
        </p:txBody>
      </p:sp>
      <p:sp>
        <p:nvSpPr>
          <p:cNvPr id="3" name="Flowchart: Process 2">
            <a:extLst>
              <a:ext uri="{FF2B5EF4-FFF2-40B4-BE49-F238E27FC236}">
                <a16:creationId xmlns:a16="http://schemas.microsoft.com/office/drawing/2014/main" id="{DE3237F1-3C94-4F8A-A94E-8CFDE3C313DD}"/>
              </a:ext>
            </a:extLst>
          </p:cNvPr>
          <p:cNvSpPr/>
          <p:nvPr/>
        </p:nvSpPr>
        <p:spPr>
          <a:xfrm>
            <a:off x="10547498" y="1509823"/>
            <a:ext cx="106217" cy="47515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ADFA935C-DC24-4A56-9DC0-C93134C21C7B}"/>
              </a:ext>
            </a:extLst>
          </p:cNvPr>
          <p:cNvCxnSpPr/>
          <p:nvPr/>
        </p:nvCxnSpPr>
        <p:spPr>
          <a:xfrm flipH="1">
            <a:off x="10547498" y="2030819"/>
            <a:ext cx="255181" cy="475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7026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 animBg="1"/>
      <p:bldP spid="60" grpId="1" animBg="1"/>
      <p:bldP spid="77" grpId="0" animBg="1"/>
      <p:bldP spid="77" grpId="1" animBg="1"/>
      <p:bldP spid="78" grpId="0" animBg="1"/>
      <p:bldP spid="78" grpId="1" animBg="1"/>
      <p:bldP spid="79" grpId="0" animBg="1"/>
      <p:bldP spid="79" grpId="1" animBg="1"/>
      <p:bldP spid="80" grpId="0" animBg="1"/>
      <p:bldP spid="80" grpId="1" animBg="1"/>
      <p:bldP spid="82" grpId="0" animBg="1"/>
      <p:bldP spid="82" grpId="1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/>
      <p:bldP spid="10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07F64D-D368-42C5-A87D-C448308F2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18849"/>
            <a:ext cx="8210107" cy="54543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2800" dirty="0"/>
              <a:t>Feature Map Example (</a:t>
            </a:r>
            <a:r>
              <a:rPr lang="en-GB" sz="12800" dirty="0" err="1"/>
              <a:t>Geron</a:t>
            </a:r>
            <a:r>
              <a:rPr lang="en-GB" sz="12800" dirty="0"/>
              <a:t>)</a:t>
            </a:r>
          </a:p>
          <a:p>
            <a:pPr marL="0" indent="0">
              <a:buNone/>
            </a:pPr>
            <a:r>
              <a:rPr lang="en-GB" sz="12800" dirty="0"/>
              <a:t>Two filters, one horizontal, one vertical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4" name="Picture 6">
            <a:extLst>
              <a:ext uri="{FF2B5EF4-FFF2-40B4-BE49-F238E27FC236}">
                <a16:creationId xmlns:a16="http://schemas.microsoft.com/office/drawing/2014/main" id="{69299E2B-DE0F-4BD6-9387-38092E9BF0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255" y="2251022"/>
            <a:ext cx="10811849" cy="4700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93030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graphicFrame>
        <p:nvGraphicFramePr>
          <p:cNvPr id="10" name="內容版面配置區 3">
            <a:extLst>
              <a:ext uri="{FF2B5EF4-FFF2-40B4-BE49-F238E27FC236}">
                <a16:creationId xmlns:a16="http://schemas.microsoft.com/office/drawing/2014/main" id="{69879616-0420-4B54-AFCA-60C7C11253C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6372734"/>
              </p:ext>
            </p:extLst>
          </p:nvPr>
        </p:nvGraphicFramePr>
        <p:xfrm>
          <a:off x="8176253" y="3244850"/>
          <a:ext cx="2873376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88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7359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11" name="內容版面配置區 3">
            <a:extLst>
              <a:ext uri="{FF2B5EF4-FFF2-40B4-BE49-F238E27FC236}">
                <a16:creationId xmlns:a16="http://schemas.microsoft.com/office/drawing/2014/main" id="{B661841B-2288-48FF-A8CE-FA584197948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77913632"/>
              </p:ext>
            </p:extLst>
          </p:nvPr>
        </p:nvGraphicFramePr>
        <p:xfrm>
          <a:off x="8339765" y="3451225"/>
          <a:ext cx="2873376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88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12" name="內容版面配置區 3">
            <a:extLst>
              <a:ext uri="{FF2B5EF4-FFF2-40B4-BE49-F238E27FC236}">
                <a16:creationId xmlns:a16="http://schemas.microsoft.com/office/drawing/2014/main" id="{24ACF687-ABE2-49E8-A450-4D0FA1100D2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69046821"/>
              </p:ext>
            </p:extLst>
          </p:nvPr>
        </p:nvGraphicFramePr>
        <p:xfrm>
          <a:off x="8546140" y="3652838"/>
          <a:ext cx="2873376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88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0776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5002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13" name="表格 8">
            <a:extLst>
              <a:ext uri="{FF2B5EF4-FFF2-40B4-BE49-F238E27FC236}">
                <a16:creationId xmlns:a16="http://schemas.microsoft.com/office/drawing/2014/main" id="{0D33AE2B-4EF0-421B-AE4F-312A493EAD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7031358"/>
              </p:ext>
            </p:extLst>
          </p:nvPr>
        </p:nvGraphicFramePr>
        <p:xfrm>
          <a:off x="6188703" y="1417638"/>
          <a:ext cx="162242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8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4" name="文字方塊 9">
            <a:extLst>
              <a:ext uri="{FF2B5EF4-FFF2-40B4-BE49-F238E27FC236}">
                <a16:creationId xmlns:a16="http://schemas.microsoft.com/office/drawing/2014/main" id="{74559654-A925-4EFE-B771-CCE9340580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98440" y="2144713"/>
            <a:ext cx="1447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/>
              <a:t>Filter 1</a:t>
            </a:r>
            <a:endParaRPr lang="zh-TW" altLang="en-US"/>
          </a:p>
        </p:txBody>
      </p:sp>
      <p:graphicFrame>
        <p:nvGraphicFramePr>
          <p:cNvPr id="15" name="表格 10">
            <a:extLst>
              <a:ext uri="{FF2B5EF4-FFF2-40B4-BE49-F238E27FC236}">
                <a16:creationId xmlns:a16="http://schemas.microsoft.com/office/drawing/2014/main" id="{B00BFFEE-079F-4C8B-A141-8A398C6868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4010235"/>
              </p:ext>
            </p:extLst>
          </p:nvPr>
        </p:nvGraphicFramePr>
        <p:xfrm>
          <a:off x="9193840" y="1376363"/>
          <a:ext cx="162242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8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16" name="表格 12">
            <a:extLst>
              <a:ext uri="{FF2B5EF4-FFF2-40B4-BE49-F238E27FC236}">
                <a16:creationId xmlns:a16="http://schemas.microsoft.com/office/drawing/2014/main" id="{942CC4AA-9065-41C9-86E7-07C073E008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304827"/>
              </p:ext>
            </p:extLst>
          </p:nvPr>
        </p:nvGraphicFramePr>
        <p:xfrm>
          <a:off x="6341103" y="1570038"/>
          <a:ext cx="162242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8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17" name="表格 13">
            <a:extLst>
              <a:ext uri="{FF2B5EF4-FFF2-40B4-BE49-F238E27FC236}">
                <a16:creationId xmlns:a16="http://schemas.microsoft.com/office/drawing/2014/main" id="{A7AAEDE9-6BAF-4394-9326-95E4964417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547602"/>
              </p:ext>
            </p:extLst>
          </p:nvPr>
        </p:nvGraphicFramePr>
        <p:xfrm>
          <a:off x="6493503" y="1685925"/>
          <a:ext cx="162242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8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18" name="表格 14">
            <a:extLst>
              <a:ext uri="{FF2B5EF4-FFF2-40B4-BE49-F238E27FC236}">
                <a16:creationId xmlns:a16="http://schemas.microsoft.com/office/drawing/2014/main" id="{7FC66C9D-E709-4DC3-9D15-BFA19B6697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5628794"/>
              </p:ext>
            </p:extLst>
          </p:nvPr>
        </p:nvGraphicFramePr>
        <p:xfrm>
          <a:off x="9346240" y="1511300"/>
          <a:ext cx="162242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8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19" name="表格 15">
            <a:extLst>
              <a:ext uri="{FF2B5EF4-FFF2-40B4-BE49-F238E27FC236}">
                <a16:creationId xmlns:a16="http://schemas.microsoft.com/office/drawing/2014/main" id="{3D44FA77-C559-4C6A-B736-F0613F2D36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9230397"/>
              </p:ext>
            </p:extLst>
          </p:nvPr>
        </p:nvGraphicFramePr>
        <p:xfrm>
          <a:off x="9498640" y="1663700"/>
          <a:ext cx="162242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8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0" name="向右箭號 4">
            <a:extLst>
              <a:ext uri="{FF2B5EF4-FFF2-40B4-BE49-F238E27FC236}">
                <a16:creationId xmlns:a16="http://schemas.microsoft.com/office/drawing/2014/main" id="{E49CAADB-F9B2-471A-BEEE-91F0A7813888}"/>
              </a:ext>
            </a:extLst>
          </p:cNvPr>
          <p:cNvSpPr/>
          <p:nvPr/>
        </p:nvSpPr>
        <p:spPr>
          <a:xfrm>
            <a:off x="7517440" y="4183063"/>
            <a:ext cx="508000" cy="8683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grpSp>
        <p:nvGrpSpPr>
          <p:cNvPr id="21" name="群組 17">
            <a:extLst>
              <a:ext uri="{FF2B5EF4-FFF2-40B4-BE49-F238E27FC236}">
                <a16:creationId xmlns:a16="http://schemas.microsoft.com/office/drawing/2014/main" id="{B8D61C7E-F947-4A7E-B416-2BE1058071EE}"/>
              </a:ext>
            </a:extLst>
          </p:cNvPr>
          <p:cNvGrpSpPr>
            <a:grpSpLocks/>
          </p:cNvGrpSpPr>
          <p:nvPr/>
        </p:nvGrpSpPr>
        <p:grpSpPr bwMode="auto">
          <a:xfrm>
            <a:off x="3575678" y="2862263"/>
            <a:ext cx="3927475" cy="3630612"/>
            <a:chOff x="353684" y="3059766"/>
            <a:chExt cx="3927508" cy="3629534"/>
          </a:xfrm>
        </p:grpSpPr>
        <p:pic>
          <p:nvPicPr>
            <p:cNvPr id="22" name="圖片 3">
              <a:extLst>
                <a:ext uri="{FF2B5EF4-FFF2-40B4-BE49-F238E27FC236}">
                  <a16:creationId xmlns:a16="http://schemas.microsoft.com/office/drawing/2014/main" id="{6A02D238-AB6C-4BE9-BB93-E9B86926EB8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4122" y="3442427"/>
              <a:ext cx="3907070" cy="32468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文字方塊 16">
              <a:extLst>
                <a:ext uri="{FF2B5EF4-FFF2-40B4-BE49-F238E27FC236}">
                  <a16:creationId xmlns:a16="http://schemas.microsoft.com/office/drawing/2014/main" id="{E860EEAD-4E57-48CC-AC01-DEBC9DB18B7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3684" y="3059766"/>
              <a:ext cx="1997613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/>
              <a:r>
                <a:rPr lang="en-US" altLang="zh-TW"/>
                <a:t>Color image</a:t>
              </a:r>
              <a:endParaRPr lang="zh-TW" alt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B05D40E-0995-4945-BF46-5A5199F6A5FE}"/>
              </a:ext>
            </a:extLst>
          </p:cNvPr>
          <p:cNvSpPr txBox="1"/>
          <p:nvPr/>
        </p:nvSpPr>
        <p:spPr>
          <a:xfrm>
            <a:off x="838200" y="1913860"/>
            <a:ext cx="222038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Repeat for R,G,B channels.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9983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sp>
        <p:nvSpPr>
          <p:cNvPr id="10" name="矩形 39">
            <a:extLst>
              <a:ext uri="{FF2B5EF4-FFF2-40B4-BE49-F238E27FC236}">
                <a16:creationId xmlns:a16="http://schemas.microsoft.com/office/drawing/2014/main" id="{6AD59CF9-15E0-4330-B90A-884396EEC8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22463" y="2946946"/>
            <a:ext cx="498475" cy="2624138"/>
          </a:xfrm>
          <a:prstGeom prst="rect">
            <a:avLst/>
          </a:prstGeom>
          <a:solidFill>
            <a:srgbClr val="D9D9D9"/>
          </a:solidFill>
          <a:ln>
            <a:noFill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1" name="矩形 40">
            <a:extLst>
              <a:ext uri="{FF2B5EF4-FFF2-40B4-BE49-F238E27FC236}">
                <a16:creationId xmlns:a16="http://schemas.microsoft.com/office/drawing/2014/main" id="{CB5527B2-9EBA-4527-8292-C45586DA68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90725" y="3664496"/>
            <a:ext cx="342900" cy="342900"/>
          </a:xfrm>
          <a:prstGeom prst="rect">
            <a:avLst/>
          </a:prstGeom>
          <a:gradFill rotWithShape="1">
            <a:gsLst>
              <a:gs pos="0">
                <a:srgbClr val="EDEDED"/>
              </a:gs>
              <a:gs pos="64999">
                <a:srgbClr val="D0D0D0"/>
              </a:gs>
              <a:gs pos="100000">
                <a:srgbClr val="BCBCBC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2" name="矩形 41">
            <a:extLst>
              <a:ext uri="{FF2B5EF4-FFF2-40B4-BE49-F238E27FC236}">
                <a16:creationId xmlns:a16="http://schemas.microsoft.com/office/drawing/2014/main" id="{313D8B19-D52B-45EA-BDFF-97A61CEEE8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97075" y="3092996"/>
            <a:ext cx="342900" cy="342900"/>
          </a:xfrm>
          <a:prstGeom prst="rect">
            <a:avLst/>
          </a:prstGeom>
          <a:gradFill rotWithShape="1">
            <a:gsLst>
              <a:gs pos="0">
                <a:srgbClr val="EDEDED"/>
              </a:gs>
              <a:gs pos="64999">
                <a:srgbClr val="D0D0D0"/>
              </a:gs>
              <a:gs pos="100000">
                <a:srgbClr val="BCBCBC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graphicFrame>
        <p:nvGraphicFramePr>
          <p:cNvPr id="13" name="Object 12">
            <a:extLst>
              <a:ext uri="{FF2B5EF4-FFF2-40B4-BE49-F238E27FC236}">
                <a16:creationId xmlns:a16="http://schemas.microsoft.com/office/drawing/2014/main" id="{F914AD4E-89DA-4817-840F-F4ECC8FB60F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20317507"/>
              </p:ext>
            </p:extLst>
          </p:nvPr>
        </p:nvGraphicFramePr>
        <p:xfrm>
          <a:off x="5709775" y="2997746"/>
          <a:ext cx="325438" cy="461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方程式" r:id="rId3" imgW="3505200" imgH="4978400" progId="Equation.3">
                  <p:embed/>
                </p:oleObj>
              </mc:Choice>
              <mc:Fallback>
                <p:oleObj name="方程式" r:id="rId3" imgW="3505200" imgH="4978400" progId="Equation.3">
                  <p:embed/>
                  <p:pic>
                    <p:nvPicPr>
                      <p:cNvPr id="24672" name="Object 12">
                        <a:extLst>
                          <a:ext uri="{FF2B5EF4-FFF2-40B4-BE49-F238E27FC236}">
                            <a16:creationId xmlns:a16="http://schemas.microsoft.com/office/drawing/2014/main" id="{5BD88285-C1A8-49F6-9860-9E74A21351B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09775" y="2997746"/>
                        <a:ext cx="325438" cy="4619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12">
            <a:extLst>
              <a:ext uri="{FF2B5EF4-FFF2-40B4-BE49-F238E27FC236}">
                <a16:creationId xmlns:a16="http://schemas.microsoft.com/office/drawing/2014/main" id="{B5E28F40-7CAB-476F-9738-1EE8DF47DCF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88377567"/>
              </p:ext>
            </p:extLst>
          </p:nvPr>
        </p:nvGraphicFramePr>
        <p:xfrm>
          <a:off x="5714538" y="3581946"/>
          <a:ext cx="352425" cy="461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方程式" r:id="rId5" imgW="3797300" imgH="4978400" progId="Equation.3">
                  <p:embed/>
                </p:oleObj>
              </mc:Choice>
              <mc:Fallback>
                <p:oleObj name="方程式" r:id="rId5" imgW="3797300" imgH="4978400" progId="Equation.3">
                  <p:embed/>
                  <p:pic>
                    <p:nvPicPr>
                      <p:cNvPr id="24673" name="Object 12">
                        <a:extLst>
                          <a:ext uri="{FF2B5EF4-FFF2-40B4-BE49-F238E27FC236}">
                            <a16:creationId xmlns:a16="http://schemas.microsoft.com/office/drawing/2014/main" id="{5CB75E85-5557-41BD-8823-EBEE18EB642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4538" y="3581946"/>
                        <a:ext cx="352425" cy="4619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矩形 44">
            <a:extLst>
              <a:ext uri="{FF2B5EF4-FFF2-40B4-BE49-F238E27FC236}">
                <a16:creationId xmlns:a16="http://schemas.microsoft.com/office/drawing/2014/main" id="{5F05CDCB-6AC0-4A22-840B-AB3F40A9AB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76625" y="2918371"/>
            <a:ext cx="746125" cy="2676525"/>
          </a:xfrm>
          <a:prstGeom prst="rect">
            <a:avLst/>
          </a:prstGeom>
          <a:solidFill>
            <a:srgbClr val="D9D9D9"/>
          </a:solidFill>
          <a:ln>
            <a:noFill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6" name="橢圓 45">
            <a:extLst>
              <a:ext uri="{FF2B5EF4-FFF2-40B4-BE49-F238E27FC236}">
                <a16:creationId xmlns:a16="http://schemas.microsoft.com/office/drawing/2014/main" id="{B58A60A4-F2C3-46EE-923A-64A9388095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84575" y="2934246"/>
            <a:ext cx="574675" cy="57467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7" name="橢圓 46">
            <a:extLst>
              <a:ext uri="{FF2B5EF4-FFF2-40B4-BE49-F238E27FC236}">
                <a16:creationId xmlns:a16="http://schemas.microsoft.com/office/drawing/2014/main" id="{3F95CD17-F1EC-4BA6-B7B2-A41C095BA6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76638" y="3708946"/>
            <a:ext cx="573087" cy="573088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8" name="橢圓 47">
            <a:extLst>
              <a:ext uri="{FF2B5EF4-FFF2-40B4-BE49-F238E27FC236}">
                <a16:creationId xmlns:a16="http://schemas.microsoft.com/office/drawing/2014/main" id="{6DA7EA76-F23B-4BED-8794-06FF93CC0D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63938" y="4936084"/>
            <a:ext cx="574675" cy="574675"/>
          </a:xfrm>
          <a:prstGeom prst="ellipse">
            <a:avLst/>
          </a:prstGeom>
          <a:gradFill rotWithShape="1">
            <a:gsLst>
              <a:gs pos="0">
                <a:srgbClr val="F0F0FF"/>
              </a:gs>
              <a:gs pos="64999">
                <a:srgbClr val="DDDDFF"/>
              </a:gs>
              <a:gs pos="100000">
                <a:srgbClr val="D0D0FF"/>
              </a:gs>
            </a:gsLst>
            <a:lin ang="5400000" scaled="1"/>
          </a:gradFill>
          <a:ln w="9525">
            <a:solidFill>
              <a:srgbClr val="C6C6FB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19" name="文字方塊 48">
            <a:extLst>
              <a:ext uri="{FF2B5EF4-FFF2-40B4-BE49-F238E27FC236}">
                <a16:creationId xmlns:a16="http://schemas.microsoft.com/office/drawing/2014/main" id="{E47D9F62-D974-4526-86B8-DCF793D1B3F6}"/>
              </a:ext>
            </a:extLst>
          </p:cNvPr>
          <p:cNvSpPr txBox="1">
            <a:spLocks noChangeArrowheads="1"/>
          </p:cNvSpPr>
          <p:nvPr/>
        </p:nvSpPr>
        <p:spPr bwMode="auto">
          <a:xfrm rot="5400000">
            <a:off x="7262351" y="4358233"/>
            <a:ext cx="7683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 sz="2800"/>
              <a:t>……</a:t>
            </a:r>
            <a:endParaRPr lang="zh-TW" altLang="en-US" sz="2800"/>
          </a:p>
        </p:txBody>
      </p:sp>
      <p:sp>
        <p:nvSpPr>
          <p:cNvPr id="20" name="矩形 49">
            <a:extLst>
              <a:ext uri="{FF2B5EF4-FFF2-40B4-BE49-F238E27FC236}">
                <a16:creationId xmlns:a16="http://schemas.microsoft.com/office/drawing/2014/main" id="{AE971DDD-97CC-4545-96E6-CDC9E1F1FA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00250" y="5061496"/>
            <a:ext cx="342900" cy="342900"/>
          </a:xfrm>
          <a:prstGeom prst="rect">
            <a:avLst/>
          </a:prstGeom>
          <a:gradFill rotWithShape="1">
            <a:gsLst>
              <a:gs pos="0">
                <a:srgbClr val="EDEDED"/>
              </a:gs>
              <a:gs pos="64999">
                <a:srgbClr val="D0D0D0"/>
              </a:gs>
              <a:gs pos="100000">
                <a:srgbClr val="BCBCBC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dk1"/>
              </a:solidFill>
              <a:latin typeface="+mn-lt"/>
              <a:ea typeface="+mn-ea"/>
            </a:endParaRPr>
          </a:p>
        </p:txBody>
      </p:sp>
      <p:graphicFrame>
        <p:nvGraphicFramePr>
          <p:cNvPr id="21" name="Object 12">
            <a:extLst>
              <a:ext uri="{FF2B5EF4-FFF2-40B4-BE49-F238E27FC236}">
                <a16:creationId xmlns:a16="http://schemas.microsoft.com/office/drawing/2014/main" id="{041570D0-CB3C-49E8-9F41-503695AEA11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10249239"/>
              </p:ext>
            </p:extLst>
          </p:nvPr>
        </p:nvGraphicFramePr>
        <p:xfrm>
          <a:off x="5670088" y="4966246"/>
          <a:ext cx="461962" cy="488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方程式" r:id="rId7" imgW="4978400" imgH="5270500" progId="Equation.3">
                  <p:embed/>
                </p:oleObj>
              </mc:Choice>
              <mc:Fallback>
                <p:oleObj name="方程式" r:id="rId7" imgW="4978400" imgH="5270500" progId="Equation.3">
                  <p:embed/>
                  <p:pic>
                    <p:nvPicPr>
                      <p:cNvPr id="24680" name="Object 12">
                        <a:extLst>
                          <a:ext uri="{FF2B5EF4-FFF2-40B4-BE49-F238E27FC236}">
                            <a16:creationId xmlns:a16="http://schemas.microsoft.com/office/drawing/2014/main" id="{7E78A365-6F7D-4CD3-99BC-A47269F42BF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70088" y="4966246"/>
                        <a:ext cx="461962" cy="488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文字方塊 51">
            <a:extLst>
              <a:ext uri="{FF2B5EF4-FFF2-40B4-BE49-F238E27FC236}">
                <a16:creationId xmlns:a16="http://schemas.microsoft.com/office/drawing/2014/main" id="{15F2670D-3893-47E3-A928-D148994B9119}"/>
              </a:ext>
            </a:extLst>
          </p:cNvPr>
          <p:cNvSpPr txBox="1">
            <a:spLocks noChangeArrowheads="1"/>
          </p:cNvSpPr>
          <p:nvPr/>
        </p:nvSpPr>
        <p:spPr bwMode="auto">
          <a:xfrm rot="5400000">
            <a:off x="5591507" y="4308227"/>
            <a:ext cx="76835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 sz="2800"/>
              <a:t>……</a:t>
            </a:r>
            <a:endParaRPr lang="zh-TW" altLang="en-US" sz="2800"/>
          </a:p>
        </p:txBody>
      </p:sp>
      <p:cxnSp>
        <p:nvCxnSpPr>
          <p:cNvPr id="23" name="直線單箭頭接點 52">
            <a:extLst>
              <a:ext uri="{FF2B5EF4-FFF2-40B4-BE49-F238E27FC236}">
                <a16:creationId xmlns:a16="http://schemas.microsoft.com/office/drawing/2014/main" id="{2AE89EA9-D2F1-4DF1-ADC3-088D65D5CF60}"/>
              </a:ext>
            </a:extLst>
          </p:cNvPr>
          <p:cNvCxnSpPr>
            <a:endCxn id="16" idx="2"/>
          </p:cNvCxnSpPr>
          <p:nvPr/>
        </p:nvCxnSpPr>
        <p:spPr>
          <a:xfrm flipV="1">
            <a:off x="6046325" y="3221584"/>
            <a:ext cx="1238250" cy="1270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線單箭頭接點 53">
            <a:extLst>
              <a:ext uri="{FF2B5EF4-FFF2-40B4-BE49-F238E27FC236}">
                <a16:creationId xmlns:a16="http://schemas.microsoft.com/office/drawing/2014/main" id="{E3436A41-7BBF-41C9-A528-1927F8B666F4}"/>
              </a:ext>
            </a:extLst>
          </p:cNvPr>
          <p:cNvCxnSpPr>
            <a:stCxn id="12" idx="3"/>
            <a:endCxn id="17" idx="2"/>
          </p:cNvCxnSpPr>
          <p:nvPr/>
        </p:nvCxnSpPr>
        <p:spPr>
          <a:xfrm>
            <a:off x="6039975" y="3264446"/>
            <a:ext cx="1236663" cy="73025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線單箭頭接點 54">
            <a:extLst>
              <a:ext uri="{FF2B5EF4-FFF2-40B4-BE49-F238E27FC236}">
                <a16:creationId xmlns:a16="http://schemas.microsoft.com/office/drawing/2014/main" id="{D3CB5C47-B2FA-473A-A5DD-227D7BE7DC69}"/>
              </a:ext>
            </a:extLst>
          </p:cNvPr>
          <p:cNvCxnSpPr>
            <a:stCxn id="12" idx="3"/>
            <a:endCxn id="18" idx="2"/>
          </p:cNvCxnSpPr>
          <p:nvPr/>
        </p:nvCxnSpPr>
        <p:spPr>
          <a:xfrm>
            <a:off x="6039975" y="3264446"/>
            <a:ext cx="1223963" cy="1958975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單箭頭接點 55">
            <a:extLst>
              <a:ext uri="{FF2B5EF4-FFF2-40B4-BE49-F238E27FC236}">
                <a16:creationId xmlns:a16="http://schemas.microsoft.com/office/drawing/2014/main" id="{E423991F-E7B0-4C62-A44F-6C78D43BD56E}"/>
              </a:ext>
            </a:extLst>
          </p:cNvPr>
          <p:cNvCxnSpPr>
            <a:endCxn id="16" idx="2"/>
          </p:cNvCxnSpPr>
          <p:nvPr/>
        </p:nvCxnSpPr>
        <p:spPr>
          <a:xfrm flipV="1">
            <a:off x="6078075" y="3221584"/>
            <a:ext cx="1206500" cy="595312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線單箭頭接點 56">
            <a:extLst>
              <a:ext uri="{FF2B5EF4-FFF2-40B4-BE49-F238E27FC236}">
                <a16:creationId xmlns:a16="http://schemas.microsoft.com/office/drawing/2014/main" id="{15C34B62-9101-4146-85DA-65F27ED20B82}"/>
              </a:ext>
            </a:extLst>
          </p:cNvPr>
          <p:cNvCxnSpPr>
            <a:stCxn id="11" idx="3"/>
            <a:endCxn id="17" idx="2"/>
          </p:cNvCxnSpPr>
          <p:nvPr/>
        </p:nvCxnSpPr>
        <p:spPr>
          <a:xfrm>
            <a:off x="6033625" y="3835946"/>
            <a:ext cx="1243013" cy="15875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線單箭頭接點 57">
            <a:extLst>
              <a:ext uri="{FF2B5EF4-FFF2-40B4-BE49-F238E27FC236}">
                <a16:creationId xmlns:a16="http://schemas.microsoft.com/office/drawing/2014/main" id="{19AC14C8-525E-49D1-B3C8-2A5D2131D00E}"/>
              </a:ext>
            </a:extLst>
          </p:cNvPr>
          <p:cNvCxnSpPr>
            <a:stCxn id="11" idx="3"/>
            <a:endCxn id="18" idx="2"/>
          </p:cNvCxnSpPr>
          <p:nvPr/>
        </p:nvCxnSpPr>
        <p:spPr>
          <a:xfrm>
            <a:off x="6033625" y="3835946"/>
            <a:ext cx="1230313" cy="1387475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線單箭頭接點 58">
            <a:extLst>
              <a:ext uri="{FF2B5EF4-FFF2-40B4-BE49-F238E27FC236}">
                <a16:creationId xmlns:a16="http://schemas.microsoft.com/office/drawing/2014/main" id="{5108E005-40F9-439D-AAEA-9E7655E55393}"/>
              </a:ext>
            </a:extLst>
          </p:cNvPr>
          <p:cNvCxnSpPr>
            <a:endCxn id="16" idx="2"/>
          </p:cNvCxnSpPr>
          <p:nvPr/>
        </p:nvCxnSpPr>
        <p:spPr>
          <a:xfrm flipV="1">
            <a:off x="6143163" y="3221584"/>
            <a:ext cx="1141412" cy="199390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線單箭頭接點 59">
            <a:extLst>
              <a:ext uri="{FF2B5EF4-FFF2-40B4-BE49-F238E27FC236}">
                <a16:creationId xmlns:a16="http://schemas.microsoft.com/office/drawing/2014/main" id="{E7CCCFEF-BEA9-4864-BE1F-9EA441FD673C}"/>
              </a:ext>
            </a:extLst>
          </p:cNvPr>
          <p:cNvCxnSpPr>
            <a:endCxn id="17" idx="2"/>
          </p:cNvCxnSpPr>
          <p:nvPr/>
        </p:nvCxnSpPr>
        <p:spPr>
          <a:xfrm flipV="1">
            <a:off x="6132050" y="3994696"/>
            <a:ext cx="1144588" cy="1216025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線單箭頭接點 60">
            <a:extLst>
              <a:ext uri="{FF2B5EF4-FFF2-40B4-BE49-F238E27FC236}">
                <a16:creationId xmlns:a16="http://schemas.microsoft.com/office/drawing/2014/main" id="{853548B6-A02A-4F19-AD0B-55D02FEC47AB}"/>
              </a:ext>
            </a:extLst>
          </p:cNvPr>
          <p:cNvCxnSpPr>
            <a:endCxn id="18" idx="2"/>
          </p:cNvCxnSpPr>
          <p:nvPr/>
        </p:nvCxnSpPr>
        <p:spPr>
          <a:xfrm>
            <a:off x="6132050" y="5210721"/>
            <a:ext cx="1131888" cy="12700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2" name="內容版面配置區 3">
            <a:extLst>
              <a:ext uri="{FF2B5EF4-FFF2-40B4-BE49-F238E27FC236}">
                <a16:creationId xmlns:a16="http://schemas.microsoft.com/office/drawing/2014/main" id="{0E5DC7DF-E267-4035-BDBB-7030FCB831D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63277140"/>
              </p:ext>
            </p:extLst>
          </p:nvPr>
        </p:nvGraphicFramePr>
        <p:xfrm>
          <a:off x="3682538" y="3323184"/>
          <a:ext cx="1804986" cy="172243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08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08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083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0083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0083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0083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87073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>
                          <a:solidFill>
                            <a:srgbClr val="0000FF"/>
                          </a:solidFill>
                        </a:rPr>
                        <a:t>1</a:t>
                      </a:r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1500" dirty="0">
                        <a:solidFill>
                          <a:srgbClr val="0000FF"/>
                        </a:solidFill>
                      </a:endParaRPr>
                    </a:p>
                  </a:txBody>
                  <a:tcPr marL="57429" marR="57429" marT="28707" marB="2870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7073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1500" dirty="0">
                        <a:solidFill>
                          <a:srgbClr val="0000FF"/>
                        </a:solidFill>
                      </a:endParaRPr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1500" dirty="0">
                        <a:solidFill>
                          <a:srgbClr val="0000FF"/>
                        </a:solidFill>
                      </a:endParaRPr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7073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1500" dirty="0">
                        <a:solidFill>
                          <a:srgbClr val="0000FF"/>
                        </a:solidFill>
                      </a:endParaRPr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1500" dirty="0">
                        <a:solidFill>
                          <a:srgbClr val="0000FF"/>
                        </a:solidFill>
                      </a:endParaRPr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7073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1500" dirty="0">
                        <a:solidFill>
                          <a:srgbClr val="0000FF"/>
                        </a:solidFill>
                      </a:endParaRPr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1500" dirty="0">
                        <a:solidFill>
                          <a:srgbClr val="0000FF"/>
                        </a:solidFill>
                      </a:endParaRPr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7073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1500" dirty="0">
                        <a:solidFill>
                          <a:srgbClr val="0000FF"/>
                        </a:solidFill>
                      </a:endParaRPr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1500" dirty="0">
                        <a:solidFill>
                          <a:srgbClr val="0000FF"/>
                        </a:solidFill>
                      </a:endParaRPr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7073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1500" dirty="0">
                        <a:solidFill>
                          <a:srgbClr val="0000FF"/>
                        </a:solidFill>
                      </a:endParaRPr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1500" dirty="0">
                        <a:solidFill>
                          <a:srgbClr val="0000FF"/>
                        </a:solidFill>
                      </a:endParaRPr>
                    </a:p>
                  </a:txBody>
                  <a:tcPr marL="57429" marR="57429" marT="28707" marB="2870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1500" dirty="0"/>
                        <a:t>0</a:t>
                      </a:r>
                      <a:endParaRPr lang="zh-TW" altLang="en-US" sz="1500" dirty="0"/>
                    </a:p>
                  </a:txBody>
                  <a:tcPr marL="57429" marR="57429" marT="28707" marB="2870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3" name="文字方塊 69">
            <a:extLst>
              <a:ext uri="{FF2B5EF4-FFF2-40B4-BE49-F238E27FC236}">
                <a16:creationId xmlns:a16="http://schemas.microsoft.com/office/drawing/2014/main" id="{499EE050-DDC5-47C6-AB8D-AF445026DF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45787" y="1551261"/>
            <a:ext cx="737694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 sz="2800" dirty="0"/>
              <a:t>Fully-connected</a:t>
            </a:r>
            <a:endParaRPr lang="zh-TW" altLang="en-US" sz="2800" dirty="0"/>
          </a:p>
        </p:txBody>
      </p:sp>
      <p:sp>
        <p:nvSpPr>
          <p:cNvPr id="34" name="矩形 71">
            <a:extLst>
              <a:ext uri="{FF2B5EF4-FFF2-40B4-BE49-F238E27FC236}">
                <a16:creationId xmlns:a16="http://schemas.microsoft.com/office/drawing/2014/main" id="{CBE96BC3-527A-48CB-B64E-DF1CF45D82FC}"/>
              </a:ext>
            </a:extLst>
          </p:cNvPr>
          <p:cNvSpPr/>
          <p:nvPr/>
        </p:nvSpPr>
        <p:spPr>
          <a:xfrm>
            <a:off x="7082963" y="2845346"/>
            <a:ext cx="915987" cy="2749550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47449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文字方塊 69">
            <a:extLst>
              <a:ext uri="{FF2B5EF4-FFF2-40B4-BE49-F238E27FC236}">
                <a16:creationId xmlns:a16="http://schemas.microsoft.com/office/drawing/2014/main" id="{499EE050-DDC5-47C6-AB8D-AF445026DF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9999" y="883245"/>
            <a:ext cx="737694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 sz="2800" dirty="0"/>
              <a:t>Convolution</a:t>
            </a:r>
            <a:endParaRPr lang="zh-TW" altLang="en-US" sz="2800" dirty="0"/>
          </a:p>
        </p:txBody>
      </p:sp>
      <p:graphicFrame>
        <p:nvGraphicFramePr>
          <p:cNvPr id="35" name="內容版面配置區 3">
            <a:extLst>
              <a:ext uri="{FF2B5EF4-FFF2-40B4-BE49-F238E27FC236}">
                <a16:creationId xmlns:a16="http://schemas.microsoft.com/office/drawing/2014/main" id="{197B1923-6414-489C-9AAF-AC93C30FAA8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82141261"/>
              </p:ext>
            </p:extLst>
          </p:nvPr>
        </p:nvGraphicFramePr>
        <p:xfrm>
          <a:off x="3494123" y="1959709"/>
          <a:ext cx="2873376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88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6" name="文字方塊 4">
            <a:extLst>
              <a:ext uri="{FF2B5EF4-FFF2-40B4-BE49-F238E27FC236}">
                <a16:creationId xmlns:a16="http://schemas.microsoft.com/office/drawing/2014/main" id="{61FB8003-24F1-4709-87E8-652A68DD00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02098" y="4750534"/>
            <a:ext cx="23479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/>
              <a:t>6 x 6 image</a:t>
            </a:r>
            <a:endParaRPr lang="zh-TW" altLang="en-US"/>
          </a:p>
        </p:txBody>
      </p:sp>
      <p:graphicFrame>
        <p:nvGraphicFramePr>
          <p:cNvPr id="37" name="表格 5">
            <a:extLst>
              <a:ext uri="{FF2B5EF4-FFF2-40B4-BE49-F238E27FC236}">
                <a16:creationId xmlns:a16="http://schemas.microsoft.com/office/drawing/2014/main" id="{F62EAD50-78BC-4D46-B840-BB78CF5F59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2662676"/>
              </p:ext>
            </p:extLst>
          </p:nvPr>
        </p:nvGraphicFramePr>
        <p:xfrm>
          <a:off x="3494123" y="262671"/>
          <a:ext cx="162242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8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38" name="文字方塊 6">
            <a:extLst>
              <a:ext uri="{FF2B5EF4-FFF2-40B4-BE49-F238E27FC236}">
                <a16:creationId xmlns:a16="http://schemas.microsoft.com/office/drawing/2014/main" id="{438BF6FF-F27C-4AB5-A86B-EFEAA3C6A2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40336" y="346809"/>
            <a:ext cx="1447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/>
              <a:t>Filter 1</a:t>
            </a:r>
            <a:endParaRPr lang="zh-TW" altLang="en-US"/>
          </a:p>
        </p:txBody>
      </p:sp>
      <p:sp>
        <p:nvSpPr>
          <p:cNvPr id="39" name="矩形 7">
            <a:extLst>
              <a:ext uri="{FF2B5EF4-FFF2-40B4-BE49-F238E27FC236}">
                <a16:creationId xmlns:a16="http://schemas.microsoft.com/office/drawing/2014/main" id="{572A6C9F-7E74-4B0B-823E-B862A606233E}"/>
              </a:ext>
            </a:extLst>
          </p:cNvPr>
          <p:cNvSpPr/>
          <p:nvPr/>
        </p:nvSpPr>
        <p:spPr>
          <a:xfrm>
            <a:off x="3494123" y="1959709"/>
            <a:ext cx="1417638" cy="138271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pic>
        <p:nvPicPr>
          <p:cNvPr id="40" name="圖片 31">
            <a:extLst>
              <a:ext uri="{FF2B5EF4-FFF2-40B4-BE49-F238E27FC236}">
                <a16:creationId xmlns:a16="http://schemas.microsoft.com/office/drawing/2014/main" id="{78C9FB6E-EEA1-455C-B770-1BA6608957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0448" y="1307246"/>
            <a:ext cx="2239963" cy="2227263"/>
          </a:xfrm>
          <a:prstGeom prst="rect">
            <a:avLst/>
          </a:prstGeom>
          <a:noFill/>
          <a:ln w="38100" cap="sq">
            <a:solidFill>
              <a:srgbClr val="000000"/>
            </a:solidFill>
            <a:miter lim="800000"/>
            <a:headEnd/>
            <a:tailEnd/>
          </a:ln>
          <a:effectLst>
            <a:outerShdw blurRad="50800" dist="38100" dir="2700000" algn="tl" rotWithShape="0">
              <a:srgbClr val="808080">
                <a:alpha val="42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1" name="直線單箭頭接點 33">
            <a:extLst>
              <a:ext uri="{FF2B5EF4-FFF2-40B4-BE49-F238E27FC236}">
                <a16:creationId xmlns:a16="http://schemas.microsoft.com/office/drawing/2014/main" id="{32885C28-0772-4C26-AE0C-A97EF22D5A8B}"/>
              </a:ext>
            </a:extLst>
          </p:cNvPr>
          <p:cNvCxnSpPr/>
          <p:nvPr/>
        </p:nvCxnSpPr>
        <p:spPr>
          <a:xfrm>
            <a:off x="5116548" y="948471"/>
            <a:ext cx="860425" cy="569913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直線單箭頭接點 34">
            <a:extLst>
              <a:ext uri="{FF2B5EF4-FFF2-40B4-BE49-F238E27FC236}">
                <a16:creationId xmlns:a16="http://schemas.microsoft.com/office/drawing/2014/main" id="{20EAE262-C7FE-470A-BF12-B991A77DB1CE}"/>
              </a:ext>
            </a:extLst>
          </p:cNvPr>
          <p:cNvCxnSpPr/>
          <p:nvPr/>
        </p:nvCxnSpPr>
        <p:spPr>
          <a:xfrm flipV="1">
            <a:off x="4933986" y="1681896"/>
            <a:ext cx="1042987" cy="96520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文字方塊 37">
            <a:extLst>
              <a:ext uri="{FF2B5EF4-FFF2-40B4-BE49-F238E27FC236}">
                <a16:creationId xmlns:a16="http://schemas.microsoft.com/office/drawing/2014/main" id="{209DEE0A-C51C-4605-9348-73944982E9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39198" y="159484"/>
            <a:ext cx="3873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1</a:t>
            </a:r>
            <a:endParaRPr lang="zh-TW" altLang="en-US"/>
          </a:p>
        </p:txBody>
      </p:sp>
      <p:sp>
        <p:nvSpPr>
          <p:cNvPr id="44" name="文字方塊 38">
            <a:extLst>
              <a:ext uri="{FF2B5EF4-FFF2-40B4-BE49-F238E27FC236}">
                <a16:creationId xmlns:a16="http://schemas.microsoft.com/office/drawing/2014/main" id="{686945B7-F760-4F8B-B034-127D828ED8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39198" y="621446"/>
            <a:ext cx="3873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2</a:t>
            </a:r>
            <a:endParaRPr lang="zh-TW" altLang="en-US"/>
          </a:p>
        </p:txBody>
      </p:sp>
      <p:sp>
        <p:nvSpPr>
          <p:cNvPr id="45" name="文字方塊 39">
            <a:extLst>
              <a:ext uri="{FF2B5EF4-FFF2-40B4-BE49-F238E27FC236}">
                <a16:creationId xmlns:a16="http://schemas.microsoft.com/office/drawing/2014/main" id="{A2AC46EA-EF33-4EEF-AE92-3BFE3C1ABF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39198" y="1070709"/>
            <a:ext cx="3873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3</a:t>
            </a:r>
            <a:endParaRPr lang="zh-TW" altLang="en-US"/>
          </a:p>
        </p:txBody>
      </p:sp>
      <p:sp>
        <p:nvSpPr>
          <p:cNvPr id="46" name="文字方塊 40">
            <a:extLst>
              <a:ext uri="{FF2B5EF4-FFF2-40B4-BE49-F238E27FC236}">
                <a16:creationId xmlns:a16="http://schemas.microsoft.com/office/drawing/2014/main" id="{7DF290E1-ED1C-41D3-92EA-0CAE459C205D}"/>
              </a:ext>
            </a:extLst>
          </p:cNvPr>
          <p:cNvSpPr txBox="1">
            <a:spLocks noChangeArrowheads="1"/>
          </p:cNvSpPr>
          <p:nvPr/>
        </p:nvSpPr>
        <p:spPr bwMode="auto">
          <a:xfrm rot="5400000">
            <a:off x="8402673" y="1921609"/>
            <a:ext cx="820737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 sz="2800" b="1"/>
              <a:t>…</a:t>
            </a:r>
            <a:endParaRPr lang="zh-TW" altLang="en-US" sz="2800" b="1"/>
          </a:p>
        </p:txBody>
      </p:sp>
      <p:sp>
        <p:nvSpPr>
          <p:cNvPr id="47" name="文字方塊 42">
            <a:extLst>
              <a:ext uri="{FF2B5EF4-FFF2-40B4-BE49-F238E27FC236}">
                <a16:creationId xmlns:a16="http://schemas.microsoft.com/office/drawing/2014/main" id="{528C6517-044B-4EDF-8F31-33F4444D84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55073" y="2812196"/>
            <a:ext cx="3873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8</a:t>
            </a:r>
            <a:endParaRPr lang="zh-TW" altLang="en-US"/>
          </a:p>
        </p:txBody>
      </p:sp>
      <p:sp>
        <p:nvSpPr>
          <p:cNvPr id="48" name="文字方塊 43">
            <a:extLst>
              <a:ext uri="{FF2B5EF4-FFF2-40B4-BE49-F238E27FC236}">
                <a16:creationId xmlns:a16="http://schemas.microsoft.com/office/drawing/2014/main" id="{6624438E-B008-47B5-9EA5-5067E8AC5F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55073" y="3261459"/>
            <a:ext cx="3873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9</a:t>
            </a:r>
            <a:endParaRPr lang="zh-TW" altLang="en-US"/>
          </a:p>
        </p:txBody>
      </p:sp>
      <p:sp>
        <p:nvSpPr>
          <p:cNvPr id="49" name="文字方塊 44">
            <a:extLst>
              <a:ext uri="{FF2B5EF4-FFF2-40B4-BE49-F238E27FC236}">
                <a16:creationId xmlns:a16="http://schemas.microsoft.com/office/drawing/2014/main" id="{9585E3A2-7F12-4A97-9A60-48332FD843BD}"/>
              </a:ext>
            </a:extLst>
          </p:cNvPr>
          <p:cNvSpPr txBox="1">
            <a:spLocks noChangeArrowheads="1"/>
          </p:cNvSpPr>
          <p:nvPr/>
        </p:nvSpPr>
        <p:spPr bwMode="auto">
          <a:xfrm rot="5400000">
            <a:off x="8540786" y="4098071"/>
            <a:ext cx="5397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 sz="2800" b="1"/>
              <a:t>…</a:t>
            </a:r>
            <a:endParaRPr lang="zh-TW" altLang="en-US" sz="2800" b="1"/>
          </a:p>
        </p:txBody>
      </p:sp>
      <p:sp>
        <p:nvSpPr>
          <p:cNvPr id="50" name="文字方塊 45">
            <a:extLst>
              <a:ext uri="{FF2B5EF4-FFF2-40B4-BE49-F238E27FC236}">
                <a16:creationId xmlns:a16="http://schemas.microsoft.com/office/drawing/2014/main" id="{C8FD2C44-1370-46BA-BDC0-A8D97FE4AF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96323" y="4548921"/>
            <a:ext cx="5222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13</a:t>
            </a:r>
            <a:endParaRPr lang="zh-TW" altLang="en-US"/>
          </a:p>
        </p:txBody>
      </p:sp>
      <p:sp>
        <p:nvSpPr>
          <p:cNvPr id="51" name="文字方塊 46">
            <a:extLst>
              <a:ext uri="{FF2B5EF4-FFF2-40B4-BE49-F238E27FC236}">
                <a16:creationId xmlns:a16="http://schemas.microsoft.com/office/drawing/2014/main" id="{336CDFDA-31B5-41B0-8559-4200DFD09B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9973" y="5012471"/>
            <a:ext cx="5238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14</a:t>
            </a:r>
            <a:endParaRPr lang="zh-TW" altLang="en-US"/>
          </a:p>
        </p:txBody>
      </p:sp>
      <p:sp>
        <p:nvSpPr>
          <p:cNvPr id="52" name="文字方塊 47">
            <a:extLst>
              <a:ext uri="{FF2B5EF4-FFF2-40B4-BE49-F238E27FC236}">
                <a16:creationId xmlns:a16="http://schemas.microsoft.com/office/drawing/2014/main" id="{F584E629-01DC-46E9-9780-32BC5174DD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9973" y="5490309"/>
            <a:ext cx="5969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15</a:t>
            </a:r>
            <a:endParaRPr lang="zh-TW" altLang="en-US"/>
          </a:p>
        </p:txBody>
      </p:sp>
      <p:sp>
        <p:nvSpPr>
          <p:cNvPr id="53" name="文字方塊 49">
            <a:extLst>
              <a:ext uri="{FF2B5EF4-FFF2-40B4-BE49-F238E27FC236}">
                <a16:creationId xmlns:a16="http://schemas.microsoft.com/office/drawing/2014/main" id="{C1E66EB7-430A-4DEA-B853-6E972F3C5A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90123" y="5414109"/>
            <a:ext cx="2370138" cy="1200150"/>
          </a:xfrm>
          <a:prstGeom prst="rect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miter lim="800000"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Only connect to 9 inputs, not fully connected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54" name="文字方塊 50">
            <a:extLst>
              <a:ext uri="{FF2B5EF4-FFF2-40B4-BE49-F238E27FC236}">
                <a16:creationId xmlns:a16="http://schemas.microsoft.com/office/drawing/2014/main" id="{63D6DEC8-EEF2-4699-BC52-561E4E78F3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48723" y="1518384"/>
            <a:ext cx="38893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4:</a:t>
            </a:r>
            <a:endParaRPr lang="zh-TW" altLang="en-US"/>
          </a:p>
        </p:txBody>
      </p:sp>
      <p:sp>
        <p:nvSpPr>
          <p:cNvPr id="55" name="文字方塊 51">
            <a:extLst>
              <a:ext uri="{FF2B5EF4-FFF2-40B4-BE49-F238E27FC236}">
                <a16:creationId xmlns:a16="http://schemas.microsoft.com/office/drawing/2014/main" id="{468C2E8B-761C-45D7-BBCB-6D68F3CB1A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23298" y="3672621"/>
            <a:ext cx="6397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r>
              <a:rPr lang="en-US" altLang="zh-TW"/>
              <a:t>10:</a:t>
            </a:r>
            <a:endParaRPr lang="zh-TW" altLang="en-US"/>
          </a:p>
        </p:txBody>
      </p:sp>
      <p:sp>
        <p:nvSpPr>
          <p:cNvPr id="56" name="文字方塊 52">
            <a:extLst>
              <a:ext uri="{FF2B5EF4-FFF2-40B4-BE49-F238E27FC236}">
                <a16:creationId xmlns:a16="http://schemas.microsoft.com/office/drawing/2014/main" id="{C9E69EFB-42BC-4A4C-B30E-B9B7AAFC58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5211" y="5899884"/>
            <a:ext cx="5969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16</a:t>
            </a:r>
            <a:endParaRPr lang="zh-TW" altLang="en-US"/>
          </a:p>
        </p:txBody>
      </p:sp>
      <p:sp>
        <p:nvSpPr>
          <p:cNvPr id="57" name="矩形 54">
            <a:extLst>
              <a:ext uri="{FF2B5EF4-FFF2-40B4-BE49-F238E27FC236}">
                <a16:creationId xmlns:a16="http://schemas.microsoft.com/office/drawing/2014/main" id="{DFCDFA69-930A-4756-87D7-00DFD346E3F5}"/>
              </a:ext>
            </a:extLst>
          </p:cNvPr>
          <p:cNvSpPr/>
          <p:nvPr/>
        </p:nvSpPr>
        <p:spPr>
          <a:xfrm>
            <a:off x="8982111" y="256321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1</a:t>
            </a:r>
            <a:endParaRPr lang="zh-TW" altLang="en-US" sz="2400" dirty="0"/>
          </a:p>
        </p:txBody>
      </p:sp>
      <p:sp>
        <p:nvSpPr>
          <p:cNvPr id="58" name="矩形 55">
            <a:extLst>
              <a:ext uri="{FF2B5EF4-FFF2-40B4-BE49-F238E27FC236}">
                <a16:creationId xmlns:a16="http://schemas.microsoft.com/office/drawing/2014/main" id="{337A3F5B-3212-4E4C-B50F-CAAF90DA8F1B}"/>
              </a:ext>
            </a:extLst>
          </p:cNvPr>
          <p:cNvSpPr/>
          <p:nvPr/>
        </p:nvSpPr>
        <p:spPr>
          <a:xfrm>
            <a:off x="8982111" y="724634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0</a:t>
            </a:r>
            <a:endParaRPr lang="zh-TW" altLang="en-US" sz="2400" dirty="0"/>
          </a:p>
        </p:txBody>
      </p:sp>
      <p:sp>
        <p:nvSpPr>
          <p:cNvPr id="59" name="矩形 56">
            <a:extLst>
              <a:ext uri="{FF2B5EF4-FFF2-40B4-BE49-F238E27FC236}">
                <a16:creationId xmlns:a16="http://schemas.microsoft.com/office/drawing/2014/main" id="{D0EA275D-E61A-42DE-BF7A-E88E3230130C}"/>
              </a:ext>
            </a:extLst>
          </p:cNvPr>
          <p:cNvSpPr/>
          <p:nvPr/>
        </p:nvSpPr>
        <p:spPr>
          <a:xfrm>
            <a:off x="8982111" y="1167546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0</a:t>
            </a:r>
            <a:endParaRPr lang="zh-TW" altLang="en-US" sz="2400" dirty="0"/>
          </a:p>
        </p:txBody>
      </p:sp>
      <p:sp>
        <p:nvSpPr>
          <p:cNvPr id="60" name="矩形 57">
            <a:extLst>
              <a:ext uri="{FF2B5EF4-FFF2-40B4-BE49-F238E27FC236}">
                <a16:creationId xmlns:a16="http://schemas.microsoft.com/office/drawing/2014/main" id="{674E3741-1268-41B7-9490-68EF2B446064}"/>
              </a:ext>
            </a:extLst>
          </p:cNvPr>
          <p:cNvSpPr/>
          <p:nvPr/>
        </p:nvSpPr>
        <p:spPr>
          <a:xfrm>
            <a:off x="8982111" y="1627921"/>
            <a:ext cx="269875" cy="271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0</a:t>
            </a:r>
            <a:endParaRPr lang="zh-TW" altLang="en-US" sz="2400" dirty="0"/>
          </a:p>
        </p:txBody>
      </p:sp>
      <p:sp>
        <p:nvSpPr>
          <p:cNvPr id="61" name="矩形 58">
            <a:extLst>
              <a:ext uri="{FF2B5EF4-FFF2-40B4-BE49-F238E27FC236}">
                <a16:creationId xmlns:a16="http://schemas.microsoft.com/office/drawing/2014/main" id="{61A2CF8E-B9F5-4131-A3FD-60A62F8F02DD}"/>
              </a:ext>
            </a:extLst>
          </p:cNvPr>
          <p:cNvSpPr/>
          <p:nvPr/>
        </p:nvSpPr>
        <p:spPr>
          <a:xfrm>
            <a:off x="8982111" y="2466121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0</a:t>
            </a:r>
            <a:endParaRPr lang="zh-TW" altLang="en-US" sz="2400" dirty="0"/>
          </a:p>
        </p:txBody>
      </p:sp>
      <p:sp>
        <p:nvSpPr>
          <p:cNvPr id="62" name="矩形 59">
            <a:extLst>
              <a:ext uri="{FF2B5EF4-FFF2-40B4-BE49-F238E27FC236}">
                <a16:creationId xmlns:a16="http://schemas.microsoft.com/office/drawing/2014/main" id="{6BC6C740-471C-4DA1-9AB7-AED4D42621F0}"/>
              </a:ext>
            </a:extLst>
          </p:cNvPr>
          <p:cNvSpPr/>
          <p:nvPr/>
        </p:nvSpPr>
        <p:spPr>
          <a:xfrm>
            <a:off x="8982111" y="2936021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1</a:t>
            </a:r>
            <a:endParaRPr lang="zh-TW" altLang="en-US" sz="2400" dirty="0"/>
          </a:p>
        </p:txBody>
      </p:sp>
      <p:sp>
        <p:nvSpPr>
          <p:cNvPr id="63" name="矩形 60">
            <a:extLst>
              <a:ext uri="{FF2B5EF4-FFF2-40B4-BE49-F238E27FC236}">
                <a16:creationId xmlns:a16="http://schemas.microsoft.com/office/drawing/2014/main" id="{2DD12E72-5EFD-4F17-85C9-BECFC3314762}"/>
              </a:ext>
            </a:extLst>
          </p:cNvPr>
          <p:cNvSpPr/>
          <p:nvPr/>
        </p:nvSpPr>
        <p:spPr>
          <a:xfrm>
            <a:off x="8982111" y="3377346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0</a:t>
            </a:r>
            <a:endParaRPr lang="zh-TW" altLang="en-US" sz="2400" dirty="0"/>
          </a:p>
        </p:txBody>
      </p:sp>
      <p:sp>
        <p:nvSpPr>
          <p:cNvPr id="64" name="矩形 61">
            <a:extLst>
              <a:ext uri="{FF2B5EF4-FFF2-40B4-BE49-F238E27FC236}">
                <a16:creationId xmlns:a16="http://schemas.microsoft.com/office/drawing/2014/main" id="{B5A56910-171D-4B61-87B9-F9A082BAC704}"/>
              </a:ext>
            </a:extLst>
          </p:cNvPr>
          <p:cNvSpPr/>
          <p:nvPr/>
        </p:nvSpPr>
        <p:spPr>
          <a:xfrm>
            <a:off x="8982111" y="3839309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0</a:t>
            </a:r>
            <a:endParaRPr lang="zh-TW" altLang="en-US" sz="2400" dirty="0"/>
          </a:p>
        </p:txBody>
      </p:sp>
      <p:sp>
        <p:nvSpPr>
          <p:cNvPr id="65" name="矩形 62">
            <a:extLst>
              <a:ext uri="{FF2B5EF4-FFF2-40B4-BE49-F238E27FC236}">
                <a16:creationId xmlns:a16="http://schemas.microsoft.com/office/drawing/2014/main" id="{FE0B236F-A65B-4A8E-8D0E-0D2B2417A8B0}"/>
              </a:ext>
            </a:extLst>
          </p:cNvPr>
          <p:cNvSpPr/>
          <p:nvPr/>
        </p:nvSpPr>
        <p:spPr>
          <a:xfrm>
            <a:off x="8982111" y="4629884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0</a:t>
            </a:r>
            <a:endParaRPr lang="zh-TW" altLang="en-US" sz="2400" dirty="0"/>
          </a:p>
        </p:txBody>
      </p:sp>
      <p:sp>
        <p:nvSpPr>
          <p:cNvPr id="66" name="矩形 63">
            <a:extLst>
              <a:ext uri="{FF2B5EF4-FFF2-40B4-BE49-F238E27FC236}">
                <a16:creationId xmlns:a16="http://schemas.microsoft.com/office/drawing/2014/main" id="{C2CBF7C8-2313-4C23-B8B4-C492224F20CE}"/>
              </a:ext>
            </a:extLst>
          </p:cNvPr>
          <p:cNvSpPr/>
          <p:nvPr/>
        </p:nvSpPr>
        <p:spPr>
          <a:xfrm>
            <a:off x="8982111" y="5098196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0</a:t>
            </a:r>
            <a:endParaRPr lang="zh-TW" altLang="en-US" sz="2400" dirty="0"/>
          </a:p>
        </p:txBody>
      </p:sp>
      <p:sp>
        <p:nvSpPr>
          <p:cNvPr id="67" name="矩形 64">
            <a:extLst>
              <a:ext uri="{FF2B5EF4-FFF2-40B4-BE49-F238E27FC236}">
                <a16:creationId xmlns:a16="http://schemas.microsoft.com/office/drawing/2014/main" id="{B8BBE28F-0876-4488-AD0C-4A9EEC27CFFB}"/>
              </a:ext>
            </a:extLst>
          </p:cNvPr>
          <p:cNvSpPr/>
          <p:nvPr/>
        </p:nvSpPr>
        <p:spPr>
          <a:xfrm>
            <a:off x="8982111" y="5541109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1</a:t>
            </a:r>
            <a:endParaRPr lang="zh-TW" altLang="en-US" sz="2400" dirty="0"/>
          </a:p>
        </p:txBody>
      </p:sp>
      <p:sp>
        <p:nvSpPr>
          <p:cNvPr id="68" name="矩形 65">
            <a:extLst>
              <a:ext uri="{FF2B5EF4-FFF2-40B4-BE49-F238E27FC236}">
                <a16:creationId xmlns:a16="http://schemas.microsoft.com/office/drawing/2014/main" id="{E6C54BD8-ADFC-4B43-8C13-A0C2E1E1AC01}"/>
              </a:ext>
            </a:extLst>
          </p:cNvPr>
          <p:cNvSpPr/>
          <p:nvPr/>
        </p:nvSpPr>
        <p:spPr>
          <a:xfrm>
            <a:off x="8982111" y="6003071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1</a:t>
            </a:r>
            <a:endParaRPr lang="zh-TW" altLang="en-US" sz="2400" dirty="0"/>
          </a:p>
        </p:txBody>
      </p:sp>
      <p:cxnSp>
        <p:nvCxnSpPr>
          <p:cNvPr id="69" name="直線單箭頭接點 67">
            <a:extLst>
              <a:ext uri="{FF2B5EF4-FFF2-40B4-BE49-F238E27FC236}">
                <a16:creationId xmlns:a16="http://schemas.microsoft.com/office/drawing/2014/main" id="{6995BF8C-E733-408C-89E7-5E926D02CB5D}"/>
              </a:ext>
            </a:extLst>
          </p:cNvPr>
          <p:cNvCxnSpPr>
            <a:stCxn id="57" idx="3"/>
          </p:cNvCxnSpPr>
          <p:nvPr/>
        </p:nvCxnSpPr>
        <p:spPr>
          <a:xfrm>
            <a:off x="9251986" y="391259"/>
            <a:ext cx="1420812" cy="1276350"/>
          </a:xfrm>
          <a:prstGeom prst="straightConnector1">
            <a:avLst/>
          </a:prstGeom>
          <a:ln w="381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直線單箭頭接點 68">
            <a:extLst>
              <a:ext uri="{FF2B5EF4-FFF2-40B4-BE49-F238E27FC236}">
                <a16:creationId xmlns:a16="http://schemas.microsoft.com/office/drawing/2014/main" id="{5E9552FD-8C79-482C-B69C-2AB328B8B343}"/>
              </a:ext>
            </a:extLst>
          </p:cNvPr>
          <p:cNvCxnSpPr>
            <a:stCxn id="58" idx="3"/>
          </p:cNvCxnSpPr>
          <p:nvPr/>
        </p:nvCxnSpPr>
        <p:spPr>
          <a:xfrm>
            <a:off x="9251986" y="859571"/>
            <a:ext cx="1420812" cy="80803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直線單箭頭接點 70">
            <a:extLst>
              <a:ext uri="{FF2B5EF4-FFF2-40B4-BE49-F238E27FC236}">
                <a16:creationId xmlns:a16="http://schemas.microsoft.com/office/drawing/2014/main" id="{1D05F634-34DB-4C75-A135-FCE691045C8D}"/>
              </a:ext>
            </a:extLst>
          </p:cNvPr>
          <p:cNvCxnSpPr>
            <a:stCxn id="59" idx="3"/>
          </p:cNvCxnSpPr>
          <p:nvPr/>
        </p:nvCxnSpPr>
        <p:spPr>
          <a:xfrm>
            <a:off x="9251986" y="1302484"/>
            <a:ext cx="1420812" cy="365125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直線單箭頭接點 78">
            <a:extLst>
              <a:ext uri="{FF2B5EF4-FFF2-40B4-BE49-F238E27FC236}">
                <a16:creationId xmlns:a16="http://schemas.microsoft.com/office/drawing/2014/main" id="{EDA4D6EF-9076-4F0A-9B8E-6A28CDF3672E}"/>
              </a:ext>
            </a:extLst>
          </p:cNvPr>
          <p:cNvCxnSpPr/>
          <p:nvPr/>
        </p:nvCxnSpPr>
        <p:spPr>
          <a:xfrm flipV="1">
            <a:off x="9271036" y="1707296"/>
            <a:ext cx="1350962" cy="893763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直線單箭頭接點 79">
            <a:extLst>
              <a:ext uri="{FF2B5EF4-FFF2-40B4-BE49-F238E27FC236}">
                <a16:creationId xmlns:a16="http://schemas.microsoft.com/office/drawing/2014/main" id="{07608DD1-F1FE-48D6-B252-2B518D2F906D}"/>
              </a:ext>
            </a:extLst>
          </p:cNvPr>
          <p:cNvCxnSpPr>
            <a:endCxn id="78" idx="2"/>
          </p:cNvCxnSpPr>
          <p:nvPr/>
        </p:nvCxnSpPr>
        <p:spPr>
          <a:xfrm flipV="1">
            <a:off x="9271036" y="1646971"/>
            <a:ext cx="1371600" cy="1416050"/>
          </a:xfrm>
          <a:prstGeom prst="straightConnector1">
            <a:avLst/>
          </a:prstGeom>
          <a:ln w="3810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直線單箭頭接點 80">
            <a:extLst>
              <a:ext uri="{FF2B5EF4-FFF2-40B4-BE49-F238E27FC236}">
                <a16:creationId xmlns:a16="http://schemas.microsoft.com/office/drawing/2014/main" id="{D9698FD9-CB1F-4622-B057-404A4747C16F}"/>
              </a:ext>
            </a:extLst>
          </p:cNvPr>
          <p:cNvCxnSpPr>
            <a:endCxn id="78" idx="2"/>
          </p:cNvCxnSpPr>
          <p:nvPr/>
        </p:nvCxnSpPr>
        <p:spPr>
          <a:xfrm flipV="1">
            <a:off x="9271036" y="1646971"/>
            <a:ext cx="1371600" cy="1863725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直線單箭頭接點 81">
            <a:extLst>
              <a:ext uri="{FF2B5EF4-FFF2-40B4-BE49-F238E27FC236}">
                <a16:creationId xmlns:a16="http://schemas.microsoft.com/office/drawing/2014/main" id="{95856E80-F537-468F-BD7A-A275D58B5CF7}"/>
              </a:ext>
            </a:extLst>
          </p:cNvPr>
          <p:cNvCxnSpPr>
            <a:stCxn id="65" idx="3"/>
          </p:cNvCxnSpPr>
          <p:nvPr/>
        </p:nvCxnSpPr>
        <p:spPr>
          <a:xfrm flipV="1">
            <a:off x="9251986" y="1754921"/>
            <a:ext cx="1350962" cy="3009900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直線單箭頭接點 82">
            <a:extLst>
              <a:ext uri="{FF2B5EF4-FFF2-40B4-BE49-F238E27FC236}">
                <a16:creationId xmlns:a16="http://schemas.microsoft.com/office/drawing/2014/main" id="{05FA0F0A-A476-4B5E-861A-3D80218367D7}"/>
              </a:ext>
            </a:extLst>
          </p:cNvPr>
          <p:cNvCxnSpPr>
            <a:endCxn id="78" idx="2"/>
          </p:cNvCxnSpPr>
          <p:nvPr/>
        </p:nvCxnSpPr>
        <p:spPr>
          <a:xfrm flipV="1">
            <a:off x="9251986" y="1646971"/>
            <a:ext cx="1390650" cy="3565525"/>
          </a:xfrm>
          <a:prstGeom prst="straightConnector1">
            <a:avLst/>
          </a:prstGeom>
          <a:ln w="381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直線單箭頭接點 83">
            <a:extLst>
              <a:ext uri="{FF2B5EF4-FFF2-40B4-BE49-F238E27FC236}">
                <a16:creationId xmlns:a16="http://schemas.microsoft.com/office/drawing/2014/main" id="{C56F077B-4AE3-4C3D-86EC-EF0250EB7D1D}"/>
              </a:ext>
            </a:extLst>
          </p:cNvPr>
          <p:cNvCxnSpPr>
            <a:endCxn id="78" idx="2"/>
          </p:cNvCxnSpPr>
          <p:nvPr/>
        </p:nvCxnSpPr>
        <p:spPr>
          <a:xfrm flipV="1">
            <a:off x="9251986" y="1646971"/>
            <a:ext cx="1390650" cy="4013200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橢圓 108">
            <a:extLst>
              <a:ext uri="{FF2B5EF4-FFF2-40B4-BE49-F238E27FC236}">
                <a16:creationId xmlns:a16="http://schemas.microsoft.com/office/drawing/2014/main" id="{BD6C30D7-DBCC-4E41-8711-6D1A2666AE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42636" y="1288196"/>
            <a:ext cx="720725" cy="719138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79" name="橢圓 116">
            <a:extLst>
              <a:ext uri="{FF2B5EF4-FFF2-40B4-BE49-F238E27FC236}">
                <a16:creationId xmlns:a16="http://schemas.microsoft.com/office/drawing/2014/main" id="{AD9C7114-19A1-439A-8134-BC2CA4A5826D}"/>
              </a:ext>
            </a:extLst>
          </p:cNvPr>
          <p:cNvSpPr/>
          <p:nvPr/>
        </p:nvSpPr>
        <p:spPr>
          <a:xfrm>
            <a:off x="3540161" y="270609"/>
            <a:ext cx="455612" cy="455612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0" name="橢圓 117">
            <a:extLst>
              <a:ext uri="{FF2B5EF4-FFF2-40B4-BE49-F238E27FC236}">
                <a16:creationId xmlns:a16="http://schemas.microsoft.com/office/drawing/2014/main" id="{6DA82B48-A022-4A9A-807C-6D07C151FFE4}"/>
              </a:ext>
            </a:extLst>
          </p:cNvPr>
          <p:cNvSpPr/>
          <p:nvPr/>
        </p:nvSpPr>
        <p:spPr>
          <a:xfrm>
            <a:off x="4092611" y="242034"/>
            <a:ext cx="455612" cy="455612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1" name="橢圓 118">
            <a:extLst>
              <a:ext uri="{FF2B5EF4-FFF2-40B4-BE49-F238E27FC236}">
                <a16:creationId xmlns:a16="http://schemas.microsoft.com/office/drawing/2014/main" id="{658FEA23-B0AE-4836-AB6B-3FB9D1F8825A}"/>
              </a:ext>
            </a:extLst>
          </p:cNvPr>
          <p:cNvSpPr/>
          <p:nvPr/>
        </p:nvSpPr>
        <p:spPr>
          <a:xfrm>
            <a:off x="4603786" y="256321"/>
            <a:ext cx="455612" cy="454025"/>
          </a:xfrm>
          <a:prstGeom prst="ellipse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2" name="橢圓 119">
            <a:extLst>
              <a:ext uri="{FF2B5EF4-FFF2-40B4-BE49-F238E27FC236}">
                <a16:creationId xmlns:a16="http://schemas.microsoft.com/office/drawing/2014/main" id="{C19C4BE9-E78C-47FE-ACC4-97D6F4066D90}"/>
              </a:ext>
            </a:extLst>
          </p:cNvPr>
          <p:cNvSpPr/>
          <p:nvPr/>
        </p:nvSpPr>
        <p:spPr>
          <a:xfrm>
            <a:off x="3540161" y="729396"/>
            <a:ext cx="455612" cy="455613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3" name="橢圓 120">
            <a:extLst>
              <a:ext uri="{FF2B5EF4-FFF2-40B4-BE49-F238E27FC236}">
                <a16:creationId xmlns:a16="http://schemas.microsoft.com/office/drawing/2014/main" id="{E4AF3F13-6C3D-4213-B954-72B8AA2DCA2D}"/>
              </a:ext>
            </a:extLst>
          </p:cNvPr>
          <p:cNvSpPr/>
          <p:nvPr/>
        </p:nvSpPr>
        <p:spPr>
          <a:xfrm>
            <a:off x="4092611" y="700821"/>
            <a:ext cx="455612" cy="455613"/>
          </a:xfrm>
          <a:prstGeom prst="ellipse">
            <a:avLst/>
          </a:prstGeom>
          <a:noFill/>
          <a:ln w="762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4" name="橢圓 121">
            <a:extLst>
              <a:ext uri="{FF2B5EF4-FFF2-40B4-BE49-F238E27FC236}">
                <a16:creationId xmlns:a16="http://schemas.microsoft.com/office/drawing/2014/main" id="{DB2CFA41-0F25-47E3-9880-D0F24D80F9BA}"/>
              </a:ext>
            </a:extLst>
          </p:cNvPr>
          <p:cNvSpPr/>
          <p:nvPr/>
        </p:nvSpPr>
        <p:spPr>
          <a:xfrm>
            <a:off x="4603786" y="713521"/>
            <a:ext cx="455612" cy="455613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5" name="橢圓 122">
            <a:extLst>
              <a:ext uri="{FF2B5EF4-FFF2-40B4-BE49-F238E27FC236}">
                <a16:creationId xmlns:a16="http://schemas.microsoft.com/office/drawing/2014/main" id="{62254811-7542-4344-A978-00C14F564019}"/>
              </a:ext>
            </a:extLst>
          </p:cNvPr>
          <p:cNvSpPr/>
          <p:nvPr/>
        </p:nvSpPr>
        <p:spPr>
          <a:xfrm>
            <a:off x="3552861" y="1185009"/>
            <a:ext cx="455612" cy="455612"/>
          </a:xfrm>
          <a:prstGeom prst="ellipse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6" name="橢圓 123">
            <a:extLst>
              <a:ext uri="{FF2B5EF4-FFF2-40B4-BE49-F238E27FC236}">
                <a16:creationId xmlns:a16="http://schemas.microsoft.com/office/drawing/2014/main" id="{7B7395FF-525C-4F74-AB08-7D99849A11D0}"/>
              </a:ext>
            </a:extLst>
          </p:cNvPr>
          <p:cNvSpPr/>
          <p:nvPr/>
        </p:nvSpPr>
        <p:spPr>
          <a:xfrm>
            <a:off x="4105311" y="1156434"/>
            <a:ext cx="455612" cy="455612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7" name="橢圓 124">
            <a:extLst>
              <a:ext uri="{FF2B5EF4-FFF2-40B4-BE49-F238E27FC236}">
                <a16:creationId xmlns:a16="http://schemas.microsoft.com/office/drawing/2014/main" id="{D2B82BE2-1678-4DD4-B184-F2CD48EA3D58}"/>
              </a:ext>
            </a:extLst>
          </p:cNvPr>
          <p:cNvSpPr/>
          <p:nvPr/>
        </p:nvSpPr>
        <p:spPr>
          <a:xfrm>
            <a:off x="4616486" y="1169134"/>
            <a:ext cx="455612" cy="455612"/>
          </a:xfrm>
          <a:prstGeom prst="ellipse">
            <a:avLst/>
          </a:prstGeom>
          <a:noFill/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88" name="文字方塊 66">
            <a:extLst>
              <a:ext uri="{FF2B5EF4-FFF2-40B4-BE49-F238E27FC236}">
                <a16:creationId xmlns:a16="http://schemas.microsoft.com/office/drawing/2014/main" id="{E23B2693-8EA7-4B4F-8438-A02F7A1C4E57}"/>
              </a:ext>
            </a:extLst>
          </p:cNvPr>
          <p:cNvSpPr txBox="1"/>
          <p:nvPr/>
        </p:nvSpPr>
        <p:spPr>
          <a:xfrm>
            <a:off x="3475073" y="5368832"/>
            <a:ext cx="3276600" cy="52322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US" altLang="zh-TW" sz="2800" dirty="0">
                <a:solidFill>
                  <a:srgbClr val="000000"/>
                </a:solidFill>
              </a:rPr>
              <a:t>fewer parameters!</a:t>
            </a:r>
            <a:endParaRPr lang="zh-TW" altLang="en-US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470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9" grpId="0" animBg="1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 animBg="1"/>
      <p:bldP spid="54" grpId="0"/>
      <p:bldP spid="55" grpId="0"/>
      <p:bldP spid="56" grpId="0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3">
            <a:extLst>
              <a:ext uri="{FF2B5EF4-FFF2-40B4-BE49-F238E27FC236}">
                <a16:creationId xmlns:a16="http://schemas.microsoft.com/office/drawing/2014/main" id="{7DA59BCD-7616-405C-8001-8725FE6AE0D4}"/>
              </a:ext>
            </a:extLst>
          </p:cNvPr>
          <p:cNvGraphicFramePr>
            <a:graphicFrameLocks/>
          </p:cNvGraphicFramePr>
          <p:nvPr/>
        </p:nvGraphicFramePr>
        <p:xfrm>
          <a:off x="400050" y="1849438"/>
          <a:ext cx="2873376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88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7889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>
                          <a:solidFill>
                            <a:srgbClr val="0000FF"/>
                          </a:solidFill>
                        </a:rPr>
                        <a:t>1</a:t>
                      </a:r>
                      <a:endParaRPr lang="zh-TW" altLang="en-US" sz="2400" dirty="0">
                        <a:solidFill>
                          <a:srgbClr val="0000FF"/>
                        </a:solidFill>
                      </a:endParaRPr>
                    </a:p>
                  </a:txBody>
                  <a:tcPr marL="91421" marR="91421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0</a:t>
                      </a:r>
                      <a:endParaRPr lang="zh-TW" altLang="en-US" sz="2400" dirty="0"/>
                    </a:p>
                  </a:txBody>
                  <a:tcPr marL="91421" marR="91421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6" name="表格 5">
            <a:extLst>
              <a:ext uri="{FF2B5EF4-FFF2-40B4-BE49-F238E27FC236}">
                <a16:creationId xmlns:a16="http://schemas.microsoft.com/office/drawing/2014/main" id="{2E642E0D-A18D-4142-BABA-35EBFF8D3371}"/>
              </a:ext>
            </a:extLst>
          </p:cNvPr>
          <p:cNvGraphicFramePr>
            <a:graphicFrameLocks noGrp="1"/>
          </p:cNvGraphicFramePr>
          <p:nvPr/>
        </p:nvGraphicFramePr>
        <p:xfrm>
          <a:off x="400050" y="152400"/>
          <a:ext cx="1622424" cy="1371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8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08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-1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TW" sz="2400" dirty="0"/>
                        <a:t>1</a:t>
                      </a:r>
                      <a:endParaRPr lang="zh-TW" altLang="en-US" sz="2400" dirty="0"/>
                    </a:p>
                  </a:txBody>
                  <a:tcPr marL="91455" marR="91455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" name="文字方塊 6">
            <a:extLst>
              <a:ext uri="{FF2B5EF4-FFF2-40B4-BE49-F238E27FC236}">
                <a16:creationId xmlns:a16="http://schemas.microsoft.com/office/drawing/2014/main" id="{691B2D41-F1B0-4CD5-8CBA-557AA42B24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22475" y="606425"/>
            <a:ext cx="14478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/>
              <a:t>Filter 1</a:t>
            </a:r>
            <a:endParaRPr lang="zh-TW" altLang="en-US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2DB751BB-5A3E-4146-881A-265FE86DF6B2}"/>
              </a:ext>
            </a:extLst>
          </p:cNvPr>
          <p:cNvSpPr/>
          <p:nvPr/>
        </p:nvSpPr>
        <p:spPr>
          <a:xfrm>
            <a:off x="911225" y="1835150"/>
            <a:ext cx="1417638" cy="138112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9" name="文字方塊 38">
            <a:extLst>
              <a:ext uri="{FF2B5EF4-FFF2-40B4-BE49-F238E27FC236}">
                <a16:creationId xmlns:a16="http://schemas.microsoft.com/office/drawing/2014/main" id="{B09225E0-8AA7-4B2E-ACAB-213F32EDD0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45125" y="511175"/>
            <a:ext cx="3873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2:</a:t>
            </a:r>
            <a:endParaRPr lang="zh-TW" altLang="en-US"/>
          </a:p>
        </p:txBody>
      </p:sp>
      <p:sp>
        <p:nvSpPr>
          <p:cNvPr id="10" name="文字方塊 39">
            <a:extLst>
              <a:ext uri="{FF2B5EF4-FFF2-40B4-BE49-F238E27FC236}">
                <a16:creationId xmlns:a16="http://schemas.microsoft.com/office/drawing/2014/main" id="{5FB17A95-5836-4E23-A69D-458AE93BBB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45125" y="960438"/>
            <a:ext cx="3873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3:</a:t>
            </a:r>
            <a:endParaRPr lang="zh-TW" altLang="en-US"/>
          </a:p>
        </p:txBody>
      </p:sp>
      <p:sp>
        <p:nvSpPr>
          <p:cNvPr id="11" name="文字方塊 40">
            <a:extLst>
              <a:ext uri="{FF2B5EF4-FFF2-40B4-BE49-F238E27FC236}">
                <a16:creationId xmlns:a16="http://schemas.microsoft.com/office/drawing/2014/main" id="{E63B7A01-B210-4A52-866C-35E67A492977}"/>
              </a:ext>
            </a:extLst>
          </p:cNvPr>
          <p:cNvSpPr txBox="1">
            <a:spLocks noChangeArrowheads="1"/>
          </p:cNvSpPr>
          <p:nvPr/>
        </p:nvSpPr>
        <p:spPr bwMode="auto">
          <a:xfrm rot="5400000">
            <a:off x="5308600" y="1811338"/>
            <a:ext cx="820737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 sz="2800" b="1"/>
              <a:t>…</a:t>
            </a:r>
            <a:endParaRPr lang="zh-TW" altLang="en-US" sz="2800" b="1"/>
          </a:p>
        </p:txBody>
      </p:sp>
      <p:sp>
        <p:nvSpPr>
          <p:cNvPr id="12" name="文字方塊 41">
            <a:extLst>
              <a:ext uri="{FF2B5EF4-FFF2-40B4-BE49-F238E27FC236}">
                <a16:creationId xmlns:a16="http://schemas.microsoft.com/office/drawing/2014/main" id="{E400FA0F-BBE3-40AD-BEEA-5EADD1930B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61000" y="2239963"/>
            <a:ext cx="3873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7:</a:t>
            </a:r>
            <a:endParaRPr lang="zh-TW" altLang="en-US"/>
          </a:p>
        </p:txBody>
      </p:sp>
      <p:sp>
        <p:nvSpPr>
          <p:cNvPr id="13" name="文字方塊 42">
            <a:extLst>
              <a:ext uri="{FF2B5EF4-FFF2-40B4-BE49-F238E27FC236}">
                <a16:creationId xmlns:a16="http://schemas.microsoft.com/office/drawing/2014/main" id="{BCA0748A-9989-4EC7-BF14-9EE015BE84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61000" y="2701925"/>
            <a:ext cx="3873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8:</a:t>
            </a:r>
            <a:endParaRPr lang="zh-TW" altLang="en-US"/>
          </a:p>
        </p:txBody>
      </p:sp>
      <p:sp>
        <p:nvSpPr>
          <p:cNvPr id="14" name="文字方塊 43">
            <a:extLst>
              <a:ext uri="{FF2B5EF4-FFF2-40B4-BE49-F238E27FC236}">
                <a16:creationId xmlns:a16="http://schemas.microsoft.com/office/drawing/2014/main" id="{C7104375-6825-49AE-93A1-89C2220EF2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61000" y="3151188"/>
            <a:ext cx="3873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9:</a:t>
            </a:r>
            <a:endParaRPr lang="zh-TW" altLang="en-US"/>
          </a:p>
        </p:txBody>
      </p:sp>
      <p:sp>
        <p:nvSpPr>
          <p:cNvPr id="15" name="文字方塊 44">
            <a:extLst>
              <a:ext uri="{FF2B5EF4-FFF2-40B4-BE49-F238E27FC236}">
                <a16:creationId xmlns:a16="http://schemas.microsoft.com/office/drawing/2014/main" id="{C244CC2A-8F4A-4B05-9932-6F052A49B8B4}"/>
              </a:ext>
            </a:extLst>
          </p:cNvPr>
          <p:cNvSpPr txBox="1">
            <a:spLocks noChangeArrowheads="1"/>
          </p:cNvSpPr>
          <p:nvPr/>
        </p:nvSpPr>
        <p:spPr bwMode="auto">
          <a:xfrm rot="5400000">
            <a:off x="5446713" y="3987800"/>
            <a:ext cx="5397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 sz="2800" b="1"/>
              <a:t>…</a:t>
            </a:r>
            <a:endParaRPr lang="zh-TW" altLang="en-US" sz="2800" b="1"/>
          </a:p>
        </p:txBody>
      </p:sp>
      <p:sp>
        <p:nvSpPr>
          <p:cNvPr id="16" name="文字方塊 45">
            <a:extLst>
              <a:ext uri="{FF2B5EF4-FFF2-40B4-BE49-F238E27FC236}">
                <a16:creationId xmlns:a16="http://schemas.microsoft.com/office/drawing/2014/main" id="{B794C9A7-E6C6-4E1D-B215-9C03C8E5B1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02250" y="4438650"/>
            <a:ext cx="52228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13:</a:t>
            </a:r>
            <a:endParaRPr lang="zh-TW" altLang="en-US"/>
          </a:p>
        </p:txBody>
      </p:sp>
      <p:sp>
        <p:nvSpPr>
          <p:cNvPr id="17" name="文字方塊 46">
            <a:extLst>
              <a:ext uri="{FF2B5EF4-FFF2-40B4-BE49-F238E27FC236}">
                <a16:creationId xmlns:a16="http://schemas.microsoft.com/office/drawing/2014/main" id="{A4961A4E-296F-44BC-84FC-9B6E070F9C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95900" y="4902200"/>
            <a:ext cx="5238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14:</a:t>
            </a:r>
            <a:endParaRPr lang="zh-TW" altLang="en-US"/>
          </a:p>
        </p:txBody>
      </p:sp>
      <p:sp>
        <p:nvSpPr>
          <p:cNvPr id="18" name="文字方塊 47">
            <a:extLst>
              <a:ext uri="{FF2B5EF4-FFF2-40B4-BE49-F238E27FC236}">
                <a16:creationId xmlns:a16="http://schemas.microsoft.com/office/drawing/2014/main" id="{A2893AF6-7957-44F1-843A-CBEEC287C7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95900" y="5380038"/>
            <a:ext cx="5969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15:</a:t>
            </a:r>
            <a:endParaRPr lang="zh-TW" altLang="en-US"/>
          </a:p>
        </p:txBody>
      </p:sp>
      <p:sp>
        <p:nvSpPr>
          <p:cNvPr id="19" name="文字方塊 48">
            <a:extLst>
              <a:ext uri="{FF2B5EF4-FFF2-40B4-BE49-F238E27FC236}">
                <a16:creationId xmlns:a16="http://schemas.microsoft.com/office/drawing/2014/main" id="{8E508448-0BD5-4A09-B545-0EAF4C0D483C}"/>
              </a:ext>
            </a:extLst>
          </p:cNvPr>
          <p:cNvSpPr txBox="1">
            <a:spLocks noChangeArrowheads="1"/>
          </p:cNvSpPr>
          <p:nvPr/>
        </p:nvSpPr>
        <p:spPr bwMode="auto">
          <a:xfrm rot="5400000">
            <a:off x="5495131" y="6217444"/>
            <a:ext cx="4238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 sz="2800" b="1"/>
              <a:t>…</a:t>
            </a:r>
            <a:endParaRPr lang="zh-TW" altLang="en-US" sz="2800" b="1"/>
          </a:p>
        </p:txBody>
      </p:sp>
      <p:sp>
        <p:nvSpPr>
          <p:cNvPr id="20" name="文字方塊 50">
            <a:extLst>
              <a:ext uri="{FF2B5EF4-FFF2-40B4-BE49-F238E27FC236}">
                <a16:creationId xmlns:a16="http://schemas.microsoft.com/office/drawing/2014/main" id="{600B2EFE-6A19-4E29-A6B5-B956B2E9DD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54650" y="1408113"/>
            <a:ext cx="38893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4:</a:t>
            </a:r>
            <a:endParaRPr lang="zh-TW" altLang="en-US"/>
          </a:p>
        </p:txBody>
      </p:sp>
      <p:sp>
        <p:nvSpPr>
          <p:cNvPr id="21" name="文字方塊 51">
            <a:extLst>
              <a:ext uri="{FF2B5EF4-FFF2-40B4-BE49-F238E27FC236}">
                <a16:creationId xmlns:a16="http://schemas.microsoft.com/office/drawing/2014/main" id="{1028A3FF-C450-4E7B-A053-451183DA8E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29225" y="3562350"/>
            <a:ext cx="6397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r" eaLnBrk="1" hangingPunct="1"/>
            <a:r>
              <a:rPr lang="en-US" altLang="zh-TW"/>
              <a:t>10:</a:t>
            </a:r>
            <a:endParaRPr lang="zh-TW" altLang="en-US"/>
          </a:p>
        </p:txBody>
      </p:sp>
      <p:sp>
        <p:nvSpPr>
          <p:cNvPr id="22" name="文字方塊 52">
            <a:extLst>
              <a:ext uri="{FF2B5EF4-FFF2-40B4-BE49-F238E27FC236}">
                <a16:creationId xmlns:a16="http://schemas.microsoft.com/office/drawing/2014/main" id="{27C9614B-8CCD-42DA-9330-737D10080D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91138" y="5789613"/>
            <a:ext cx="5969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zh-TW"/>
              <a:t>16:</a:t>
            </a:r>
            <a:endParaRPr lang="zh-TW" altLang="en-US"/>
          </a:p>
        </p:txBody>
      </p:sp>
      <p:sp>
        <p:nvSpPr>
          <p:cNvPr id="23" name="矩形 54">
            <a:extLst>
              <a:ext uri="{FF2B5EF4-FFF2-40B4-BE49-F238E27FC236}">
                <a16:creationId xmlns:a16="http://schemas.microsoft.com/office/drawing/2014/main" id="{696B4DCA-5F72-4D94-A25F-CB2672F61C0F}"/>
              </a:ext>
            </a:extLst>
          </p:cNvPr>
          <p:cNvSpPr/>
          <p:nvPr/>
        </p:nvSpPr>
        <p:spPr>
          <a:xfrm>
            <a:off x="5888038" y="146050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1</a:t>
            </a:r>
            <a:endParaRPr lang="zh-TW" altLang="en-US" sz="2400" dirty="0"/>
          </a:p>
        </p:txBody>
      </p:sp>
      <p:sp>
        <p:nvSpPr>
          <p:cNvPr id="24" name="矩形 55">
            <a:extLst>
              <a:ext uri="{FF2B5EF4-FFF2-40B4-BE49-F238E27FC236}">
                <a16:creationId xmlns:a16="http://schemas.microsoft.com/office/drawing/2014/main" id="{36663B60-06A2-438D-AFAD-44AA33398B54}"/>
              </a:ext>
            </a:extLst>
          </p:cNvPr>
          <p:cNvSpPr/>
          <p:nvPr/>
        </p:nvSpPr>
        <p:spPr>
          <a:xfrm>
            <a:off x="5888038" y="614363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0</a:t>
            </a:r>
            <a:endParaRPr lang="zh-TW" altLang="en-US" sz="2400" dirty="0"/>
          </a:p>
        </p:txBody>
      </p:sp>
      <p:sp>
        <p:nvSpPr>
          <p:cNvPr id="25" name="矩形 56">
            <a:extLst>
              <a:ext uri="{FF2B5EF4-FFF2-40B4-BE49-F238E27FC236}">
                <a16:creationId xmlns:a16="http://schemas.microsoft.com/office/drawing/2014/main" id="{741C6DF6-1DFA-4180-9F12-C6A23588ADC4}"/>
              </a:ext>
            </a:extLst>
          </p:cNvPr>
          <p:cNvSpPr/>
          <p:nvPr/>
        </p:nvSpPr>
        <p:spPr>
          <a:xfrm>
            <a:off x="5888038" y="1057275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0</a:t>
            </a:r>
            <a:endParaRPr lang="zh-TW" altLang="en-US" sz="2400" dirty="0"/>
          </a:p>
        </p:txBody>
      </p:sp>
      <p:sp>
        <p:nvSpPr>
          <p:cNvPr id="26" name="矩形 57">
            <a:extLst>
              <a:ext uri="{FF2B5EF4-FFF2-40B4-BE49-F238E27FC236}">
                <a16:creationId xmlns:a16="http://schemas.microsoft.com/office/drawing/2014/main" id="{5AB785D5-1C62-4828-B56A-3668DAE26ED2}"/>
              </a:ext>
            </a:extLst>
          </p:cNvPr>
          <p:cNvSpPr/>
          <p:nvPr/>
        </p:nvSpPr>
        <p:spPr>
          <a:xfrm>
            <a:off x="5888038" y="1517650"/>
            <a:ext cx="269875" cy="271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0</a:t>
            </a:r>
            <a:endParaRPr lang="zh-TW" altLang="en-US" sz="2400" dirty="0"/>
          </a:p>
        </p:txBody>
      </p:sp>
      <p:sp>
        <p:nvSpPr>
          <p:cNvPr id="27" name="矩形 58">
            <a:extLst>
              <a:ext uri="{FF2B5EF4-FFF2-40B4-BE49-F238E27FC236}">
                <a16:creationId xmlns:a16="http://schemas.microsoft.com/office/drawing/2014/main" id="{F384EF4A-4C42-4C6A-8895-9ADF287BB771}"/>
              </a:ext>
            </a:extLst>
          </p:cNvPr>
          <p:cNvSpPr/>
          <p:nvPr/>
        </p:nvSpPr>
        <p:spPr>
          <a:xfrm>
            <a:off x="5888038" y="2355850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0</a:t>
            </a:r>
            <a:endParaRPr lang="zh-TW" altLang="en-US" sz="2400" dirty="0"/>
          </a:p>
        </p:txBody>
      </p:sp>
      <p:sp>
        <p:nvSpPr>
          <p:cNvPr id="28" name="矩形 59">
            <a:extLst>
              <a:ext uri="{FF2B5EF4-FFF2-40B4-BE49-F238E27FC236}">
                <a16:creationId xmlns:a16="http://schemas.microsoft.com/office/drawing/2014/main" id="{62BB9586-0421-4E15-8AFA-C1387233EBEF}"/>
              </a:ext>
            </a:extLst>
          </p:cNvPr>
          <p:cNvSpPr/>
          <p:nvPr/>
        </p:nvSpPr>
        <p:spPr>
          <a:xfrm>
            <a:off x="5888038" y="2825750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1</a:t>
            </a:r>
            <a:endParaRPr lang="zh-TW" altLang="en-US" sz="2400" dirty="0"/>
          </a:p>
        </p:txBody>
      </p:sp>
      <p:sp>
        <p:nvSpPr>
          <p:cNvPr id="29" name="矩形 60">
            <a:extLst>
              <a:ext uri="{FF2B5EF4-FFF2-40B4-BE49-F238E27FC236}">
                <a16:creationId xmlns:a16="http://schemas.microsoft.com/office/drawing/2014/main" id="{185E6E42-B816-4D35-A7A5-C29E7AD86F7F}"/>
              </a:ext>
            </a:extLst>
          </p:cNvPr>
          <p:cNvSpPr/>
          <p:nvPr/>
        </p:nvSpPr>
        <p:spPr>
          <a:xfrm>
            <a:off x="5888038" y="3267075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0</a:t>
            </a:r>
            <a:endParaRPr lang="zh-TW" altLang="en-US" sz="2400" dirty="0"/>
          </a:p>
        </p:txBody>
      </p:sp>
      <p:sp>
        <p:nvSpPr>
          <p:cNvPr id="30" name="矩形 61">
            <a:extLst>
              <a:ext uri="{FF2B5EF4-FFF2-40B4-BE49-F238E27FC236}">
                <a16:creationId xmlns:a16="http://schemas.microsoft.com/office/drawing/2014/main" id="{22C9C4FD-9405-4F61-8FC8-E983C835860F}"/>
              </a:ext>
            </a:extLst>
          </p:cNvPr>
          <p:cNvSpPr/>
          <p:nvPr/>
        </p:nvSpPr>
        <p:spPr>
          <a:xfrm>
            <a:off x="5888038" y="3729038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0</a:t>
            </a:r>
            <a:endParaRPr lang="zh-TW" altLang="en-US" sz="2400" dirty="0"/>
          </a:p>
        </p:txBody>
      </p:sp>
      <p:sp>
        <p:nvSpPr>
          <p:cNvPr id="31" name="矩形 62">
            <a:extLst>
              <a:ext uri="{FF2B5EF4-FFF2-40B4-BE49-F238E27FC236}">
                <a16:creationId xmlns:a16="http://schemas.microsoft.com/office/drawing/2014/main" id="{757D610A-2F20-43F0-B482-C903F39C6BD9}"/>
              </a:ext>
            </a:extLst>
          </p:cNvPr>
          <p:cNvSpPr/>
          <p:nvPr/>
        </p:nvSpPr>
        <p:spPr>
          <a:xfrm>
            <a:off x="5888038" y="4519613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0</a:t>
            </a:r>
            <a:endParaRPr lang="zh-TW" altLang="en-US" sz="2400" dirty="0"/>
          </a:p>
        </p:txBody>
      </p:sp>
      <p:sp>
        <p:nvSpPr>
          <p:cNvPr id="32" name="矩形 63">
            <a:extLst>
              <a:ext uri="{FF2B5EF4-FFF2-40B4-BE49-F238E27FC236}">
                <a16:creationId xmlns:a16="http://schemas.microsoft.com/office/drawing/2014/main" id="{410FDF22-33E6-49BD-B611-379EAF284D41}"/>
              </a:ext>
            </a:extLst>
          </p:cNvPr>
          <p:cNvSpPr/>
          <p:nvPr/>
        </p:nvSpPr>
        <p:spPr>
          <a:xfrm>
            <a:off x="5888038" y="4987925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0</a:t>
            </a:r>
            <a:endParaRPr lang="zh-TW" altLang="en-US" sz="2400" dirty="0"/>
          </a:p>
        </p:txBody>
      </p:sp>
      <p:sp>
        <p:nvSpPr>
          <p:cNvPr id="33" name="矩形 64">
            <a:extLst>
              <a:ext uri="{FF2B5EF4-FFF2-40B4-BE49-F238E27FC236}">
                <a16:creationId xmlns:a16="http://schemas.microsoft.com/office/drawing/2014/main" id="{60A45BA5-924F-4485-BCBD-64253E8C306A}"/>
              </a:ext>
            </a:extLst>
          </p:cNvPr>
          <p:cNvSpPr/>
          <p:nvPr/>
        </p:nvSpPr>
        <p:spPr>
          <a:xfrm>
            <a:off x="5888038" y="5430838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1</a:t>
            </a:r>
            <a:endParaRPr lang="zh-TW" altLang="en-US" sz="2400" dirty="0"/>
          </a:p>
        </p:txBody>
      </p:sp>
      <p:sp>
        <p:nvSpPr>
          <p:cNvPr id="34" name="矩形 65">
            <a:extLst>
              <a:ext uri="{FF2B5EF4-FFF2-40B4-BE49-F238E27FC236}">
                <a16:creationId xmlns:a16="http://schemas.microsoft.com/office/drawing/2014/main" id="{534ACA13-1165-4EBB-AF1E-2BAFBCF3B8B9}"/>
              </a:ext>
            </a:extLst>
          </p:cNvPr>
          <p:cNvSpPr/>
          <p:nvPr/>
        </p:nvSpPr>
        <p:spPr>
          <a:xfrm>
            <a:off x="5888038" y="5892800"/>
            <a:ext cx="269875" cy="2698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400" dirty="0"/>
              <a:t>1</a:t>
            </a:r>
            <a:endParaRPr lang="zh-TW" altLang="en-US" sz="2400" dirty="0"/>
          </a:p>
        </p:txBody>
      </p:sp>
      <p:cxnSp>
        <p:nvCxnSpPr>
          <p:cNvPr id="35" name="直線單箭頭接點 67">
            <a:extLst>
              <a:ext uri="{FF2B5EF4-FFF2-40B4-BE49-F238E27FC236}">
                <a16:creationId xmlns:a16="http://schemas.microsoft.com/office/drawing/2014/main" id="{74814557-5850-4983-AA10-87628CFCDDA1}"/>
              </a:ext>
            </a:extLst>
          </p:cNvPr>
          <p:cNvCxnSpPr>
            <a:stCxn id="23" idx="3"/>
          </p:cNvCxnSpPr>
          <p:nvPr/>
        </p:nvCxnSpPr>
        <p:spPr>
          <a:xfrm>
            <a:off x="6157913" y="280988"/>
            <a:ext cx="1420812" cy="1276350"/>
          </a:xfrm>
          <a:prstGeom prst="straightConnector1">
            <a:avLst/>
          </a:prstGeom>
          <a:ln w="381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線單箭頭接點 68">
            <a:extLst>
              <a:ext uri="{FF2B5EF4-FFF2-40B4-BE49-F238E27FC236}">
                <a16:creationId xmlns:a16="http://schemas.microsoft.com/office/drawing/2014/main" id="{3B0CC56F-7A0F-464C-BD35-82E95A3823A8}"/>
              </a:ext>
            </a:extLst>
          </p:cNvPr>
          <p:cNvCxnSpPr>
            <a:stCxn id="24" idx="3"/>
          </p:cNvCxnSpPr>
          <p:nvPr/>
        </p:nvCxnSpPr>
        <p:spPr>
          <a:xfrm>
            <a:off x="6157913" y="749300"/>
            <a:ext cx="1420812" cy="80803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線單箭頭接點 70">
            <a:extLst>
              <a:ext uri="{FF2B5EF4-FFF2-40B4-BE49-F238E27FC236}">
                <a16:creationId xmlns:a16="http://schemas.microsoft.com/office/drawing/2014/main" id="{0492C669-3267-4C07-9899-C411E13C24D8}"/>
              </a:ext>
            </a:extLst>
          </p:cNvPr>
          <p:cNvCxnSpPr>
            <a:stCxn id="25" idx="3"/>
          </p:cNvCxnSpPr>
          <p:nvPr/>
        </p:nvCxnSpPr>
        <p:spPr>
          <a:xfrm>
            <a:off x="6157913" y="1192213"/>
            <a:ext cx="1420812" cy="365125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線單箭頭接點 78">
            <a:extLst>
              <a:ext uri="{FF2B5EF4-FFF2-40B4-BE49-F238E27FC236}">
                <a16:creationId xmlns:a16="http://schemas.microsoft.com/office/drawing/2014/main" id="{85C15305-F626-4BC3-A851-E44C4C302FEC}"/>
              </a:ext>
            </a:extLst>
          </p:cNvPr>
          <p:cNvCxnSpPr/>
          <p:nvPr/>
        </p:nvCxnSpPr>
        <p:spPr>
          <a:xfrm flipV="1">
            <a:off x="6176963" y="1597025"/>
            <a:ext cx="1350962" cy="893763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線單箭頭接點 79">
            <a:extLst>
              <a:ext uri="{FF2B5EF4-FFF2-40B4-BE49-F238E27FC236}">
                <a16:creationId xmlns:a16="http://schemas.microsoft.com/office/drawing/2014/main" id="{E15BDB5E-78AB-4839-9EA2-27F74A7E73B4}"/>
              </a:ext>
            </a:extLst>
          </p:cNvPr>
          <p:cNvCxnSpPr>
            <a:endCxn id="44" idx="2"/>
          </p:cNvCxnSpPr>
          <p:nvPr/>
        </p:nvCxnSpPr>
        <p:spPr>
          <a:xfrm flipV="1">
            <a:off x="6176963" y="1536700"/>
            <a:ext cx="1371600" cy="1416050"/>
          </a:xfrm>
          <a:prstGeom prst="straightConnector1">
            <a:avLst/>
          </a:prstGeom>
          <a:ln w="3810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線單箭頭接點 80">
            <a:extLst>
              <a:ext uri="{FF2B5EF4-FFF2-40B4-BE49-F238E27FC236}">
                <a16:creationId xmlns:a16="http://schemas.microsoft.com/office/drawing/2014/main" id="{B9940478-C117-4091-87B3-5017C32ABC4D}"/>
              </a:ext>
            </a:extLst>
          </p:cNvPr>
          <p:cNvCxnSpPr>
            <a:endCxn id="44" idx="2"/>
          </p:cNvCxnSpPr>
          <p:nvPr/>
        </p:nvCxnSpPr>
        <p:spPr>
          <a:xfrm flipV="1">
            <a:off x="6176963" y="1536700"/>
            <a:ext cx="1371600" cy="1863725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線單箭頭接點 81">
            <a:extLst>
              <a:ext uri="{FF2B5EF4-FFF2-40B4-BE49-F238E27FC236}">
                <a16:creationId xmlns:a16="http://schemas.microsoft.com/office/drawing/2014/main" id="{741219C8-E1AA-442D-B960-9011B42D2B86}"/>
              </a:ext>
            </a:extLst>
          </p:cNvPr>
          <p:cNvCxnSpPr>
            <a:stCxn id="31" idx="3"/>
          </p:cNvCxnSpPr>
          <p:nvPr/>
        </p:nvCxnSpPr>
        <p:spPr>
          <a:xfrm flipV="1">
            <a:off x="6157913" y="1644650"/>
            <a:ext cx="1350962" cy="3009900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直線單箭頭接點 82">
            <a:extLst>
              <a:ext uri="{FF2B5EF4-FFF2-40B4-BE49-F238E27FC236}">
                <a16:creationId xmlns:a16="http://schemas.microsoft.com/office/drawing/2014/main" id="{0AE7506E-8561-4318-93D4-2199E90BA7FB}"/>
              </a:ext>
            </a:extLst>
          </p:cNvPr>
          <p:cNvCxnSpPr>
            <a:endCxn id="44" idx="2"/>
          </p:cNvCxnSpPr>
          <p:nvPr/>
        </p:nvCxnSpPr>
        <p:spPr>
          <a:xfrm flipV="1">
            <a:off x="6157913" y="1536700"/>
            <a:ext cx="1390650" cy="3565525"/>
          </a:xfrm>
          <a:prstGeom prst="straightConnector1">
            <a:avLst/>
          </a:prstGeom>
          <a:ln w="381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直線單箭頭接點 83">
            <a:extLst>
              <a:ext uri="{FF2B5EF4-FFF2-40B4-BE49-F238E27FC236}">
                <a16:creationId xmlns:a16="http://schemas.microsoft.com/office/drawing/2014/main" id="{763649C2-ED96-4524-968C-75F6D8F05699}"/>
              </a:ext>
            </a:extLst>
          </p:cNvPr>
          <p:cNvCxnSpPr>
            <a:endCxn id="44" idx="2"/>
          </p:cNvCxnSpPr>
          <p:nvPr/>
        </p:nvCxnSpPr>
        <p:spPr>
          <a:xfrm flipV="1">
            <a:off x="6157913" y="1536700"/>
            <a:ext cx="1390650" cy="4013200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橢圓 108">
            <a:extLst>
              <a:ext uri="{FF2B5EF4-FFF2-40B4-BE49-F238E27FC236}">
                <a16:creationId xmlns:a16="http://schemas.microsoft.com/office/drawing/2014/main" id="{944270CC-322F-4666-8E83-436743036B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8563" y="1177925"/>
            <a:ext cx="720725" cy="719138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3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45" name="橢圓 109">
            <a:extLst>
              <a:ext uri="{FF2B5EF4-FFF2-40B4-BE49-F238E27FC236}">
                <a16:creationId xmlns:a16="http://schemas.microsoft.com/office/drawing/2014/main" id="{19AF1DE8-3319-4570-BAF2-2E5A36A358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27925" y="2973388"/>
            <a:ext cx="720725" cy="720725"/>
          </a:xfrm>
          <a:prstGeom prst="ellipse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-1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sp>
        <p:nvSpPr>
          <p:cNvPr id="46" name="橢圓 116">
            <a:extLst>
              <a:ext uri="{FF2B5EF4-FFF2-40B4-BE49-F238E27FC236}">
                <a16:creationId xmlns:a16="http://schemas.microsoft.com/office/drawing/2014/main" id="{0BA5E1A5-397E-4BC5-BFEE-02D6112D146F}"/>
              </a:ext>
            </a:extLst>
          </p:cNvPr>
          <p:cNvSpPr/>
          <p:nvPr/>
        </p:nvSpPr>
        <p:spPr>
          <a:xfrm>
            <a:off x="446088" y="160338"/>
            <a:ext cx="455612" cy="455612"/>
          </a:xfrm>
          <a:prstGeom prst="ellipse">
            <a:avLst/>
          </a:prstGeom>
          <a:noFill/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47" name="橢圓 117">
            <a:extLst>
              <a:ext uri="{FF2B5EF4-FFF2-40B4-BE49-F238E27FC236}">
                <a16:creationId xmlns:a16="http://schemas.microsoft.com/office/drawing/2014/main" id="{ADE6083B-6229-4F67-8D03-58E1F925F112}"/>
              </a:ext>
            </a:extLst>
          </p:cNvPr>
          <p:cNvSpPr/>
          <p:nvPr/>
        </p:nvSpPr>
        <p:spPr>
          <a:xfrm>
            <a:off x="998538" y="131763"/>
            <a:ext cx="455612" cy="455612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48" name="橢圓 118">
            <a:extLst>
              <a:ext uri="{FF2B5EF4-FFF2-40B4-BE49-F238E27FC236}">
                <a16:creationId xmlns:a16="http://schemas.microsoft.com/office/drawing/2014/main" id="{FF14F873-C0C2-4063-A49C-2476944A184A}"/>
              </a:ext>
            </a:extLst>
          </p:cNvPr>
          <p:cNvSpPr/>
          <p:nvPr/>
        </p:nvSpPr>
        <p:spPr>
          <a:xfrm>
            <a:off x="1509713" y="146050"/>
            <a:ext cx="455612" cy="454025"/>
          </a:xfrm>
          <a:prstGeom prst="ellipse">
            <a:avLst/>
          </a:prstGeom>
          <a:noFill/>
          <a:ln w="762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49" name="橢圓 119">
            <a:extLst>
              <a:ext uri="{FF2B5EF4-FFF2-40B4-BE49-F238E27FC236}">
                <a16:creationId xmlns:a16="http://schemas.microsoft.com/office/drawing/2014/main" id="{7BDF2801-B139-4C69-BAEF-73BCAB1FA7CE}"/>
              </a:ext>
            </a:extLst>
          </p:cNvPr>
          <p:cNvSpPr/>
          <p:nvPr/>
        </p:nvSpPr>
        <p:spPr>
          <a:xfrm>
            <a:off x="446088" y="619125"/>
            <a:ext cx="455612" cy="455613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50" name="橢圓 120">
            <a:extLst>
              <a:ext uri="{FF2B5EF4-FFF2-40B4-BE49-F238E27FC236}">
                <a16:creationId xmlns:a16="http://schemas.microsoft.com/office/drawing/2014/main" id="{3E62E77C-B9BE-4002-B6B5-1CB2754604E1}"/>
              </a:ext>
            </a:extLst>
          </p:cNvPr>
          <p:cNvSpPr/>
          <p:nvPr/>
        </p:nvSpPr>
        <p:spPr>
          <a:xfrm>
            <a:off x="998538" y="590550"/>
            <a:ext cx="455612" cy="455613"/>
          </a:xfrm>
          <a:prstGeom prst="ellipse">
            <a:avLst/>
          </a:prstGeom>
          <a:noFill/>
          <a:ln w="762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51" name="橢圓 121">
            <a:extLst>
              <a:ext uri="{FF2B5EF4-FFF2-40B4-BE49-F238E27FC236}">
                <a16:creationId xmlns:a16="http://schemas.microsoft.com/office/drawing/2014/main" id="{DE46E8C7-123E-498C-A5E8-0FE9AD92A202}"/>
              </a:ext>
            </a:extLst>
          </p:cNvPr>
          <p:cNvSpPr/>
          <p:nvPr/>
        </p:nvSpPr>
        <p:spPr>
          <a:xfrm>
            <a:off x="1509713" y="603250"/>
            <a:ext cx="455612" cy="455613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52" name="橢圓 122">
            <a:extLst>
              <a:ext uri="{FF2B5EF4-FFF2-40B4-BE49-F238E27FC236}">
                <a16:creationId xmlns:a16="http://schemas.microsoft.com/office/drawing/2014/main" id="{C226B627-B5E0-498D-AD7B-B7E030504E73}"/>
              </a:ext>
            </a:extLst>
          </p:cNvPr>
          <p:cNvSpPr/>
          <p:nvPr/>
        </p:nvSpPr>
        <p:spPr>
          <a:xfrm>
            <a:off x="458788" y="1074738"/>
            <a:ext cx="455612" cy="455612"/>
          </a:xfrm>
          <a:prstGeom prst="ellipse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53" name="橢圓 123">
            <a:extLst>
              <a:ext uri="{FF2B5EF4-FFF2-40B4-BE49-F238E27FC236}">
                <a16:creationId xmlns:a16="http://schemas.microsoft.com/office/drawing/2014/main" id="{19062952-0E67-45A0-A129-84F974FEE40A}"/>
              </a:ext>
            </a:extLst>
          </p:cNvPr>
          <p:cNvSpPr/>
          <p:nvPr/>
        </p:nvSpPr>
        <p:spPr>
          <a:xfrm>
            <a:off x="1011238" y="1046163"/>
            <a:ext cx="455612" cy="455612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54" name="橢圓 124">
            <a:extLst>
              <a:ext uri="{FF2B5EF4-FFF2-40B4-BE49-F238E27FC236}">
                <a16:creationId xmlns:a16="http://schemas.microsoft.com/office/drawing/2014/main" id="{168850EB-62B0-4E10-8B54-56A093B25641}"/>
              </a:ext>
            </a:extLst>
          </p:cNvPr>
          <p:cNvSpPr/>
          <p:nvPr/>
        </p:nvSpPr>
        <p:spPr>
          <a:xfrm>
            <a:off x="1522413" y="1058863"/>
            <a:ext cx="455612" cy="455612"/>
          </a:xfrm>
          <a:prstGeom prst="ellipse">
            <a:avLst/>
          </a:prstGeom>
          <a:noFill/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55" name="文字方塊 66">
            <a:extLst>
              <a:ext uri="{FF2B5EF4-FFF2-40B4-BE49-F238E27FC236}">
                <a16:creationId xmlns:a16="http://schemas.microsoft.com/office/drawing/2014/main" id="{7C9CC8F4-522C-462D-9416-6ED8C00000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5100" y="5761038"/>
            <a:ext cx="2628900" cy="460375"/>
          </a:xfrm>
          <a:prstGeom prst="rect">
            <a:avLst/>
          </a:prstGeom>
          <a:gradFill rotWithShape="1">
            <a:gsLst>
              <a:gs pos="0">
                <a:srgbClr val="F7F6FF"/>
              </a:gs>
              <a:gs pos="64999">
                <a:srgbClr val="ECEBFF"/>
              </a:gs>
              <a:gs pos="100000">
                <a:srgbClr val="E5E3FF"/>
              </a:gs>
            </a:gsLst>
            <a:lin ang="5400000" scaled="1"/>
          </a:gradFill>
          <a:ln w="9525">
            <a:solidFill>
              <a:srgbClr val="D4D3E7"/>
            </a:solidFill>
            <a:miter lim="800000"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TW" sz="2400" dirty="0">
                <a:solidFill>
                  <a:schemeClr val="dk1"/>
                </a:solidFill>
                <a:latin typeface="+mn-lt"/>
                <a:ea typeface="+mn-ea"/>
              </a:rPr>
              <a:t>Shared weights</a:t>
            </a:r>
            <a:endParaRPr lang="zh-TW" altLang="en-US" sz="2400" dirty="0">
              <a:solidFill>
                <a:schemeClr val="dk1"/>
              </a:solidFill>
              <a:latin typeface="+mn-lt"/>
              <a:ea typeface="+mn-ea"/>
            </a:endParaRPr>
          </a:p>
        </p:txBody>
      </p:sp>
      <p:cxnSp>
        <p:nvCxnSpPr>
          <p:cNvPr id="56" name="直線單箭頭接點 71">
            <a:extLst>
              <a:ext uri="{FF2B5EF4-FFF2-40B4-BE49-F238E27FC236}">
                <a16:creationId xmlns:a16="http://schemas.microsoft.com/office/drawing/2014/main" id="{DAEEC2A1-05A3-4FED-AE35-3B8CEA9591D0}"/>
              </a:ext>
            </a:extLst>
          </p:cNvPr>
          <p:cNvCxnSpPr>
            <a:stCxn id="24" idx="3"/>
            <a:endCxn id="45" idx="2"/>
          </p:cNvCxnSpPr>
          <p:nvPr/>
        </p:nvCxnSpPr>
        <p:spPr>
          <a:xfrm>
            <a:off x="6157913" y="749300"/>
            <a:ext cx="1370012" cy="2584450"/>
          </a:xfrm>
          <a:prstGeom prst="straightConnector1">
            <a:avLst/>
          </a:prstGeom>
          <a:ln w="381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線單箭頭接點 72">
            <a:extLst>
              <a:ext uri="{FF2B5EF4-FFF2-40B4-BE49-F238E27FC236}">
                <a16:creationId xmlns:a16="http://schemas.microsoft.com/office/drawing/2014/main" id="{C8F32BDB-595A-4164-9DEF-67788C6F3867}"/>
              </a:ext>
            </a:extLst>
          </p:cNvPr>
          <p:cNvCxnSpPr>
            <a:stCxn id="25" idx="3"/>
            <a:endCxn id="45" idx="2"/>
          </p:cNvCxnSpPr>
          <p:nvPr/>
        </p:nvCxnSpPr>
        <p:spPr>
          <a:xfrm>
            <a:off x="6157913" y="1192213"/>
            <a:ext cx="1370012" cy="214153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線單箭頭接點 73">
            <a:extLst>
              <a:ext uri="{FF2B5EF4-FFF2-40B4-BE49-F238E27FC236}">
                <a16:creationId xmlns:a16="http://schemas.microsoft.com/office/drawing/2014/main" id="{4E18442A-767C-4653-9743-EADA9CCDF872}"/>
              </a:ext>
            </a:extLst>
          </p:cNvPr>
          <p:cNvCxnSpPr>
            <a:stCxn id="26" idx="3"/>
            <a:endCxn id="45" idx="2"/>
          </p:cNvCxnSpPr>
          <p:nvPr/>
        </p:nvCxnSpPr>
        <p:spPr>
          <a:xfrm>
            <a:off x="6157913" y="1654175"/>
            <a:ext cx="1370012" cy="1679575"/>
          </a:xfrm>
          <a:prstGeom prst="straightConnector1">
            <a:avLst/>
          </a:prstGeom>
          <a:ln w="381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直線單箭頭接點 74">
            <a:extLst>
              <a:ext uri="{FF2B5EF4-FFF2-40B4-BE49-F238E27FC236}">
                <a16:creationId xmlns:a16="http://schemas.microsoft.com/office/drawing/2014/main" id="{AFC55E18-1251-4F31-BDC9-D19B8E520A01}"/>
              </a:ext>
            </a:extLst>
          </p:cNvPr>
          <p:cNvCxnSpPr>
            <a:endCxn id="45" idx="2"/>
          </p:cNvCxnSpPr>
          <p:nvPr/>
        </p:nvCxnSpPr>
        <p:spPr>
          <a:xfrm>
            <a:off x="6186488" y="2981325"/>
            <a:ext cx="1341437" cy="352425"/>
          </a:xfrm>
          <a:prstGeom prst="straightConnector1">
            <a:avLst/>
          </a:prstGeom>
          <a:ln w="3810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直線單箭頭接點 75">
            <a:extLst>
              <a:ext uri="{FF2B5EF4-FFF2-40B4-BE49-F238E27FC236}">
                <a16:creationId xmlns:a16="http://schemas.microsoft.com/office/drawing/2014/main" id="{42DA8B72-6D04-499D-80A0-D407AAEFF11A}"/>
              </a:ext>
            </a:extLst>
          </p:cNvPr>
          <p:cNvCxnSpPr>
            <a:endCxn id="45" idx="2"/>
          </p:cNvCxnSpPr>
          <p:nvPr/>
        </p:nvCxnSpPr>
        <p:spPr>
          <a:xfrm flipV="1">
            <a:off x="6173788" y="3333750"/>
            <a:ext cx="1354137" cy="125413"/>
          </a:xfrm>
          <a:prstGeom prst="straightConnector1">
            <a:avLst/>
          </a:prstGeom>
          <a:ln w="38100"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直線單箭頭接點 76">
            <a:extLst>
              <a:ext uri="{FF2B5EF4-FFF2-40B4-BE49-F238E27FC236}">
                <a16:creationId xmlns:a16="http://schemas.microsoft.com/office/drawing/2014/main" id="{AFCBD7F7-C7F3-4C89-8659-9D3FFAA8003D}"/>
              </a:ext>
            </a:extLst>
          </p:cNvPr>
          <p:cNvCxnSpPr>
            <a:endCxn id="45" idx="2"/>
          </p:cNvCxnSpPr>
          <p:nvPr/>
        </p:nvCxnSpPr>
        <p:spPr>
          <a:xfrm flipV="1">
            <a:off x="6173788" y="3333750"/>
            <a:ext cx="1354137" cy="569913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直線單箭頭接點 77">
            <a:extLst>
              <a:ext uri="{FF2B5EF4-FFF2-40B4-BE49-F238E27FC236}">
                <a16:creationId xmlns:a16="http://schemas.microsoft.com/office/drawing/2014/main" id="{273B36B1-05F2-441E-B819-E8EC3BD3DB84}"/>
              </a:ext>
            </a:extLst>
          </p:cNvPr>
          <p:cNvCxnSpPr>
            <a:stCxn id="32" idx="3"/>
          </p:cNvCxnSpPr>
          <p:nvPr/>
        </p:nvCxnSpPr>
        <p:spPr>
          <a:xfrm flipV="1">
            <a:off x="6157913" y="3360738"/>
            <a:ext cx="1336675" cy="1762125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直線單箭頭接點 84">
            <a:extLst>
              <a:ext uri="{FF2B5EF4-FFF2-40B4-BE49-F238E27FC236}">
                <a16:creationId xmlns:a16="http://schemas.microsoft.com/office/drawing/2014/main" id="{820009EE-2B66-4B04-B3AC-BE54BAE0AF9C}"/>
              </a:ext>
            </a:extLst>
          </p:cNvPr>
          <p:cNvCxnSpPr>
            <a:stCxn id="33" idx="3"/>
          </p:cNvCxnSpPr>
          <p:nvPr/>
        </p:nvCxnSpPr>
        <p:spPr>
          <a:xfrm flipV="1">
            <a:off x="6157913" y="3327400"/>
            <a:ext cx="1358900" cy="2238375"/>
          </a:xfrm>
          <a:prstGeom prst="straightConnector1">
            <a:avLst/>
          </a:prstGeom>
          <a:ln w="381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直線單箭頭接點 85">
            <a:extLst>
              <a:ext uri="{FF2B5EF4-FFF2-40B4-BE49-F238E27FC236}">
                <a16:creationId xmlns:a16="http://schemas.microsoft.com/office/drawing/2014/main" id="{6F08AA38-49F4-4403-B961-18324C73383E}"/>
              </a:ext>
            </a:extLst>
          </p:cNvPr>
          <p:cNvCxnSpPr>
            <a:stCxn id="34" idx="3"/>
          </p:cNvCxnSpPr>
          <p:nvPr/>
        </p:nvCxnSpPr>
        <p:spPr>
          <a:xfrm flipV="1">
            <a:off x="6157913" y="3389313"/>
            <a:ext cx="1343025" cy="2638425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文字方塊 87">
            <a:extLst>
              <a:ext uri="{FF2B5EF4-FFF2-40B4-BE49-F238E27FC236}">
                <a16:creationId xmlns:a16="http://schemas.microsoft.com/office/drawing/2014/main" id="{13515986-2A5D-4ABE-9737-0D9FBFC7C5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025" y="4640263"/>
            <a:ext cx="234791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/>
              <a:t>6 x 6 image</a:t>
            </a:r>
            <a:endParaRPr lang="zh-TW" altLang="en-US"/>
          </a:p>
        </p:txBody>
      </p:sp>
      <p:pic>
        <p:nvPicPr>
          <p:cNvPr id="66" name="圖片 86">
            <a:extLst>
              <a:ext uri="{FF2B5EF4-FFF2-40B4-BE49-F238E27FC236}">
                <a16:creationId xmlns:a16="http://schemas.microsoft.com/office/drawing/2014/main" id="{B5C377E4-7089-497C-9DCE-EFC9D0D2E0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625" y="1216025"/>
            <a:ext cx="2230438" cy="2243138"/>
          </a:xfrm>
          <a:prstGeom prst="rect">
            <a:avLst/>
          </a:prstGeom>
          <a:noFill/>
          <a:ln w="38100" cap="sq">
            <a:solidFill>
              <a:srgbClr val="000000"/>
            </a:solidFill>
            <a:miter lim="800000"/>
            <a:headEnd/>
            <a:tailEnd/>
          </a:ln>
          <a:effectLst>
            <a:outerShdw blurRad="50800" dist="38100" dir="2700000" algn="tl" rotWithShape="0">
              <a:srgbClr val="808080">
                <a:alpha val="42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7" name="直線單箭頭接點 34">
            <a:extLst>
              <a:ext uri="{FF2B5EF4-FFF2-40B4-BE49-F238E27FC236}">
                <a16:creationId xmlns:a16="http://schemas.microsoft.com/office/drawing/2014/main" id="{700816C6-5354-41E7-A933-5ED867052DC1}"/>
              </a:ext>
            </a:extLst>
          </p:cNvPr>
          <p:cNvCxnSpPr/>
          <p:nvPr/>
        </p:nvCxnSpPr>
        <p:spPr>
          <a:xfrm flipV="1">
            <a:off x="2328863" y="1557338"/>
            <a:ext cx="944562" cy="93345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直線單箭頭接點 33">
            <a:extLst>
              <a:ext uri="{FF2B5EF4-FFF2-40B4-BE49-F238E27FC236}">
                <a16:creationId xmlns:a16="http://schemas.microsoft.com/office/drawing/2014/main" id="{2B447CAE-05AE-4217-B02D-C319C981806A}"/>
              </a:ext>
            </a:extLst>
          </p:cNvPr>
          <p:cNvCxnSpPr/>
          <p:nvPr/>
        </p:nvCxnSpPr>
        <p:spPr>
          <a:xfrm>
            <a:off x="2022475" y="838200"/>
            <a:ext cx="1250950" cy="68580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文字方塊 91">
            <a:extLst>
              <a:ext uri="{FF2B5EF4-FFF2-40B4-BE49-F238E27FC236}">
                <a16:creationId xmlns:a16="http://schemas.microsoft.com/office/drawing/2014/main" id="{95B7ECDC-097D-4D11-BA88-B6F1F1F61C51}"/>
              </a:ext>
            </a:extLst>
          </p:cNvPr>
          <p:cNvSpPr txBox="1"/>
          <p:nvPr/>
        </p:nvSpPr>
        <p:spPr>
          <a:xfrm>
            <a:off x="609600" y="5257800"/>
            <a:ext cx="3483048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Fewer parameters</a:t>
            </a:r>
            <a:endParaRPr lang="zh-TW" altLang="en-US" sz="2400" dirty="0">
              <a:solidFill>
                <a:srgbClr val="000000"/>
              </a:solidFill>
            </a:endParaRPr>
          </a:p>
        </p:txBody>
      </p:sp>
      <p:sp>
        <p:nvSpPr>
          <p:cNvPr id="70" name="文字方塊 92">
            <a:extLst>
              <a:ext uri="{FF2B5EF4-FFF2-40B4-BE49-F238E27FC236}">
                <a16:creationId xmlns:a16="http://schemas.microsoft.com/office/drawing/2014/main" id="{FE6C5E7E-6580-4882-A307-AC5DDFA1593B}"/>
              </a:ext>
            </a:extLst>
          </p:cNvPr>
          <p:cNvSpPr txBox="1"/>
          <p:nvPr/>
        </p:nvSpPr>
        <p:spPr>
          <a:xfrm>
            <a:off x="629478" y="5937959"/>
            <a:ext cx="3485322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US" altLang="zh-TW" sz="2400" dirty="0">
                <a:solidFill>
                  <a:srgbClr val="000000"/>
                </a:solidFill>
              </a:rPr>
              <a:t>Even fewer parameters</a:t>
            </a:r>
            <a:endParaRPr lang="zh-TW" altLang="en-US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917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5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44B18B-399F-48E7-B0CC-09F82A173B5A}"/>
              </a:ext>
            </a:extLst>
          </p:cNvPr>
          <p:cNvSpPr txBox="1"/>
          <p:nvPr/>
        </p:nvSpPr>
        <p:spPr>
          <a:xfrm>
            <a:off x="1123720" y="1594884"/>
            <a:ext cx="970586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Max Pooling:</a:t>
            </a:r>
          </a:p>
          <a:p>
            <a:r>
              <a:rPr lang="en-GB" sz="3200" dirty="0"/>
              <a:t>Reducing the size of your network by shrinking.</a:t>
            </a:r>
          </a:p>
          <a:p>
            <a:r>
              <a:rPr lang="en-GB" sz="3200" dirty="0"/>
              <a:t>Similar idea to downsizing an image.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2AE9862-A803-463F-8DBF-A41274E22C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1684756"/>
              </p:ext>
            </p:extLst>
          </p:nvPr>
        </p:nvGraphicFramePr>
        <p:xfrm>
          <a:off x="1123720" y="3631900"/>
          <a:ext cx="2049138" cy="11494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4569">
                  <a:extLst>
                    <a:ext uri="{9D8B030D-6E8A-4147-A177-3AD203B41FA5}">
                      <a16:colId xmlns:a16="http://schemas.microsoft.com/office/drawing/2014/main" val="2995909198"/>
                    </a:ext>
                  </a:extLst>
                </a:gridCol>
                <a:gridCol w="1024569">
                  <a:extLst>
                    <a:ext uri="{9D8B030D-6E8A-4147-A177-3AD203B41FA5}">
                      <a16:colId xmlns:a16="http://schemas.microsoft.com/office/drawing/2014/main" val="40964495"/>
                    </a:ext>
                  </a:extLst>
                </a:gridCol>
              </a:tblGrid>
              <a:tr h="574710">
                <a:tc>
                  <a:txBody>
                    <a:bodyPr/>
                    <a:lstStyle/>
                    <a:p>
                      <a:r>
                        <a:rPr lang="en-GB" sz="28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8833913"/>
                  </a:ext>
                </a:extLst>
              </a:tr>
              <a:tr h="574710">
                <a:tc>
                  <a:txBody>
                    <a:bodyPr/>
                    <a:lstStyle/>
                    <a:p>
                      <a:r>
                        <a:rPr lang="en-GB" sz="28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1271923"/>
                  </a:ext>
                </a:extLst>
              </a:tr>
            </a:tbl>
          </a:graphicData>
        </a:graphic>
      </p:graphicFrame>
      <p:sp>
        <p:nvSpPr>
          <p:cNvPr id="5" name="Arrow: Right 4">
            <a:extLst>
              <a:ext uri="{FF2B5EF4-FFF2-40B4-BE49-F238E27FC236}">
                <a16:creationId xmlns:a16="http://schemas.microsoft.com/office/drawing/2014/main" id="{A0B9C045-7693-40A5-B49B-24DDAD3568EE}"/>
              </a:ext>
            </a:extLst>
          </p:cNvPr>
          <p:cNvSpPr/>
          <p:nvPr/>
        </p:nvSpPr>
        <p:spPr>
          <a:xfrm>
            <a:off x="3690651" y="3999123"/>
            <a:ext cx="1575412" cy="3525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CF32F5-AFC7-468B-9516-5982A803E31F}"/>
              </a:ext>
            </a:extLst>
          </p:cNvPr>
          <p:cNvSpPr txBox="1"/>
          <p:nvPr/>
        </p:nvSpPr>
        <p:spPr>
          <a:xfrm>
            <a:off x="3690651" y="4505899"/>
            <a:ext cx="15754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Max, pooling:</a:t>
            </a:r>
          </a:p>
          <a:p>
            <a:r>
              <a:rPr lang="en-GB" dirty="0"/>
              <a:t>Select highest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D42DA019-4263-4100-B6D9-34ADC40713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8004397"/>
              </p:ext>
            </p:extLst>
          </p:nvPr>
        </p:nvGraphicFramePr>
        <p:xfrm>
          <a:off x="5816907" y="3881704"/>
          <a:ext cx="385589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5589">
                  <a:extLst>
                    <a:ext uri="{9D8B030D-6E8A-4147-A177-3AD203B41FA5}">
                      <a16:colId xmlns:a16="http://schemas.microsoft.com/office/drawing/2014/main" val="1205955912"/>
                    </a:ext>
                  </a:extLst>
                </a:gridCol>
              </a:tblGrid>
              <a:tr h="352540">
                <a:tc>
                  <a:txBody>
                    <a:bodyPr/>
                    <a:lstStyle/>
                    <a:p>
                      <a:r>
                        <a:rPr lang="en-GB" sz="2800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2289098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7D11D114-FBA3-48EF-B88A-6ED6F5F2E942}"/>
              </a:ext>
            </a:extLst>
          </p:cNvPr>
          <p:cNvSpPr txBox="1"/>
          <p:nvPr/>
        </p:nvSpPr>
        <p:spPr>
          <a:xfrm>
            <a:off x="1123719" y="5166549"/>
            <a:ext cx="966832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Max Pooling also adds some invariance to small translations (and also to some extent rotations and </a:t>
            </a:r>
            <a:r>
              <a:rPr lang="en-GB" sz="3200" dirty="0" err="1"/>
              <a:t>scalings</a:t>
            </a:r>
            <a:r>
              <a:rPr lang="en-GB" sz="3200" dirty="0"/>
              <a:t>) of the features.</a:t>
            </a:r>
          </a:p>
        </p:txBody>
      </p:sp>
    </p:spTree>
    <p:extLst>
      <p:ext uri="{BB962C8B-B14F-4D97-AF65-F5344CB8AC3E}">
        <p14:creationId xmlns:p14="http://schemas.microsoft.com/office/powerpoint/2010/main" val="27623948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C566D-D6A5-417C-8398-EC2A2A6EA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44B18B-399F-48E7-B0CC-09F82A173B5A}"/>
              </a:ext>
            </a:extLst>
          </p:cNvPr>
          <p:cNvSpPr txBox="1"/>
          <p:nvPr/>
        </p:nvSpPr>
        <p:spPr>
          <a:xfrm>
            <a:off x="1123720" y="1594884"/>
            <a:ext cx="97058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Putting it all together</a:t>
            </a:r>
            <a:endParaRPr lang="en-GB" sz="3200" dirty="0"/>
          </a:p>
        </p:txBody>
      </p:sp>
      <p:grpSp>
        <p:nvGrpSpPr>
          <p:cNvPr id="30" name="群組 3">
            <a:extLst>
              <a:ext uri="{FF2B5EF4-FFF2-40B4-BE49-F238E27FC236}">
                <a16:creationId xmlns:a16="http://schemas.microsoft.com/office/drawing/2014/main" id="{81CA8E7D-8E8F-4AF1-9D8C-A4A2D5514684}"/>
              </a:ext>
            </a:extLst>
          </p:cNvPr>
          <p:cNvGrpSpPr>
            <a:grpSpLocks/>
          </p:cNvGrpSpPr>
          <p:nvPr/>
        </p:nvGrpSpPr>
        <p:grpSpPr bwMode="auto">
          <a:xfrm>
            <a:off x="1774860" y="2447925"/>
            <a:ext cx="2906713" cy="3200400"/>
            <a:chOff x="-1626455" y="3999117"/>
            <a:chExt cx="2906568" cy="3201477"/>
          </a:xfrm>
        </p:grpSpPr>
        <p:pic>
          <p:nvPicPr>
            <p:cNvPr id="31" name="圖片 4">
              <a:extLst>
                <a:ext uri="{FF2B5EF4-FFF2-40B4-BE49-F238E27FC236}">
                  <a16:creationId xmlns:a16="http://schemas.microsoft.com/office/drawing/2014/main" id="{7B4DDC44-BB20-4F0F-9B2F-80781AC7B99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 flipH="1">
              <a:off x="-1736746" y="4748962"/>
              <a:ext cx="3201477" cy="17017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2" name="文字方塊 5">
              <a:extLst>
                <a:ext uri="{FF2B5EF4-FFF2-40B4-BE49-F238E27FC236}">
                  <a16:creationId xmlns:a16="http://schemas.microsoft.com/office/drawing/2014/main" id="{282B7B6C-B006-4814-91A4-96F6130E09A5}"/>
                </a:ext>
              </a:extLst>
            </p:cNvPr>
            <p:cNvSpPr txBox="1"/>
            <p:nvPr/>
          </p:nvSpPr>
          <p:spPr>
            <a:xfrm>
              <a:off x="-1626455" y="5442856"/>
              <a:ext cx="2906568" cy="707886"/>
            </a:xfrm>
            <a:prstGeom prst="rect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>
              <a:spAutoFit/>
            </a:bodyPr>
            <a:lstStyle/>
            <a:p>
              <a:pPr algn="ctr">
                <a:defRPr/>
              </a:pPr>
              <a:r>
                <a:rPr lang="en-US" altLang="zh-TW" sz="2000" dirty="0">
                  <a:solidFill>
                    <a:srgbClr val="000000"/>
                  </a:solidFill>
                </a:rPr>
                <a:t>Fully Connected </a:t>
              </a:r>
              <a:r>
                <a:rPr lang="en-US" altLang="zh-TW" sz="2000" dirty="0" err="1">
                  <a:solidFill>
                    <a:srgbClr val="000000"/>
                  </a:solidFill>
                </a:rPr>
                <a:t>Feedforward</a:t>
              </a:r>
              <a:r>
                <a:rPr lang="en-US" altLang="zh-TW" sz="2000" dirty="0">
                  <a:solidFill>
                    <a:srgbClr val="000000"/>
                  </a:solidFill>
                </a:rPr>
                <a:t> network</a:t>
              </a:r>
              <a:endParaRPr lang="zh-TW" altLang="en-US" sz="2000" dirty="0">
                <a:solidFill>
                  <a:srgbClr val="000000"/>
                </a:solidFill>
              </a:endParaRPr>
            </a:p>
          </p:txBody>
        </p:sp>
      </p:grpSp>
      <p:pic>
        <p:nvPicPr>
          <p:cNvPr id="33" name="Picture 2" descr="http://s.hswstatic.com/gif/whiskers-sam.jpg">
            <a:extLst>
              <a:ext uri="{FF2B5EF4-FFF2-40B4-BE49-F238E27FC236}">
                <a16:creationId xmlns:a16="http://schemas.microsoft.com/office/drawing/2014/main" id="{B5471389-C3C9-485A-8027-38C6D7AF8D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0612" y="365125"/>
            <a:ext cx="1771650" cy="120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" name="文字方塊 8">
            <a:extLst>
              <a:ext uri="{FF2B5EF4-FFF2-40B4-BE49-F238E27FC236}">
                <a16:creationId xmlns:a16="http://schemas.microsoft.com/office/drawing/2014/main" id="{E80B7CD0-5F30-4B03-BD63-FB665A26F1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35286" y="2120034"/>
            <a:ext cx="204628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 dirty="0"/>
              <a:t>cat dog ……</a:t>
            </a:r>
            <a:endParaRPr lang="zh-TW" altLang="en-US" dirty="0"/>
          </a:p>
        </p:txBody>
      </p:sp>
      <p:sp>
        <p:nvSpPr>
          <p:cNvPr id="35" name="矩形 10">
            <a:extLst>
              <a:ext uri="{FF2B5EF4-FFF2-40B4-BE49-F238E27FC236}">
                <a16:creationId xmlns:a16="http://schemas.microsoft.com/office/drawing/2014/main" id="{802A7261-616F-42A4-85B6-157EA4BE939A}"/>
              </a:ext>
            </a:extLst>
          </p:cNvPr>
          <p:cNvSpPr/>
          <p:nvPr/>
        </p:nvSpPr>
        <p:spPr>
          <a:xfrm>
            <a:off x="9715597" y="2102542"/>
            <a:ext cx="1736724" cy="55648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000" dirty="0">
                <a:solidFill>
                  <a:schemeClr val="tx1"/>
                </a:solidFill>
              </a:rPr>
              <a:t>Convolution</a:t>
            </a:r>
            <a:endParaRPr lang="zh-TW" altLang="en-US" sz="2000" dirty="0">
              <a:solidFill>
                <a:schemeClr val="tx1"/>
              </a:solidFill>
            </a:endParaRPr>
          </a:p>
        </p:txBody>
      </p:sp>
      <p:sp>
        <p:nvSpPr>
          <p:cNvPr id="36" name="矩形 12">
            <a:extLst>
              <a:ext uri="{FF2B5EF4-FFF2-40B4-BE49-F238E27FC236}">
                <a16:creationId xmlns:a16="http://schemas.microsoft.com/office/drawing/2014/main" id="{57094D64-6F18-4224-82FF-B5B3415A792B}"/>
              </a:ext>
            </a:extLst>
          </p:cNvPr>
          <p:cNvSpPr/>
          <p:nvPr/>
        </p:nvSpPr>
        <p:spPr>
          <a:xfrm>
            <a:off x="9715597" y="3202554"/>
            <a:ext cx="1736724" cy="556488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000" dirty="0">
                <a:solidFill>
                  <a:srgbClr val="000000"/>
                </a:solidFill>
              </a:rPr>
              <a:t>Max Pooling</a:t>
            </a:r>
            <a:endParaRPr lang="zh-TW" altLang="en-US" sz="2000" dirty="0">
              <a:solidFill>
                <a:srgbClr val="000000"/>
              </a:solidFill>
            </a:endParaRPr>
          </a:p>
        </p:txBody>
      </p:sp>
      <p:sp>
        <p:nvSpPr>
          <p:cNvPr id="37" name="矩形 13">
            <a:extLst>
              <a:ext uri="{FF2B5EF4-FFF2-40B4-BE49-F238E27FC236}">
                <a16:creationId xmlns:a16="http://schemas.microsoft.com/office/drawing/2014/main" id="{29207D8B-755A-497E-B0F9-40631766BC92}"/>
              </a:ext>
            </a:extLst>
          </p:cNvPr>
          <p:cNvSpPr/>
          <p:nvPr/>
        </p:nvSpPr>
        <p:spPr>
          <a:xfrm>
            <a:off x="9715597" y="4270767"/>
            <a:ext cx="1736724" cy="55648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000" dirty="0">
                <a:solidFill>
                  <a:srgbClr val="000000"/>
                </a:solidFill>
              </a:rPr>
              <a:t>Convolution</a:t>
            </a:r>
            <a:endParaRPr lang="zh-TW" altLang="en-US" sz="2000" dirty="0">
              <a:solidFill>
                <a:srgbClr val="000000"/>
              </a:solidFill>
            </a:endParaRPr>
          </a:p>
        </p:txBody>
      </p:sp>
      <p:sp>
        <p:nvSpPr>
          <p:cNvPr id="38" name="矩形 14">
            <a:extLst>
              <a:ext uri="{FF2B5EF4-FFF2-40B4-BE49-F238E27FC236}">
                <a16:creationId xmlns:a16="http://schemas.microsoft.com/office/drawing/2014/main" id="{F03CF584-5868-4703-8BDF-0160A268A4DD}"/>
              </a:ext>
            </a:extLst>
          </p:cNvPr>
          <p:cNvSpPr/>
          <p:nvPr/>
        </p:nvSpPr>
        <p:spPr>
          <a:xfrm>
            <a:off x="9715597" y="5304019"/>
            <a:ext cx="1736724" cy="556488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altLang="zh-TW" sz="2000" dirty="0">
                <a:solidFill>
                  <a:srgbClr val="000000"/>
                </a:solidFill>
              </a:rPr>
              <a:t>Max Pooling</a:t>
            </a:r>
            <a:endParaRPr lang="zh-TW" altLang="en-US" sz="2000" dirty="0">
              <a:solidFill>
                <a:srgbClr val="000000"/>
              </a:solidFill>
            </a:endParaRPr>
          </a:p>
        </p:txBody>
      </p:sp>
      <p:sp>
        <p:nvSpPr>
          <p:cNvPr id="39" name="文字方塊 15">
            <a:extLst>
              <a:ext uri="{FF2B5EF4-FFF2-40B4-BE49-F238E27FC236}">
                <a16:creationId xmlns:a16="http://schemas.microsoft.com/office/drawing/2014/main" id="{98F676A9-A4BE-4304-B75C-0D9FA932051A}"/>
              </a:ext>
            </a:extLst>
          </p:cNvPr>
          <p:cNvSpPr txBox="1"/>
          <p:nvPr/>
        </p:nvSpPr>
        <p:spPr>
          <a:xfrm>
            <a:off x="6411120" y="6278503"/>
            <a:ext cx="1556991" cy="40011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en-US" altLang="zh-TW" sz="2000" dirty="0">
                <a:solidFill>
                  <a:srgbClr val="000000"/>
                </a:solidFill>
              </a:rPr>
              <a:t>Flattened</a:t>
            </a:r>
            <a:endParaRPr lang="zh-TW" altLang="en-US" sz="2000" dirty="0">
              <a:solidFill>
                <a:srgbClr val="000000"/>
              </a:solidFill>
            </a:endParaRPr>
          </a:p>
        </p:txBody>
      </p:sp>
      <p:sp>
        <p:nvSpPr>
          <p:cNvPr id="40" name="向下箭號 11">
            <a:extLst>
              <a:ext uri="{FF2B5EF4-FFF2-40B4-BE49-F238E27FC236}">
                <a16:creationId xmlns:a16="http://schemas.microsoft.com/office/drawing/2014/main" id="{A12B9847-66E5-461A-9D57-CB08D578FADA}"/>
              </a:ext>
            </a:extLst>
          </p:cNvPr>
          <p:cNvSpPr/>
          <p:nvPr/>
        </p:nvSpPr>
        <p:spPr>
          <a:xfrm>
            <a:off x="10334662" y="1624012"/>
            <a:ext cx="546100" cy="442913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41" name="向下箭號 17">
            <a:extLst>
              <a:ext uri="{FF2B5EF4-FFF2-40B4-BE49-F238E27FC236}">
                <a16:creationId xmlns:a16="http://schemas.microsoft.com/office/drawing/2014/main" id="{85E386F4-BAC5-4E34-A0F0-2F5598AE8C5C}"/>
              </a:ext>
            </a:extLst>
          </p:cNvPr>
          <p:cNvSpPr/>
          <p:nvPr/>
        </p:nvSpPr>
        <p:spPr>
          <a:xfrm>
            <a:off x="10334662" y="2735262"/>
            <a:ext cx="546100" cy="442913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42" name="向下箭號 18">
            <a:extLst>
              <a:ext uri="{FF2B5EF4-FFF2-40B4-BE49-F238E27FC236}">
                <a16:creationId xmlns:a16="http://schemas.microsoft.com/office/drawing/2014/main" id="{C9AE9734-114B-4D43-B1CB-1604DE02BF86}"/>
              </a:ext>
            </a:extLst>
          </p:cNvPr>
          <p:cNvSpPr/>
          <p:nvPr/>
        </p:nvSpPr>
        <p:spPr>
          <a:xfrm>
            <a:off x="10334662" y="3827462"/>
            <a:ext cx="546100" cy="44132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43" name="向下箭號 19">
            <a:extLst>
              <a:ext uri="{FF2B5EF4-FFF2-40B4-BE49-F238E27FC236}">
                <a16:creationId xmlns:a16="http://schemas.microsoft.com/office/drawing/2014/main" id="{13F63CA2-FDAB-444F-8AD9-AB1C4F56DAEA}"/>
              </a:ext>
            </a:extLst>
          </p:cNvPr>
          <p:cNvSpPr/>
          <p:nvPr/>
        </p:nvSpPr>
        <p:spPr>
          <a:xfrm>
            <a:off x="10334662" y="4862512"/>
            <a:ext cx="546100" cy="441325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44" name="右彎箭號 16">
            <a:extLst>
              <a:ext uri="{FF2B5EF4-FFF2-40B4-BE49-F238E27FC236}">
                <a16:creationId xmlns:a16="http://schemas.microsoft.com/office/drawing/2014/main" id="{963D9004-2491-43E4-B59B-E28D3D8E74C9}"/>
              </a:ext>
            </a:extLst>
          </p:cNvPr>
          <p:cNvSpPr/>
          <p:nvPr/>
        </p:nvSpPr>
        <p:spPr>
          <a:xfrm rot="10800000">
            <a:off x="7967265" y="5905341"/>
            <a:ext cx="2774180" cy="752475"/>
          </a:xfrm>
          <a:prstGeom prst="bentArrow">
            <a:avLst>
              <a:gd name="adj1" fmla="val 36585"/>
              <a:gd name="adj2" fmla="val 25000"/>
              <a:gd name="adj3" fmla="val 25000"/>
              <a:gd name="adj4" fmla="val 4375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45" name="右彎箭號 21">
            <a:extLst>
              <a:ext uri="{FF2B5EF4-FFF2-40B4-BE49-F238E27FC236}">
                <a16:creationId xmlns:a16="http://schemas.microsoft.com/office/drawing/2014/main" id="{AD1C2303-B419-41EB-99ED-9076C41244A3}"/>
              </a:ext>
            </a:extLst>
          </p:cNvPr>
          <p:cNvSpPr/>
          <p:nvPr/>
        </p:nvSpPr>
        <p:spPr>
          <a:xfrm rot="16200000">
            <a:off x="4234662" y="4449728"/>
            <a:ext cx="968375" cy="3365571"/>
          </a:xfrm>
          <a:prstGeom prst="bentArrow">
            <a:avLst>
              <a:gd name="adj1" fmla="val 28061"/>
              <a:gd name="adj2" fmla="val 25000"/>
              <a:gd name="adj3" fmla="val 25000"/>
              <a:gd name="adj4" fmla="val 4375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>
              <a:solidFill>
                <a:schemeClr val="tx1"/>
              </a:solidFill>
            </a:endParaRPr>
          </a:p>
        </p:txBody>
      </p:sp>
      <p:sp>
        <p:nvSpPr>
          <p:cNvPr id="47" name="矩形 23">
            <a:extLst>
              <a:ext uri="{FF2B5EF4-FFF2-40B4-BE49-F238E27FC236}">
                <a16:creationId xmlns:a16="http://schemas.microsoft.com/office/drawing/2014/main" id="{FB625C7E-F6DD-4DD5-B6C9-2B7451833930}"/>
              </a:ext>
            </a:extLst>
          </p:cNvPr>
          <p:cNvSpPr/>
          <p:nvPr/>
        </p:nvSpPr>
        <p:spPr>
          <a:xfrm>
            <a:off x="9634574" y="3149600"/>
            <a:ext cx="1857375" cy="69691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48" name="矩形 25">
            <a:extLst>
              <a:ext uri="{FF2B5EF4-FFF2-40B4-BE49-F238E27FC236}">
                <a16:creationId xmlns:a16="http://schemas.microsoft.com/office/drawing/2014/main" id="{A5AFF3BB-7E21-41CE-89C0-E2E3C01287D6}"/>
              </a:ext>
            </a:extLst>
          </p:cNvPr>
          <p:cNvSpPr/>
          <p:nvPr/>
        </p:nvSpPr>
        <p:spPr>
          <a:xfrm>
            <a:off x="9634574" y="5253037"/>
            <a:ext cx="1857375" cy="69691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49" name="左大括弧 22">
            <a:extLst>
              <a:ext uri="{FF2B5EF4-FFF2-40B4-BE49-F238E27FC236}">
                <a16:creationId xmlns:a16="http://schemas.microsoft.com/office/drawing/2014/main" id="{3E42F714-6447-4BF9-93C8-25AF6564653E}"/>
              </a:ext>
            </a:extLst>
          </p:cNvPr>
          <p:cNvSpPr/>
          <p:nvPr/>
        </p:nvSpPr>
        <p:spPr>
          <a:xfrm>
            <a:off x="9202433" y="2029406"/>
            <a:ext cx="340639" cy="4048125"/>
          </a:xfrm>
          <a:prstGeom prst="leftBrace">
            <a:avLst>
              <a:gd name="adj1" fmla="val 72890"/>
              <a:gd name="adj2" fmla="val 5000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TW" altLang="en-US"/>
          </a:p>
        </p:txBody>
      </p:sp>
      <p:sp>
        <p:nvSpPr>
          <p:cNvPr id="50" name="文字方塊 20">
            <a:extLst>
              <a:ext uri="{FF2B5EF4-FFF2-40B4-BE49-F238E27FC236}">
                <a16:creationId xmlns:a16="http://schemas.microsoft.com/office/drawing/2014/main" id="{E1052362-DBF2-46EE-A2DC-8D108CE1A1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41697" y="3246347"/>
            <a:ext cx="3021318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US" altLang="zh-TW" dirty="0"/>
              <a:t>This can be repeated to make an even deeper CNN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1101129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0128E-29B0-4744-A80D-34713D863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Convolutional Neural Networks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C07E6-517C-47FA-B401-954D4B5E75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Here’s one from </a:t>
            </a:r>
            <a:r>
              <a:rPr lang="en-GB" dirty="0" err="1"/>
              <a:t>Geron’s</a:t>
            </a:r>
            <a:r>
              <a:rPr lang="en-GB" dirty="0"/>
              <a:t> text:</a:t>
            </a:r>
          </a:p>
          <a:p>
            <a:endParaRPr lang="en-GB" dirty="0"/>
          </a:p>
        </p:txBody>
      </p:sp>
      <p:pic>
        <p:nvPicPr>
          <p:cNvPr id="18434" name="Picture 2">
            <a:extLst>
              <a:ext uri="{FF2B5EF4-FFF2-40B4-BE49-F238E27FC236}">
                <a16:creationId xmlns:a16="http://schemas.microsoft.com/office/drawing/2014/main" id="{E940AAEF-4357-4476-82DB-E980FEB7C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6958" y="2838671"/>
            <a:ext cx="12192000" cy="264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12578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1487</Words>
  <Application>Microsoft Office PowerPoint</Application>
  <PresentationFormat>Widescreen</PresentationFormat>
  <Paragraphs>746</Paragraphs>
  <Slides>23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方程式</vt:lpstr>
      <vt:lpstr>Convolutional Neural Networks(CNNs) (Some slides and images modified from University of Waterloo dep of Comp Sci). </vt:lpstr>
      <vt:lpstr>Convolutional Neural Networks</vt:lpstr>
      <vt:lpstr>Convolutional Neural Networks</vt:lpstr>
      <vt:lpstr>Convolutional Neural Networks</vt:lpstr>
      <vt:lpstr>Convolutional Neural Networks</vt:lpstr>
      <vt:lpstr>Convolutional Neural Networks</vt:lpstr>
      <vt:lpstr>Convolutional Neural Networks</vt:lpstr>
      <vt:lpstr>Convolutional Neural Networks</vt:lpstr>
      <vt:lpstr>Convolutional Neural Networks</vt:lpstr>
      <vt:lpstr>Convolutional Neural Networks</vt:lpstr>
      <vt:lpstr>Convolutional Neural Networks</vt:lpstr>
      <vt:lpstr>Convolutional Neural Networks</vt:lpstr>
      <vt:lpstr>Convolutional Neural Networks</vt:lpstr>
      <vt:lpstr>Convolutional Neural Networks</vt:lpstr>
      <vt:lpstr>Convolutional Neural Networks</vt:lpstr>
      <vt:lpstr>Convolutional Neural Networks</vt:lpstr>
      <vt:lpstr>Convolutional Neural Networks</vt:lpstr>
      <vt:lpstr>Convolutional Neural Networks</vt:lpstr>
      <vt:lpstr>PowerPoint Presentation</vt:lpstr>
      <vt:lpstr>PowerPoint Presentation</vt:lpstr>
      <vt:lpstr>Convolutional Neural Networks</vt:lpstr>
      <vt:lpstr>Convolutional Neural Networks</vt:lpstr>
      <vt:lpstr>Convolutional Neural Networks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Convolutional Neural Networks</dc:title>
  <dc:creator>Gordon Dickers</dc:creator>
  <cp:lastModifiedBy>Gordon Dickers</cp:lastModifiedBy>
  <cp:revision>12</cp:revision>
  <dcterms:created xsi:type="dcterms:W3CDTF">2020-11-25T19:21:04Z</dcterms:created>
  <dcterms:modified xsi:type="dcterms:W3CDTF">2020-11-25T21:08:52Z</dcterms:modified>
</cp:coreProperties>
</file>