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1" r:id="rId4"/>
    <p:sldMasterId id="2147483662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f6a0c6bfe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f6a0c6bfe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f6a0c6bfe6_2_23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g3f6a0c6bfe6_2_23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g3f6a0c6bfe6_2_23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f6a0c6bfe6_2_54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" name="Google Shape;102;g3f6a0c6bfe6_2_54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g3f6a0c6bfe6_2_54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3f6a0c6bfe6_2_90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7" name="Google Shape;137;g3f6a0c6bfe6_2_90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g3f6a0c6bfe6_2_90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f6a0c6bfe6_2_124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1" name="Google Shape;171;g3f6a0c6bfe6_2_124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g3f6a0c6bfe6_2_124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3f6a0c6bfe6_2_158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5" name="Google Shape;205;g3f6a0c6bfe6_2_158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g3f6a0c6bfe6_2_158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3f6a0c6bfe6_2_181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8" name="Google Shape;228;g3f6a0c6bfe6_2_181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g3f6a0c6bfe6_2_181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3f6a0c6bfe6_2_204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1" name="Google Shape;251;g3f6a0c6bfe6_2_204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g3f6a0c6bfe6_2_204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3f6a0c6bfe6_2_228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5" name="Google Shape;275;g3f6a0c6bfe6_2_228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6" name="Google Shape;276;g3f6a0c6bfe6_2_228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3f6a0c6bfe6_2_249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6" name="Google Shape;296;g3f6a0c6bfe6_2_249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g3f6a0c6bfe6_2_249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f6a0c6bfe6_2_274:notes"/>
          <p:cNvSpPr/>
          <p:nvPr>
            <p:ph idx="2" type="sldImg"/>
          </p:nvPr>
        </p:nvSpPr>
        <p:spPr>
          <a:xfrm>
            <a:off x="685800" y="857250"/>
            <a:ext cx="5486400" cy="231457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7" name="Google Shape;317;g3f6a0c6bfe6_2_274:notes"/>
          <p:cNvSpPr txBox="1"/>
          <p:nvPr>
            <p:ph idx="1" type="body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8" name="Google Shape;318;g3f6a0c6bfe6_2_274:notes"/>
          <p:cNvSpPr txBox="1"/>
          <p:nvPr>
            <p:ph idx="12" type="sldNum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5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9pPr>
          </a:lstStyle>
          <a:p/>
        </p:txBody>
      </p:sp>
      <p:sp>
        <p:nvSpPr>
          <p:cNvPr id="54" name="Google Shape;54;p1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55" name="Google Shape;55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Relationship Id="rId4" Type="http://schemas.openxmlformats.org/officeDocument/2006/relationships/image" Target="../media/image8.png"/><Relationship Id="rId5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6"/>
          <p:cNvSpPr txBox="1"/>
          <p:nvPr/>
        </p:nvSpPr>
        <p:spPr>
          <a:xfrm>
            <a:off x="5461776" y="4017675"/>
            <a:ext cx="33288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Dip Patel 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r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Id: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2530744</a:t>
            </a:r>
            <a:endParaRPr sz="1700">
              <a:solidFill>
                <a:schemeClr val="dk1"/>
              </a:solidFill>
            </a:endParaRPr>
          </a:p>
        </p:txBody>
      </p:sp>
      <p:pic>
        <p:nvPicPr>
          <p:cNvPr id="61" name="Google Shape;6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4100" y="346725"/>
            <a:ext cx="2985900" cy="1381125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6"/>
          <p:cNvSpPr/>
          <p:nvPr/>
        </p:nvSpPr>
        <p:spPr>
          <a:xfrm>
            <a:off x="493775" y="1677425"/>
            <a:ext cx="8323200" cy="1381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11363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300"/>
              <a:buFont typeface="Cambria"/>
              <a:buNone/>
            </a:pPr>
            <a:r>
              <a:rPr b="1" lang="en" sz="33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DIGITAL FORENSIC</a:t>
            </a:r>
            <a:endParaRPr sz="3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363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300"/>
              <a:buFont typeface="Cambria"/>
              <a:buNone/>
            </a:pPr>
            <a:r>
              <a:rPr b="1" lang="en" sz="3300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INVESTIGATION REPORT</a:t>
            </a:r>
            <a:endParaRPr b="1" sz="2900">
              <a:solidFill>
                <a:schemeClr val="dk1"/>
              </a:solidFill>
            </a:endParaRPr>
          </a:p>
        </p:txBody>
      </p:sp>
      <p:sp>
        <p:nvSpPr>
          <p:cNvPr id="63" name="Google Shape;63;p16"/>
          <p:cNvSpPr/>
          <p:nvPr/>
        </p:nvSpPr>
        <p:spPr>
          <a:xfrm>
            <a:off x="493776" y="3120390"/>
            <a:ext cx="2194500" cy="19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E97C4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REFERENCE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16"/>
          <p:cNvSpPr/>
          <p:nvPr/>
        </p:nvSpPr>
        <p:spPr>
          <a:xfrm>
            <a:off x="493776" y="3291840"/>
            <a:ext cx="4457700" cy="21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0" i="0" lang="en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QT-AI-2025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6"/>
          <p:cNvSpPr/>
          <p:nvPr/>
        </p:nvSpPr>
        <p:spPr>
          <a:xfrm>
            <a:off x="493776" y="3518154"/>
            <a:ext cx="2194500" cy="19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E97C4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CLIENT / REPORTING PARTY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6"/>
          <p:cNvSpPr/>
          <p:nvPr/>
        </p:nvSpPr>
        <p:spPr>
          <a:xfrm>
            <a:off x="493776" y="3689604"/>
            <a:ext cx="4457700" cy="21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0" i="0" lang="en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Quantum Tech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6"/>
          <p:cNvSpPr/>
          <p:nvPr/>
        </p:nvSpPr>
        <p:spPr>
          <a:xfrm>
            <a:off x="493776" y="3915918"/>
            <a:ext cx="2194500" cy="19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8E97C4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PREPARED BY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16"/>
          <p:cNvSpPr/>
          <p:nvPr/>
        </p:nvSpPr>
        <p:spPr>
          <a:xfrm>
            <a:off x="493776" y="4087368"/>
            <a:ext cx="4457700" cy="21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0" i="0" lang="en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 Forensic Examiner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7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BACKGROUND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7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The Allegation and Investigation Scope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7"/>
          <p:cNvSpPr/>
          <p:nvPr/>
        </p:nvSpPr>
        <p:spPr>
          <a:xfrm>
            <a:off x="411480" y="1062990"/>
            <a:ext cx="4800600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100"/>
              <a:buFont typeface="Calibri"/>
              <a:buNone/>
            </a:pPr>
            <a:r>
              <a:rPr b="0" i="0" lang="en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Quantum Tech's IT security team detected unauthorised access to its proprietary patent database — specifically the AI chip design patent QT-AI-2025. Emma, a senior engineer who had recently joined the organisation, was identified as the primary suspect, believed to have attempted to steal and sell the patent to a competitor, NexGen Circuits, through an intermediary named Joe. The matter was reported to law enforcement, and this office was instructed to conduct a digital forensic investigation into three mobile devices connected to the individuals concerned.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17"/>
          <p:cNvSpPr/>
          <p:nvPr/>
        </p:nvSpPr>
        <p:spPr>
          <a:xfrm>
            <a:off x="411480" y="3223260"/>
            <a:ext cx="48006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INVESTIGATION OBJECTIVES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17"/>
          <p:cNvSpPr/>
          <p:nvPr/>
        </p:nvSpPr>
        <p:spPr>
          <a:xfrm>
            <a:off x="411480" y="3463290"/>
            <a:ext cx="150876" cy="150876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79" name="Google Shape;79;p17"/>
          <p:cNvSpPr/>
          <p:nvPr/>
        </p:nvSpPr>
        <p:spPr>
          <a:xfrm>
            <a:off x="411480" y="3463290"/>
            <a:ext cx="150876" cy="150876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7"/>
          <p:cNvSpPr/>
          <p:nvPr/>
        </p:nvSpPr>
        <p:spPr>
          <a:xfrm>
            <a:off x="685800" y="3401568"/>
            <a:ext cx="4526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0" i="0" lang="en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Acquire and verify forensic images of all three devices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7"/>
          <p:cNvSpPr/>
          <p:nvPr/>
        </p:nvSpPr>
        <p:spPr>
          <a:xfrm>
            <a:off x="411480" y="3778758"/>
            <a:ext cx="150876" cy="150876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82" name="Google Shape;82;p17"/>
          <p:cNvSpPr/>
          <p:nvPr/>
        </p:nvSpPr>
        <p:spPr>
          <a:xfrm>
            <a:off x="411480" y="3778758"/>
            <a:ext cx="150876" cy="150876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17"/>
          <p:cNvSpPr/>
          <p:nvPr/>
        </p:nvSpPr>
        <p:spPr>
          <a:xfrm>
            <a:off x="685800" y="3717036"/>
            <a:ext cx="4526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0" i="0" lang="en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Reconstruct the communication timeline between Emma, Joe and Norman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17"/>
          <p:cNvSpPr/>
          <p:nvPr/>
        </p:nvSpPr>
        <p:spPr>
          <a:xfrm>
            <a:off x="411480" y="4094226"/>
            <a:ext cx="150876" cy="150876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85" name="Google Shape;85;p17"/>
          <p:cNvSpPr/>
          <p:nvPr/>
        </p:nvSpPr>
        <p:spPr>
          <a:xfrm>
            <a:off x="411480" y="4094226"/>
            <a:ext cx="150876" cy="150876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7"/>
          <p:cNvSpPr/>
          <p:nvPr/>
        </p:nvSpPr>
        <p:spPr>
          <a:xfrm>
            <a:off x="685800" y="4032504"/>
            <a:ext cx="45262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0" i="0" lang="en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Establish each individual's role, and corroborate claims with location/media evidence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7"/>
          <p:cNvSpPr/>
          <p:nvPr/>
        </p:nvSpPr>
        <p:spPr>
          <a:xfrm>
            <a:off x="5486400" y="1062990"/>
            <a:ext cx="3223260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88" name="Google Shape;88;p17"/>
          <p:cNvSpPr/>
          <p:nvPr/>
        </p:nvSpPr>
        <p:spPr>
          <a:xfrm>
            <a:off x="5657850" y="1131570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PATENT ID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7"/>
          <p:cNvSpPr/>
          <p:nvPr/>
        </p:nvSpPr>
        <p:spPr>
          <a:xfrm>
            <a:off x="5657850" y="1309878"/>
            <a:ext cx="288036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QT-AI-2025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7"/>
          <p:cNvSpPr/>
          <p:nvPr/>
        </p:nvSpPr>
        <p:spPr>
          <a:xfrm>
            <a:off x="5486400" y="1837944"/>
            <a:ext cx="3223260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91" name="Google Shape;91;p17"/>
          <p:cNvSpPr/>
          <p:nvPr/>
        </p:nvSpPr>
        <p:spPr>
          <a:xfrm>
            <a:off x="5657850" y="1906524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SUSPECT (INSIDER)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7"/>
          <p:cNvSpPr/>
          <p:nvPr/>
        </p:nvSpPr>
        <p:spPr>
          <a:xfrm>
            <a:off x="5657850" y="2084832"/>
            <a:ext cx="288036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Emma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7"/>
          <p:cNvSpPr/>
          <p:nvPr/>
        </p:nvSpPr>
        <p:spPr>
          <a:xfrm>
            <a:off x="5486400" y="2612898"/>
            <a:ext cx="3223260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94" name="Google Shape;94;p17"/>
          <p:cNvSpPr/>
          <p:nvPr/>
        </p:nvSpPr>
        <p:spPr>
          <a:xfrm>
            <a:off x="5657850" y="2681478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INTERMEDIARY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7"/>
          <p:cNvSpPr/>
          <p:nvPr/>
        </p:nvSpPr>
        <p:spPr>
          <a:xfrm>
            <a:off x="5657850" y="2859786"/>
            <a:ext cx="288036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Joe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7"/>
          <p:cNvSpPr/>
          <p:nvPr/>
        </p:nvSpPr>
        <p:spPr>
          <a:xfrm>
            <a:off x="5486400" y="3387852"/>
            <a:ext cx="3223260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97" name="Google Shape;97;p17"/>
          <p:cNvSpPr/>
          <p:nvPr/>
        </p:nvSpPr>
        <p:spPr>
          <a:xfrm>
            <a:off x="5657850" y="3456432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ALLEGED BUYER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7"/>
          <p:cNvSpPr/>
          <p:nvPr/>
        </p:nvSpPr>
        <p:spPr>
          <a:xfrm>
            <a:off x="5657850" y="3634740"/>
            <a:ext cx="288036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NexGen Circuits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7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8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CHAIN OF CUSTODY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8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Evidence Inventory — Three Exhibits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8"/>
          <p:cNvSpPr/>
          <p:nvPr/>
        </p:nvSpPr>
        <p:spPr>
          <a:xfrm>
            <a:off x="411480" y="1131570"/>
            <a:ext cx="2640330" cy="3154680"/>
          </a:xfrm>
          <a:prstGeom prst="roundRect">
            <a:avLst>
              <a:gd fmla="val 259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5400000" dist="381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18"/>
          <p:cNvSpPr/>
          <p:nvPr/>
        </p:nvSpPr>
        <p:spPr>
          <a:xfrm>
            <a:off x="617220" y="1337310"/>
            <a:ext cx="377190" cy="37719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8"/>
          <p:cNvSpPr/>
          <p:nvPr/>
        </p:nvSpPr>
        <p:spPr>
          <a:xfrm>
            <a:off x="617220" y="1337310"/>
            <a:ext cx="377190" cy="37719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01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18"/>
          <p:cNvSpPr/>
          <p:nvPr/>
        </p:nvSpPr>
        <p:spPr>
          <a:xfrm>
            <a:off x="1097280" y="1337310"/>
            <a:ext cx="181737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EXH-01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8"/>
          <p:cNvSpPr/>
          <p:nvPr/>
        </p:nvSpPr>
        <p:spPr>
          <a:xfrm>
            <a:off x="617220" y="1851660"/>
            <a:ext cx="222885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Huawei P Smart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(POT-LX1) — Android 10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2" name="Google Shape;112;p18"/>
          <p:cNvCxnSpPr/>
          <p:nvPr/>
        </p:nvCxnSpPr>
        <p:spPr>
          <a:xfrm>
            <a:off x="617220" y="2537460"/>
            <a:ext cx="2228850" cy="0"/>
          </a:xfrm>
          <a:prstGeom prst="straightConnector1">
            <a:avLst/>
          </a:prstGeom>
          <a:noFill/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3" name="Google Shape;113;p18"/>
          <p:cNvSpPr/>
          <p:nvPr/>
        </p:nvSpPr>
        <p:spPr>
          <a:xfrm>
            <a:off x="617220" y="2640330"/>
            <a:ext cx="222885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rgbClr val="1E2761"/>
                </a:solidFill>
                <a:latin typeface="Cambria"/>
                <a:ea typeface="Cambria"/>
                <a:cs typeface="Cambria"/>
                <a:sym typeface="Cambria"/>
              </a:rPr>
              <a:t>Emma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8"/>
          <p:cNvSpPr/>
          <p:nvPr/>
        </p:nvSpPr>
        <p:spPr>
          <a:xfrm>
            <a:off x="617220" y="2948940"/>
            <a:ext cx="222885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INSIDER / SUSPECT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8"/>
          <p:cNvSpPr/>
          <p:nvPr/>
        </p:nvSpPr>
        <p:spPr>
          <a:xfrm>
            <a:off x="617220" y="3223260"/>
            <a:ext cx="2228850" cy="9601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WhatsApp + Facebook Messenger threads, 15-entry call log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8"/>
          <p:cNvSpPr/>
          <p:nvPr/>
        </p:nvSpPr>
        <p:spPr>
          <a:xfrm>
            <a:off x="3291840" y="1131570"/>
            <a:ext cx="2640330" cy="3154680"/>
          </a:xfrm>
          <a:prstGeom prst="roundRect">
            <a:avLst>
              <a:gd fmla="val 259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5400000" dist="381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18"/>
          <p:cNvSpPr/>
          <p:nvPr/>
        </p:nvSpPr>
        <p:spPr>
          <a:xfrm>
            <a:off x="3497580" y="1337310"/>
            <a:ext cx="377190" cy="37719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18"/>
          <p:cNvSpPr/>
          <p:nvPr/>
        </p:nvSpPr>
        <p:spPr>
          <a:xfrm>
            <a:off x="3497580" y="1337310"/>
            <a:ext cx="377190" cy="37719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02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3977640" y="1337310"/>
            <a:ext cx="181737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EXH-02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18"/>
          <p:cNvSpPr/>
          <p:nvPr/>
        </p:nvSpPr>
        <p:spPr>
          <a:xfrm>
            <a:off x="3497580" y="1851660"/>
            <a:ext cx="222885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Samsung Galaxy A13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(SM-A137F) — Android 14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1" name="Google Shape;121;p18"/>
          <p:cNvCxnSpPr/>
          <p:nvPr/>
        </p:nvCxnSpPr>
        <p:spPr>
          <a:xfrm>
            <a:off x="3497580" y="2537460"/>
            <a:ext cx="2228850" cy="0"/>
          </a:xfrm>
          <a:prstGeom prst="straightConnector1">
            <a:avLst/>
          </a:prstGeom>
          <a:noFill/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2" name="Google Shape;122;p18"/>
          <p:cNvSpPr/>
          <p:nvPr/>
        </p:nvSpPr>
        <p:spPr>
          <a:xfrm>
            <a:off x="3497580" y="2640330"/>
            <a:ext cx="222885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rgbClr val="1E2761"/>
                </a:solidFill>
                <a:latin typeface="Cambria"/>
                <a:ea typeface="Cambria"/>
                <a:cs typeface="Cambria"/>
                <a:sym typeface="Cambria"/>
              </a:rPr>
              <a:t>Joe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/>
          <p:nvPr/>
        </p:nvSpPr>
        <p:spPr>
          <a:xfrm>
            <a:off x="3497580" y="2948940"/>
            <a:ext cx="222885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INTERMEDIARY / BROKER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3497580" y="3223260"/>
            <a:ext cx="2228850" cy="9601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1,465 location records corroborating travel claims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6172200" y="1131570"/>
            <a:ext cx="2640330" cy="3154680"/>
          </a:xfrm>
          <a:prstGeom prst="roundRect">
            <a:avLst>
              <a:gd fmla="val 259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101600" rotWithShape="0" algn="bl" dir="5400000" dist="38100">
              <a:srgbClr val="9CA3AF">
                <a:alpha val="25098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18"/>
          <p:cNvSpPr/>
          <p:nvPr/>
        </p:nvSpPr>
        <p:spPr>
          <a:xfrm>
            <a:off x="6377940" y="1337310"/>
            <a:ext cx="377190" cy="37719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18"/>
          <p:cNvSpPr/>
          <p:nvPr/>
        </p:nvSpPr>
        <p:spPr>
          <a:xfrm>
            <a:off x="6377940" y="1337310"/>
            <a:ext cx="377190" cy="37719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03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18"/>
          <p:cNvSpPr/>
          <p:nvPr/>
        </p:nvSpPr>
        <p:spPr>
          <a:xfrm>
            <a:off x="6858000" y="1337310"/>
            <a:ext cx="181737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EXH-03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18"/>
          <p:cNvSpPr/>
          <p:nvPr/>
        </p:nvSpPr>
        <p:spPr>
          <a:xfrm>
            <a:off x="6377940" y="1851660"/>
            <a:ext cx="222885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Nokia C2 2nd Edition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Android 11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30" name="Google Shape;130;p18"/>
          <p:cNvCxnSpPr/>
          <p:nvPr/>
        </p:nvCxnSpPr>
        <p:spPr>
          <a:xfrm>
            <a:off x="6377940" y="2537460"/>
            <a:ext cx="2228850" cy="0"/>
          </a:xfrm>
          <a:prstGeom prst="straightConnector1">
            <a:avLst/>
          </a:prstGeom>
          <a:noFill/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1" name="Google Shape;131;p18"/>
          <p:cNvSpPr/>
          <p:nvPr/>
        </p:nvSpPr>
        <p:spPr>
          <a:xfrm>
            <a:off x="6377940" y="2640330"/>
            <a:ext cx="222885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rgbClr val="1E2761"/>
                </a:solidFill>
                <a:latin typeface="Cambria"/>
                <a:ea typeface="Cambria"/>
                <a:cs typeface="Cambria"/>
                <a:sym typeface="Cambria"/>
              </a:rPr>
              <a:t>Norman Smith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8"/>
          <p:cNvSpPr/>
          <p:nvPr/>
        </p:nvSpPr>
        <p:spPr>
          <a:xfrm>
            <a:off x="6377940" y="2948940"/>
            <a:ext cx="222885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BUYER REPRESENTATIVE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18"/>
          <p:cNvSpPr/>
          <p:nvPr/>
        </p:nvSpPr>
        <p:spPr>
          <a:xfrm>
            <a:off x="6377940" y="3223260"/>
            <a:ext cx="2228850" cy="9601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29 location records; identifying photo near Swansea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18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9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METHODOLOGY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19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Acquisition, Analysis &amp; Correlation Workflow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9"/>
          <p:cNvSpPr/>
          <p:nvPr/>
        </p:nvSpPr>
        <p:spPr>
          <a:xfrm>
            <a:off x="411480" y="1131570"/>
            <a:ext cx="1954530" cy="1611630"/>
          </a:xfrm>
          <a:prstGeom prst="roundRect">
            <a:avLst>
              <a:gd fmla="val 4255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19"/>
          <p:cNvSpPr/>
          <p:nvPr/>
        </p:nvSpPr>
        <p:spPr>
          <a:xfrm>
            <a:off x="582930" y="1303020"/>
            <a:ext cx="342900" cy="3429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19"/>
          <p:cNvSpPr/>
          <p:nvPr/>
        </p:nvSpPr>
        <p:spPr>
          <a:xfrm>
            <a:off x="582930" y="130302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9"/>
          <p:cNvSpPr/>
          <p:nvPr/>
        </p:nvSpPr>
        <p:spPr>
          <a:xfrm>
            <a:off x="582930" y="1748790"/>
            <a:ext cx="16116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ACQUIRE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19"/>
          <p:cNvSpPr/>
          <p:nvPr/>
        </p:nvSpPr>
        <p:spPr>
          <a:xfrm>
            <a:off x="582930" y="2009394"/>
            <a:ext cx="161163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Each handset logically imaged via Cellebrite UFED with a documented chain of custody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9"/>
          <p:cNvSpPr/>
          <p:nvPr/>
        </p:nvSpPr>
        <p:spPr>
          <a:xfrm>
            <a:off x="2287165" y="1714500"/>
            <a:ext cx="2193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500"/>
              <a:buFont typeface="Calibri"/>
              <a:buNone/>
            </a:pPr>
            <a:r>
              <a:rPr b="1" i="0" lang="en" sz="15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→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9"/>
          <p:cNvSpPr/>
          <p:nvPr/>
        </p:nvSpPr>
        <p:spPr>
          <a:xfrm>
            <a:off x="2516886" y="1131570"/>
            <a:ext cx="1954530" cy="1611630"/>
          </a:xfrm>
          <a:prstGeom prst="roundRect">
            <a:avLst>
              <a:gd fmla="val 4255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19"/>
          <p:cNvSpPr/>
          <p:nvPr/>
        </p:nvSpPr>
        <p:spPr>
          <a:xfrm>
            <a:off x="2688336" y="1303020"/>
            <a:ext cx="342900" cy="3429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19"/>
          <p:cNvSpPr/>
          <p:nvPr/>
        </p:nvSpPr>
        <p:spPr>
          <a:xfrm>
            <a:off x="2688336" y="130302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19"/>
          <p:cNvSpPr/>
          <p:nvPr/>
        </p:nvSpPr>
        <p:spPr>
          <a:xfrm>
            <a:off x="2688336" y="1748790"/>
            <a:ext cx="16116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VERIFY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19"/>
          <p:cNvSpPr/>
          <p:nvPr/>
        </p:nvSpPr>
        <p:spPr>
          <a:xfrm>
            <a:off x="2688336" y="2009394"/>
            <a:ext cx="161163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Acquisition hashes checked in Physical Analyzer — all three extractions confirmed verified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19"/>
          <p:cNvSpPr/>
          <p:nvPr/>
        </p:nvSpPr>
        <p:spPr>
          <a:xfrm>
            <a:off x="4386200" y="1714500"/>
            <a:ext cx="2196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500"/>
              <a:buFont typeface="Calibri"/>
              <a:buNone/>
            </a:pPr>
            <a:r>
              <a:rPr b="1" i="0" lang="en" sz="15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→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19"/>
          <p:cNvSpPr/>
          <p:nvPr/>
        </p:nvSpPr>
        <p:spPr>
          <a:xfrm>
            <a:off x="4622292" y="1131570"/>
            <a:ext cx="1954530" cy="1611630"/>
          </a:xfrm>
          <a:prstGeom prst="roundRect">
            <a:avLst>
              <a:gd fmla="val 4255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19"/>
          <p:cNvSpPr/>
          <p:nvPr/>
        </p:nvSpPr>
        <p:spPr>
          <a:xfrm>
            <a:off x="4793742" y="1303020"/>
            <a:ext cx="342900" cy="3429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9"/>
          <p:cNvSpPr/>
          <p:nvPr/>
        </p:nvSpPr>
        <p:spPr>
          <a:xfrm>
            <a:off x="4793742" y="130302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19"/>
          <p:cNvSpPr/>
          <p:nvPr/>
        </p:nvSpPr>
        <p:spPr>
          <a:xfrm>
            <a:off x="4793742" y="1748790"/>
            <a:ext cx="16116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ANALYSE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19"/>
          <p:cNvSpPr/>
          <p:nvPr/>
        </p:nvSpPr>
        <p:spPr>
          <a:xfrm>
            <a:off x="4793742" y="2009394"/>
            <a:ext cx="161163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Chats, call logs, locations and media reviewed with full source-file provenance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9"/>
          <p:cNvSpPr/>
          <p:nvPr/>
        </p:nvSpPr>
        <p:spPr>
          <a:xfrm>
            <a:off x="6491606" y="1714500"/>
            <a:ext cx="2196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1500"/>
              <a:buFont typeface="Calibri"/>
              <a:buNone/>
            </a:pPr>
            <a:r>
              <a:rPr b="1" i="0" lang="en" sz="15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→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19"/>
          <p:cNvSpPr/>
          <p:nvPr/>
        </p:nvSpPr>
        <p:spPr>
          <a:xfrm>
            <a:off x="6727698" y="1131570"/>
            <a:ext cx="1954530" cy="1611630"/>
          </a:xfrm>
          <a:prstGeom prst="roundRect">
            <a:avLst>
              <a:gd fmla="val 4255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9"/>
          <p:cNvSpPr/>
          <p:nvPr/>
        </p:nvSpPr>
        <p:spPr>
          <a:xfrm>
            <a:off x="6899148" y="1303020"/>
            <a:ext cx="342900" cy="34290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9"/>
          <p:cNvSpPr/>
          <p:nvPr/>
        </p:nvSpPr>
        <p:spPr>
          <a:xfrm>
            <a:off x="6899148" y="130302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9"/>
          <p:cNvSpPr/>
          <p:nvPr/>
        </p:nvSpPr>
        <p:spPr>
          <a:xfrm>
            <a:off x="6899148" y="1748790"/>
            <a:ext cx="16116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CORRELATE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19"/>
          <p:cNvSpPr/>
          <p:nvPr/>
        </p:nvSpPr>
        <p:spPr>
          <a:xfrm>
            <a:off x="6899148" y="2009394"/>
            <a:ext cx="1611630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Chat claims cross-checked against independent location/media evidence on other devices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19_.png" id="165" name="Google Shape;165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2983230"/>
            <a:ext cx="3154680" cy="1774507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19"/>
          <p:cNvSpPr/>
          <p:nvPr/>
        </p:nvSpPr>
        <p:spPr>
          <a:xfrm>
            <a:off x="411480" y="2983230"/>
            <a:ext cx="3154680" cy="1774507"/>
          </a:xfrm>
          <a:prstGeom prst="roundRect">
            <a:avLst>
              <a:gd fmla="val 2319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9"/>
          <p:cNvSpPr/>
          <p:nvPr/>
        </p:nvSpPr>
        <p:spPr>
          <a:xfrm>
            <a:off x="3771900" y="2983230"/>
            <a:ext cx="4937760" cy="1774507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1000"/>
              <a:buFont typeface="Calibri"/>
              <a:buNone/>
            </a:pPr>
            <a:r>
              <a:rPr b="0" i="1" lang="en" sz="10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UFED Extraction Summary confirming successful, verified acquisition (reference workflow, applied to all three exhibits).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9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0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RECONSTRUCTED TIMELINE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20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From First Contact to Final Handover Terms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6" name="Google Shape;176;p20"/>
          <p:cNvCxnSpPr/>
          <p:nvPr/>
        </p:nvCxnSpPr>
        <p:spPr>
          <a:xfrm>
            <a:off x="548640" y="2811780"/>
            <a:ext cx="8023860" cy="0"/>
          </a:xfrm>
          <a:prstGeom prst="straightConnector1">
            <a:avLst/>
          </a:prstGeom>
          <a:noFill/>
          <a:ln cap="flat" cmpd="sng" w="38100">
            <a:solidFill>
              <a:srgbClr val="1E276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7" name="Google Shape;177;p20"/>
          <p:cNvSpPr/>
          <p:nvPr/>
        </p:nvSpPr>
        <p:spPr>
          <a:xfrm>
            <a:off x="486918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78" name="Google Shape;178;p20"/>
          <p:cNvCxnSpPr/>
          <p:nvPr/>
        </p:nvCxnSpPr>
        <p:spPr>
          <a:xfrm>
            <a:off x="548640" y="2228850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79" name="Google Shape;179;p20"/>
          <p:cNvSpPr/>
          <p:nvPr/>
        </p:nvSpPr>
        <p:spPr>
          <a:xfrm>
            <a:off x="274320" y="1885950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21 Aug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0"/>
          <p:cNvSpPr/>
          <p:nvPr/>
        </p:nvSpPr>
        <p:spPr>
          <a:xfrm>
            <a:off x="274320" y="2071116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Emma tells Joe she has “highly valuable information” and asks him to find a buyer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0"/>
          <p:cNvSpPr/>
          <p:nvPr/>
        </p:nvSpPr>
        <p:spPr>
          <a:xfrm>
            <a:off x="2091690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82" name="Google Shape;182;p20"/>
          <p:cNvCxnSpPr/>
          <p:nvPr/>
        </p:nvCxnSpPr>
        <p:spPr>
          <a:xfrm>
            <a:off x="2153412" y="2873502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83" name="Google Shape;183;p20"/>
          <p:cNvSpPr/>
          <p:nvPr/>
        </p:nvSpPr>
        <p:spPr>
          <a:xfrm>
            <a:off x="1450467" y="3470148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29 Aug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20"/>
          <p:cNvSpPr/>
          <p:nvPr/>
        </p:nvSpPr>
        <p:spPr>
          <a:xfrm>
            <a:off x="1450467" y="3655314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Joe travels to Glasgow to meet a contact — corroborated by geotagged photo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20"/>
          <p:cNvSpPr/>
          <p:nvPr/>
        </p:nvSpPr>
        <p:spPr>
          <a:xfrm>
            <a:off x="3696462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86" name="Google Shape;186;p20"/>
          <p:cNvCxnSpPr/>
          <p:nvPr/>
        </p:nvCxnSpPr>
        <p:spPr>
          <a:xfrm>
            <a:off x="3758184" y="2228850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87" name="Google Shape;187;p20"/>
          <p:cNvSpPr/>
          <p:nvPr/>
        </p:nvSpPr>
        <p:spPr>
          <a:xfrm>
            <a:off x="3055239" y="1885950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14 Oct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20"/>
          <p:cNvSpPr/>
          <p:nvPr/>
        </p:nvSpPr>
        <p:spPr>
          <a:xfrm>
            <a:off x="3055239" y="2071116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Joe travels to Paris “to get some good deals” — corroborated by geotagged photo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20"/>
          <p:cNvSpPr/>
          <p:nvPr/>
        </p:nvSpPr>
        <p:spPr>
          <a:xfrm>
            <a:off x="5301234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90" name="Google Shape;190;p20"/>
          <p:cNvCxnSpPr/>
          <p:nvPr/>
        </p:nvCxnSpPr>
        <p:spPr>
          <a:xfrm>
            <a:off x="5362956" y="2873502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91" name="Google Shape;191;p20"/>
          <p:cNvSpPr/>
          <p:nvPr/>
        </p:nvSpPr>
        <p:spPr>
          <a:xfrm>
            <a:off x="4660011" y="3470148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20 Nov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20"/>
          <p:cNvSpPr/>
          <p:nvPr/>
        </p:nvSpPr>
        <p:spPr>
          <a:xfrm>
            <a:off x="4660011" y="3655314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Joe reports final talks, meeting client in Manchester — corroborated by geotagged photo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20"/>
          <p:cNvSpPr/>
          <p:nvPr/>
        </p:nvSpPr>
        <p:spPr>
          <a:xfrm>
            <a:off x="6906006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94" name="Google Shape;194;p20"/>
          <p:cNvCxnSpPr/>
          <p:nvPr/>
        </p:nvCxnSpPr>
        <p:spPr>
          <a:xfrm>
            <a:off x="6967728" y="2228850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95" name="Google Shape;195;p20"/>
          <p:cNvSpPr/>
          <p:nvPr/>
        </p:nvSpPr>
        <p:spPr>
          <a:xfrm>
            <a:off x="6264783" y="1885950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31 Jan 2025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20"/>
          <p:cNvSpPr/>
          <p:nvPr/>
        </p:nvSpPr>
        <p:spPr>
          <a:xfrm>
            <a:off x="6264783" y="2071116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WhatsApp: £5M secured, offshore arrangement discussed with urgency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20"/>
          <p:cNvSpPr/>
          <p:nvPr/>
        </p:nvSpPr>
        <p:spPr>
          <a:xfrm>
            <a:off x="8510778" y="2750058"/>
            <a:ext cx="123444" cy="123444"/>
          </a:xfrm>
          <a:prstGeom prst="ellipse">
            <a:avLst/>
          </a:prstGeom>
          <a:solidFill>
            <a:srgbClr val="C0392B"/>
          </a:solidFill>
          <a:ln cap="flat" cmpd="sng" w="2540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98" name="Google Shape;198;p20"/>
          <p:cNvCxnSpPr/>
          <p:nvPr/>
        </p:nvCxnSpPr>
        <p:spPr>
          <a:xfrm>
            <a:off x="8572500" y="2873502"/>
            <a:ext cx="0" cy="582930"/>
          </a:xfrm>
          <a:prstGeom prst="straightConnector1">
            <a:avLst/>
          </a:prstGeom>
          <a:noFill/>
          <a:ln cap="flat" cmpd="sng" w="15875">
            <a:solidFill>
              <a:srgbClr val="DCE3F0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99" name="Google Shape;199;p20"/>
          <p:cNvSpPr/>
          <p:nvPr/>
        </p:nvSpPr>
        <p:spPr>
          <a:xfrm>
            <a:off x="7463561" y="3470148"/>
            <a:ext cx="1405890" cy="192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31 Jan 2025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20"/>
          <p:cNvSpPr/>
          <p:nvPr/>
        </p:nvSpPr>
        <p:spPr>
          <a:xfrm>
            <a:off x="7463561" y="3655314"/>
            <a:ext cx="1405890" cy="617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Facebook Messenger: Dover &amp; Norman agree blueprint handover, 48-hour window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20"/>
          <p:cNvSpPr/>
          <p:nvPr/>
        </p:nvSpPr>
        <p:spPr>
          <a:xfrm>
            <a:off x="411480" y="4629150"/>
            <a:ext cx="829818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1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21 Aug 2024 – 31 Jan 2025  ·  273-message WhatsApp thread + Facebook Messenger negotiation, both recovered from Emma's device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20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1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1 · EMMA'S DEVICE (EXH-01)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1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Emma Initiates the Sale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68_.png" id="210" name="Google Shape;210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1097280"/>
            <a:ext cx="4697730" cy="264033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1"/>
          <p:cNvSpPr/>
          <p:nvPr/>
        </p:nvSpPr>
        <p:spPr>
          <a:xfrm>
            <a:off x="411480" y="1097280"/>
            <a:ext cx="4697730" cy="2640330"/>
          </a:xfrm>
          <a:prstGeom prst="roundRect">
            <a:avLst>
              <a:gd fmla="val 1558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21"/>
          <p:cNvSpPr/>
          <p:nvPr/>
        </p:nvSpPr>
        <p:spPr>
          <a:xfrm>
            <a:off x="411480" y="3771900"/>
            <a:ext cx="46977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WhatsApp thread “Top-up” (Emma ↔ Joe) — 21 Aug 2024, opening exchange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21"/>
          <p:cNvSpPr/>
          <p:nvPr/>
        </p:nvSpPr>
        <p:spPr>
          <a:xfrm>
            <a:off x="5314950" y="1097280"/>
            <a:ext cx="3415284" cy="1748790"/>
          </a:xfrm>
          <a:prstGeom prst="roundRect">
            <a:avLst>
              <a:gd fmla="val 3922" name="adj"/>
            </a:avLst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21"/>
          <p:cNvSpPr/>
          <p:nvPr/>
        </p:nvSpPr>
        <p:spPr>
          <a:xfrm>
            <a:off x="5486400" y="1234440"/>
            <a:ext cx="3086100" cy="11658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0" i="1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“I have access to some highly valuable information from ABC Technologies… I'm thinking about selling it to someone interested.”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1"/>
          <p:cNvSpPr/>
          <p:nvPr/>
        </p:nvSpPr>
        <p:spPr>
          <a:xfrm>
            <a:off x="5486400" y="2400300"/>
            <a:ext cx="30861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— Emma, WhatsApp, 21/08/2024 09:58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1"/>
          <p:cNvSpPr/>
          <p:nvPr/>
        </p:nvSpPr>
        <p:spPr>
          <a:xfrm>
            <a:off x="5314950" y="3017520"/>
            <a:ext cx="137160" cy="13716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21"/>
          <p:cNvSpPr/>
          <p:nvPr/>
        </p:nvSpPr>
        <p:spPr>
          <a:xfrm>
            <a:off x="5314950" y="3017520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✓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21"/>
          <p:cNvSpPr/>
          <p:nvPr/>
        </p:nvSpPr>
        <p:spPr>
          <a:xfrm>
            <a:off x="5554980" y="2969514"/>
            <a:ext cx="318897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Extraction: EXH-01, Huawei POT-LX1, Android 10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21"/>
          <p:cNvSpPr/>
          <p:nvPr/>
        </p:nvSpPr>
        <p:spPr>
          <a:xfrm>
            <a:off x="5314950" y="3319272"/>
            <a:ext cx="137160" cy="13716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21"/>
          <p:cNvSpPr/>
          <p:nvPr/>
        </p:nvSpPr>
        <p:spPr>
          <a:xfrm>
            <a:off x="5314950" y="3319272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✓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21"/>
          <p:cNvSpPr/>
          <p:nvPr/>
        </p:nvSpPr>
        <p:spPr>
          <a:xfrm>
            <a:off x="5554980" y="3271266"/>
            <a:ext cx="318897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273 messages recovered, 21/08/2024 – 31/01/2025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21"/>
          <p:cNvSpPr/>
          <p:nvPr/>
        </p:nvSpPr>
        <p:spPr>
          <a:xfrm>
            <a:off x="5314950" y="3621024"/>
            <a:ext cx="137160" cy="13716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21"/>
          <p:cNvSpPr/>
          <p:nvPr/>
        </p:nvSpPr>
        <p:spPr>
          <a:xfrm>
            <a:off x="5314950" y="3621024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✓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1"/>
          <p:cNvSpPr/>
          <p:nvPr/>
        </p:nvSpPr>
        <p:spPr>
          <a:xfrm>
            <a:off x="5554980" y="3573018"/>
            <a:ext cx="318897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Joe agrees to help and asks to “keep this under wraps”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1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2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2 · EMMA'S DEVICE (EXH-01)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2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The Negotiation Escalates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77_.png" id="233" name="Google Shape;233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1097280"/>
            <a:ext cx="4697730" cy="2640330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22"/>
          <p:cNvSpPr/>
          <p:nvPr/>
        </p:nvSpPr>
        <p:spPr>
          <a:xfrm>
            <a:off x="411480" y="1097280"/>
            <a:ext cx="4697730" cy="2640330"/>
          </a:xfrm>
          <a:prstGeom prst="roundRect">
            <a:avLst>
              <a:gd fmla="val 1558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22"/>
          <p:cNvSpPr/>
          <p:nvPr/>
        </p:nvSpPr>
        <p:spPr>
          <a:xfrm>
            <a:off x="411480" y="3771900"/>
            <a:ext cx="46977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Facebook Messenger — Peter Dover ↔ Norman Smith, 31 Jan 2025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22"/>
          <p:cNvSpPr/>
          <p:nvPr/>
        </p:nvSpPr>
        <p:spPr>
          <a:xfrm>
            <a:off x="5314950" y="1097280"/>
            <a:ext cx="3415284" cy="1748790"/>
          </a:xfrm>
          <a:prstGeom prst="roundRect">
            <a:avLst>
              <a:gd fmla="val 3922" name="adj"/>
            </a:avLst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2"/>
          <p:cNvSpPr/>
          <p:nvPr/>
        </p:nvSpPr>
        <p:spPr>
          <a:xfrm>
            <a:off x="5486400" y="1234440"/>
            <a:ext cx="3086100" cy="11658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1" i="1" lang="en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“Fine. Watch ur inbox in 48 hrs. After that we are ghosts.”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22"/>
          <p:cNvSpPr/>
          <p:nvPr/>
        </p:nvSpPr>
        <p:spPr>
          <a:xfrm>
            <a:off x="5486400" y="2400300"/>
            <a:ext cx="30861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5D6D2"/>
              </a:buClr>
              <a:buSzPts val="800"/>
              <a:buFont typeface="Calibri"/>
              <a:buNone/>
            </a:pPr>
            <a:r>
              <a:rPr b="0" i="0" lang="en" sz="800" u="none" cap="none" strike="noStrike">
                <a:solidFill>
                  <a:srgbClr val="F5D6D2"/>
                </a:solidFill>
                <a:latin typeface="Calibri"/>
                <a:ea typeface="Calibri"/>
                <a:cs typeface="Calibri"/>
                <a:sym typeface="Calibri"/>
              </a:rPr>
              <a:t>— Peter Dover, Facebook Messenger, 31/01/2025 12:53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22"/>
          <p:cNvSpPr/>
          <p:nvPr/>
        </p:nvSpPr>
        <p:spPr>
          <a:xfrm>
            <a:off x="5314950" y="3017520"/>
            <a:ext cx="137160" cy="13716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22"/>
          <p:cNvSpPr/>
          <p:nvPr/>
        </p:nvSpPr>
        <p:spPr>
          <a:xfrm>
            <a:off x="5314950" y="3017520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!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22"/>
          <p:cNvSpPr/>
          <p:nvPr/>
        </p:nvSpPr>
        <p:spPr>
          <a:xfrm>
            <a:off x="5554980" y="2969514"/>
            <a:ext cx="318897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“Joe told me u r ready to proceed” — links directly to the Emma/Joe WhatsApp thread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22"/>
          <p:cNvSpPr/>
          <p:nvPr/>
        </p:nvSpPr>
        <p:spPr>
          <a:xfrm>
            <a:off x="5314950" y="3401568"/>
            <a:ext cx="137160" cy="13716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22"/>
          <p:cNvSpPr/>
          <p:nvPr/>
        </p:nvSpPr>
        <p:spPr>
          <a:xfrm>
            <a:off x="5314950" y="3401568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!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22"/>
          <p:cNvSpPr/>
          <p:nvPr/>
        </p:nvSpPr>
        <p:spPr>
          <a:xfrm>
            <a:off x="5554980" y="3353562"/>
            <a:ext cx="318897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Payment: £5M secured, routed via an “offshore arrangement”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22"/>
          <p:cNvSpPr/>
          <p:nvPr/>
        </p:nvSpPr>
        <p:spPr>
          <a:xfrm>
            <a:off x="5314950" y="3785616"/>
            <a:ext cx="137160" cy="137160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6" name="Google Shape;246;p22"/>
          <p:cNvSpPr/>
          <p:nvPr/>
        </p:nvSpPr>
        <p:spPr>
          <a:xfrm>
            <a:off x="5314950" y="3785616"/>
            <a:ext cx="137160" cy="137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!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22"/>
          <p:cNvSpPr/>
          <p:nvPr/>
        </p:nvSpPr>
        <p:spPr>
          <a:xfrm>
            <a:off x="5554980" y="3737610"/>
            <a:ext cx="318897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Delivery: “blueprint” released in stages, starting with the “head”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22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7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3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3 · JOE'S DEVICE (EXH-02)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23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Travel Claims Independently Corroborated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83_.png" id="256" name="Google Shape;256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1097280"/>
            <a:ext cx="2640330" cy="1485186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23"/>
          <p:cNvSpPr/>
          <p:nvPr/>
        </p:nvSpPr>
        <p:spPr>
          <a:xfrm>
            <a:off x="411480" y="1097280"/>
            <a:ext cx="2640330" cy="1485186"/>
          </a:xfrm>
          <a:prstGeom prst="roundRect">
            <a:avLst>
              <a:gd fmla="val 2309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p23"/>
          <p:cNvSpPr/>
          <p:nvPr/>
        </p:nvSpPr>
        <p:spPr>
          <a:xfrm>
            <a:off x="411480" y="2664762"/>
            <a:ext cx="26403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GLASGOW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23"/>
          <p:cNvSpPr/>
          <p:nvPr/>
        </p:nvSpPr>
        <p:spPr>
          <a:xfrm>
            <a:off x="411480" y="2870502"/>
            <a:ext cx="2640330" cy="171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29 Aug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3"/>
          <p:cNvSpPr/>
          <p:nvPr/>
        </p:nvSpPr>
        <p:spPr>
          <a:xfrm>
            <a:off x="411480" y="3062526"/>
            <a:ext cx="264033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“Flying to Glasgow to meet a contact”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84_.png" id="261" name="Google Shape;261;p2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291840" y="1097280"/>
            <a:ext cx="2640330" cy="1485186"/>
          </a:xfrm>
          <a:prstGeom prst="rect">
            <a:avLst/>
          </a:prstGeom>
          <a:noFill/>
          <a:ln>
            <a:noFill/>
          </a:ln>
        </p:spPr>
      </p:pic>
      <p:sp>
        <p:nvSpPr>
          <p:cNvPr id="262" name="Google Shape;262;p23"/>
          <p:cNvSpPr/>
          <p:nvPr/>
        </p:nvSpPr>
        <p:spPr>
          <a:xfrm>
            <a:off x="3291840" y="1097280"/>
            <a:ext cx="2640330" cy="1485186"/>
          </a:xfrm>
          <a:prstGeom prst="roundRect">
            <a:avLst>
              <a:gd fmla="val 2309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3" name="Google Shape;263;p23"/>
          <p:cNvSpPr/>
          <p:nvPr/>
        </p:nvSpPr>
        <p:spPr>
          <a:xfrm>
            <a:off x="3291840" y="2664762"/>
            <a:ext cx="26403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PARIS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23"/>
          <p:cNvSpPr/>
          <p:nvPr/>
        </p:nvSpPr>
        <p:spPr>
          <a:xfrm>
            <a:off x="3291840" y="2870502"/>
            <a:ext cx="2640330" cy="171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14 Oct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23"/>
          <p:cNvSpPr/>
          <p:nvPr/>
        </p:nvSpPr>
        <p:spPr>
          <a:xfrm>
            <a:off x="3291840" y="3062526"/>
            <a:ext cx="264033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“Travelling back to France, this time Paris”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85_.png" id="266" name="Google Shape;266;p2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172200" y="1097280"/>
            <a:ext cx="2640330" cy="1485186"/>
          </a:xfrm>
          <a:prstGeom prst="rect">
            <a:avLst/>
          </a:prstGeom>
          <a:noFill/>
          <a:ln>
            <a:noFill/>
          </a:ln>
        </p:spPr>
      </p:pic>
      <p:sp>
        <p:nvSpPr>
          <p:cNvPr id="267" name="Google Shape;267;p23"/>
          <p:cNvSpPr/>
          <p:nvPr/>
        </p:nvSpPr>
        <p:spPr>
          <a:xfrm>
            <a:off x="6172200" y="1097280"/>
            <a:ext cx="2640330" cy="1485186"/>
          </a:xfrm>
          <a:prstGeom prst="roundRect">
            <a:avLst>
              <a:gd fmla="val 2309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" name="Google Shape;268;p23"/>
          <p:cNvSpPr/>
          <p:nvPr/>
        </p:nvSpPr>
        <p:spPr>
          <a:xfrm>
            <a:off x="6172200" y="2664762"/>
            <a:ext cx="26403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000"/>
              <a:buFont typeface="Calibri"/>
              <a:buNone/>
            </a:pPr>
            <a:r>
              <a:rPr b="1" i="0" lang="en" sz="10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MANCHESTER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23"/>
          <p:cNvSpPr/>
          <p:nvPr/>
        </p:nvSpPr>
        <p:spPr>
          <a:xfrm>
            <a:off x="6172200" y="2870502"/>
            <a:ext cx="2640330" cy="171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C0392B"/>
                </a:solidFill>
                <a:latin typeface="Calibri"/>
                <a:ea typeface="Calibri"/>
                <a:cs typeface="Calibri"/>
                <a:sym typeface="Calibri"/>
              </a:rPr>
              <a:t>20 Nov 2024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3"/>
          <p:cNvSpPr/>
          <p:nvPr/>
        </p:nvSpPr>
        <p:spPr>
          <a:xfrm>
            <a:off x="6172200" y="3062526"/>
            <a:ext cx="264033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“Meeting the client this week at Manchester”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3"/>
          <p:cNvSpPr/>
          <p:nvPr/>
        </p:nvSpPr>
        <p:spPr>
          <a:xfrm>
            <a:off x="411480" y="4491990"/>
            <a:ext cx="82981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1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Geotagged photographs recovered from Joe's own device match the cities and dates he referenced when reporting buyer meetings in the WhatsApp thread on Emma's device — independent, device-to-device corroboration.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3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8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4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4 · NORMAN'S DEVICE (EXH-03)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24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Buyer Representative Identified Near Swansea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/mnt/user-data/uploads/Screenshot__86_.png" id="280" name="Google Shape;28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1480" y="1097280"/>
            <a:ext cx="4697730" cy="2640330"/>
          </a:xfrm>
          <a:prstGeom prst="rect">
            <a:avLst/>
          </a:prstGeom>
          <a:noFill/>
          <a:ln>
            <a:noFill/>
          </a:ln>
        </p:spPr>
      </p:pic>
      <p:sp>
        <p:nvSpPr>
          <p:cNvPr id="281" name="Google Shape;281;p24"/>
          <p:cNvSpPr/>
          <p:nvPr/>
        </p:nvSpPr>
        <p:spPr>
          <a:xfrm>
            <a:off x="411480" y="1097280"/>
            <a:ext cx="4697730" cy="2640330"/>
          </a:xfrm>
          <a:prstGeom prst="roundRect">
            <a:avLst>
              <a:gd fmla="val 1558" name="adj"/>
            </a:avLst>
          </a:prstGeom>
          <a:noFill/>
          <a:ln cap="flat" cmpd="sng" w="15875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2" name="Google Shape;282;p24"/>
          <p:cNvSpPr/>
          <p:nvPr/>
        </p:nvSpPr>
        <p:spPr>
          <a:xfrm>
            <a:off x="411480" y="3771900"/>
            <a:ext cx="4697730" cy="24003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0" i="1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Identifying photograph recovered from Norman's Nokia C2, geotagged near Swansea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4"/>
          <p:cNvSpPr/>
          <p:nvPr/>
        </p:nvSpPr>
        <p:spPr>
          <a:xfrm>
            <a:off x="5314950" y="1165860"/>
            <a:ext cx="3415284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24"/>
          <p:cNvSpPr/>
          <p:nvPr/>
        </p:nvSpPr>
        <p:spPr>
          <a:xfrm>
            <a:off x="5486400" y="1234440"/>
            <a:ext cx="30861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CAPTURED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24"/>
          <p:cNvSpPr/>
          <p:nvPr/>
        </p:nvSpPr>
        <p:spPr>
          <a:xfrm>
            <a:off x="5486400" y="1426464"/>
            <a:ext cx="3086100" cy="30861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04 September 2024, 12:38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24"/>
          <p:cNvSpPr/>
          <p:nvPr/>
        </p:nvSpPr>
        <p:spPr>
          <a:xfrm>
            <a:off x="5314950" y="1920240"/>
            <a:ext cx="3415284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24"/>
          <p:cNvSpPr/>
          <p:nvPr/>
        </p:nvSpPr>
        <p:spPr>
          <a:xfrm>
            <a:off x="5486400" y="1988820"/>
            <a:ext cx="30861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LOCATION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4"/>
          <p:cNvSpPr/>
          <p:nvPr/>
        </p:nvSpPr>
        <p:spPr>
          <a:xfrm>
            <a:off x="5486400" y="2180844"/>
            <a:ext cx="3086100" cy="30861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Near Swansea, South Wales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24"/>
          <p:cNvSpPr/>
          <p:nvPr/>
        </p:nvSpPr>
        <p:spPr>
          <a:xfrm>
            <a:off x="5314950" y="2674620"/>
            <a:ext cx="3415284" cy="651510"/>
          </a:xfrm>
          <a:prstGeom prst="roundRect">
            <a:avLst>
              <a:gd fmla="val 8421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76200" rotWithShape="0" algn="bl" dir="5400000" dist="25400">
              <a:srgbClr val="9CA3AF">
                <a:alpha val="21961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0" name="Google Shape;290;p24"/>
          <p:cNvSpPr/>
          <p:nvPr/>
        </p:nvSpPr>
        <p:spPr>
          <a:xfrm>
            <a:off x="5486400" y="2743200"/>
            <a:ext cx="30861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CROSS-REFERENCE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24"/>
          <p:cNvSpPr/>
          <p:nvPr/>
        </p:nvSpPr>
        <p:spPr>
          <a:xfrm>
            <a:off x="5486400" y="2935224"/>
            <a:ext cx="3086100" cy="30861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1E2761"/>
                </a:solidFill>
                <a:latin typeface="Calibri"/>
                <a:ea typeface="Calibri"/>
                <a:cs typeface="Calibri"/>
                <a:sym typeface="Calibri"/>
              </a:rPr>
              <a:t>Same-date photo (hotel key-card) on Joe's device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24"/>
          <p:cNvSpPr/>
          <p:nvPr/>
        </p:nvSpPr>
        <p:spPr>
          <a:xfrm>
            <a:off x="5314950" y="3497580"/>
            <a:ext cx="3415284" cy="68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900"/>
              <a:buFont typeface="Calibri"/>
              <a:buNone/>
            </a:pPr>
            <a:r>
              <a:rPr b="0" i="1" lang="en" sz="9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Note: dates align but GPS coordinates were not identical — treated as supporting, not conclusive, evidence of an in-person meeting between Joe and Norman.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24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9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25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0" name="Google Shape;300;p25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Three Roles, One Coordinated Scheme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25"/>
          <p:cNvSpPr/>
          <p:nvPr/>
        </p:nvSpPr>
        <p:spPr>
          <a:xfrm>
            <a:off x="582930" y="1303020"/>
            <a:ext cx="229743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Emma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25"/>
          <p:cNvSpPr/>
          <p:nvPr/>
        </p:nvSpPr>
        <p:spPr>
          <a:xfrm>
            <a:off x="582930" y="1625346"/>
            <a:ext cx="22974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INSIDER / SOURCE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03" name="Google Shape;303;p25"/>
          <p:cNvCxnSpPr/>
          <p:nvPr/>
        </p:nvCxnSpPr>
        <p:spPr>
          <a:xfrm>
            <a:off x="582930" y="1920240"/>
            <a:ext cx="2297430" cy="0"/>
          </a:xfrm>
          <a:prstGeom prst="straightConnector1">
            <a:avLst/>
          </a:prstGeom>
          <a:noFill/>
          <a:ln cap="flat" cmpd="sng" w="12700">
            <a:solidFill>
              <a:srgbClr val="3B448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04" name="Google Shape;304;p25"/>
          <p:cNvSpPr/>
          <p:nvPr/>
        </p:nvSpPr>
        <p:spPr>
          <a:xfrm>
            <a:off x="582930" y="2023110"/>
            <a:ext cx="229743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Solicits a buyer for confidential company data directly from her own device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25"/>
          <p:cNvSpPr/>
          <p:nvPr/>
        </p:nvSpPr>
        <p:spPr>
          <a:xfrm>
            <a:off x="3463290" y="1303020"/>
            <a:ext cx="229743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Joe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25"/>
          <p:cNvSpPr/>
          <p:nvPr/>
        </p:nvSpPr>
        <p:spPr>
          <a:xfrm>
            <a:off x="3463290" y="1625346"/>
            <a:ext cx="22974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INTERMEDIARY / BROKER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07" name="Google Shape;307;p25"/>
          <p:cNvCxnSpPr/>
          <p:nvPr/>
        </p:nvCxnSpPr>
        <p:spPr>
          <a:xfrm>
            <a:off x="3463290" y="1920240"/>
            <a:ext cx="2297430" cy="0"/>
          </a:xfrm>
          <a:prstGeom prst="straightConnector1">
            <a:avLst/>
          </a:prstGeom>
          <a:noFill/>
          <a:ln cap="flat" cmpd="sng" w="12700">
            <a:solidFill>
              <a:srgbClr val="3B448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08" name="Google Shape;308;p25"/>
          <p:cNvSpPr/>
          <p:nvPr/>
        </p:nvSpPr>
        <p:spPr>
          <a:xfrm>
            <a:off x="3463290" y="2023110"/>
            <a:ext cx="229743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Brokers the deal for 5 months; travel independently corroborated by his own device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25"/>
          <p:cNvSpPr/>
          <p:nvPr/>
        </p:nvSpPr>
        <p:spPr>
          <a:xfrm>
            <a:off x="6343650" y="1303020"/>
            <a:ext cx="229743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mbria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Norman Smith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25"/>
          <p:cNvSpPr/>
          <p:nvPr/>
        </p:nvSpPr>
        <p:spPr>
          <a:xfrm>
            <a:off x="6343650" y="1625346"/>
            <a:ext cx="229743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800"/>
              <a:buFont typeface="Calibri"/>
              <a:buNone/>
            </a:pPr>
            <a:r>
              <a:rPr b="1" i="0" lang="en" sz="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BUYER REPRESENTATIVE</a:t>
            </a:r>
            <a:endParaRPr b="0" i="0" sz="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311" name="Google Shape;311;p25"/>
          <p:cNvCxnSpPr/>
          <p:nvPr/>
        </p:nvCxnSpPr>
        <p:spPr>
          <a:xfrm>
            <a:off x="6343650" y="1920240"/>
            <a:ext cx="2297430" cy="0"/>
          </a:xfrm>
          <a:prstGeom prst="straightConnector1">
            <a:avLst/>
          </a:prstGeom>
          <a:noFill/>
          <a:ln cap="flat" cmpd="sng" w="12700">
            <a:solidFill>
              <a:srgbClr val="3B448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12" name="Google Shape;312;p25"/>
          <p:cNvSpPr/>
          <p:nvPr/>
        </p:nvSpPr>
        <p:spPr>
          <a:xfrm>
            <a:off x="6343650" y="2023110"/>
            <a:ext cx="229743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b="0" i="0" lang="en" sz="900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Negotiates final terms as “Peter Dover”; identified near Swansea via his own device</a:t>
            </a:r>
            <a:endParaRPr b="0" i="0" sz="900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25"/>
          <p:cNvSpPr/>
          <p:nvPr/>
        </p:nvSpPr>
        <p:spPr>
          <a:xfrm>
            <a:off x="411480" y="3114325"/>
            <a:ext cx="8160900" cy="96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0" i="0" lang="en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digital evidence supports Quantum Tech's suspicion that Emma attempted to steal and sell QT-AI-2025 via an intermediary, Joe, who succeeded in brokering a transaction with a buyer-side representative before the scheme was detected. No innocent explanation was identified for the recovered communications.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25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8E97C4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8E97C4"/>
                </a:solidFill>
                <a:latin typeface="Calibri"/>
                <a:ea typeface="Calibri"/>
                <a:cs typeface="Calibri"/>
                <a:sym typeface="Calibri"/>
              </a:rPr>
              <a:t>10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B"/>
        </a:solidFill>
      </p:bgPr>
    </p:bg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26"/>
          <p:cNvSpPr/>
          <p:nvPr/>
        </p:nvSpPr>
        <p:spPr>
          <a:xfrm>
            <a:off x="411480" y="240030"/>
            <a:ext cx="68580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0392B"/>
              </a:buClr>
              <a:buSzPts val="900"/>
              <a:buFont typeface="Calibri"/>
              <a:buNone/>
            </a:pPr>
            <a:r>
              <a:rPr b="1" i="0" lang="en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NEXT STEPS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26"/>
          <p:cNvSpPr/>
          <p:nvPr/>
        </p:nvSpPr>
        <p:spPr>
          <a:xfrm>
            <a:off x="411480" y="425196"/>
            <a:ext cx="8298180" cy="48006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E2761"/>
              </a:buClr>
              <a:buSzPts val="2300"/>
              <a:buFont typeface="Cambria"/>
              <a:buNone/>
            </a:pPr>
            <a:r>
              <a:rPr b="1" i="0" lang="en" sz="2300" u="none" cap="none" strike="noStrik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Recommendations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26"/>
          <p:cNvSpPr/>
          <p:nvPr/>
        </p:nvSpPr>
        <p:spPr>
          <a:xfrm>
            <a:off x="411480" y="1131570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3" name="Google Shape;323;p26"/>
          <p:cNvSpPr/>
          <p:nvPr/>
        </p:nvSpPr>
        <p:spPr>
          <a:xfrm>
            <a:off x="562356" y="1375029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4" name="Google Shape;324;p26"/>
          <p:cNvSpPr/>
          <p:nvPr/>
        </p:nvSpPr>
        <p:spPr>
          <a:xfrm>
            <a:off x="562356" y="1375029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26"/>
          <p:cNvSpPr/>
          <p:nvPr/>
        </p:nvSpPr>
        <p:spPr>
          <a:xfrm>
            <a:off x="994410" y="1213866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Revoke Emma's database access immediately; preserve server-side QT-AI-2025 access logs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26"/>
          <p:cNvSpPr/>
          <p:nvPr/>
        </p:nvSpPr>
        <p:spPr>
          <a:xfrm>
            <a:off x="4732020" y="1131570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7" name="Google Shape;327;p26"/>
          <p:cNvSpPr/>
          <p:nvPr/>
        </p:nvSpPr>
        <p:spPr>
          <a:xfrm>
            <a:off x="4882896" y="1375029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8" name="Google Shape;328;p26"/>
          <p:cNvSpPr/>
          <p:nvPr/>
        </p:nvSpPr>
        <p:spPr>
          <a:xfrm>
            <a:off x="4882896" y="1375029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26"/>
          <p:cNvSpPr/>
          <p:nvPr/>
        </p:nvSpPr>
        <p:spPr>
          <a:xfrm>
            <a:off x="5314950" y="1213866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Seek production orders against WhatsApp / Facebook Messenger for server-side records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26"/>
          <p:cNvSpPr/>
          <p:nvPr/>
        </p:nvSpPr>
        <p:spPr>
          <a:xfrm>
            <a:off x="411480" y="2071116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1" name="Google Shape;331;p26"/>
          <p:cNvSpPr/>
          <p:nvPr/>
        </p:nvSpPr>
        <p:spPr>
          <a:xfrm>
            <a:off x="562356" y="2314575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p26"/>
          <p:cNvSpPr/>
          <p:nvPr/>
        </p:nvSpPr>
        <p:spPr>
          <a:xfrm>
            <a:off x="562356" y="2314575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26"/>
          <p:cNvSpPr/>
          <p:nvPr/>
        </p:nvSpPr>
        <p:spPr>
          <a:xfrm>
            <a:off x="994410" y="2153412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Formally verify the identities behind the “Peter Dover” and “Norman Smith” accounts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26"/>
          <p:cNvSpPr/>
          <p:nvPr/>
        </p:nvSpPr>
        <p:spPr>
          <a:xfrm>
            <a:off x="4732020" y="2071116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5" name="Google Shape;335;p26"/>
          <p:cNvSpPr/>
          <p:nvPr/>
        </p:nvSpPr>
        <p:spPr>
          <a:xfrm>
            <a:off x="4882896" y="2314575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6" name="Google Shape;336;p26"/>
          <p:cNvSpPr/>
          <p:nvPr/>
        </p:nvSpPr>
        <p:spPr>
          <a:xfrm>
            <a:off x="4882896" y="2314575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26"/>
          <p:cNvSpPr/>
          <p:nvPr/>
        </p:nvSpPr>
        <p:spPr>
          <a:xfrm>
            <a:off x="5314950" y="2153412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Seek travel/hotel booking records to confirm the Joe–Norman same-date correlation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26"/>
          <p:cNvSpPr/>
          <p:nvPr/>
        </p:nvSpPr>
        <p:spPr>
          <a:xfrm>
            <a:off x="411480" y="3010662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9" name="Google Shape;339;p26"/>
          <p:cNvSpPr/>
          <p:nvPr/>
        </p:nvSpPr>
        <p:spPr>
          <a:xfrm>
            <a:off x="562356" y="3254121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26"/>
          <p:cNvSpPr/>
          <p:nvPr/>
        </p:nvSpPr>
        <p:spPr>
          <a:xfrm>
            <a:off x="562356" y="3254121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26"/>
          <p:cNvSpPr/>
          <p:nvPr/>
        </p:nvSpPr>
        <p:spPr>
          <a:xfrm>
            <a:off x="994410" y="3092958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Complete a malware / integrity scan on all three exhibits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26"/>
          <p:cNvSpPr/>
          <p:nvPr/>
        </p:nvSpPr>
        <p:spPr>
          <a:xfrm>
            <a:off x="4732020" y="3010662"/>
            <a:ext cx="4046220" cy="788670"/>
          </a:xfrm>
          <a:prstGeom prst="roundRect">
            <a:avLst>
              <a:gd fmla="val 6957" name="adj"/>
            </a:avLst>
          </a:prstGeom>
          <a:solidFill>
            <a:srgbClr val="FFFFFF"/>
          </a:solidFill>
          <a:ln cap="flat" cmpd="sng" w="12700">
            <a:solidFill>
              <a:srgbClr val="DCE3F0"/>
            </a:solidFill>
            <a:prstDash val="solid"/>
            <a:round/>
            <a:headEnd len="sm" w="sm" type="none"/>
            <a:tailEnd len="sm" w="sm" type="none"/>
          </a:ln>
          <a:effectLst>
            <a:outerShdw blurRad="63500" rotWithShape="0" algn="bl" dir="5400000" dist="25400">
              <a:srgbClr val="9CA3AF">
                <a:alpha val="20000"/>
              </a:srgbClr>
            </a:outerShdw>
          </a:effectLst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3" name="Google Shape;343;p26"/>
          <p:cNvSpPr/>
          <p:nvPr/>
        </p:nvSpPr>
        <p:spPr>
          <a:xfrm>
            <a:off x="4882896" y="3254121"/>
            <a:ext cx="301752" cy="301752"/>
          </a:xfrm>
          <a:prstGeom prst="ellipse">
            <a:avLst/>
          </a:prstGeom>
          <a:solidFill>
            <a:srgbClr val="C0392B"/>
          </a:solidFill>
          <a:ln>
            <a:noFill/>
          </a:ln>
        </p:spPr>
        <p:txBody>
          <a:bodyPr anchorCtr="0" anchor="ctr" bIns="68575" lIns="68575" spcFirstLastPara="1" rIns="68575" wrap="square" tIns="685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4" name="Google Shape;344;p26"/>
          <p:cNvSpPr/>
          <p:nvPr/>
        </p:nvSpPr>
        <p:spPr>
          <a:xfrm>
            <a:off x="4882896" y="3254121"/>
            <a:ext cx="301752" cy="30175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Calibri"/>
              <a:buNone/>
            </a:pPr>
            <a:r>
              <a:rPr b="1" i="0" lang="en" sz="11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26"/>
          <p:cNvSpPr/>
          <p:nvPr/>
        </p:nvSpPr>
        <p:spPr>
          <a:xfrm>
            <a:off x="5314950" y="3092958"/>
            <a:ext cx="3291840" cy="6240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1B1E2B"/>
              </a:buClr>
              <a:buSzPts val="900"/>
              <a:buFont typeface="Calibri"/>
              <a:buNone/>
            </a:pPr>
            <a:r>
              <a:rPr b="0" i="0" lang="en" sz="900" u="none" cap="none" strike="noStrike">
                <a:solidFill>
                  <a:srgbClr val="1B1E2B"/>
                </a:solidFill>
                <a:latin typeface="Calibri"/>
                <a:ea typeface="Calibri"/>
                <a:cs typeface="Calibri"/>
                <a:sym typeface="Calibri"/>
              </a:rPr>
              <a:t>Recover and analyse Emma's USB flash drive for QT-AI-2025 file copies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6" name="Google Shape;346;p26"/>
          <p:cNvSpPr/>
          <p:nvPr/>
        </p:nvSpPr>
        <p:spPr>
          <a:xfrm>
            <a:off x="8457971" y="4855464"/>
            <a:ext cx="342900" cy="20574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b="0" i="0" lang="en" sz="700" u="none" cap="none" strike="noStrik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11</a:t>
            </a:r>
            <a:endParaRPr b="0" i="0" sz="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