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1"/>
  </p:sldMasterIdLst>
  <p:notesMasterIdLst>
    <p:notesMasterId r:id="rId13"/>
  </p:notesMasterIdLst>
  <p:sldIdLst>
    <p:sldId id="256" r:id="rId2"/>
    <p:sldId id="257" r:id="rId3"/>
    <p:sldId id="258" r:id="rId4"/>
    <p:sldId id="271" r:id="rId5"/>
    <p:sldId id="273" r:id="rId6"/>
    <p:sldId id="274" r:id="rId7"/>
    <p:sldId id="270" r:id="rId8"/>
    <p:sldId id="275" r:id="rId9"/>
    <p:sldId id="272" r:id="rId10"/>
    <p:sldId id="266"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1903" autoAdjust="0"/>
  </p:normalViewPr>
  <p:slideViewPr>
    <p:cSldViewPr snapToGrid="0" showGuides="1">
      <p:cViewPr varScale="1">
        <p:scale>
          <a:sx n="76" d="100"/>
          <a:sy n="76" d="100"/>
        </p:scale>
        <p:origin x="898"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EFBD43-EFB4-479F-8A13-B8F9D23E4D7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3382159-A06C-462F-978F-EB3D76CB91A6}">
      <dgm:prSet/>
      <dgm:spPr/>
      <dgm:t>
        <a:bodyPr/>
        <a:lstStyle/>
        <a:p>
          <a:r>
            <a:rPr lang="en-GB" b="1" i="0" baseline="0" dirty="0"/>
            <a:t>Two types of Motivation</a:t>
          </a:r>
          <a:endParaRPr lang="en-US" dirty="0"/>
        </a:p>
      </dgm:t>
    </dgm:pt>
    <dgm:pt modelId="{D88D3C35-1AE9-4C32-ACBF-F35419F6F2E6}" type="parTrans" cxnId="{F9298069-4B0F-45CA-8E84-C03EB701BD77}">
      <dgm:prSet/>
      <dgm:spPr/>
      <dgm:t>
        <a:bodyPr/>
        <a:lstStyle/>
        <a:p>
          <a:endParaRPr lang="en-US"/>
        </a:p>
      </dgm:t>
    </dgm:pt>
    <dgm:pt modelId="{67A5755B-3747-4C7E-83C3-273A7FB03302}" type="sibTrans" cxnId="{F9298069-4B0F-45CA-8E84-C03EB701BD77}">
      <dgm:prSet/>
      <dgm:spPr/>
      <dgm:t>
        <a:bodyPr/>
        <a:lstStyle/>
        <a:p>
          <a:endParaRPr lang="en-US"/>
        </a:p>
      </dgm:t>
    </dgm:pt>
    <dgm:pt modelId="{6D73A083-8CF1-4EC3-82EF-1632EB7B3CBB}">
      <dgm:prSet/>
      <dgm:spPr/>
      <dgm:t>
        <a:bodyPr/>
        <a:lstStyle/>
        <a:p>
          <a:r>
            <a:rPr lang="en-GB" b="1" i="0" baseline="0" dirty="0"/>
            <a:t>The different between two types of motivation</a:t>
          </a:r>
          <a:endParaRPr lang="en-US" dirty="0"/>
        </a:p>
      </dgm:t>
    </dgm:pt>
    <dgm:pt modelId="{CC615270-4397-4F64-81BB-8FD46D6ABDC9}" type="parTrans" cxnId="{59C56333-000C-4F57-8595-5B5A9A7FD6E7}">
      <dgm:prSet/>
      <dgm:spPr/>
      <dgm:t>
        <a:bodyPr/>
        <a:lstStyle/>
        <a:p>
          <a:endParaRPr lang="en-US"/>
        </a:p>
      </dgm:t>
    </dgm:pt>
    <dgm:pt modelId="{1F339162-8909-4C58-B3F0-4DE038789DFC}" type="sibTrans" cxnId="{59C56333-000C-4F57-8595-5B5A9A7FD6E7}">
      <dgm:prSet/>
      <dgm:spPr/>
      <dgm:t>
        <a:bodyPr/>
        <a:lstStyle/>
        <a:p>
          <a:endParaRPr lang="en-US"/>
        </a:p>
      </dgm:t>
    </dgm:pt>
    <dgm:pt modelId="{65773F50-260C-4FFE-940C-74A783F0B785}">
      <dgm:prSet/>
      <dgm:spPr/>
      <dgm:t>
        <a:bodyPr/>
        <a:lstStyle/>
        <a:p>
          <a:r>
            <a:rPr lang="en-US" dirty="0">
              <a:solidFill>
                <a:schemeClr val="bg1"/>
              </a:solidFill>
            </a:rPr>
            <a:t>What motivate myself</a:t>
          </a:r>
        </a:p>
      </dgm:t>
    </dgm:pt>
    <dgm:pt modelId="{D904372D-3A93-44CA-9BA5-A9B8AE1BD37E}" type="parTrans" cxnId="{08710C31-1547-4770-87E9-E0E0D10C0319}">
      <dgm:prSet/>
      <dgm:spPr/>
      <dgm:t>
        <a:bodyPr/>
        <a:lstStyle/>
        <a:p>
          <a:endParaRPr lang="en-US"/>
        </a:p>
      </dgm:t>
    </dgm:pt>
    <dgm:pt modelId="{CA894DF4-0E65-4D34-9CFD-54606085B021}" type="sibTrans" cxnId="{08710C31-1547-4770-87E9-E0E0D10C0319}">
      <dgm:prSet/>
      <dgm:spPr/>
      <dgm:t>
        <a:bodyPr/>
        <a:lstStyle/>
        <a:p>
          <a:endParaRPr lang="en-US"/>
        </a:p>
      </dgm:t>
    </dgm:pt>
    <dgm:pt modelId="{6006E2DD-ECA0-40D8-BE64-DFC965613B66}">
      <dgm:prSet/>
      <dgm:spPr/>
      <dgm:t>
        <a:bodyPr/>
        <a:lstStyle/>
        <a:p>
          <a:r>
            <a:rPr lang="en-US" dirty="0"/>
            <a:t>The advantage and disadvantage of each motivation types</a:t>
          </a:r>
        </a:p>
      </dgm:t>
    </dgm:pt>
    <dgm:pt modelId="{21A8CD80-ACA9-4980-97C0-C8C83CB6F87C}" type="parTrans" cxnId="{A6A9B22E-BBDB-4DDC-BCF4-6E13CD261A4F}">
      <dgm:prSet/>
      <dgm:spPr/>
      <dgm:t>
        <a:bodyPr/>
        <a:lstStyle/>
        <a:p>
          <a:endParaRPr lang="en-US"/>
        </a:p>
      </dgm:t>
    </dgm:pt>
    <dgm:pt modelId="{7FB7346A-7975-4586-A900-59DC556E5962}" type="sibTrans" cxnId="{A6A9B22E-BBDB-4DDC-BCF4-6E13CD261A4F}">
      <dgm:prSet/>
      <dgm:spPr/>
      <dgm:t>
        <a:bodyPr/>
        <a:lstStyle/>
        <a:p>
          <a:endParaRPr lang="en-US"/>
        </a:p>
      </dgm:t>
    </dgm:pt>
    <dgm:pt modelId="{44FA8F5A-89E4-491B-ACB0-C9D52FA3B9E9}">
      <dgm:prSet/>
      <dgm:spPr/>
      <dgm:t>
        <a:bodyPr/>
        <a:lstStyle/>
        <a:p>
          <a:r>
            <a:rPr lang="en-GB" b="1" i="0" baseline="0" dirty="0"/>
            <a:t>Conclusion</a:t>
          </a:r>
        </a:p>
        <a:p>
          <a:endParaRPr lang="en-US" dirty="0"/>
        </a:p>
      </dgm:t>
    </dgm:pt>
    <dgm:pt modelId="{426DFF3B-5EBA-4A8A-B36F-AB065E275611}" type="parTrans" cxnId="{7F5F1B38-0C40-49FE-AD97-E111E483A546}">
      <dgm:prSet/>
      <dgm:spPr/>
      <dgm:t>
        <a:bodyPr/>
        <a:lstStyle/>
        <a:p>
          <a:endParaRPr lang="en-US"/>
        </a:p>
      </dgm:t>
    </dgm:pt>
    <dgm:pt modelId="{5A1B86DA-77BE-43A2-B1D1-CB24454CC69B}" type="sibTrans" cxnId="{7F5F1B38-0C40-49FE-AD97-E111E483A546}">
      <dgm:prSet/>
      <dgm:spPr/>
      <dgm:t>
        <a:bodyPr/>
        <a:lstStyle/>
        <a:p>
          <a:endParaRPr lang="en-US"/>
        </a:p>
      </dgm:t>
    </dgm:pt>
    <dgm:pt modelId="{D08C2A52-7803-4451-B16E-FCFD583A58B3}">
      <dgm:prSet/>
      <dgm:spPr/>
      <dgm:t>
        <a:bodyPr/>
        <a:lstStyle/>
        <a:p>
          <a:r>
            <a:rPr lang="en-GB" dirty="0"/>
            <a:t>Introduction</a:t>
          </a:r>
        </a:p>
      </dgm:t>
    </dgm:pt>
    <dgm:pt modelId="{A8787A36-EB9E-4415-8267-6A4E6E3AF90E}" type="parTrans" cxnId="{58B919C9-1551-4D42-804A-6F036F14C4A7}">
      <dgm:prSet/>
      <dgm:spPr/>
      <dgm:t>
        <a:bodyPr/>
        <a:lstStyle/>
        <a:p>
          <a:endParaRPr lang="en-GB"/>
        </a:p>
      </dgm:t>
    </dgm:pt>
    <dgm:pt modelId="{83D61060-18D1-4EAB-8246-CB9FE0D25952}" type="sibTrans" cxnId="{58B919C9-1551-4D42-804A-6F036F14C4A7}">
      <dgm:prSet/>
      <dgm:spPr/>
      <dgm:t>
        <a:bodyPr/>
        <a:lstStyle/>
        <a:p>
          <a:endParaRPr lang="en-GB"/>
        </a:p>
      </dgm:t>
    </dgm:pt>
    <dgm:pt modelId="{A47BE595-B66F-4117-A27D-96C634401B04}">
      <dgm:prSet/>
      <dgm:spPr/>
      <dgm:t>
        <a:bodyPr/>
        <a:lstStyle/>
        <a:p>
          <a:r>
            <a:rPr lang="en-GB" dirty="0"/>
            <a:t>References</a:t>
          </a:r>
        </a:p>
      </dgm:t>
    </dgm:pt>
    <dgm:pt modelId="{F1C6FF11-1E6E-4265-B0FE-42EDA7EFFEA9}" type="parTrans" cxnId="{29749340-DBB9-4F29-A5EB-DBD9AD97881F}">
      <dgm:prSet/>
      <dgm:spPr/>
      <dgm:t>
        <a:bodyPr/>
        <a:lstStyle/>
        <a:p>
          <a:endParaRPr lang="en-GB"/>
        </a:p>
      </dgm:t>
    </dgm:pt>
    <dgm:pt modelId="{92488D82-72C2-45D2-9D7F-4D70B6258A3A}" type="sibTrans" cxnId="{29749340-DBB9-4F29-A5EB-DBD9AD97881F}">
      <dgm:prSet/>
      <dgm:spPr/>
      <dgm:t>
        <a:bodyPr/>
        <a:lstStyle/>
        <a:p>
          <a:endParaRPr lang="en-GB"/>
        </a:p>
      </dgm:t>
    </dgm:pt>
    <dgm:pt modelId="{B8331FE2-F2D9-4AC9-817D-7181C0AF42DA}">
      <dgm:prSet/>
      <dgm:spPr/>
      <dgm:t>
        <a:bodyPr/>
        <a:lstStyle/>
        <a:p>
          <a:r>
            <a:rPr lang="en-GB" dirty="0"/>
            <a:t>Concept of Motivation</a:t>
          </a:r>
        </a:p>
      </dgm:t>
    </dgm:pt>
    <dgm:pt modelId="{ADBE35F5-2E1A-4D89-A68F-87DA01855CED}" type="parTrans" cxnId="{AE53DB16-654A-440D-8037-624EE994C10B}">
      <dgm:prSet/>
      <dgm:spPr/>
      <dgm:t>
        <a:bodyPr/>
        <a:lstStyle/>
        <a:p>
          <a:endParaRPr lang="en-GB"/>
        </a:p>
      </dgm:t>
    </dgm:pt>
    <dgm:pt modelId="{343E0AAF-E172-486F-8AE0-E15BB17C9DDE}" type="sibTrans" cxnId="{AE53DB16-654A-440D-8037-624EE994C10B}">
      <dgm:prSet/>
      <dgm:spPr/>
      <dgm:t>
        <a:bodyPr/>
        <a:lstStyle/>
        <a:p>
          <a:endParaRPr lang="en-GB"/>
        </a:p>
      </dgm:t>
    </dgm:pt>
    <dgm:pt modelId="{053EBBA5-2D11-4B2A-BF37-8BD9E42ABA79}" type="pres">
      <dgm:prSet presAssocID="{26EFBD43-EFB4-479F-8A13-B8F9D23E4D7C}" presName="linear" presStyleCnt="0">
        <dgm:presLayoutVars>
          <dgm:animLvl val="lvl"/>
          <dgm:resizeHandles val="exact"/>
        </dgm:presLayoutVars>
      </dgm:prSet>
      <dgm:spPr/>
    </dgm:pt>
    <dgm:pt modelId="{2864F4DB-7534-4B9C-9329-BDD6E7429B88}" type="pres">
      <dgm:prSet presAssocID="{D08C2A52-7803-4451-B16E-FCFD583A58B3}" presName="parentText" presStyleLbl="node1" presStyleIdx="0" presStyleCnt="8">
        <dgm:presLayoutVars>
          <dgm:chMax val="0"/>
          <dgm:bulletEnabled val="1"/>
        </dgm:presLayoutVars>
      </dgm:prSet>
      <dgm:spPr/>
    </dgm:pt>
    <dgm:pt modelId="{8B4F052D-9BA4-4D27-BD9F-8CE15377943C}" type="pres">
      <dgm:prSet presAssocID="{83D61060-18D1-4EAB-8246-CB9FE0D25952}" presName="spacer" presStyleCnt="0"/>
      <dgm:spPr/>
    </dgm:pt>
    <dgm:pt modelId="{C000B8DF-EC09-4133-8DE5-5B60A6B99142}" type="pres">
      <dgm:prSet presAssocID="{B8331FE2-F2D9-4AC9-817D-7181C0AF42DA}" presName="parentText" presStyleLbl="node1" presStyleIdx="1" presStyleCnt="8">
        <dgm:presLayoutVars>
          <dgm:chMax val="0"/>
          <dgm:bulletEnabled val="1"/>
        </dgm:presLayoutVars>
      </dgm:prSet>
      <dgm:spPr/>
    </dgm:pt>
    <dgm:pt modelId="{69DB2685-A7BF-4BE0-9B81-0DFD62870E31}" type="pres">
      <dgm:prSet presAssocID="{343E0AAF-E172-486F-8AE0-E15BB17C9DDE}" presName="spacer" presStyleCnt="0"/>
      <dgm:spPr/>
    </dgm:pt>
    <dgm:pt modelId="{64E02B27-88F7-4E7A-99D7-F491885F45DC}" type="pres">
      <dgm:prSet presAssocID="{C3382159-A06C-462F-978F-EB3D76CB91A6}" presName="parentText" presStyleLbl="node1" presStyleIdx="2" presStyleCnt="8">
        <dgm:presLayoutVars>
          <dgm:chMax val="0"/>
          <dgm:bulletEnabled val="1"/>
        </dgm:presLayoutVars>
      </dgm:prSet>
      <dgm:spPr/>
    </dgm:pt>
    <dgm:pt modelId="{873E5274-C90B-4BDC-B480-F5C01F28494B}" type="pres">
      <dgm:prSet presAssocID="{67A5755B-3747-4C7E-83C3-273A7FB03302}" presName="spacer" presStyleCnt="0"/>
      <dgm:spPr/>
    </dgm:pt>
    <dgm:pt modelId="{39167B0F-078B-43F5-ACC2-10EC69AB0400}" type="pres">
      <dgm:prSet presAssocID="{6D73A083-8CF1-4EC3-82EF-1632EB7B3CBB}" presName="parentText" presStyleLbl="node1" presStyleIdx="3" presStyleCnt="8" custLinFactNeighborX="-631" custLinFactNeighborY="-14199">
        <dgm:presLayoutVars>
          <dgm:chMax val="0"/>
          <dgm:bulletEnabled val="1"/>
        </dgm:presLayoutVars>
      </dgm:prSet>
      <dgm:spPr/>
    </dgm:pt>
    <dgm:pt modelId="{E428EC89-06E5-4692-B146-468AC4E2E92D}" type="pres">
      <dgm:prSet presAssocID="{1F339162-8909-4C58-B3F0-4DE038789DFC}" presName="spacer" presStyleCnt="0"/>
      <dgm:spPr/>
    </dgm:pt>
    <dgm:pt modelId="{49E54FE3-15FD-405D-B76E-B7064FDBF323}" type="pres">
      <dgm:prSet presAssocID="{65773F50-260C-4FFE-940C-74A783F0B785}" presName="parentText" presStyleLbl="node1" presStyleIdx="4" presStyleCnt="8">
        <dgm:presLayoutVars>
          <dgm:chMax val="0"/>
          <dgm:bulletEnabled val="1"/>
        </dgm:presLayoutVars>
      </dgm:prSet>
      <dgm:spPr/>
    </dgm:pt>
    <dgm:pt modelId="{D8F59820-7868-4AD0-904F-EB61BB95EB7A}" type="pres">
      <dgm:prSet presAssocID="{CA894DF4-0E65-4D34-9CFD-54606085B021}" presName="spacer" presStyleCnt="0"/>
      <dgm:spPr/>
    </dgm:pt>
    <dgm:pt modelId="{4FCFFD11-4BC7-41B8-9760-60DF48FA9374}" type="pres">
      <dgm:prSet presAssocID="{6006E2DD-ECA0-40D8-BE64-DFC965613B66}" presName="parentText" presStyleLbl="node1" presStyleIdx="5" presStyleCnt="8" custLinFactNeighborX="789" custLinFactNeighborY="-45682">
        <dgm:presLayoutVars>
          <dgm:chMax val="0"/>
          <dgm:bulletEnabled val="1"/>
        </dgm:presLayoutVars>
      </dgm:prSet>
      <dgm:spPr/>
    </dgm:pt>
    <dgm:pt modelId="{18860618-7AEA-4552-BDA8-84B6B47399E4}" type="pres">
      <dgm:prSet presAssocID="{7FB7346A-7975-4586-A900-59DC556E5962}" presName="spacer" presStyleCnt="0"/>
      <dgm:spPr/>
    </dgm:pt>
    <dgm:pt modelId="{E1515B83-D148-4BC8-9910-B885E2F15FF9}" type="pres">
      <dgm:prSet presAssocID="{44FA8F5A-89E4-491B-ACB0-C9D52FA3B9E9}" presName="parentText" presStyleLbl="node1" presStyleIdx="6" presStyleCnt="8">
        <dgm:presLayoutVars>
          <dgm:chMax val="0"/>
          <dgm:bulletEnabled val="1"/>
        </dgm:presLayoutVars>
      </dgm:prSet>
      <dgm:spPr/>
    </dgm:pt>
    <dgm:pt modelId="{CBEC2AE8-8B2D-40C7-9513-8A981E7E2F4B}" type="pres">
      <dgm:prSet presAssocID="{5A1B86DA-77BE-43A2-B1D1-CB24454CC69B}" presName="spacer" presStyleCnt="0"/>
      <dgm:spPr/>
    </dgm:pt>
    <dgm:pt modelId="{61BF0851-6C5F-4850-8535-63F99ADF728A}" type="pres">
      <dgm:prSet presAssocID="{A47BE595-B66F-4117-A27D-96C634401B04}" presName="parentText" presStyleLbl="node1" presStyleIdx="7" presStyleCnt="8">
        <dgm:presLayoutVars>
          <dgm:chMax val="0"/>
          <dgm:bulletEnabled val="1"/>
        </dgm:presLayoutVars>
      </dgm:prSet>
      <dgm:spPr/>
    </dgm:pt>
  </dgm:ptLst>
  <dgm:cxnLst>
    <dgm:cxn modelId="{AE53DB16-654A-440D-8037-624EE994C10B}" srcId="{26EFBD43-EFB4-479F-8A13-B8F9D23E4D7C}" destId="{B8331FE2-F2D9-4AC9-817D-7181C0AF42DA}" srcOrd="1" destOrd="0" parTransId="{ADBE35F5-2E1A-4D89-A68F-87DA01855CED}" sibTransId="{343E0AAF-E172-486F-8AE0-E15BB17C9DDE}"/>
    <dgm:cxn modelId="{DAF73A18-4B9E-406D-B97E-1DBF7C19ED06}" type="presOf" srcId="{A47BE595-B66F-4117-A27D-96C634401B04}" destId="{61BF0851-6C5F-4850-8535-63F99ADF728A}" srcOrd="0" destOrd="0" presId="urn:microsoft.com/office/officeart/2005/8/layout/vList2"/>
    <dgm:cxn modelId="{185A2526-7F50-4CF9-8785-06F6A53CF3DB}" type="presOf" srcId="{C3382159-A06C-462F-978F-EB3D76CB91A6}" destId="{64E02B27-88F7-4E7A-99D7-F491885F45DC}" srcOrd="0" destOrd="0" presId="urn:microsoft.com/office/officeart/2005/8/layout/vList2"/>
    <dgm:cxn modelId="{A6A9B22E-BBDB-4DDC-BCF4-6E13CD261A4F}" srcId="{26EFBD43-EFB4-479F-8A13-B8F9D23E4D7C}" destId="{6006E2DD-ECA0-40D8-BE64-DFC965613B66}" srcOrd="5" destOrd="0" parTransId="{21A8CD80-ACA9-4980-97C0-C8C83CB6F87C}" sibTransId="{7FB7346A-7975-4586-A900-59DC556E5962}"/>
    <dgm:cxn modelId="{08710C31-1547-4770-87E9-E0E0D10C0319}" srcId="{26EFBD43-EFB4-479F-8A13-B8F9D23E4D7C}" destId="{65773F50-260C-4FFE-940C-74A783F0B785}" srcOrd="4" destOrd="0" parTransId="{D904372D-3A93-44CA-9BA5-A9B8AE1BD37E}" sibTransId="{CA894DF4-0E65-4D34-9CFD-54606085B021}"/>
    <dgm:cxn modelId="{59C56333-000C-4F57-8595-5B5A9A7FD6E7}" srcId="{26EFBD43-EFB4-479F-8A13-B8F9D23E4D7C}" destId="{6D73A083-8CF1-4EC3-82EF-1632EB7B3CBB}" srcOrd="3" destOrd="0" parTransId="{CC615270-4397-4F64-81BB-8FD46D6ABDC9}" sibTransId="{1F339162-8909-4C58-B3F0-4DE038789DFC}"/>
    <dgm:cxn modelId="{7F5F1B38-0C40-49FE-AD97-E111E483A546}" srcId="{26EFBD43-EFB4-479F-8A13-B8F9D23E4D7C}" destId="{44FA8F5A-89E4-491B-ACB0-C9D52FA3B9E9}" srcOrd="6" destOrd="0" parTransId="{426DFF3B-5EBA-4A8A-B36F-AB065E275611}" sibTransId="{5A1B86DA-77BE-43A2-B1D1-CB24454CC69B}"/>
    <dgm:cxn modelId="{29749340-DBB9-4F29-A5EB-DBD9AD97881F}" srcId="{26EFBD43-EFB4-479F-8A13-B8F9D23E4D7C}" destId="{A47BE595-B66F-4117-A27D-96C634401B04}" srcOrd="7" destOrd="0" parTransId="{F1C6FF11-1E6E-4265-B0FE-42EDA7EFFEA9}" sibTransId="{92488D82-72C2-45D2-9D7F-4D70B6258A3A}"/>
    <dgm:cxn modelId="{DA0E9F63-371B-4856-A550-10C908E8DBB2}" type="presOf" srcId="{26EFBD43-EFB4-479F-8A13-B8F9D23E4D7C}" destId="{053EBBA5-2D11-4B2A-BF37-8BD9E42ABA79}" srcOrd="0" destOrd="0" presId="urn:microsoft.com/office/officeart/2005/8/layout/vList2"/>
    <dgm:cxn modelId="{F9298069-4B0F-45CA-8E84-C03EB701BD77}" srcId="{26EFBD43-EFB4-479F-8A13-B8F9D23E4D7C}" destId="{C3382159-A06C-462F-978F-EB3D76CB91A6}" srcOrd="2" destOrd="0" parTransId="{D88D3C35-1AE9-4C32-ACBF-F35419F6F2E6}" sibTransId="{67A5755B-3747-4C7E-83C3-273A7FB03302}"/>
    <dgm:cxn modelId="{8A4E0070-9084-4530-A961-FD4697C4E954}" type="presOf" srcId="{D08C2A52-7803-4451-B16E-FCFD583A58B3}" destId="{2864F4DB-7534-4B9C-9329-BDD6E7429B88}" srcOrd="0" destOrd="0" presId="urn:microsoft.com/office/officeart/2005/8/layout/vList2"/>
    <dgm:cxn modelId="{789969B1-3214-40A3-8CCF-9CEAB0E8E931}" type="presOf" srcId="{65773F50-260C-4FFE-940C-74A783F0B785}" destId="{49E54FE3-15FD-405D-B76E-B7064FDBF323}" srcOrd="0" destOrd="0" presId="urn:microsoft.com/office/officeart/2005/8/layout/vList2"/>
    <dgm:cxn modelId="{0D00F5B7-B17A-4F1E-B049-C821D6F9DFBA}" type="presOf" srcId="{44FA8F5A-89E4-491B-ACB0-C9D52FA3B9E9}" destId="{E1515B83-D148-4BC8-9910-B885E2F15FF9}" srcOrd="0" destOrd="0" presId="urn:microsoft.com/office/officeart/2005/8/layout/vList2"/>
    <dgm:cxn modelId="{58B919C9-1551-4D42-804A-6F036F14C4A7}" srcId="{26EFBD43-EFB4-479F-8A13-B8F9D23E4D7C}" destId="{D08C2A52-7803-4451-B16E-FCFD583A58B3}" srcOrd="0" destOrd="0" parTransId="{A8787A36-EB9E-4415-8267-6A4E6E3AF90E}" sibTransId="{83D61060-18D1-4EAB-8246-CB9FE0D25952}"/>
    <dgm:cxn modelId="{8A6D99CF-DA4E-4F92-B86E-2A9976E107AF}" type="presOf" srcId="{6D73A083-8CF1-4EC3-82EF-1632EB7B3CBB}" destId="{39167B0F-078B-43F5-ACC2-10EC69AB0400}" srcOrd="0" destOrd="0" presId="urn:microsoft.com/office/officeart/2005/8/layout/vList2"/>
    <dgm:cxn modelId="{4A4E59E1-EF88-439E-BBDA-29494BF42F91}" type="presOf" srcId="{6006E2DD-ECA0-40D8-BE64-DFC965613B66}" destId="{4FCFFD11-4BC7-41B8-9760-60DF48FA9374}" srcOrd="0" destOrd="0" presId="urn:microsoft.com/office/officeart/2005/8/layout/vList2"/>
    <dgm:cxn modelId="{02F9EEF2-2A3B-471F-939F-D720C87D703D}" type="presOf" srcId="{B8331FE2-F2D9-4AC9-817D-7181C0AF42DA}" destId="{C000B8DF-EC09-4133-8DE5-5B60A6B99142}" srcOrd="0" destOrd="0" presId="urn:microsoft.com/office/officeart/2005/8/layout/vList2"/>
    <dgm:cxn modelId="{BC28E6B1-BFA3-4473-BBD1-887751B2DBF1}" type="presParOf" srcId="{053EBBA5-2D11-4B2A-BF37-8BD9E42ABA79}" destId="{2864F4DB-7534-4B9C-9329-BDD6E7429B88}" srcOrd="0" destOrd="0" presId="urn:microsoft.com/office/officeart/2005/8/layout/vList2"/>
    <dgm:cxn modelId="{5D12AB15-204E-4D7E-89A5-458792993E83}" type="presParOf" srcId="{053EBBA5-2D11-4B2A-BF37-8BD9E42ABA79}" destId="{8B4F052D-9BA4-4D27-BD9F-8CE15377943C}" srcOrd="1" destOrd="0" presId="urn:microsoft.com/office/officeart/2005/8/layout/vList2"/>
    <dgm:cxn modelId="{C9F12E43-9E5B-4BE0-BAF5-72188B504742}" type="presParOf" srcId="{053EBBA5-2D11-4B2A-BF37-8BD9E42ABA79}" destId="{C000B8DF-EC09-4133-8DE5-5B60A6B99142}" srcOrd="2" destOrd="0" presId="urn:microsoft.com/office/officeart/2005/8/layout/vList2"/>
    <dgm:cxn modelId="{58853E19-2D79-4125-B042-74DBF79DED35}" type="presParOf" srcId="{053EBBA5-2D11-4B2A-BF37-8BD9E42ABA79}" destId="{69DB2685-A7BF-4BE0-9B81-0DFD62870E31}" srcOrd="3" destOrd="0" presId="urn:microsoft.com/office/officeart/2005/8/layout/vList2"/>
    <dgm:cxn modelId="{31D5BC78-D7FA-4B47-B0F5-5BC94CD092B8}" type="presParOf" srcId="{053EBBA5-2D11-4B2A-BF37-8BD9E42ABA79}" destId="{64E02B27-88F7-4E7A-99D7-F491885F45DC}" srcOrd="4" destOrd="0" presId="urn:microsoft.com/office/officeart/2005/8/layout/vList2"/>
    <dgm:cxn modelId="{E24B8B22-C66F-413A-B2F8-2F7839FEAFDF}" type="presParOf" srcId="{053EBBA5-2D11-4B2A-BF37-8BD9E42ABA79}" destId="{873E5274-C90B-4BDC-B480-F5C01F28494B}" srcOrd="5" destOrd="0" presId="urn:microsoft.com/office/officeart/2005/8/layout/vList2"/>
    <dgm:cxn modelId="{59B3F428-CD49-4E36-BEED-E2641F167B5C}" type="presParOf" srcId="{053EBBA5-2D11-4B2A-BF37-8BD9E42ABA79}" destId="{39167B0F-078B-43F5-ACC2-10EC69AB0400}" srcOrd="6" destOrd="0" presId="urn:microsoft.com/office/officeart/2005/8/layout/vList2"/>
    <dgm:cxn modelId="{DC6B7B2B-C922-4295-A2A9-DBF97EA35FB9}" type="presParOf" srcId="{053EBBA5-2D11-4B2A-BF37-8BD9E42ABA79}" destId="{E428EC89-06E5-4692-B146-468AC4E2E92D}" srcOrd="7" destOrd="0" presId="urn:microsoft.com/office/officeart/2005/8/layout/vList2"/>
    <dgm:cxn modelId="{3CCF92DC-EC12-46C5-B4AC-BE528F88187D}" type="presParOf" srcId="{053EBBA5-2D11-4B2A-BF37-8BD9E42ABA79}" destId="{49E54FE3-15FD-405D-B76E-B7064FDBF323}" srcOrd="8" destOrd="0" presId="urn:microsoft.com/office/officeart/2005/8/layout/vList2"/>
    <dgm:cxn modelId="{30DE6230-D092-4B2C-80A3-C34AD4E9ADB6}" type="presParOf" srcId="{053EBBA5-2D11-4B2A-BF37-8BD9E42ABA79}" destId="{D8F59820-7868-4AD0-904F-EB61BB95EB7A}" srcOrd="9" destOrd="0" presId="urn:microsoft.com/office/officeart/2005/8/layout/vList2"/>
    <dgm:cxn modelId="{E80D4643-E311-488A-BB4A-A3EC5B54E796}" type="presParOf" srcId="{053EBBA5-2D11-4B2A-BF37-8BD9E42ABA79}" destId="{4FCFFD11-4BC7-41B8-9760-60DF48FA9374}" srcOrd="10" destOrd="0" presId="urn:microsoft.com/office/officeart/2005/8/layout/vList2"/>
    <dgm:cxn modelId="{7FB0D6B3-D505-4A3A-B09E-B18B3E3B7754}" type="presParOf" srcId="{053EBBA5-2D11-4B2A-BF37-8BD9E42ABA79}" destId="{18860618-7AEA-4552-BDA8-84B6B47399E4}" srcOrd="11" destOrd="0" presId="urn:microsoft.com/office/officeart/2005/8/layout/vList2"/>
    <dgm:cxn modelId="{8EFFA576-3C92-45DA-84C6-A60B9227FC58}" type="presParOf" srcId="{053EBBA5-2D11-4B2A-BF37-8BD9E42ABA79}" destId="{E1515B83-D148-4BC8-9910-B885E2F15FF9}" srcOrd="12" destOrd="0" presId="urn:microsoft.com/office/officeart/2005/8/layout/vList2"/>
    <dgm:cxn modelId="{56CF8DF9-27EA-4FB3-949A-C365B087BE0D}" type="presParOf" srcId="{053EBBA5-2D11-4B2A-BF37-8BD9E42ABA79}" destId="{CBEC2AE8-8B2D-40C7-9513-8A981E7E2F4B}" srcOrd="13" destOrd="0" presId="urn:microsoft.com/office/officeart/2005/8/layout/vList2"/>
    <dgm:cxn modelId="{DC614458-B5E3-46B4-B9BC-72E54B466882}" type="presParOf" srcId="{053EBBA5-2D11-4B2A-BF37-8BD9E42ABA79}" destId="{61BF0851-6C5F-4850-8535-63F99ADF728A}"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302AA0-3DA7-4EF1-B2C2-D1267515A93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75053AB1-9CFF-4E27-A666-58B62B693837}">
      <dgm:prSet phldrT="[Text]"/>
      <dgm:spPr/>
      <dgm:t>
        <a:bodyPr/>
        <a:lstStyle/>
        <a:p>
          <a:r>
            <a:rPr lang="en-GB"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Providing reinforcement</a:t>
          </a:r>
          <a:endParaRPr lang="en-GB" dirty="0"/>
        </a:p>
      </dgm:t>
    </dgm:pt>
    <dgm:pt modelId="{2DE62578-A840-4278-9C0E-3661D78C0228}" type="parTrans" cxnId="{2A59743C-BBDD-4677-9486-5CE062EAE6D1}">
      <dgm:prSet/>
      <dgm:spPr/>
      <dgm:t>
        <a:bodyPr/>
        <a:lstStyle/>
        <a:p>
          <a:endParaRPr lang="en-GB"/>
        </a:p>
      </dgm:t>
    </dgm:pt>
    <dgm:pt modelId="{B970F260-A14E-49E0-A47C-46917367B1C5}" type="sibTrans" cxnId="{2A59743C-BBDD-4677-9486-5CE062EAE6D1}">
      <dgm:prSet/>
      <dgm:spPr/>
      <dgm:t>
        <a:bodyPr/>
        <a:lstStyle/>
        <a:p>
          <a:endParaRPr lang="en-GB"/>
        </a:p>
      </dgm:t>
    </dgm:pt>
    <dgm:pt modelId="{7DDE83DA-A7AE-44E5-AA3B-0EDE63F43D00}">
      <dgm:prSet/>
      <dgm:spPr/>
      <dgm:t>
        <a:bodyPr/>
        <a:lstStyle/>
        <a:p>
          <a:r>
            <a:rPr kumimoji="0" lang="en-GB" b="1" i="1" u="none" strike="noStrike"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Theory of instrumentality</a:t>
          </a:r>
          <a:endParaRPr kumimoji="0" lang="pt-PT" b="0" i="0" u="none" strike="noStrike"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dgm:t>
    </dgm:pt>
    <dgm:pt modelId="{8E4A0E8D-76CA-468D-929D-6CEF78DB2197}" type="parTrans" cxnId="{BA93B832-BE4E-457D-AB88-CE7A28DA6026}">
      <dgm:prSet/>
      <dgm:spPr/>
      <dgm:t>
        <a:bodyPr/>
        <a:lstStyle/>
        <a:p>
          <a:endParaRPr lang="en-GB"/>
        </a:p>
      </dgm:t>
    </dgm:pt>
    <dgm:pt modelId="{A8A91CF6-0AF2-4F06-98AB-C4A42980AAD3}" type="sibTrans" cxnId="{BA93B832-BE4E-457D-AB88-CE7A28DA6026}">
      <dgm:prSet/>
      <dgm:spPr/>
      <dgm:t>
        <a:bodyPr/>
        <a:lstStyle/>
        <a:p>
          <a:endParaRPr lang="en-GB"/>
        </a:p>
      </dgm:t>
    </dgm:pt>
    <dgm:pt modelId="{885E2AA4-C6A9-474E-8EBD-454E136BF4C8}">
      <dgm:prSet custT="1"/>
      <dgm:spPr/>
      <dgm:t>
        <a:bodyPr/>
        <a:lstStyle/>
        <a:p>
          <a:pPr>
            <a:buFont typeface="Arial" panose="020B0604020202020204" pitchFamily="34" charset="0"/>
            <a:buChar char="•"/>
          </a:pPr>
          <a:r>
            <a:rPr lang="en-GB" sz="1100" dirty="0">
              <a:solidFill>
                <a:schemeClr val="tx1"/>
              </a:solidFill>
            </a:rPr>
            <a:t> Some actions contribute to achieving goals, whereas others fail to do so. When successful actions are repeated </a:t>
          </a:r>
          <a:r>
            <a:rPr lang="en-GB" sz="1100" dirty="0">
              <a:solidFill>
                <a:schemeClr val="tx1"/>
              </a:solidFill>
              <a:latin typeface="Arial" panose="020B0604020202020204" pitchFamily="34" charset="0"/>
              <a:cs typeface="Arial" panose="020B0604020202020204" pitchFamily="34" charset="0"/>
            </a:rPr>
            <a:t>(Hull, 1951)</a:t>
          </a: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GB" sz="1100" dirty="0">
            <a:solidFill>
              <a:schemeClr val="tx1"/>
            </a:solidFill>
            <a:latin typeface="Arial" panose="020B0604020202020204" pitchFamily="34" charset="0"/>
            <a:cs typeface="Arial" panose="020B0604020202020204" pitchFamily="34" charset="0"/>
          </a:endParaRPr>
        </a:p>
      </dgm:t>
    </dgm:pt>
    <dgm:pt modelId="{71A93550-8B01-4AE1-8624-C91FFB39F35F}" type="parTrans" cxnId="{82F65691-0CE6-46E7-BB57-2FDA64F0DA85}">
      <dgm:prSet/>
      <dgm:spPr/>
      <dgm:t>
        <a:bodyPr/>
        <a:lstStyle/>
        <a:p>
          <a:endParaRPr lang="en-GB"/>
        </a:p>
      </dgm:t>
    </dgm:pt>
    <dgm:pt modelId="{3E2008CF-3828-4DA7-B276-CD95F4927BAE}" type="sibTrans" cxnId="{82F65691-0CE6-46E7-BB57-2FDA64F0DA85}">
      <dgm:prSet/>
      <dgm:spPr/>
      <dgm:t>
        <a:bodyPr/>
        <a:lstStyle/>
        <a:p>
          <a:endParaRPr lang="en-GB"/>
        </a:p>
      </dgm:t>
    </dgm:pt>
    <dgm:pt modelId="{8EA19FA0-A4DD-42DF-AEA1-E6B6B5123104}">
      <dgm:prSet custT="1"/>
      <dgm:spPr/>
      <dgm:t>
        <a:bodyPr/>
        <a:lstStyle/>
        <a:p>
          <a:pPr>
            <a:buClrTx/>
            <a:buSzTx/>
            <a:buFont typeface="Arial" panose="020B0604020202020204" pitchFamily="34" charset="0"/>
            <a:buChar char="•"/>
          </a:pPr>
          <a:r>
            <a:rPr lang="en-US" sz="1100" b="0" i="0" dirty="0"/>
            <a:t> </a:t>
          </a:r>
          <a:r>
            <a:rPr lang="en-US" sz="1100" b="0" i="0" dirty="0">
              <a:solidFill>
                <a:schemeClr val="tx1"/>
              </a:solidFill>
            </a:rPr>
            <a:t>Every action leads to another. By rewarding and punishing people, they can be motivated </a:t>
          </a:r>
          <a:r>
            <a:rPr kumimoji="0" lang="en-GB" sz="1100" b="0" i="0" u="none" strike="noStrike"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a:t>
          </a:r>
          <a:r>
            <a:rPr lang="pt-PT" sz="1100" dirty="0">
              <a:solidFill>
                <a:schemeClr val="tx1"/>
              </a:solidFill>
              <a:latin typeface="Arial" panose="020B0604020202020204" pitchFamily="34" charset="0"/>
              <a:cs typeface="Arial" panose="020B0604020202020204" pitchFamily="34" charset="0"/>
            </a:rPr>
            <a:t>Taylor, 1911)</a:t>
          </a:r>
          <a:r>
            <a:rPr kumimoji="0" lang="en-GB" sz="1100" b="0" i="0" u="none" strike="noStrike"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a:t>
          </a:r>
          <a:endParaRPr lang="en-GB" sz="1100" dirty="0">
            <a:solidFill>
              <a:schemeClr val="tx1"/>
            </a:solidFill>
            <a:latin typeface="Arial" panose="020B0604020202020204" pitchFamily="34" charset="0"/>
            <a:cs typeface="Arial" panose="020B0604020202020204" pitchFamily="34" charset="0"/>
          </a:endParaRPr>
        </a:p>
      </dgm:t>
    </dgm:pt>
    <dgm:pt modelId="{AC24E565-3F9E-48A4-9B7C-C06C0F93BBF7}" type="parTrans" cxnId="{5B848F5E-0AB7-4C88-8AAF-5DE5CD9032F3}">
      <dgm:prSet/>
      <dgm:spPr/>
      <dgm:t>
        <a:bodyPr/>
        <a:lstStyle/>
        <a:p>
          <a:endParaRPr lang="en-GB"/>
        </a:p>
      </dgm:t>
    </dgm:pt>
    <dgm:pt modelId="{3477FAF1-C305-4076-AA28-D196B7DD4690}" type="sibTrans" cxnId="{5B848F5E-0AB7-4C88-8AAF-5DE5CD9032F3}">
      <dgm:prSet/>
      <dgm:spPr/>
      <dgm:t>
        <a:bodyPr/>
        <a:lstStyle/>
        <a:p>
          <a:endParaRPr lang="en-GB"/>
        </a:p>
      </dgm:t>
    </dgm:pt>
    <dgm:pt modelId="{54F43244-609C-457C-A673-78673D5EE32A}" type="pres">
      <dgm:prSet presAssocID="{2C302AA0-3DA7-4EF1-B2C2-D1267515A93C}" presName="linear" presStyleCnt="0">
        <dgm:presLayoutVars>
          <dgm:dir/>
          <dgm:animLvl val="lvl"/>
          <dgm:resizeHandles val="exact"/>
        </dgm:presLayoutVars>
      </dgm:prSet>
      <dgm:spPr/>
    </dgm:pt>
    <dgm:pt modelId="{D4727FD9-9B75-4B62-A279-5F930CC26AE8}" type="pres">
      <dgm:prSet presAssocID="{7DDE83DA-A7AE-44E5-AA3B-0EDE63F43D00}" presName="parentLin" presStyleCnt="0"/>
      <dgm:spPr/>
    </dgm:pt>
    <dgm:pt modelId="{00F21F75-2D8C-4076-AB02-45684A7E3C2B}" type="pres">
      <dgm:prSet presAssocID="{7DDE83DA-A7AE-44E5-AA3B-0EDE63F43D00}" presName="parentLeftMargin" presStyleLbl="node1" presStyleIdx="0" presStyleCnt="2"/>
      <dgm:spPr/>
    </dgm:pt>
    <dgm:pt modelId="{0CD3570B-DD95-47D4-9E54-4F84C853FE6A}" type="pres">
      <dgm:prSet presAssocID="{7DDE83DA-A7AE-44E5-AA3B-0EDE63F43D00}" presName="parentText" presStyleLbl="node1" presStyleIdx="0" presStyleCnt="2" custScaleX="54359">
        <dgm:presLayoutVars>
          <dgm:chMax val="0"/>
          <dgm:bulletEnabled val="1"/>
        </dgm:presLayoutVars>
      </dgm:prSet>
      <dgm:spPr/>
    </dgm:pt>
    <dgm:pt modelId="{96F795DA-DF93-4A08-A746-836B5D6DAE1E}" type="pres">
      <dgm:prSet presAssocID="{7DDE83DA-A7AE-44E5-AA3B-0EDE63F43D00}" presName="negativeSpace" presStyleCnt="0"/>
      <dgm:spPr/>
    </dgm:pt>
    <dgm:pt modelId="{473771C6-F1E6-46F6-9D0E-ED2668263752}" type="pres">
      <dgm:prSet presAssocID="{7DDE83DA-A7AE-44E5-AA3B-0EDE63F43D00}" presName="childText" presStyleLbl="conFgAcc1" presStyleIdx="0" presStyleCnt="2" custLinFactNeighborX="-2" custLinFactNeighborY="-18665">
        <dgm:presLayoutVars>
          <dgm:bulletEnabled val="1"/>
        </dgm:presLayoutVars>
      </dgm:prSet>
      <dgm:spPr/>
    </dgm:pt>
    <dgm:pt modelId="{BC03633E-8EC5-44FC-8575-BD0E5B86F493}" type="pres">
      <dgm:prSet presAssocID="{A8A91CF6-0AF2-4F06-98AB-C4A42980AAD3}" presName="spaceBetweenRectangles" presStyleCnt="0"/>
      <dgm:spPr/>
    </dgm:pt>
    <dgm:pt modelId="{66B278D7-3B42-4BD3-8C5D-C41AA29F48A4}" type="pres">
      <dgm:prSet presAssocID="{75053AB1-9CFF-4E27-A666-58B62B693837}" presName="parentLin" presStyleCnt="0"/>
      <dgm:spPr/>
    </dgm:pt>
    <dgm:pt modelId="{CD7C6B5A-9A4A-42DB-98D4-3B9698BEEA6B}" type="pres">
      <dgm:prSet presAssocID="{75053AB1-9CFF-4E27-A666-58B62B693837}" presName="parentLeftMargin" presStyleLbl="node1" presStyleIdx="0" presStyleCnt="2"/>
      <dgm:spPr/>
    </dgm:pt>
    <dgm:pt modelId="{ABCE1718-6BF8-43B7-A411-53351066607D}" type="pres">
      <dgm:prSet presAssocID="{75053AB1-9CFF-4E27-A666-58B62B693837}" presName="parentText" presStyleLbl="node1" presStyleIdx="1" presStyleCnt="2" custScaleX="53213">
        <dgm:presLayoutVars>
          <dgm:chMax val="0"/>
          <dgm:bulletEnabled val="1"/>
        </dgm:presLayoutVars>
      </dgm:prSet>
      <dgm:spPr/>
    </dgm:pt>
    <dgm:pt modelId="{5C784E4B-E670-4E73-B2B8-E2BEB6A4B6A6}" type="pres">
      <dgm:prSet presAssocID="{75053AB1-9CFF-4E27-A666-58B62B693837}" presName="negativeSpace" presStyleCnt="0"/>
      <dgm:spPr/>
    </dgm:pt>
    <dgm:pt modelId="{63B2AB89-A410-4EC7-878A-408CBBE2B128}" type="pres">
      <dgm:prSet presAssocID="{75053AB1-9CFF-4E27-A666-58B62B693837}" presName="childText" presStyleLbl="conFgAcc1" presStyleIdx="1" presStyleCnt="2" custScaleY="91581" custLinFactNeighborX="0" custLinFactNeighborY="14397">
        <dgm:presLayoutVars>
          <dgm:bulletEnabled val="1"/>
        </dgm:presLayoutVars>
      </dgm:prSet>
      <dgm:spPr/>
    </dgm:pt>
  </dgm:ptLst>
  <dgm:cxnLst>
    <dgm:cxn modelId="{61242105-F68F-42EE-B383-3D6FFCDDA3D8}" type="presOf" srcId="{7DDE83DA-A7AE-44E5-AA3B-0EDE63F43D00}" destId="{00F21F75-2D8C-4076-AB02-45684A7E3C2B}" srcOrd="0" destOrd="0" presId="urn:microsoft.com/office/officeart/2005/8/layout/list1"/>
    <dgm:cxn modelId="{94599E0E-4E24-40BF-A8FA-BFE9B07E19BC}" type="presOf" srcId="{75053AB1-9CFF-4E27-A666-58B62B693837}" destId="{CD7C6B5A-9A4A-42DB-98D4-3B9698BEEA6B}" srcOrd="0" destOrd="0" presId="urn:microsoft.com/office/officeart/2005/8/layout/list1"/>
    <dgm:cxn modelId="{BA93B832-BE4E-457D-AB88-CE7A28DA6026}" srcId="{2C302AA0-3DA7-4EF1-B2C2-D1267515A93C}" destId="{7DDE83DA-A7AE-44E5-AA3B-0EDE63F43D00}" srcOrd="0" destOrd="0" parTransId="{8E4A0E8D-76CA-468D-929D-6CEF78DB2197}" sibTransId="{A8A91CF6-0AF2-4F06-98AB-C4A42980AAD3}"/>
    <dgm:cxn modelId="{2A59743C-BBDD-4677-9486-5CE062EAE6D1}" srcId="{2C302AA0-3DA7-4EF1-B2C2-D1267515A93C}" destId="{75053AB1-9CFF-4E27-A666-58B62B693837}" srcOrd="1" destOrd="0" parTransId="{2DE62578-A840-4278-9C0E-3661D78C0228}" sibTransId="{B970F260-A14E-49E0-A47C-46917367B1C5}"/>
    <dgm:cxn modelId="{5B848F5E-0AB7-4C88-8AAF-5DE5CD9032F3}" srcId="{7DDE83DA-A7AE-44E5-AA3B-0EDE63F43D00}" destId="{8EA19FA0-A4DD-42DF-AEA1-E6B6B5123104}" srcOrd="0" destOrd="0" parTransId="{AC24E565-3F9E-48A4-9B7C-C06C0F93BBF7}" sibTransId="{3477FAF1-C305-4076-AA28-D196B7DD4690}"/>
    <dgm:cxn modelId="{0F026948-7473-41D5-88FD-BE40DEC100CB}" type="presOf" srcId="{885E2AA4-C6A9-474E-8EBD-454E136BF4C8}" destId="{63B2AB89-A410-4EC7-878A-408CBBE2B128}" srcOrd="0" destOrd="0" presId="urn:microsoft.com/office/officeart/2005/8/layout/list1"/>
    <dgm:cxn modelId="{6F4EA750-3442-4AD3-B69D-E0A0BABC0C06}" type="presOf" srcId="{7DDE83DA-A7AE-44E5-AA3B-0EDE63F43D00}" destId="{0CD3570B-DD95-47D4-9E54-4F84C853FE6A}" srcOrd="1" destOrd="0" presId="urn:microsoft.com/office/officeart/2005/8/layout/list1"/>
    <dgm:cxn modelId="{82F65691-0CE6-46E7-BB57-2FDA64F0DA85}" srcId="{75053AB1-9CFF-4E27-A666-58B62B693837}" destId="{885E2AA4-C6A9-474E-8EBD-454E136BF4C8}" srcOrd="0" destOrd="0" parTransId="{71A93550-8B01-4AE1-8624-C91FFB39F35F}" sibTransId="{3E2008CF-3828-4DA7-B276-CD95F4927BAE}"/>
    <dgm:cxn modelId="{19223DC2-1B58-44E6-9501-67D77EEAA63D}" type="presOf" srcId="{8EA19FA0-A4DD-42DF-AEA1-E6B6B5123104}" destId="{473771C6-F1E6-46F6-9D0E-ED2668263752}" srcOrd="0" destOrd="0" presId="urn:microsoft.com/office/officeart/2005/8/layout/list1"/>
    <dgm:cxn modelId="{090F3AC8-DE8A-42DD-9DD5-27F5F2ABF657}" type="presOf" srcId="{2C302AA0-3DA7-4EF1-B2C2-D1267515A93C}" destId="{54F43244-609C-457C-A673-78673D5EE32A}" srcOrd="0" destOrd="0" presId="urn:microsoft.com/office/officeart/2005/8/layout/list1"/>
    <dgm:cxn modelId="{CFDBDBFE-F7D4-4DCD-ACB9-E8C2CB8360D6}" type="presOf" srcId="{75053AB1-9CFF-4E27-A666-58B62B693837}" destId="{ABCE1718-6BF8-43B7-A411-53351066607D}" srcOrd="1" destOrd="0" presId="urn:microsoft.com/office/officeart/2005/8/layout/list1"/>
    <dgm:cxn modelId="{3478FFDB-BDE6-4946-B217-0460ECDF7E76}" type="presParOf" srcId="{54F43244-609C-457C-A673-78673D5EE32A}" destId="{D4727FD9-9B75-4B62-A279-5F930CC26AE8}" srcOrd="0" destOrd="0" presId="urn:microsoft.com/office/officeart/2005/8/layout/list1"/>
    <dgm:cxn modelId="{CD5C613C-3C8E-42C1-8622-8799441489B1}" type="presParOf" srcId="{D4727FD9-9B75-4B62-A279-5F930CC26AE8}" destId="{00F21F75-2D8C-4076-AB02-45684A7E3C2B}" srcOrd="0" destOrd="0" presId="urn:microsoft.com/office/officeart/2005/8/layout/list1"/>
    <dgm:cxn modelId="{5F1BD138-4351-45B7-8EE1-934D72F2665E}" type="presParOf" srcId="{D4727FD9-9B75-4B62-A279-5F930CC26AE8}" destId="{0CD3570B-DD95-47D4-9E54-4F84C853FE6A}" srcOrd="1" destOrd="0" presId="urn:microsoft.com/office/officeart/2005/8/layout/list1"/>
    <dgm:cxn modelId="{C06598E8-608C-4111-A3C1-306FC6EEF824}" type="presParOf" srcId="{54F43244-609C-457C-A673-78673D5EE32A}" destId="{96F795DA-DF93-4A08-A746-836B5D6DAE1E}" srcOrd="1" destOrd="0" presId="urn:microsoft.com/office/officeart/2005/8/layout/list1"/>
    <dgm:cxn modelId="{B9D59B76-61ED-4480-A3F2-2A8487E95F06}" type="presParOf" srcId="{54F43244-609C-457C-A673-78673D5EE32A}" destId="{473771C6-F1E6-46F6-9D0E-ED2668263752}" srcOrd="2" destOrd="0" presId="urn:microsoft.com/office/officeart/2005/8/layout/list1"/>
    <dgm:cxn modelId="{EF5981BA-1A1D-4026-A9FB-E1A5DC904D84}" type="presParOf" srcId="{54F43244-609C-457C-A673-78673D5EE32A}" destId="{BC03633E-8EC5-44FC-8575-BD0E5B86F493}" srcOrd="3" destOrd="0" presId="urn:microsoft.com/office/officeart/2005/8/layout/list1"/>
    <dgm:cxn modelId="{42BAEF08-6CD7-46C4-9223-6CAF889A924E}" type="presParOf" srcId="{54F43244-609C-457C-A673-78673D5EE32A}" destId="{66B278D7-3B42-4BD3-8C5D-C41AA29F48A4}" srcOrd="4" destOrd="0" presId="urn:microsoft.com/office/officeart/2005/8/layout/list1"/>
    <dgm:cxn modelId="{ACC67577-FD0A-4E8F-9AEF-AD5176E741FD}" type="presParOf" srcId="{66B278D7-3B42-4BD3-8C5D-C41AA29F48A4}" destId="{CD7C6B5A-9A4A-42DB-98D4-3B9698BEEA6B}" srcOrd="0" destOrd="0" presId="urn:microsoft.com/office/officeart/2005/8/layout/list1"/>
    <dgm:cxn modelId="{CF5E06F1-4B73-4079-AB65-6D13CF333E75}" type="presParOf" srcId="{66B278D7-3B42-4BD3-8C5D-C41AA29F48A4}" destId="{ABCE1718-6BF8-43B7-A411-53351066607D}" srcOrd="1" destOrd="0" presId="urn:microsoft.com/office/officeart/2005/8/layout/list1"/>
    <dgm:cxn modelId="{777FA8EF-27E2-4C2D-A06F-E6B0A6DD24A9}" type="presParOf" srcId="{54F43244-609C-457C-A673-78673D5EE32A}" destId="{5C784E4B-E670-4E73-B2B8-E2BEB6A4B6A6}" srcOrd="5" destOrd="0" presId="urn:microsoft.com/office/officeart/2005/8/layout/list1"/>
    <dgm:cxn modelId="{F258D94D-E704-4BDB-85C1-50E5036EBCFE}" type="presParOf" srcId="{54F43244-609C-457C-A673-78673D5EE32A}" destId="{63B2AB89-A410-4EC7-878A-408CBBE2B128}"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5BF6A2-A136-4037-925D-899720F8C50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347310F0-F586-4BA1-A88B-1CA43C8A22FA}">
      <dgm:prSet phldrT="[Text]" custT="1"/>
      <dgm:spPr/>
      <dgm:t>
        <a:bodyPr/>
        <a:lstStyle/>
        <a:p>
          <a:r>
            <a:rPr lang="en-GB" sz="1600"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Maslow's theory of content/needs</a:t>
          </a:r>
          <a:endParaRPr lang="en-GB" sz="1600" dirty="0"/>
        </a:p>
      </dgm:t>
    </dgm:pt>
    <dgm:pt modelId="{201348F2-F4DD-4BD7-B692-51CCDBD96D19}" type="parTrans" cxnId="{FF2BA7E9-933E-4608-B287-6D0A886671BF}">
      <dgm:prSet/>
      <dgm:spPr/>
      <dgm:t>
        <a:bodyPr/>
        <a:lstStyle/>
        <a:p>
          <a:endParaRPr lang="en-GB"/>
        </a:p>
      </dgm:t>
    </dgm:pt>
    <dgm:pt modelId="{856A1BB4-E73A-4C2A-AE20-C9C6DE9F56D5}" type="sibTrans" cxnId="{FF2BA7E9-933E-4608-B287-6D0A886671BF}">
      <dgm:prSet/>
      <dgm:spPr/>
      <dgm:t>
        <a:bodyPr/>
        <a:lstStyle/>
        <a:p>
          <a:endParaRPr lang="en-GB"/>
        </a:p>
      </dgm:t>
    </dgm:pt>
    <dgm:pt modelId="{835C932A-6C01-4831-AD5F-E1787FD35EDD}">
      <dgm:prSet phldrT="[Text]" custT="1"/>
      <dgm:spPr/>
      <dgm:t>
        <a:bodyPr/>
        <a:lstStyle/>
        <a:p>
          <a:r>
            <a:rPr lang="en-GB" sz="1600"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Model two-facto</a:t>
          </a:r>
          <a:endParaRPr lang="en-GB" sz="1600" dirty="0"/>
        </a:p>
      </dgm:t>
    </dgm:pt>
    <dgm:pt modelId="{29D161CF-680F-46F0-AB40-BB7A84BE2374}" type="parTrans" cxnId="{4128A140-E711-4C0B-91FD-78E9491AA673}">
      <dgm:prSet/>
      <dgm:spPr/>
      <dgm:t>
        <a:bodyPr/>
        <a:lstStyle/>
        <a:p>
          <a:endParaRPr lang="en-GB"/>
        </a:p>
      </dgm:t>
    </dgm:pt>
    <dgm:pt modelId="{470AA4ED-FA55-4B5F-BCE8-2A65117F747B}" type="sibTrans" cxnId="{4128A140-E711-4C0B-91FD-78E9491AA673}">
      <dgm:prSet/>
      <dgm:spPr/>
      <dgm:t>
        <a:bodyPr/>
        <a:lstStyle/>
        <a:p>
          <a:endParaRPr lang="en-GB"/>
        </a:p>
      </dgm:t>
    </dgm:pt>
    <dgm:pt modelId="{D4E38FFF-25CB-445C-8485-1FDE317D465A}">
      <dgm:prSet phldrT="[Text]" custT="1"/>
      <dgm:spPr/>
      <dgm:t>
        <a:bodyPr/>
        <a:lstStyle/>
        <a:p>
          <a:r>
            <a:rPr lang="en-GB" sz="1600" b="1"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Theories: Expectations, Goal and Equity</a:t>
          </a:r>
          <a:endParaRPr lang="en-GB" sz="1600" dirty="0"/>
        </a:p>
      </dgm:t>
    </dgm:pt>
    <dgm:pt modelId="{BF9E8509-345F-4518-A42D-11709136ACF7}" type="parTrans" cxnId="{A208F64A-4077-4078-B73F-4A32C2A0D8DC}">
      <dgm:prSet/>
      <dgm:spPr/>
      <dgm:t>
        <a:bodyPr/>
        <a:lstStyle/>
        <a:p>
          <a:endParaRPr lang="en-GB"/>
        </a:p>
      </dgm:t>
    </dgm:pt>
    <dgm:pt modelId="{11395C3B-D271-475C-916E-D7BB4937B0A4}" type="sibTrans" cxnId="{A208F64A-4077-4078-B73F-4A32C2A0D8DC}">
      <dgm:prSet/>
      <dgm:spPr/>
      <dgm:t>
        <a:bodyPr/>
        <a:lstStyle/>
        <a:p>
          <a:endParaRPr lang="en-GB"/>
        </a:p>
      </dgm:t>
    </dgm:pt>
    <dgm:pt modelId="{5C19877E-79D8-400F-BFBD-653E05498597}">
      <dgm:prSet/>
      <dgm:spPr/>
      <dgm:t>
        <a:bodyPr/>
        <a:lstStyle/>
        <a:p>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Those intrinsic in the work itself. Extrinsic factors such as pay and conditions of employment </a:t>
          </a:r>
          <a:r>
            <a:rPr lang="en-GB" dirty="0">
              <a:solidFill>
                <a:schemeClr val="tx1"/>
              </a:solidFill>
              <a:latin typeface="Arial" panose="020B0604020202020204" pitchFamily="34" charset="0"/>
              <a:cs typeface="Arial" panose="020B0604020202020204" pitchFamily="34" charset="0"/>
            </a:rPr>
            <a:t>(Herzberg, et al., 1957).</a:t>
          </a:r>
        </a:p>
      </dgm:t>
    </dgm:pt>
    <dgm:pt modelId="{F941B9DD-EA58-42D5-AEBF-6D17640C9BE0}" type="parTrans" cxnId="{08F0D34D-0553-4A90-96C7-E57C228D0505}">
      <dgm:prSet/>
      <dgm:spPr/>
      <dgm:t>
        <a:bodyPr/>
        <a:lstStyle/>
        <a:p>
          <a:endParaRPr lang="en-GB"/>
        </a:p>
      </dgm:t>
    </dgm:pt>
    <dgm:pt modelId="{C0B39076-D882-4FAA-B2BE-1108C54FC2DA}" type="sibTrans" cxnId="{08F0D34D-0553-4A90-96C7-E57C228D0505}">
      <dgm:prSet/>
      <dgm:spPr/>
      <dgm:t>
        <a:bodyPr/>
        <a:lstStyle/>
        <a:p>
          <a:endParaRPr lang="en-GB"/>
        </a:p>
      </dgm:t>
    </dgm:pt>
    <dgm:pt modelId="{A53BA74C-2F1A-44DA-B25C-BA84C8E4D1B7}">
      <dgm:prSet/>
      <dgm:spPr/>
      <dgm:t>
        <a:bodyPr/>
        <a:lstStyle/>
        <a:p>
          <a:pPr>
            <a:buFont typeface="Arial" panose="020B0604020202020204" pitchFamily="34" charset="0"/>
            <a:buChar char="•"/>
          </a:pPr>
          <a:r>
            <a:rPr lang="en-US" b="0" i="0" dirty="0">
              <a:solidFill>
                <a:schemeClr val="tx1"/>
              </a:solidFill>
            </a:rPr>
            <a:t>Motivating feedback and challenging goals</a:t>
          </a: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(Vroom, 1964), (Porter &amp; Lawler, 1968)</a:t>
          </a: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GB" dirty="0">
            <a:solidFill>
              <a:schemeClr val="tx1"/>
            </a:solidFill>
            <a:latin typeface="Arial" panose="020B0604020202020204" pitchFamily="34" charset="0"/>
            <a:cs typeface="Arial" panose="020B0604020202020204" pitchFamily="34" charset="0"/>
          </a:endParaRPr>
        </a:p>
      </dgm:t>
    </dgm:pt>
    <dgm:pt modelId="{C7ABE557-0F91-42B9-8743-31467F6C58C4}" type="parTrans" cxnId="{3CA05519-AF44-479E-88B6-254533FBFB3B}">
      <dgm:prSet/>
      <dgm:spPr/>
      <dgm:t>
        <a:bodyPr/>
        <a:lstStyle/>
        <a:p>
          <a:endParaRPr lang="en-GB"/>
        </a:p>
      </dgm:t>
    </dgm:pt>
    <dgm:pt modelId="{68A8C9DB-6852-4229-BF0F-6845848A93DB}" type="sibTrans" cxnId="{3CA05519-AF44-479E-88B6-254533FBFB3B}">
      <dgm:prSet/>
      <dgm:spPr/>
      <dgm:t>
        <a:bodyPr/>
        <a:lstStyle/>
        <a:p>
          <a:endParaRPr lang="en-GB"/>
        </a:p>
      </dgm:t>
    </dgm:pt>
    <dgm:pt modelId="{72E79595-E7BC-4373-AAF1-8BF07F89A209}">
      <dgm:prSet/>
      <dgm:spPr/>
      <dgm:t>
        <a:bodyPr/>
        <a:lstStyle/>
        <a:p>
          <a:pPr>
            <a:buFont typeface="Arial" panose="020B0604020202020204" pitchFamily="34" charset="0"/>
            <a:buChar char="•"/>
          </a:pPr>
          <a:r>
            <a:rPr lang="pt-PT" b="0" i="0" dirty="0">
              <a:solidFill>
                <a:schemeClr val="tx1"/>
              </a:solidFill>
            </a:rPr>
            <a:t>Fair treatment motivates people </a:t>
          </a:r>
          <a:r>
            <a:rPr lang="en-GB" dirty="0">
              <a:solidFill>
                <a:schemeClr val="tx1"/>
              </a:solidFill>
              <a:latin typeface="Arial" panose="020B0604020202020204" pitchFamily="34" charset="0"/>
              <a:cs typeface="Arial" panose="020B0604020202020204" pitchFamily="34" charset="0"/>
            </a:rPr>
            <a:t>(Latham &amp; Locke, 1979).</a:t>
          </a:r>
        </a:p>
      </dgm:t>
    </dgm:pt>
    <dgm:pt modelId="{DF73AEC0-6F89-4562-970A-A297DFA66E8C}" type="parTrans" cxnId="{08D42479-2A9F-4F58-A433-D0747AE4D84C}">
      <dgm:prSet/>
      <dgm:spPr/>
      <dgm:t>
        <a:bodyPr/>
        <a:lstStyle/>
        <a:p>
          <a:endParaRPr lang="en-GB"/>
        </a:p>
      </dgm:t>
    </dgm:pt>
    <dgm:pt modelId="{2F9FE1B6-A381-440F-BD61-E049C63BA42F}" type="sibTrans" cxnId="{08D42479-2A9F-4F58-A433-D0747AE4D84C}">
      <dgm:prSet/>
      <dgm:spPr/>
      <dgm:t>
        <a:bodyPr/>
        <a:lstStyle/>
        <a:p>
          <a:endParaRPr lang="en-GB"/>
        </a:p>
      </dgm:t>
    </dgm:pt>
    <dgm:pt modelId="{AFB8FF37-96FD-452E-BC9F-863B78B1E4E7}">
      <dgm:prSet/>
      <dgm:spPr/>
      <dgm:t>
        <a:bodyPr/>
        <a:lstStyle/>
        <a:p>
          <a:pPr>
            <a:buFont typeface="Arial" panose="020B0604020202020204" pitchFamily="34" charset="0"/>
            <a:buChar char="•"/>
          </a:pPr>
          <a:r>
            <a:rPr lang="en-US" b="0" i="0" dirty="0">
              <a:solidFill>
                <a:schemeClr val="tx1"/>
              </a:solidFill>
            </a:rPr>
            <a:t>Comparing yourself to another group of people or another individual  </a:t>
          </a:r>
          <a:r>
            <a:rPr lang="en-GB" dirty="0">
              <a:solidFill>
                <a:schemeClr val="tx1"/>
              </a:solidFill>
              <a:latin typeface="Arial" panose="020B0604020202020204" pitchFamily="34" charset="0"/>
              <a:cs typeface="Arial" panose="020B0604020202020204" pitchFamily="34" charset="0"/>
            </a:rPr>
            <a:t>(Adams, 1965)</a:t>
          </a: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GB" dirty="0">
            <a:solidFill>
              <a:schemeClr val="tx1"/>
            </a:solidFill>
            <a:latin typeface="Arial" panose="020B0604020202020204" pitchFamily="34" charset="0"/>
            <a:cs typeface="Arial" panose="020B0604020202020204" pitchFamily="34" charset="0"/>
          </a:endParaRPr>
        </a:p>
      </dgm:t>
    </dgm:pt>
    <dgm:pt modelId="{AB4A672F-9423-4959-8DA4-B37E7A3E6C4E}" type="parTrans" cxnId="{2D050E58-96B1-4B43-9995-9F53BC1FD5B9}">
      <dgm:prSet/>
      <dgm:spPr/>
      <dgm:t>
        <a:bodyPr/>
        <a:lstStyle/>
        <a:p>
          <a:endParaRPr lang="en-GB"/>
        </a:p>
      </dgm:t>
    </dgm:pt>
    <dgm:pt modelId="{B9292FC4-6061-430E-8B48-27537DFA4622}" type="sibTrans" cxnId="{2D050E58-96B1-4B43-9995-9F53BC1FD5B9}">
      <dgm:prSet/>
      <dgm:spPr/>
      <dgm:t>
        <a:bodyPr/>
        <a:lstStyle/>
        <a:p>
          <a:endParaRPr lang="en-GB"/>
        </a:p>
      </dgm:t>
    </dgm:pt>
    <dgm:pt modelId="{9D184654-0BAF-4179-A551-9A807108DDAA}">
      <dgm:prSet/>
      <dgm:spPr/>
      <dgm:t>
        <a:bodyPr/>
        <a:lstStyle/>
        <a:p>
          <a:r>
            <a:rPr lang="en-US" b="0" i="0" dirty="0">
              <a:solidFill>
                <a:schemeClr val="tx1"/>
              </a:solidFill>
            </a:rPr>
            <a:t>Goals are driven by needs. People create needs and objectives to achieve their goals </a:t>
          </a:r>
          <a:r>
            <a:rPr lang="en-GB" dirty="0">
              <a:solidFill>
                <a:schemeClr val="tx1"/>
              </a:solidFill>
              <a:latin typeface="Arial" panose="020B0604020202020204" pitchFamily="34" charset="0"/>
              <a:cs typeface="Arial" panose="020B0604020202020204" pitchFamily="34" charset="0"/>
            </a:rPr>
            <a:t>(Maslow, 1954).</a:t>
          </a:r>
        </a:p>
      </dgm:t>
    </dgm:pt>
    <dgm:pt modelId="{92805E05-42DA-4F71-B6C8-05841762C2DE}" type="sibTrans" cxnId="{1C72CFB6-B13E-40D5-A1C0-B0544098D625}">
      <dgm:prSet/>
      <dgm:spPr/>
      <dgm:t>
        <a:bodyPr/>
        <a:lstStyle/>
        <a:p>
          <a:endParaRPr lang="en-GB"/>
        </a:p>
      </dgm:t>
    </dgm:pt>
    <dgm:pt modelId="{44B78D0C-A29D-4B0C-AC0E-B8F1B526350C}" type="parTrans" cxnId="{1C72CFB6-B13E-40D5-A1C0-B0544098D625}">
      <dgm:prSet/>
      <dgm:spPr/>
      <dgm:t>
        <a:bodyPr/>
        <a:lstStyle/>
        <a:p>
          <a:endParaRPr lang="en-GB"/>
        </a:p>
      </dgm:t>
    </dgm:pt>
    <dgm:pt modelId="{5286AEFD-9DE8-48C8-BFCA-B72C965DED2D}">
      <dgm:prSet/>
      <dgm:spPr/>
      <dgm:t>
        <a:bodyPr/>
        <a:lstStyle/>
        <a:p>
          <a:r>
            <a:rPr lang="en-US" b="0" i="0" dirty="0">
              <a:solidFill>
                <a:schemeClr val="tx1"/>
              </a:solidFill>
            </a:rPr>
            <a:t>A three-factor non-hierarchical theory was developed </a:t>
          </a:r>
          <a:r>
            <a:rPr lang="en-GB" dirty="0">
              <a:solidFill>
                <a:schemeClr val="tx1"/>
              </a:solidFill>
              <a:latin typeface="Arial" panose="020B0604020202020204" pitchFamily="34" charset="0"/>
              <a:cs typeface="Arial" panose="020B0604020202020204" pitchFamily="34" charset="0"/>
            </a:rPr>
            <a:t>(Alderfer, 1972)</a:t>
          </a:r>
          <a:r>
            <a:rPr lang="en-GB"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dirty="0">
            <a:solidFill>
              <a:schemeClr val="tx1"/>
            </a:solidFill>
          </a:endParaRPr>
        </a:p>
      </dgm:t>
    </dgm:pt>
    <dgm:pt modelId="{E4FB4EF2-7AAF-47C2-8148-4568A5B64D23}" type="parTrans" cxnId="{FEBD6A3A-080D-4B11-9FB2-9E470CD32C38}">
      <dgm:prSet/>
      <dgm:spPr/>
      <dgm:t>
        <a:bodyPr/>
        <a:lstStyle/>
        <a:p>
          <a:endParaRPr lang="en-GB"/>
        </a:p>
      </dgm:t>
    </dgm:pt>
    <dgm:pt modelId="{57F4F3AB-D9B0-4F07-8929-1484D0A1B1B1}" type="sibTrans" cxnId="{FEBD6A3A-080D-4B11-9FB2-9E470CD32C38}">
      <dgm:prSet/>
      <dgm:spPr/>
      <dgm:t>
        <a:bodyPr/>
        <a:lstStyle/>
        <a:p>
          <a:endParaRPr lang="en-GB"/>
        </a:p>
      </dgm:t>
    </dgm:pt>
    <dgm:pt modelId="{113BE6E7-BE46-438A-965F-D7DE5D65BDDD}" type="pres">
      <dgm:prSet presAssocID="{F95BF6A2-A136-4037-925D-899720F8C50A}" presName="linear" presStyleCnt="0">
        <dgm:presLayoutVars>
          <dgm:dir/>
          <dgm:animLvl val="lvl"/>
          <dgm:resizeHandles val="exact"/>
        </dgm:presLayoutVars>
      </dgm:prSet>
      <dgm:spPr/>
    </dgm:pt>
    <dgm:pt modelId="{A53DA152-3555-4B7F-B5AE-465FE332D1EC}" type="pres">
      <dgm:prSet presAssocID="{347310F0-F586-4BA1-A88B-1CA43C8A22FA}" presName="parentLin" presStyleCnt="0"/>
      <dgm:spPr/>
    </dgm:pt>
    <dgm:pt modelId="{AA277B0A-0465-4EB2-A377-65E3D0E82054}" type="pres">
      <dgm:prSet presAssocID="{347310F0-F586-4BA1-A88B-1CA43C8A22FA}" presName="parentLeftMargin" presStyleLbl="node1" presStyleIdx="0" presStyleCnt="3"/>
      <dgm:spPr/>
    </dgm:pt>
    <dgm:pt modelId="{4DB0AF3C-2909-412C-853F-A6A96887061F}" type="pres">
      <dgm:prSet presAssocID="{347310F0-F586-4BA1-A88B-1CA43C8A22FA}" presName="parentText" presStyleLbl="node1" presStyleIdx="0" presStyleCnt="3" custScaleX="68079" custScaleY="191518" custLinFactNeighborX="7013" custLinFactNeighborY="-11739">
        <dgm:presLayoutVars>
          <dgm:chMax val="0"/>
          <dgm:bulletEnabled val="1"/>
        </dgm:presLayoutVars>
      </dgm:prSet>
      <dgm:spPr/>
    </dgm:pt>
    <dgm:pt modelId="{E9493BFC-9F02-4920-980C-BD56BBB58E08}" type="pres">
      <dgm:prSet presAssocID="{347310F0-F586-4BA1-A88B-1CA43C8A22FA}" presName="negativeSpace" presStyleCnt="0"/>
      <dgm:spPr/>
    </dgm:pt>
    <dgm:pt modelId="{4CB8111A-8D7D-44D5-98BE-E9C59B60C8A1}" type="pres">
      <dgm:prSet presAssocID="{347310F0-F586-4BA1-A88B-1CA43C8A22FA}" presName="childText" presStyleLbl="conFgAcc1" presStyleIdx="0" presStyleCnt="3">
        <dgm:presLayoutVars>
          <dgm:bulletEnabled val="1"/>
        </dgm:presLayoutVars>
      </dgm:prSet>
      <dgm:spPr/>
    </dgm:pt>
    <dgm:pt modelId="{B9BEFDA3-8C77-4E02-9B3F-4D5A21691A1A}" type="pres">
      <dgm:prSet presAssocID="{856A1BB4-E73A-4C2A-AE20-C9C6DE9F56D5}" presName="spaceBetweenRectangles" presStyleCnt="0"/>
      <dgm:spPr/>
    </dgm:pt>
    <dgm:pt modelId="{8B92398C-F584-448A-85B5-9459C2D44868}" type="pres">
      <dgm:prSet presAssocID="{835C932A-6C01-4831-AD5F-E1787FD35EDD}" presName="parentLin" presStyleCnt="0"/>
      <dgm:spPr/>
    </dgm:pt>
    <dgm:pt modelId="{F38A961C-A32D-4132-8A62-6D0E11B547B1}" type="pres">
      <dgm:prSet presAssocID="{835C932A-6C01-4831-AD5F-E1787FD35EDD}" presName="parentLeftMargin" presStyleLbl="node1" presStyleIdx="0" presStyleCnt="3"/>
      <dgm:spPr/>
    </dgm:pt>
    <dgm:pt modelId="{8393BBCF-0ED7-46B9-8305-A2910AC3206D}" type="pres">
      <dgm:prSet presAssocID="{835C932A-6C01-4831-AD5F-E1787FD35EDD}" presName="parentText" presStyleLbl="node1" presStyleIdx="1" presStyleCnt="3" custScaleX="41859">
        <dgm:presLayoutVars>
          <dgm:chMax val="0"/>
          <dgm:bulletEnabled val="1"/>
        </dgm:presLayoutVars>
      </dgm:prSet>
      <dgm:spPr/>
    </dgm:pt>
    <dgm:pt modelId="{DE3FFF0C-A33F-4BE8-964C-02D8F4CCE84C}" type="pres">
      <dgm:prSet presAssocID="{835C932A-6C01-4831-AD5F-E1787FD35EDD}" presName="negativeSpace" presStyleCnt="0"/>
      <dgm:spPr/>
    </dgm:pt>
    <dgm:pt modelId="{0F5E047A-46C7-4B50-ACC5-F3B993924602}" type="pres">
      <dgm:prSet presAssocID="{835C932A-6C01-4831-AD5F-E1787FD35EDD}" presName="childText" presStyleLbl="conFgAcc1" presStyleIdx="1" presStyleCnt="3">
        <dgm:presLayoutVars>
          <dgm:bulletEnabled val="1"/>
        </dgm:presLayoutVars>
      </dgm:prSet>
      <dgm:spPr/>
    </dgm:pt>
    <dgm:pt modelId="{ECB6FA60-F967-4969-9CD9-C46EAFBAFAD6}" type="pres">
      <dgm:prSet presAssocID="{470AA4ED-FA55-4B5F-BCE8-2A65117F747B}" presName="spaceBetweenRectangles" presStyleCnt="0"/>
      <dgm:spPr/>
    </dgm:pt>
    <dgm:pt modelId="{596F5758-1DE4-4530-B05D-9830C2358AAF}" type="pres">
      <dgm:prSet presAssocID="{D4E38FFF-25CB-445C-8485-1FDE317D465A}" presName="parentLin" presStyleCnt="0"/>
      <dgm:spPr/>
    </dgm:pt>
    <dgm:pt modelId="{82F6909A-0542-427B-9505-24CAB5E95207}" type="pres">
      <dgm:prSet presAssocID="{D4E38FFF-25CB-445C-8485-1FDE317D465A}" presName="parentLeftMargin" presStyleLbl="node1" presStyleIdx="1" presStyleCnt="3"/>
      <dgm:spPr/>
    </dgm:pt>
    <dgm:pt modelId="{5044F2FD-826A-4702-BF4D-5B157B871D44}" type="pres">
      <dgm:prSet presAssocID="{D4E38FFF-25CB-445C-8485-1FDE317D465A}" presName="parentText" presStyleLbl="node1" presStyleIdx="2" presStyleCnt="3">
        <dgm:presLayoutVars>
          <dgm:chMax val="0"/>
          <dgm:bulletEnabled val="1"/>
        </dgm:presLayoutVars>
      </dgm:prSet>
      <dgm:spPr/>
    </dgm:pt>
    <dgm:pt modelId="{CD0C7C58-D754-4450-ABD4-F7129D26745E}" type="pres">
      <dgm:prSet presAssocID="{D4E38FFF-25CB-445C-8485-1FDE317D465A}" presName="negativeSpace" presStyleCnt="0"/>
      <dgm:spPr/>
    </dgm:pt>
    <dgm:pt modelId="{DA201C7A-C9CC-44C0-889A-38D94A846514}" type="pres">
      <dgm:prSet presAssocID="{D4E38FFF-25CB-445C-8485-1FDE317D465A}" presName="childText" presStyleLbl="conFgAcc1" presStyleIdx="2" presStyleCnt="3" custLinFactNeighborX="0" custLinFactNeighborY="-5673">
        <dgm:presLayoutVars>
          <dgm:bulletEnabled val="1"/>
        </dgm:presLayoutVars>
      </dgm:prSet>
      <dgm:spPr/>
    </dgm:pt>
  </dgm:ptLst>
  <dgm:cxnLst>
    <dgm:cxn modelId="{85EE9702-7D3C-43DC-958E-59B6B772D6A7}" type="presOf" srcId="{72E79595-E7BC-4373-AAF1-8BF07F89A209}" destId="{DA201C7A-C9CC-44C0-889A-38D94A846514}" srcOrd="0" destOrd="1" presId="urn:microsoft.com/office/officeart/2005/8/layout/list1"/>
    <dgm:cxn modelId="{D116A816-51FA-4198-9FDF-E9802CE4D832}" type="presOf" srcId="{835C932A-6C01-4831-AD5F-E1787FD35EDD}" destId="{8393BBCF-0ED7-46B9-8305-A2910AC3206D}" srcOrd="1" destOrd="0" presId="urn:microsoft.com/office/officeart/2005/8/layout/list1"/>
    <dgm:cxn modelId="{3CA05519-AF44-479E-88B6-254533FBFB3B}" srcId="{D4E38FFF-25CB-445C-8485-1FDE317D465A}" destId="{A53BA74C-2F1A-44DA-B25C-BA84C8E4D1B7}" srcOrd="0" destOrd="0" parTransId="{C7ABE557-0F91-42B9-8743-31467F6C58C4}" sibTransId="{68A8C9DB-6852-4229-BF0F-6845848A93DB}"/>
    <dgm:cxn modelId="{FEBD6A3A-080D-4B11-9FB2-9E470CD32C38}" srcId="{347310F0-F586-4BA1-A88B-1CA43C8A22FA}" destId="{5286AEFD-9DE8-48C8-BFCA-B72C965DED2D}" srcOrd="1" destOrd="0" parTransId="{E4FB4EF2-7AAF-47C2-8148-4568A5B64D23}" sibTransId="{57F4F3AB-D9B0-4F07-8929-1484D0A1B1B1}"/>
    <dgm:cxn modelId="{4128A140-E711-4C0B-91FD-78E9491AA673}" srcId="{F95BF6A2-A136-4037-925D-899720F8C50A}" destId="{835C932A-6C01-4831-AD5F-E1787FD35EDD}" srcOrd="1" destOrd="0" parTransId="{29D161CF-680F-46F0-AB40-BB7A84BE2374}" sibTransId="{470AA4ED-FA55-4B5F-BCE8-2A65117F747B}"/>
    <dgm:cxn modelId="{A208F64A-4077-4078-B73F-4A32C2A0D8DC}" srcId="{F95BF6A2-A136-4037-925D-899720F8C50A}" destId="{D4E38FFF-25CB-445C-8485-1FDE317D465A}" srcOrd="2" destOrd="0" parTransId="{BF9E8509-345F-4518-A42D-11709136ACF7}" sibTransId="{11395C3B-D271-475C-916E-D7BB4937B0A4}"/>
    <dgm:cxn modelId="{08F0D34D-0553-4A90-96C7-E57C228D0505}" srcId="{835C932A-6C01-4831-AD5F-E1787FD35EDD}" destId="{5C19877E-79D8-400F-BFBD-653E05498597}" srcOrd="0" destOrd="0" parTransId="{F941B9DD-EA58-42D5-AEBF-6D17640C9BE0}" sibTransId="{C0B39076-D882-4FAA-B2BE-1108C54FC2DA}"/>
    <dgm:cxn modelId="{02BF0273-7E87-4CBD-82DF-FB8DF5BDB18A}" type="presOf" srcId="{A53BA74C-2F1A-44DA-B25C-BA84C8E4D1B7}" destId="{DA201C7A-C9CC-44C0-889A-38D94A846514}" srcOrd="0" destOrd="0" presId="urn:microsoft.com/office/officeart/2005/8/layout/list1"/>
    <dgm:cxn modelId="{2D050E58-96B1-4B43-9995-9F53BC1FD5B9}" srcId="{D4E38FFF-25CB-445C-8485-1FDE317D465A}" destId="{AFB8FF37-96FD-452E-BC9F-863B78B1E4E7}" srcOrd="2" destOrd="0" parTransId="{AB4A672F-9423-4959-8DA4-B37E7A3E6C4E}" sibTransId="{B9292FC4-6061-430E-8B48-27537DFA4622}"/>
    <dgm:cxn modelId="{08D42479-2A9F-4F58-A433-D0747AE4D84C}" srcId="{D4E38FFF-25CB-445C-8485-1FDE317D465A}" destId="{72E79595-E7BC-4373-AAF1-8BF07F89A209}" srcOrd="1" destOrd="0" parTransId="{DF73AEC0-6F89-4562-970A-A297DFA66E8C}" sibTransId="{2F9FE1B6-A381-440F-BD61-E049C63BA42F}"/>
    <dgm:cxn modelId="{DA03D37D-B7FD-4B6F-B78F-9B31989F459D}" type="presOf" srcId="{F95BF6A2-A136-4037-925D-899720F8C50A}" destId="{113BE6E7-BE46-438A-965F-D7DE5D65BDDD}" srcOrd="0" destOrd="0" presId="urn:microsoft.com/office/officeart/2005/8/layout/list1"/>
    <dgm:cxn modelId="{9AA1FB85-C108-42D5-B8BB-579FD1574211}" type="presOf" srcId="{835C932A-6C01-4831-AD5F-E1787FD35EDD}" destId="{F38A961C-A32D-4132-8A62-6D0E11B547B1}" srcOrd="0" destOrd="0" presId="urn:microsoft.com/office/officeart/2005/8/layout/list1"/>
    <dgm:cxn modelId="{1C72CFB6-B13E-40D5-A1C0-B0544098D625}" srcId="{347310F0-F586-4BA1-A88B-1CA43C8A22FA}" destId="{9D184654-0BAF-4179-A551-9A807108DDAA}" srcOrd="0" destOrd="0" parTransId="{44B78D0C-A29D-4B0C-AC0E-B8F1B526350C}" sibTransId="{92805E05-42DA-4F71-B6C8-05841762C2DE}"/>
    <dgm:cxn modelId="{AB5433C6-93FA-4F6A-B47C-87F740C1E966}" type="presOf" srcId="{5286AEFD-9DE8-48C8-BFCA-B72C965DED2D}" destId="{4CB8111A-8D7D-44D5-98BE-E9C59B60C8A1}" srcOrd="0" destOrd="1" presId="urn:microsoft.com/office/officeart/2005/8/layout/list1"/>
    <dgm:cxn modelId="{71509DC8-572A-445E-890E-D0C3504F492E}" type="presOf" srcId="{5C19877E-79D8-400F-BFBD-653E05498597}" destId="{0F5E047A-46C7-4B50-ACC5-F3B993924602}" srcOrd="0" destOrd="0" presId="urn:microsoft.com/office/officeart/2005/8/layout/list1"/>
    <dgm:cxn modelId="{0E08AACF-E3A0-4952-892B-3CC07228605C}" type="presOf" srcId="{347310F0-F586-4BA1-A88B-1CA43C8A22FA}" destId="{4DB0AF3C-2909-412C-853F-A6A96887061F}" srcOrd="1" destOrd="0" presId="urn:microsoft.com/office/officeart/2005/8/layout/list1"/>
    <dgm:cxn modelId="{DDAFBED6-7042-4210-B547-6A43B17A2E55}" type="presOf" srcId="{D4E38FFF-25CB-445C-8485-1FDE317D465A}" destId="{82F6909A-0542-427B-9505-24CAB5E95207}" srcOrd="0" destOrd="0" presId="urn:microsoft.com/office/officeart/2005/8/layout/list1"/>
    <dgm:cxn modelId="{109A2BD9-44A8-4677-998B-28762D8FDE84}" type="presOf" srcId="{347310F0-F586-4BA1-A88B-1CA43C8A22FA}" destId="{AA277B0A-0465-4EB2-A377-65E3D0E82054}" srcOrd="0" destOrd="0" presId="urn:microsoft.com/office/officeart/2005/8/layout/list1"/>
    <dgm:cxn modelId="{DE0B5FDE-2EA2-423B-946E-C2F10E8CA2FE}" type="presOf" srcId="{AFB8FF37-96FD-452E-BC9F-863B78B1E4E7}" destId="{DA201C7A-C9CC-44C0-889A-38D94A846514}" srcOrd="0" destOrd="2" presId="urn:microsoft.com/office/officeart/2005/8/layout/list1"/>
    <dgm:cxn modelId="{FF2BA7E9-933E-4608-B287-6D0A886671BF}" srcId="{F95BF6A2-A136-4037-925D-899720F8C50A}" destId="{347310F0-F586-4BA1-A88B-1CA43C8A22FA}" srcOrd="0" destOrd="0" parTransId="{201348F2-F4DD-4BD7-B692-51CCDBD96D19}" sibTransId="{856A1BB4-E73A-4C2A-AE20-C9C6DE9F56D5}"/>
    <dgm:cxn modelId="{539956F6-E70D-469A-8A38-ECB88FCA083D}" type="presOf" srcId="{9D184654-0BAF-4179-A551-9A807108DDAA}" destId="{4CB8111A-8D7D-44D5-98BE-E9C59B60C8A1}" srcOrd="0" destOrd="0" presId="urn:microsoft.com/office/officeart/2005/8/layout/list1"/>
    <dgm:cxn modelId="{0913AAFB-91BF-4F5C-AB21-C26E41132576}" type="presOf" srcId="{D4E38FFF-25CB-445C-8485-1FDE317D465A}" destId="{5044F2FD-826A-4702-BF4D-5B157B871D44}" srcOrd="1" destOrd="0" presId="urn:microsoft.com/office/officeart/2005/8/layout/list1"/>
    <dgm:cxn modelId="{D2053F44-0996-47B7-A3B8-E6BFA741FA77}" type="presParOf" srcId="{113BE6E7-BE46-438A-965F-D7DE5D65BDDD}" destId="{A53DA152-3555-4B7F-B5AE-465FE332D1EC}" srcOrd="0" destOrd="0" presId="urn:microsoft.com/office/officeart/2005/8/layout/list1"/>
    <dgm:cxn modelId="{DB5085AE-9646-4CE7-AC9C-516B513DBF8B}" type="presParOf" srcId="{A53DA152-3555-4B7F-B5AE-465FE332D1EC}" destId="{AA277B0A-0465-4EB2-A377-65E3D0E82054}" srcOrd="0" destOrd="0" presId="urn:microsoft.com/office/officeart/2005/8/layout/list1"/>
    <dgm:cxn modelId="{EEDE0C60-1B2D-42C9-9018-382569722DC0}" type="presParOf" srcId="{A53DA152-3555-4B7F-B5AE-465FE332D1EC}" destId="{4DB0AF3C-2909-412C-853F-A6A96887061F}" srcOrd="1" destOrd="0" presId="urn:microsoft.com/office/officeart/2005/8/layout/list1"/>
    <dgm:cxn modelId="{94E35D01-20E1-4666-BD89-B605BDCDEF77}" type="presParOf" srcId="{113BE6E7-BE46-438A-965F-D7DE5D65BDDD}" destId="{E9493BFC-9F02-4920-980C-BD56BBB58E08}" srcOrd="1" destOrd="0" presId="urn:microsoft.com/office/officeart/2005/8/layout/list1"/>
    <dgm:cxn modelId="{21972F03-F3EE-4EDE-B38B-B7E9A41F5852}" type="presParOf" srcId="{113BE6E7-BE46-438A-965F-D7DE5D65BDDD}" destId="{4CB8111A-8D7D-44D5-98BE-E9C59B60C8A1}" srcOrd="2" destOrd="0" presId="urn:microsoft.com/office/officeart/2005/8/layout/list1"/>
    <dgm:cxn modelId="{BD952DBA-56DC-4A79-A314-210CC9D0E553}" type="presParOf" srcId="{113BE6E7-BE46-438A-965F-D7DE5D65BDDD}" destId="{B9BEFDA3-8C77-4E02-9B3F-4D5A21691A1A}" srcOrd="3" destOrd="0" presId="urn:microsoft.com/office/officeart/2005/8/layout/list1"/>
    <dgm:cxn modelId="{87308072-4625-4DF0-B8A3-C7C7F054FA69}" type="presParOf" srcId="{113BE6E7-BE46-438A-965F-D7DE5D65BDDD}" destId="{8B92398C-F584-448A-85B5-9459C2D44868}" srcOrd="4" destOrd="0" presId="urn:microsoft.com/office/officeart/2005/8/layout/list1"/>
    <dgm:cxn modelId="{616436B8-AFE9-44D2-9D97-A8128C297C51}" type="presParOf" srcId="{8B92398C-F584-448A-85B5-9459C2D44868}" destId="{F38A961C-A32D-4132-8A62-6D0E11B547B1}" srcOrd="0" destOrd="0" presId="urn:microsoft.com/office/officeart/2005/8/layout/list1"/>
    <dgm:cxn modelId="{04A818AE-2B73-44A2-A9AB-EF2170539A32}" type="presParOf" srcId="{8B92398C-F584-448A-85B5-9459C2D44868}" destId="{8393BBCF-0ED7-46B9-8305-A2910AC3206D}" srcOrd="1" destOrd="0" presId="urn:microsoft.com/office/officeart/2005/8/layout/list1"/>
    <dgm:cxn modelId="{749B996E-FF38-4907-84CD-327739682120}" type="presParOf" srcId="{113BE6E7-BE46-438A-965F-D7DE5D65BDDD}" destId="{DE3FFF0C-A33F-4BE8-964C-02D8F4CCE84C}" srcOrd="5" destOrd="0" presId="urn:microsoft.com/office/officeart/2005/8/layout/list1"/>
    <dgm:cxn modelId="{15CAC48D-2963-46E3-B520-49D53EBA997B}" type="presParOf" srcId="{113BE6E7-BE46-438A-965F-D7DE5D65BDDD}" destId="{0F5E047A-46C7-4B50-ACC5-F3B993924602}" srcOrd="6" destOrd="0" presId="urn:microsoft.com/office/officeart/2005/8/layout/list1"/>
    <dgm:cxn modelId="{1BBC8CE2-BFE7-435F-95E7-E6A464165D2A}" type="presParOf" srcId="{113BE6E7-BE46-438A-965F-D7DE5D65BDDD}" destId="{ECB6FA60-F967-4969-9CD9-C46EAFBAFAD6}" srcOrd="7" destOrd="0" presId="urn:microsoft.com/office/officeart/2005/8/layout/list1"/>
    <dgm:cxn modelId="{922D38CD-B2FA-425A-9BC7-4C92267CD146}" type="presParOf" srcId="{113BE6E7-BE46-438A-965F-D7DE5D65BDDD}" destId="{596F5758-1DE4-4530-B05D-9830C2358AAF}" srcOrd="8" destOrd="0" presId="urn:microsoft.com/office/officeart/2005/8/layout/list1"/>
    <dgm:cxn modelId="{BC4A52EA-2B0C-41CD-8CD7-744F5E99C580}" type="presParOf" srcId="{596F5758-1DE4-4530-B05D-9830C2358AAF}" destId="{82F6909A-0542-427B-9505-24CAB5E95207}" srcOrd="0" destOrd="0" presId="urn:microsoft.com/office/officeart/2005/8/layout/list1"/>
    <dgm:cxn modelId="{23FD70F7-62CC-410A-881C-CBE7982802A7}" type="presParOf" srcId="{596F5758-1DE4-4530-B05D-9830C2358AAF}" destId="{5044F2FD-826A-4702-BF4D-5B157B871D44}" srcOrd="1" destOrd="0" presId="urn:microsoft.com/office/officeart/2005/8/layout/list1"/>
    <dgm:cxn modelId="{9AB83F5E-D8B5-4A55-9C15-FB176994223F}" type="presParOf" srcId="{113BE6E7-BE46-438A-965F-D7DE5D65BDDD}" destId="{CD0C7C58-D754-4450-ABD4-F7129D26745E}" srcOrd="9" destOrd="0" presId="urn:microsoft.com/office/officeart/2005/8/layout/list1"/>
    <dgm:cxn modelId="{CBE66B4A-7CC5-4232-93F8-DB7A92E6EAE9}" type="presParOf" srcId="{113BE6E7-BE46-438A-965F-D7DE5D65BDDD}" destId="{DA201C7A-C9CC-44C0-889A-38D94A846514}" srcOrd="10"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D41AE2-FD94-47F6-B8FC-6C9AEAA36D9C}"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CB6000F5-66BA-4F53-BC8E-4490DEE7C248}">
      <dgm:prSet custT="1"/>
      <dgm:spPr/>
      <dgm:t>
        <a:bodyPr/>
        <a:lstStyle/>
        <a:p>
          <a:pPr algn="just">
            <a:lnSpc>
              <a:spcPct val="100000"/>
            </a:lnSpc>
          </a:pPr>
          <a:r>
            <a:rPr lang="en-GB" sz="1100" dirty="0">
              <a:latin typeface="Arial" panose="020B0604020202020204" pitchFamily="34" charset="0"/>
              <a:cs typeface="Arial" panose="020B0604020202020204" pitchFamily="34" charset="0"/>
            </a:rPr>
            <a:t>During extrinsic motivation occurs due to external factors, intrinsic motivation originates from within An intrinsically motivated person enjoys their activity and gains personal satisfaction from it. Intrinsically motivated individuals conduct specific actions for external rewards (</a:t>
          </a:r>
          <a:r>
            <a:rPr lang="en-GB" sz="1100" dirty="0" err="1">
              <a:latin typeface="Arial" panose="020B0604020202020204" pitchFamily="34" charset="0"/>
              <a:cs typeface="Arial" panose="020B0604020202020204" pitchFamily="34" charset="0"/>
            </a:rPr>
            <a:t>Guay</a:t>
          </a:r>
          <a:r>
            <a:rPr lang="en-GB" sz="1100" dirty="0">
              <a:latin typeface="Arial" panose="020B0604020202020204" pitchFamily="34" charset="0"/>
              <a:cs typeface="Arial" panose="020B0604020202020204" pitchFamily="34" charset="0"/>
            </a:rPr>
            <a:t>, et al., 2010).</a:t>
          </a:r>
          <a:endParaRPr lang="en-US" sz="1100" dirty="0">
            <a:latin typeface="Arial" panose="020B0604020202020204" pitchFamily="34" charset="0"/>
            <a:cs typeface="Arial" panose="020B0604020202020204" pitchFamily="34" charset="0"/>
          </a:endParaRPr>
        </a:p>
      </dgm:t>
    </dgm:pt>
    <dgm:pt modelId="{ADCFDED9-6FEC-4FEB-BBCE-D9DF5E61312D}" type="parTrans" cxnId="{D6C7593C-D7FE-49AD-8EE8-02AB6979DAB2}">
      <dgm:prSet/>
      <dgm:spPr/>
      <dgm:t>
        <a:bodyPr/>
        <a:lstStyle/>
        <a:p>
          <a:endParaRPr lang="en-US"/>
        </a:p>
      </dgm:t>
    </dgm:pt>
    <dgm:pt modelId="{4E417CED-8626-46B5-B010-548E1BFDEA52}" type="sibTrans" cxnId="{D6C7593C-D7FE-49AD-8EE8-02AB6979DAB2}">
      <dgm:prSet/>
      <dgm:spPr/>
      <dgm:t>
        <a:bodyPr/>
        <a:lstStyle/>
        <a:p>
          <a:endParaRPr lang="en-US"/>
        </a:p>
      </dgm:t>
    </dgm:pt>
    <dgm:pt modelId="{4BE03A99-A298-4D98-8F10-93AA985B75C2}">
      <dgm:prSet custT="1"/>
      <dgm:spPr/>
      <dgm:t>
        <a:bodyPr/>
        <a:lstStyle/>
        <a:p>
          <a:pPr algn="l">
            <a:lnSpc>
              <a:spcPct val="100000"/>
            </a:lnSpc>
          </a:pPr>
          <a:r>
            <a:rPr lang="en-US" sz="1100" b="1" dirty="0">
              <a:latin typeface="Arial" panose="020B0604020202020204" pitchFamily="34" charset="0"/>
              <a:cs typeface="Arial" panose="020B0604020202020204" pitchFamily="34" charset="0"/>
            </a:rPr>
            <a:t>Internal</a:t>
          </a:r>
          <a:br>
            <a:rPr lang="en-US" sz="1100" dirty="0">
              <a:latin typeface="Arial" panose="020B0604020202020204" pitchFamily="34" charset="0"/>
              <a:cs typeface="Arial" panose="020B0604020202020204" pitchFamily="34" charset="0"/>
            </a:rPr>
          </a:br>
          <a:r>
            <a:rPr lang="en-US" sz="1100" b="0" i="0" dirty="0">
              <a:latin typeface="Arial" panose="020B0604020202020204" pitchFamily="34" charset="0"/>
              <a:cs typeface="Arial" panose="020B0604020202020204" pitchFamily="34" charset="0"/>
            </a:rPr>
            <a:t>It is an activity that you are internally motivated to do. Doing it is enjoyable, satisfying, and fun. </a:t>
          </a:r>
          <a:br>
            <a:rPr lang="en-US" sz="1100" dirty="0">
              <a:latin typeface="Arial" panose="020B0604020202020204" pitchFamily="34" charset="0"/>
              <a:cs typeface="Arial" panose="020B0604020202020204" pitchFamily="34" charset="0"/>
            </a:rPr>
          </a:br>
          <a:r>
            <a:rPr lang="en-US" sz="1100" b="0" i="0" dirty="0">
              <a:latin typeface="Arial" panose="020B0604020202020204" pitchFamily="34" charset="0"/>
              <a:cs typeface="Arial" panose="020B0604020202020204" pitchFamily="34" charset="0"/>
            </a:rPr>
            <a:t>The results of your own goal satisfy your autonomous, competent, and belonging needs, and they serve your psychological needs </a:t>
          </a: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Guay</a:t>
          </a:r>
          <a:r>
            <a:rPr lang="en-GB" sz="1100" dirty="0">
              <a:latin typeface="Arial" panose="020B0604020202020204" pitchFamily="34" charset="0"/>
              <a:cs typeface="Arial" panose="020B0604020202020204" pitchFamily="34" charset="0"/>
            </a:rPr>
            <a:t>, et al., 2010).</a:t>
          </a:r>
          <a:endParaRPr lang="en-US" sz="1100" dirty="0">
            <a:latin typeface="Arial" panose="020B0604020202020204" pitchFamily="34" charset="0"/>
            <a:cs typeface="Arial" panose="020B0604020202020204" pitchFamily="34" charset="0"/>
          </a:endParaRPr>
        </a:p>
      </dgm:t>
    </dgm:pt>
    <dgm:pt modelId="{89A8E55F-3466-4C32-98B2-EF430E439D3E}" type="parTrans" cxnId="{773322BF-3875-4DC0-BE6A-99D1943FB4C8}">
      <dgm:prSet/>
      <dgm:spPr/>
      <dgm:t>
        <a:bodyPr/>
        <a:lstStyle/>
        <a:p>
          <a:endParaRPr lang="en-US"/>
        </a:p>
      </dgm:t>
    </dgm:pt>
    <dgm:pt modelId="{FD4019EA-04FF-4D9C-8BBC-AFF567D41F00}" type="sibTrans" cxnId="{773322BF-3875-4DC0-BE6A-99D1943FB4C8}">
      <dgm:prSet/>
      <dgm:spPr/>
      <dgm:t>
        <a:bodyPr/>
        <a:lstStyle/>
        <a:p>
          <a:endParaRPr lang="en-US"/>
        </a:p>
      </dgm:t>
    </dgm:pt>
    <dgm:pt modelId="{4934C9E3-659C-4364-8B24-9B9B34F956B9}">
      <dgm:prSet custT="1"/>
      <dgm:spPr/>
      <dgm:t>
        <a:bodyPr/>
        <a:lstStyle/>
        <a:p>
          <a:pPr algn="l">
            <a:lnSpc>
              <a:spcPct val="100000"/>
            </a:lnSpc>
          </a:pPr>
          <a:r>
            <a:rPr lang="en-GB" sz="1100" b="1" dirty="0">
              <a:latin typeface="Arial" panose="020B0604020202020204" pitchFamily="34" charset="0"/>
              <a:cs typeface="Arial" panose="020B0604020202020204" pitchFamily="34" charset="0"/>
            </a:rPr>
            <a:t>External</a:t>
          </a: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Rewards motivate you to do the activity.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It is focused on a specific outcome rather than a basic psychological need. To avoid consequences, not to gain money, fame, or power (</a:t>
          </a:r>
          <a:r>
            <a:rPr lang="en-GB" sz="1100" dirty="0" err="1">
              <a:latin typeface="Arial" panose="020B0604020202020204" pitchFamily="34" charset="0"/>
              <a:cs typeface="Arial" panose="020B0604020202020204" pitchFamily="34" charset="0"/>
            </a:rPr>
            <a:t>Guay</a:t>
          </a:r>
          <a:r>
            <a:rPr lang="en-GB" sz="1100" dirty="0">
              <a:latin typeface="Arial" panose="020B0604020202020204" pitchFamily="34" charset="0"/>
              <a:cs typeface="Arial" panose="020B0604020202020204" pitchFamily="34" charset="0"/>
            </a:rPr>
            <a:t>, et al., 2010).</a:t>
          </a:r>
          <a:endParaRPr lang="en-US" sz="1100" dirty="0">
            <a:latin typeface="Arial" panose="020B0604020202020204" pitchFamily="34" charset="0"/>
            <a:cs typeface="Arial" panose="020B0604020202020204" pitchFamily="34" charset="0"/>
          </a:endParaRPr>
        </a:p>
      </dgm:t>
    </dgm:pt>
    <dgm:pt modelId="{BA37FD49-42FA-47F5-8B12-BB78C77B679B}" type="parTrans" cxnId="{4DE40A8C-C29D-483F-8D39-DBA50F782A54}">
      <dgm:prSet/>
      <dgm:spPr/>
      <dgm:t>
        <a:bodyPr/>
        <a:lstStyle/>
        <a:p>
          <a:endParaRPr lang="en-US"/>
        </a:p>
      </dgm:t>
    </dgm:pt>
    <dgm:pt modelId="{C37D7C0A-0A85-466F-956F-B41F3781D198}" type="sibTrans" cxnId="{4DE40A8C-C29D-483F-8D39-DBA50F782A54}">
      <dgm:prSet/>
      <dgm:spPr/>
      <dgm:t>
        <a:bodyPr/>
        <a:lstStyle/>
        <a:p>
          <a:endParaRPr lang="en-US"/>
        </a:p>
      </dgm:t>
    </dgm:pt>
    <dgm:pt modelId="{6550B2B5-0E18-4CC7-A696-C2282212611A}" type="pres">
      <dgm:prSet presAssocID="{EDD41AE2-FD94-47F6-B8FC-6C9AEAA36D9C}" presName="root" presStyleCnt="0">
        <dgm:presLayoutVars>
          <dgm:dir/>
          <dgm:resizeHandles val="exact"/>
        </dgm:presLayoutVars>
      </dgm:prSet>
      <dgm:spPr/>
    </dgm:pt>
    <dgm:pt modelId="{A7D66A9C-62CD-463A-85AB-03149E8234C6}" type="pres">
      <dgm:prSet presAssocID="{CB6000F5-66BA-4F53-BC8E-4490DEE7C248}" presName="compNode" presStyleCnt="0"/>
      <dgm:spPr/>
    </dgm:pt>
    <dgm:pt modelId="{F9769D59-B35E-47D8-88C0-DA758180D89E}" type="pres">
      <dgm:prSet presAssocID="{CB6000F5-66BA-4F53-BC8E-4490DEE7C248}" presName="bgRect" presStyleLbl="bgShp" presStyleIdx="0" presStyleCnt="3" custLinFactNeighborY="6037"/>
      <dgm:spPr/>
    </dgm:pt>
    <dgm:pt modelId="{A35CAD89-25E8-4CB6-B1F1-12DDA502819D}" type="pres">
      <dgm:prSet presAssocID="{CB6000F5-66BA-4F53-BC8E-4490DEE7C2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E5DCDC6F-9D0E-4C03-8FCF-01B458AB182A}" type="pres">
      <dgm:prSet presAssocID="{CB6000F5-66BA-4F53-BC8E-4490DEE7C248}" presName="spaceRect" presStyleCnt="0"/>
      <dgm:spPr/>
    </dgm:pt>
    <dgm:pt modelId="{29274E8F-81F6-477A-8601-E6F9122148F8}" type="pres">
      <dgm:prSet presAssocID="{CB6000F5-66BA-4F53-BC8E-4490DEE7C248}" presName="parTx" presStyleLbl="revTx" presStyleIdx="0" presStyleCnt="3">
        <dgm:presLayoutVars>
          <dgm:chMax val="0"/>
          <dgm:chPref val="0"/>
        </dgm:presLayoutVars>
      </dgm:prSet>
      <dgm:spPr/>
    </dgm:pt>
    <dgm:pt modelId="{8D70A8C2-C708-404F-86BC-0E1AFA9211BE}" type="pres">
      <dgm:prSet presAssocID="{4E417CED-8626-46B5-B010-548E1BFDEA52}" presName="sibTrans" presStyleCnt="0"/>
      <dgm:spPr/>
    </dgm:pt>
    <dgm:pt modelId="{43071D9A-9E00-4045-95A4-B18F4DF56486}" type="pres">
      <dgm:prSet presAssocID="{4BE03A99-A298-4D98-8F10-93AA985B75C2}" presName="compNode" presStyleCnt="0"/>
      <dgm:spPr/>
    </dgm:pt>
    <dgm:pt modelId="{A98B647F-970A-4CE9-B717-B2F5BB271171}" type="pres">
      <dgm:prSet presAssocID="{4BE03A99-A298-4D98-8F10-93AA985B75C2}" presName="bgRect" presStyleLbl="bgShp" presStyleIdx="1" presStyleCnt="3"/>
      <dgm:spPr/>
    </dgm:pt>
    <dgm:pt modelId="{A804F988-57FC-4A28-9873-E3FBFFE73851}" type="pres">
      <dgm:prSet presAssocID="{4BE03A99-A298-4D98-8F10-93AA985B75C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A0E482F3-9FD9-4C50-BA67-65C6A6D395CD}" type="pres">
      <dgm:prSet presAssocID="{4BE03A99-A298-4D98-8F10-93AA985B75C2}" presName="spaceRect" presStyleCnt="0"/>
      <dgm:spPr/>
    </dgm:pt>
    <dgm:pt modelId="{AB03F7A3-38BF-41E4-96FA-1F5ACFB2952B}" type="pres">
      <dgm:prSet presAssocID="{4BE03A99-A298-4D98-8F10-93AA985B75C2}" presName="parTx" presStyleLbl="revTx" presStyleIdx="1" presStyleCnt="3" custScaleX="97533">
        <dgm:presLayoutVars>
          <dgm:chMax val="0"/>
          <dgm:chPref val="0"/>
        </dgm:presLayoutVars>
      </dgm:prSet>
      <dgm:spPr/>
    </dgm:pt>
    <dgm:pt modelId="{4E35D167-B78A-40CE-9CAF-158B1C1F4277}" type="pres">
      <dgm:prSet presAssocID="{FD4019EA-04FF-4D9C-8BBC-AFF567D41F00}" presName="sibTrans" presStyleCnt="0"/>
      <dgm:spPr/>
    </dgm:pt>
    <dgm:pt modelId="{A93A298B-DB26-4195-B43C-FEB27E2CD98A}" type="pres">
      <dgm:prSet presAssocID="{4934C9E3-659C-4364-8B24-9B9B34F956B9}" presName="compNode" presStyleCnt="0"/>
      <dgm:spPr/>
    </dgm:pt>
    <dgm:pt modelId="{28800EB3-5019-405A-90C2-B7227378B4D6}" type="pres">
      <dgm:prSet presAssocID="{4934C9E3-659C-4364-8B24-9B9B34F956B9}" presName="bgRect" presStyleLbl="bgShp" presStyleIdx="2" presStyleCnt="3"/>
      <dgm:spPr/>
    </dgm:pt>
    <dgm:pt modelId="{02BD8C12-C7E6-4689-B0ED-C0D88E682625}" type="pres">
      <dgm:prSet presAssocID="{4934C9E3-659C-4364-8B24-9B9B34F956B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61D095FD-15FF-4D02-9D84-7E1EC697A824}" type="pres">
      <dgm:prSet presAssocID="{4934C9E3-659C-4364-8B24-9B9B34F956B9}" presName="spaceRect" presStyleCnt="0"/>
      <dgm:spPr/>
    </dgm:pt>
    <dgm:pt modelId="{D7030391-B8B5-4DF7-BBAB-DB4D38A7457F}" type="pres">
      <dgm:prSet presAssocID="{4934C9E3-659C-4364-8B24-9B9B34F956B9}" presName="parTx" presStyleLbl="revTx" presStyleIdx="2" presStyleCnt="3" custLinFactNeighborX="1141" custLinFactNeighborY="-5130">
        <dgm:presLayoutVars>
          <dgm:chMax val="0"/>
          <dgm:chPref val="0"/>
        </dgm:presLayoutVars>
      </dgm:prSet>
      <dgm:spPr/>
    </dgm:pt>
  </dgm:ptLst>
  <dgm:cxnLst>
    <dgm:cxn modelId="{F7FA5D33-4959-47FD-AA5D-70B9AEA7D292}" type="presOf" srcId="{4934C9E3-659C-4364-8B24-9B9B34F956B9}" destId="{D7030391-B8B5-4DF7-BBAB-DB4D38A7457F}" srcOrd="0" destOrd="0" presId="urn:microsoft.com/office/officeart/2018/2/layout/IconVerticalSolidList"/>
    <dgm:cxn modelId="{DBF56A39-6A4A-4B67-9234-5EB105ADD381}" type="presOf" srcId="{CB6000F5-66BA-4F53-BC8E-4490DEE7C248}" destId="{29274E8F-81F6-477A-8601-E6F9122148F8}" srcOrd="0" destOrd="0" presId="urn:microsoft.com/office/officeart/2018/2/layout/IconVerticalSolidList"/>
    <dgm:cxn modelId="{D6C7593C-D7FE-49AD-8EE8-02AB6979DAB2}" srcId="{EDD41AE2-FD94-47F6-B8FC-6C9AEAA36D9C}" destId="{CB6000F5-66BA-4F53-BC8E-4490DEE7C248}" srcOrd="0" destOrd="0" parTransId="{ADCFDED9-6FEC-4FEB-BBCE-D9DF5E61312D}" sibTransId="{4E417CED-8626-46B5-B010-548E1BFDEA52}"/>
    <dgm:cxn modelId="{D43F605C-563E-4FD6-93C7-EF9A29E046CE}" type="presOf" srcId="{4BE03A99-A298-4D98-8F10-93AA985B75C2}" destId="{AB03F7A3-38BF-41E4-96FA-1F5ACFB2952B}" srcOrd="0" destOrd="0" presId="urn:microsoft.com/office/officeart/2018/2/layout/IconVerticalSolidList"/>
    <dgm:cxn modelId="{CE62F96D-BBC0-4C9E-921E-D808AC465FA7}" type="presOf" srcId="{EDD41AE2-FD94-47F6-B8FC-6C9AEAA36D9C}" destId="{6550B2B5-0E18-4CC7-A696-C2282212611A}" srcOrd="0" destOrd="0" presId="urn:microsoft.com/office/officeart/2018/2/layout/IconVerticalSolidList"/>
    <dgm:cxn modelId="{4DE40A8C-C29D-483F-8D39-DBA50F782A54}" srcId="{EDD41AE2-FD94-47F6-B8FC-6C9AEAA36D9C}" destId="{4934C9E3-659C-4364-8B24-9B9B34F956B9}" srcOrd="2" destOrd="0" parTransId="{BA37FD49-42FA-47F5-8B12-BB78C77B679B}" sibTransId="{C37D7C0A-0A85-466F-956F-B41F3781D198}"/>
    <dgm:cxn modelId="{773322BF-3875-4DC0-BE6A-99D1943FB4C8}" srcId="{EDD41AE2-FD94-47F6-B8FC-6C9AEAA36D9C}" destId="{4BE03A99-A298-4D98-8F10-93AA985B75C2}" srcOrd="1" destOrd="0" parTransId="{89A8E55F-3466-4C32-98B2-EF430E439D3E}" sibTransId="{FD4019EA-04FF-4D9C-8BBC-AFF567D41F00}"/>
    <dgm:cxn modelId="{8F421A56-FDEC-48F2-BDF7-BB2CE6300A17}" type="presParOf" srcId="{6550B2B5-0E18-4CC7-A696-C2282212611A}" destId="{A7D66A9C-62CD-463A-85AB-03149E8234C6}" srcOrd="0" destOrd="0" presId="urn:microsoft.com/office/officeart/2018/2/layout/IconVerticalSolidList"/>
    <dgm:cxn modelId="{13D85D0C-B705-4E42-8B3E-3C2133C4DF24}" type="presParOf" srcId="{A7D66A9C-62CD-463A-85AB-03149E8234C6}" destId="{F9769D59-B35E-47D8-88C0-DA758180D89E}" srcOrd="0" destOrd="0" presId="urn:microsoft.com/office/officeart/2018/2/layout/IconVerticalSolidList"/>
    <dgm:cxn modelId="{22B00492-C6E6-40F2-9646-9DB679F0B3A3}" type="presParOf" srcId="{A7D66A9C-62CD-463A-85AB-03149E8234C6}" destId="{A35CAD89-25E8-4CB6-B1F1-12DDA502819D}" srcOrd="1" destOrd="0" presId="urn:microsoft.com/office/officeart/2018/2/layout/IconVerticalSolidList"/>
    <dgm:cxn modelId="{4ABC690E-2C43-4F45-8C87-C972C898AB41}" type="presParOf" srcId="{A7D66A9C-62CD-463A-85AB-03149E8234C6}" destId="{E5DCDC6F-9D0E-4C03-8FCF-01B458AB182A}" srcOrd="2" destOrd="0" presId="urn:microsoft.com/office/officeart/2018/2/layout/IconVerticalSolidList"/>
    <dgm:cxn modelId="{920A6B7A-1AA2-4DEE-84C5-B241C207CD02}" type="presParOf" srcId="{A7D66A9C-62CD-463A-85AB-03149E8234C6}" destId="{29274E8F-81F6-477A-8601-E6F9122148F8}" srcOrd="3" destOrd="0" presId="urn:microsoft.com/office/officeart/2018/2/layout/IconVerticalSolidList"/>
    <dgm:cxn modelId="{4C7C8045-4301-4CC9-83C2-8505C66080F8}" type="presParOf" srcId="{6550B2B5-0E18-4CC7-A696-C2282212611A}" destId="{8D70A8C2-C708-404F-86BC-0E1AFA9211BE}" srcOrd="1" destOrd="0" presId="urn:microsoft.com/office/officeart/2018/2/layout/IconVerticalSolidList"/>
    <dgm:cxn modelId="{0D0D492D-EBDA-4181-9AE5-7D9BEF5C9D37}" type="presParOf" srcId="{6550B2B5-0E18-4CC7-A696-C2282212611A}" destId="{43071D9A-9E00-4045-95A4-B18F4DF56486}" srcOrd="2" destOrd="0" presId="urn:microsoft.com/office/officeart/2018/2/layout/IconVerticalSolidList"/>
    <dgm:cxn modelId="{D1D6C8F9-7FAA-484E-9CE4-3CCEF0601DB7}" type="presParOf" srcId="{43071D9A-9E00-4045-95A4-B18F4DF56486}" destId="{A98B647F-970A-4CE9-B717-B2F5BB271171}" srcOrd="0" destOrd="0" presId="urn:microsoft.com/office/officeart/2018/2/layout/IconVerticalSolidList"/>
    <dgm:cxn modelId="{125F1ACC-1291-4C0C-9B10-54C321F4E2EA}" type="presParOf" srcId="{43071D9A-9E00-4045-95A4-B18F4DF56486}" destId="{A804F988-57FC-4A28-9873-E3FBFFE73851}" srcOrd="1" destOrd="0" presId="urn:microsoft.com/office/officeart/2018/2/layout/IconVerticalSolidList"/>
    <dgm:cxn modelId="{92DD7946-C052-4A4C-AAF5-6FFECD1149FF}" type="presParOf" srcId="{43071D9A-9E00-4045-95A4-B18F4DF56486}" destId="{A0E482F3-9FD9-4C50-BA67-65C6A6D395CD}" srcOrd="2" destOrd="0" presId="urn:microsoft.com/office/officeart/2018/2/layout/IconVerticalSolidList"/>
    <dgm:cxn modelId="{A57056AC-6CD4-41B6-94F1-790177ECAA8C}" type="presParOf" srcId="{43071D9A-9E00-4045-95A4-B18F4DF56486}" destId="{AB03F7A3-38BF-41E4-96FA-1F5ACFB2952B}" srcOrd="3" destOrd="0" presId="urn:microsoft.com/office/officeart/2018/2/layout/IconVerticalSolidList"/>
    <dgm:cxn modelId="{15BE9FF4-3226-4C28-A0D9-BCD5F50538F3}" type="presParOf" srcId="{6550B2B5-0E18-4CC7-A696-C2282212611A}" destId="{4E35D167-B78A-40CE-9CAF-158B1C1F4277}" srcOrd="3" destOrd="0" presId="urn:microsoft.com/office/officeart/2018/2/layout/IconVerticalSolidList"/>
    <dgm:cxn modelId="{FE53A9CB-086A-4314-A8E1-7A99BA2BB28E}" type="presParOf" srcId="{6550B2B5-0E18-4CC7-A696-C2282212611A}" destId="{A93A298B-DB26-4195-B43C-FEB27E2CD98A}" srcOrd="4" destOrd="0" presId="urn:microsoft.com/office/officeart/2018/2/layout/IconVerticalSolidList"/>
    <dgm:cxn modelId="{04FFD1F2-35EB-4B8D-87C6-C635933936B6}" type="presParOf" srcId="{A93A298B-DB26-4195-B43C-FEB27E2CD98A}" destId="{28800EB3-5019-405A-90C2-B7227378B4D6}" srcOrd="0" destOrd="0" presId="urn:microsoft.com/office/officeart/2018/2/layout/IconVerticalSolidList"/>
    <dgm:cxn modelId="{E96496E7-7B31-42EF-B4EE-4BA024B04F99}" type="presParOf" srcId="{A93A298B-DB26-4195-B43C-FEB27E2CD98A}" destId="{02BD8C12-C7E6-4689-B0ED-C0D88E682625}" srcOrd="1" destOrd="0" presId="urn:microsoft.com/office/officeart/2018/2/layout/IconVerticalSolidList"/>
    <dgm:cxn modelId="{815F4D20-6AED-4A2C-832B-339EE2589E25}" type="presParOf" srcId="{A93A298B-DB26-4195-B43C-FEB27E2CD98A}" destId="{61D095FD-15FF-4D02-9D84-7E1EC697A824}" srcOrd="2" destOrd="0" presId="urn:microsoft.com/office/officeart/2018/2/layout/IconVerticalSolidList"/>
    <dgm:cxn modelId="{F7BFC7D5-082B-4C3D-A947-F63106EB814E}" type="presParOf" srcId="{A93A298B-DB26-4195-B43C-FEB27E2CD98A}" destId="{D7030391-B8B5-4DF7-BBAB-DB4D38A7457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AA8B7F-B570-4244-A822-08924AF8703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E365F06-9CC8-4B20-AF7D-25C6407BC56B}" type="pres">
      <dgm:prSet presAssocID="{58AA8B7F-B570-4244-A822-08924AF87039}" presName="root" presStyleCnt="0">
        <dgm:presLayoutVars>
          <dgm:dir/>
          <dgm:resizeHandles val="exact"/>
        </dgm:presLayoutVars>
      </dgm:prSet>
      <dgm:spPr/>
    </dgm:pt>
  </dgm:ptLst>
  <dgm:cxnLst>
    <dgm:cxn modelId="{D6A2F1DC-1BE3-4CF9-8B03-195AE2491952}" type="presOf" srcId="{58AA8B7F-B570-4244-A822-08924AF87039}" destId="{2E365F06-9CC8-4B20-AF7D-25C6407BC56B}" srcOrd="0"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5225CFC-110A-4840-A6C0-84D3DF9744E4}" type="doc">
      <dgm:prSet loTypeId="urn:microsoft.com/office/officeart/2018/2/layout/IconLabelList" loCatId="icon" qsTypeId="urn:microsoft.com/office/officeart/2005/8/quickstyle/simple1" qsCatId="simple" csTypeId="urn:microsoft.com/office/officeart/2005/8/colors/colorful2" csCatId="colorful" phldr="1"/>
      <dgm:spPr/>
      <dgm:t>
        <a:bodyPr/>
        <a:lstStyle/>
        <a:p>
          <a:endParaRPr lang="en-US"/>
        </a:p>
      </dgm:t>
    </dgm:pt>
    <dgm:pt modelId="{E5B339EE-0E91-4556-9691-F15F510433AA}">
      <dgm:prSet/>
      <dgm:spPr/>
      <dgm:t>
        <a:bodyPr/>
        <a:lstStyle/>
        <a:p>
          <a:pPr>
            <a:lnSpc>
              <a:spcPct val="100000"/>
            </a:lnSpc>
          </a:pPr>
          <a:r>
            <a:rPr lang="en-US" b="0" i="0" dirty="0">
              <a:latin typeface="Arial" panose="020B0604020202020204" pitchFamily="34" charset="0"/>
              <a:cs typeface="Arial" panose="020B0604020202020204" pitchFamily="34" charset="0"/>
            </a:rPr>
            <a:t>I am motivated by one factor other than money at work.</a:t>
          </a:r>
          <a:endParaRPr lang="en-US" dirty="0">
            <a:latin typeface="Arial" panose="020B0604020202020204" pitchFamily="34" charset="0"/>
            <a:cs typeface="Arial" panose="020B0604020202020204" pitchFamily="34" charset="0"/>
          </a:endParaRPr>
        </a:p>
      </dgm:t>
    </dgm:pt>
    <dgm:pt modelId="{6859F5AD-D80E-4BBE-9F9D-2CA85927E6A1}" type="parTrans" cxnId="{C7EAD60D-18B3-42E0-ADEB-ECF5ABBC4125}">
      <dgm:prSet/>
      <dgm:spPr/>
      <dgm:t>
        <a:bodyPr/>
        <a:lstStyle/>
        <a:p>
          <a:endParaRPr lang="en-US"/>
        </a:p>
      </dgm:t>
    </dgm:pt>
    <dgm:pt modelId="{0A6D9874-EB95-4E0A-876E-3640338FE701}" type="sibTrans" cxnId="{C7EAD60D-18B3-42E0-ADEB-ECF5ABBC4125}">
      <dgm:prSet/>
      <dgm:spPr/>
      <dgm:t>
        <a:bodyPr/>
        <a:lstStyle/>
        <a:p>
          <a:endParaRPr lang="en-US"/>
        </a:p>
      </dgm:t>
    </dgm:pt>
    <dgm:pt modelId="{501E6420-E623-4636-822C-7F070D83CE2F}">
      <dgm:prSet/>
      <dgm:spPr/>
      <dgm:t>
        <a:bodyPr/>
        <a:lstStyle/>
        <a:p>
          <a:pPr>
            <a:lnSpc>
              <a:spcPct val="100000"/>
            </a:lnSpc>
          </a:pPr>
          <a:r>
            <a:rPr lang="en-US" b="0" i="0" dirty="0">
              <a:latin typeface="Arial" panose="020B0604020202020204" pitchFamily="34" charset="0"/>
              <a:cs typeface="Arial" panose="020B0604020202020204" pitchFamily="34" charset="0"/>
            </a:rPr>
            <a:t>I may give a personal reason for why I am motivated, but I do not have to. </a:t>
          </a:r>
          <a:endParaRPr lang="en-US" dirty="0">
            <a:latin typeface="Arial" panose="020B0604020202020204" pitchFamily="34" charset="0"/>
            <a:cs typeface="Arial" panose="020B0604020202020204" pitchFamily="34" charset="0"/>
          </a:endParaRPr>
        </a:p>
      </dgm:t>
    </dgm:pt>
    <dgm:pt modelId="{128AC151-9A3C-4E02-B633-E45D5681D5BE}" type="parTrans" cxnId="{F89F349D-CF3A-4988-A0EC-9136D838E397}">
      <dgm:prSet/>
      <dgm:spPr/>
      <dgm:t>
        <a:bodyPr/>
        <a:lstStyle/>
        <a:p>
          <a:endParaRPr lang="en-US"/>
        </a:p>
      </dgm:t>
    </dgm:pt>
    <dgm:pt modelId="{37FAD805-D88D-42DD-AB6B-B7CB33074BBD}" type="sibTrans" cxnId="{F89F349D-CF3A-4988-A0EC-9136D838E397}">
      <dgm:prSet/>
      <dgm:spPr/>
      <dgm:t>
        <a:bodyPr/>
        <a:lstStyle/>
        <a:p>
          <a:endParaRPr lang="en-US"/>
        </a:p>
      </dgm:t>
    </dgm:pt>
    <dgm:pt modelId="{EF2452E7-7944-4757-A482-C826D69294D4}">
      <dgm:prSet/>
      <dgm:spPr/>
      <dgm:t>
        <a:bodyPr/>
        <a:lstStyle/>
        <a:p>
          <a:pPr>
            <a:lnSpc>
              <a:spcPct val="100000"/>
            </a:lnSpc>
          </a:pPr>
          <a:r>
            <a:rPr lang="en-US" b="0" i="0" dirty="0">
              <a:latin typeface="Arial" panose="020B0604020202020204" pitchFamily="34" charset="0"/>
              <a:cs typeface="Arial" panose="020B0604020202020204" pitchFamily="34" charset="0"/>
            </a:rPr>
            <a:t>If I tell the truth, I am more likely to get hired. Be honest.</a:t>
          </a:r>
          <a:endParaRPr lang="en-US" dirty="0">
            <a:latin typeface="Arial" panose="020B0604020202020204" pitchFamily="34" charset="0"/>
            <a:cs typeface="Arial" panose="020B0604020202020204" pitchFamily="34" charset="0"/>
          </a:endParaRPr>
        </a:p>
      </dgm:t>
    </dgm:pt>
    <dgm:pt modelId="{16F6B99D-025B-4DB0-9F04-6CD0C961EA54}" type="parTrans" cxnId="{00CE32C9-DE30-43F0-9570-9F2BE77984B4}">
      <dgm:prSet/>
      <dgm:spPr/>
      <dgm:t>
        <a:bodyPr/>
        <a:lstStyle/>
        <a:p>
          <a:endParaRPr lang="en-US"/>
        </a:p>
      </dgm:t>
    </dgm:pt>
    <dgm:pt modelId="{0E9A18E3-F67D-49D8-B3CE-36956EA24202}" type="sibTrans" cxnId="{00CE32C9-DE30-43F0-9570-9F2BE77984B4}">
      <dgm:prSet/>
      <dgm:spPr/>
      <dgm:t>
        <a:bodyPr/>
        <a:lstStyle/>
        <a:p>
          <a:endParaRPr lang="en-US"/>
        </a:p>
      </dgm:t>
    </dgm:pt>
    <dgm:pt modelId="{4D2A2BA8-026A-4815-8A2B-D27BDACD60DA}">
      <dgm:prSet/>
      <dgm:spPr/>
      <dgm:t>
        <a:bodyPr/>
        <a:lstStyle/>
        <a:p>
          <a:pPr>
            <a:lnSpc>
              <a:spcPct val="100000"/>
            </a:lnSpc>
          </a:pPr>
          <a:r>
            <a:rPr lang="en-US" b="0" i="0" dirty="0"/>
            <a:t>Interviewer, please do not say I work only for money.</a:t>
          </a:r>
          <a:endParaRPr lang="en-US" dirty="0"/>
        </a:p>
      </dgm:t>
    </dgm:pt>
    <dgm:pt modelId="{9E5C81FC-FFF7-478A-8884-180400469F60}" type="parTrans" cxnId="{AE8DFC35-1EC7-4C1F-8534-689283D7EEE0}">
      <dgm:prSet/>
      <dgm:spPr/>
      <dgm:t>
        <a:bodyPr/>
        <a:lstStyle/>
        <a:p>
          <a:endParaRPr lang="en-US"/>
        </a:p>
      </dgm:t>
    </dgm:pt>
    <dgm:pt modelId="{1F1EDAA0-72B8-4564-A970-DB7C90E56CB8}" type="sibTrans" cxnId="{AE8DFC35-1EC7-4C1F-8534-689283D7EEE0}">
      <dgm:prSet/>
      <dgm:spPr/>
      <dgm:t>
        <a:bodyPr/>
        <a:lstStyle/>
        <a:p>
          <a:endParaRPr lang="en-US"/>
        </a:p>
      </dgm:t>
    </dgm:pt>
    <dgm:pt modelId="{5B731E2B-34AA-4D22-BCF6-7623FD5E334C}">
      <dgm:prSet/>
      <dgm:spPr/>
      <dgm:t>
        <a:bodyPr/>
        <a:lstStyle/>
        <a:p>
          <a:pPr>
            <a:lnSpc>
              <a:spcPct val="100000"/>
            </a:lnSpc>
          </a:pPr>
          <a:r>
            <a:rPr lang="en-US" b="0" i="0" dirty="0"/>
            <a:t>Whatever your motivation, do not tell me you are unsure.</a:t>
          </a:r>
          <a:endParaRPr lang="en-US" dirty="0"/>
        </a:p>
      </dgm:t>
    </dgm:pt>
    <dgm:pt modelId="{CC5E6EC0-34E7-4918-B5E8-DFA77E5C2657}" type="parTrans" cxnId="{FFEAA8F1-3CA1-4A57-B858-BC4E321D45F0}">
      <dgm:prSet/>
      <dgm:spPr/>
      <dgm:t>
        <a:bodyPr/>
        <a:lstStyle/>
        <a:p>
          <a:endParaRPr lang="en-US"/>
        </a:p>
      </dgm:t>
    </dgm:pt>
    <dgm:pt modelId="{90ABF7EC-A76C-4F1B-BCCA-2C47366108E7}" type="sibTrans" cxnId="{FFEAA8F1-3CA1-4A57-B858-BC4E321D45F0}">
      <dgm:prSet/>
      <dgm:spPr/>
      <dgm:t>
        <a:bodyPr/>
        <a:lstStyle/>
        <a:p>
          <a:endParaRPr lang="en-US"/>
        </a:p>
      </dgm:t>
    </dgm:pt>
    <dgm:pt modelId="{FD292C0C-67E6-45BA-8B40-C720D4C4200F}">
      <dgm:prSet/>
      <dgm:spPr/>
      <dgm:t>
        <a:bodyPr/>
        <a:lstStyle/>
        <a:p>
          <a:pPr>
            <a:lnSpc>
              <a:spcPct val="100000"/>
            </a:lnSpc>
          </a:pPr>
          <a:r>
            <a:rPr lang="en-US" b="0" i="0" dirty="0"/>
            <a:t>My enthusiasm and motivation will increase my chances of being hired.</a:t>
          </a:r>
          <a:endParaRPr lang="en-US" dirty="0"/>
        </a:p>
      </dgm:t>
    </dgm:pt>
    <dgm:pt modelId="{FE0E7DE3-F192-48AB-BC8D-9C9C5E40276C}" type="parTrans" cxnId="{EF5F7990-097A-4B0D-B250-B5A43AAC899D}">
      <dgm:prSet/>
      <dgm:spPr/>
      <dgm:t>
        <a:bodyPr/>
        <a:lstStyle/>
        <a:p>
          <a:endParaRPr lang="en-US"/>
        </a:p>
      </dgm:t>
    </dgm:pt>
    <dgm:pt modelId="{BC22B4BC-9662-46B0-9E4C-5EA436908CBF}" type="sibTrans" cxnId="{EF5F7990-097A-4B0D-B250-B5A43AAC899D}">
      <dgm:prSet/>
      <dgm:spPr/>
      <dgm:t>
        <a:bodyPr/>
        <a:lstStyle/>
        <a:p>
          <a:endParaRPr lang="en-US"/>
        </a:p>
      </dgm:t>
    </dgm:pt>
    <dgm:pt modelId="{10FF18B7-83EC-41BE-99BE-3AC463573997}" type="pres">
      <dgm:prSet presAssocID="{55225CFC-110A-4840-A6C0-84D3DF9744E4}" presName="root" presStyleCnt="0">
        <dgm:presLayoutVars>
          <dgm:dir/>
          <dgm:resizeHandles val="exact"/>
        </dgm:presLayoutVars>
      </dgm:prSet>
      <dgm:spPr/>
    </dgm:pt>
    <dgm:pt modelId="{5A11F345-CFFF-4093-B594-5EE8933FC893}" type="pres">
      <dgm:prSet presAssocID="{E5B339EE-0E91-4556-9691-F15F510433AA}" presName="compNode" presStyleCnt="0"/>
      <dgm:spPr/>
    </dgm:pt>
    <dgm:pt modelId="{0C07C33A-C46D-4B55-9938-8AA730851A22}" type="pres">
      <dgm:prSet presAssocID="{E5B339EE-0E91-4556-9691-F15F510433A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6E3F1CF7-D0FA-4290-B0F4-4386FD8A6EB9}" type="pres">
      <dgm:prSet presAssocID="{E5B339EE-0E91-4556-9691-F15F510433AA}" presName="spaceRect" presStyleCnt="0"/>
      <dgm:spPr/>
    </dgm:pt>
    <dgm:pt modelId="{9C4A119C-A657-4106-87EB-C75768A87E93}" type="pres">
      <dgm:prSet presAssocID="{E5B339EE-0E91-4556-9691-F15F510433AA}" presName="textRect" presStyleLbl="revTx" presStyleIdx="0" presStyleCnt="6" custScaleX="93415" custScaleY="100000">
        <dgm:presLayoutVars>
          <dgm:chMax val="1"/>
          <dgm:chPref val="1"/>
        </dgm:presLayoutVars>
      </dgm:prSet>
      <dgm:spPr/>
    </dgm:pt>
    <dgm:pt modelId="{DA10577F-DFDE-47DF-8BDD-A860C5AF5183}" type="pres">
      <dgm:prSet presAssocID="{0A6D9874-EB95-4E0A-876E-3640338FE701}" presName="sibTrans" presStyleCnt="0"/>
      <dgm:spPr/>
    </dgm:pt>
    <dgm:pt modelId="{AAAF7017-F480-4B69-8336-2E3C707FB79E}" type="pres">
      <dgm:prSet presAssocID="{501E6420-E623-4636-822C-7F070D83CE2F}" presName="compNode" presStyleCnt="0"/>
      <dgm:spPr/>
    </dgm:pt>
    <dgm:pt modelId="{55FA14A8-3A57-4808-A296-9BCE35D087F0}" type="pres">
      <dgm:prSet presAssocID="{501E6420-E623-4636-822C-7F070D83CE2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4A7B5172-9FFC-4CF5-B22B-BB75B3079197}" type="pres">
      <dgm:prSet presAssocID="{501E6420-E623-4636-822C-7F070D83CE2F}" presName="spaceRect" presStyleCnt="0"/>
      <dgm:spPr/>
    </dgm:pt>
    <dgm:pt modelId="{429D41AC-FBC9-46FF-9AB1-185AD4F0A3E2}" type="pres">
      <dgm:prSet presAssocID="{501E6420-E623-4636-822C-7F070D83CE2F}" presName="textRect" presStyleLbl="revTx" presStyleIdx="1" presStyleCnt="6" custScaleX="81853" custScaleY="114599">
        <dgm:presLayoutVars>
          <dgm:chMax val="1"/>
          <dgm:chPref val="1"/>
        </dgm:presLayoutVars>
      </dgm:prSet>
      <dgm:spPr/>
    </dgm:pt>
    <dgm:pt modelId="{0BC3454E-3C8A-46D4-A46E-7440A84177E2}" type="pres">
      <dgm:prSet presAssocID="{37FAD805-D88D-42DD-AB6B-B7CB33074BBD}" presName="sibTrans" presStyleCnt="0"/>
      <dgm:spPr/>
    </dgm:pt>
    <dgm:pt modelId="{43C59AFB-86EF-4262-9B28-F18BAD23C608}" type="pres">
      <dgm:prSet presAssocID="{EF2452E7-7944-4757-A482-C826D69294D4}" presName="compNode" presStyleCnt="0"/>
      <dgm:spPr/>
    </dgm:pt>
    <dgm:pt modelId="{0DB7D44A-D31B-4615-AC3B-867982B3E104}" type="pres">
      <dgm:prSet presAssocID="{EF2452E7-7944-4757-A482-C826D69294D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4E4813A3-F52E-4E85-8B76-6E502E588A71}" type="pres">
      <dgm:prSet presAssocID="{EF2452E7-7944-4757-A482-C826D69294D4}" presName="spaceRect" presStyleCnt="0"/>
      <dgm:spPr/>
    </dgm:pt>
    <dgm:pt modelId="{C2325A6F-7C61-4EF1-A626-6387E62C941E}" type="pres">
      <dgm:prSet presAssocID="{EF2452E7-7944-4757-A482-C826D69294D4}" presName="textRect" presStyleLbl="revTx" presStyleIdx="2" presStyleCnt="6">
        <dgm:presLayoutVars>
          <dgm:chMax val="1"/>
          <dgm:chPref val="1"/>
        </dgm:presLayoutVars>
      </dgm:prSet>
      <dgm:spPr/>
    </dgm:pt>
    <dgm:pt modelId="{30957AAF-82C6-4DF9-BD7A-A222EED3E2BB}" type="pres">
      <dgm:prSet presAssocID="{0E9A18E3-F67D-49D8-B3CE-36956EA24202}" presName="sibTrans" presStyleCnt="0"/>
      <dgm:spPr/>
    </dgm:pt>
    <dgm:pt modelId="{307E2AC3-34A1-43F2-AE8E-46CD60EBA91E}" type="pres">
      <dgm:prSet presAssocID="{4D2A2BA8-026A-4815-8A2B-D27BDACD60DA}" presName="compNode" presStyleCnt="0"/>
      <dgm:spPr/>
    </dgm:pt>
    <dgm:pt modelId="{AE000465-F87E-47B3-B7D1-3EE448D48830}" type="pres">
      <dgm:prSet presAssocID="{4D2A2BA8-026A-4815-8A2B-D27BDACD60D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llar"/>
        </a:ext>
      </dgm:extLst>
    </dgm:pt>
    <dgm:pt modelId="{CF0445BA-C0BB-4E57-81D2-5C54045A80DB}" type="pres">
      <dgm:prSet presAssocID="{4D2A2BA8-026A-4815-8A2B-D27BDACD60DA}" presName="spaceRect" presStyleCnt="0"/>
      <dgm:spPr/>
    </dgm:pt>
    <dgm:pt modelId="{978937B5-15B3-4B4B-A372-54663B497574}" type="pres">
      <dgm:prSet presAssocID="{4D2A2BA8-026A-4815-8A2B-D27BDACD60DA}" presName="textRect" presStyleLbl="revTx" presStyleIdx="3" presStyleCnt="6">
        <dgm:presLayoutVars>
          <dgm:chMax val="1"/>
          <dgm:chPref val="1"/>
        </dgm:presLayoutVars>
      </dgm:prSet>
      <dgm:spPr/>
    </dgm:pt>
    <dgm:pt modelId="{F19744BF-281C-4079-9206-8ABDDDBF23B2}" type="pres">
      <dgm:prSet presAssocID="{1F1EDAA0-72B8-4564-A970-DB7C90E56CB8}" presName="sibTrans" presStyleCnt="0"/>
      <dgm:spPr/>
    </dgm:pt>
    <dgm:pt modelId="{0EB58385-1E3B-467E-AA55-3FF1B201D73B}" type="pres">
      <dgm:prSet presAssocID="{5B731E2B-34AA-4D22-BCF6-7623FD5E334C}" presName="compNode" presStyleCnt="0"/>
      <dgm:spPr/>
    </dgm:pt>
    <dgm:pt modelId="{029CF61A-C05C-4064-9CCC-88536B3BD8F9}" type="pres">
      <dgm:prSet presAssocID="{5B731E2B-34AA-4D22-BCF6-7623FD5E334C}" presName="iconRect" presStyleLbl="node1" presStyleIdx="4" presStyleCnt="6" custLinFactNeighborY="-6642"/>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Questions"/>
        </a:ext>
      </dgm:extLst>
    </dgm:pt>
    <dgm:pt modelId="{F5CDD991-4E7F-41AF-B203-FA9707919885}" type="pres">
      <dgm:prSet presAssocID="{5B731E2B-34AA-4D22-BCF6-7623FD5E334C}" presName="spaceRect" presStyleCnt="0"/>
      <dgm:spPr/>
    </dgm:pt>
    <dgm:pt modelId="{E8E01645-96B9-4C1F-97AC-648C60BB33CF}" type="pres">
      <dgm:prSet presAssocID="{5B731E2B-34AA-4D22-BCF6-7623FD5E334C}" presName="textRect" presStyleLbl="revTx" presStyleIdx="4" presStyleCnt="6">
        <dgm:presLayoutVars>
          <dgm:chMax val="1"/>
          <dgm:chPref val="1"/>
        </dgm:presLayoutVars>
      </dgm:prSet>
      <dgm:spPr/>
    </dgm:pt>
    <dgm:pt modelId="{AC1F7526-E285-4EC9-849C-ABBB4D307085}" type="pres">
      <dgm:prSet presAssocID="{90ABF7EC-A76C-4F1B-BCCA-2C47366108E7}" presName="sibTrans" presStyleCnt="0"/>
      <dgm:spPr/>
    </dgm:pt>
    <dgm:pt modelId="{8B6FE04B-C5DE-4B77-881C-CA6F46442351}" type="pres">
      <dgm:prSet presAssocID="{FD292C0C-67E6-45BA-8B40-C720D4C4200F}" presName="compNode" presStyleCnt="0"/>
      <dgm:spPr/>
    </dgm:pt>
    <dgm:pt modelId="{7134E0BC-038F-49E5-A6BB-5C41473A11D2}" type="pres">
      <dgm:prSet presAssocID="{FD292C0C-67E6-45BA-8B40-C720D4C4200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arketing"/>
        </a:ext>
      </dgm:extLst>
    </dgm:pt>
    <dgm:pt modelId="{5090DB1D-3FCF-41AE-8548-938B577CE082}" type="pres">
      <dgm:prSet presAssocID="{FD292C0C-67E6-45BA-8B40-C720D4C4200F}" presName="spaceRect" presStyleCnt="0"/>
      <dgm:spPr/>
    </dgm:pt>
    <dgm:pt modelId="{5F9DADD8-75BD-4F9C-8002-ACBB2EFB59CC}" type="pres">
      <dgm:prSet presAssocID="{FD292C0C-67E6-45BA-8B40-C720D4C4200F}" presName="textRect" presStyleLbl="revTx" presStyleIdx="5" presStyleCnt="6">
        <dgm:presLayoutVars>
          <dgm:chMax val="1"/>
          <dgm:chPref val="1"/>
        </dgm:presLayoutVars>
      </dgm:prSet>
      <dgm:spPr/>
    </dgm:pt>
  </dgm:ptLst>
  <dgm:cxnLst>
    <dgm:cxn modelId="{C7EAD60D-18B3-42E0-ADEB-ECF5ABBC4125}" srcId="{55225CFC-110A-4840-A6C0-84D3DF9744E4}" destId="{E5B339EE-0E91-4556-9691-F15F510433AA}" srcOrd="0" destOrd="0" parTransId="{6859F5AD-D80E-4BBE-9F9D-2CA85927E6A1}" sibTransId="{0A6D9874-EB95-4E0A-876E-3640338FE701}"/>
    <dgm:cxn modelId="{927CB328-3641-4641-B2FE-EBF5A64BCDCC}" type="presOf" srcId="{4D2A2BA8-026A-4815-8A2B-D27BDACD60DA}" destId="{978937B5-15B3-4B4B-A372-54663B497574}" srcOrd="0" destOrd="0" presId="urn:microsoft.com/office/officeart/2018/2/layout/IconLabelList"/>
    <dgm:cxn modelId="{AE8DFC35-1EC7-4C1F-8534-689283D7EEE0}" srcId="{55225CFC-110A-4840-A6C0-84D3DF9744E4}" destId="{4D2A2BA8-026A-4815-8A2B-D27BDACD60DA}" srcOrd="3" destOrd="0" parTransId="{9E5C81FC-FFF7-478A-8884-180400469F60}" sibTransId="{1F1EDAA0-72B8-4564-A970-DB7C90E56CB8}"/>
    <dgm:cxn modelId="{AFB06E6D-643D-4DB7-9C9B-3A052295A7C6}" type="presOf" srcId="{EF2452E7-7944-4757-A482-C826D69294D4}" destId="{C2325A6F-7C61-4EF1-A626-6387E62C941E}" srcOrd="0" destOrd="0" presId="urn:microsoft.com/office/officeart/2018/2/layout/IconLabelList"/>
    <dgm:cxn modelId="{0659386E-6CE3-4714-ADDD-950C57169272}" type="presOf" srcId="{501E6420-E623-4636-822C-7F070D83CE2F}" destId="{429D41AC-FBC9-46FF-9AB1-185AD4F0A3E2}" srcOrd="0" destOrd="0" presId="urn:microsoft.com/office/officeart/2018/2/layout/IconLabelList"/>
    <dgm:cxn modelId="{EF5F7990-097A-4B0D-B250-B5A43AAC899D}" srcId="{55225CFC-110A-4840-A6C0-84D3DF9744E4}" destId="{FD292C0C-67E6-45BA-8B40-C720D4C4200F}" srcOrd="5" destOrd="0" parTransId="{FE0E7DE3-F192-48AB-BC8D-9C9C5E40276C}" sibTransId="{BC22B4BC-9662-46B0-9E4C-5EA436908CBF}"/>
    <dgm:cxn modelId="{F89F349D-CF3A-4988-A0EC-9136D838E397}" srcId="{55225CFC-110A-4840-A6C0-84D3DF9744E4}" destId="{501E6420-E623-4636-822C-7F070D83CE2F}" srcOrd="1" destOrd="0" parTransId="{128AC151-9A3C-4E02-B633-E45D5681D5BE}" sibTransId="{37FAD805-D88D-42DD-AB6B-B7CB33074BBD}"/>
    <dgm:cxn modelId="{C9A493A0-5EAB-45CC-81BF-D0F7C4F094C8}" type="presOf" srcId="{FD292C0C-67E6-45BA-8B40-C720D4C4200F}" destId="{5F9DADD8-75BD-4F9C-8002-ACBB2EFB59CC}" srcOrd="0" destOrd="0" presId="urn:microsoft.com/office/officeart/2018/2/layout/IconLabelList"/>
    <dgm:cxn modelId="{D30B69BA-E4E7-44D8-B065-5FB96A1323A1}" type="presOf" srcId="{E5B339EE-0E91-4556-9691-F15F510433AA}" destId="{9C4A119C-A657-4106-87EB-C75768A87E93}" srcOrd="0" destOrd="0" presId="urn:microsoft.com/office/officeart/2018/2/layout/IconLabelList"/>
    <dgm:cxn modelId="{00CE32C9-DE30-43F0-9570-9F2BE77984B4}" srcId="{55225CFC-110A-4840-A6C0-84D3DF9744E4}" destId="{EF2452E7-7944-4757-A482-C826D69294D4}" srcOrd="2" destOrd="0" parTransId="{16F6B99D-025B-4DB0-9F04-6CD0C961EA54}" sibTransId="{0E9A18E3-F67D-49D8-B3CE-36956EA24202}"/>
    <dgm:cxn modelId="{D079EDE8-BFCC-4795-90D0-0DB2E915A027}" type="presOf" srcId="{55225CFC-110A-4840-A6C0-84D3DF9744E4}" destId="{10FF18B7-83EC-41BE-99BE-3AC463573997}" srcOrd="0" destOrd="0" presId="urn:microsoft.com/office/officeart/2018/2/layout/IconLabelList"/>
    <dgm:cxn modelId="{FFEAA8F1-3CA1-4A57-B858-BC4E321D45F0}" srcId="{55225CFC-110A-4840-A6C0-84D3DF9744E4}" destId="{5B731E2B-34AA-4D22-BCF6-7623FD5E334C}" srcOrd="4" destOrd="0" parTransId="{CC5E6EC0-34E7-4918-B5E8-DFA77E5C2657}" sibTransId="{90ABF7EC-A76C-4F1B-BCCA-2C47366108E7}"/>
    <dgm:cxn modelId="{A3598EF9-6BE6-4A17-BFC1-22969112D0EE}" type="presOf" srcId="{5B731E2B-34AA-4D22-BCF6-7623FD5E334C}" destId="{E8E01645-96B9-4C1F-97AC-648C60BB33CF}" srcOrd="0" destOrd="0" presId="urn:microsoft.com/office/officeart/2018/2/layout/IconLabelList"/>
    <dgm:cxn modelId="{A0769C83-2D54-441F-9BBC-49981ABC1B54}" type="presParOf" srcId="{10FF18B7-83EC-41BE-99BE-3AC463573997}" destId="{5A11F345-CFFF-4093-B594-5EE8933FC893}" srcOrd="0" destOrd="0" presId="urn:microsoft.com/office/officeart/2018/2/layout/IconLabelList"/>
    <dgm:cxn modelId="{B520DA5C-2865-476B-9546-A28D33B1BABC}" type="presParOf" srcId="{5A11F345-CFFF-4093-B594-5EE8933FC893}" destId="{0C07C33A-C46D-4B55-9938-8AA730851A22}" srcOrd="0" destOrd="0" presId="urn:microsoft.com/office/officeart/2018/2/layout/IconLabelList"/>
    <dgm:cxn modelId="{D2C98144-ED05-4906-9D96-02CD3DF6FF4A}" type="presParOf" srcId="{5A11F345-CFFF-4093-B594-5EE8933FC893}" destId="{6E3F1CF7-D0FA-4290-B0F4-4386FD8A6EB9}" srcOrd="1" destOrd="0" presId="urn:microsoft.com/office/officeart/2018/2/layout/IconLabelList"/>
    <dgm:cxn modelId="{291D6193-9418-4F27-A690-FEFB1C2FBA6E}" type="presParOf" srcId="{5A11F345-CFFF-4093-B594-5EE8933FC893}" destId="{9C4A119C-A657-4106-87EB-C75768A87E93}" srcOrd="2" destOrd="0" presId="urn:microsoft.com/office/officeart/2018/2/layout/IconLabelList"/>
    <dgm:cxn modelId="{8611E637-0C99-42A4-A646-12BBC12F3EDC}" type="presParOf" srcId="{10FF18B7-83EC-41BE-99BE-3AC463573997}" destId="{DA10577F-DFDE-47DF-8BDD-A860C5AF5183}" srcOrd="1" destOrd="0" presId="urn:microsoft.com/office/officeart/2018/2/layout/IconLabelList"/>
    <dgm:cxn modelId="{7BA87EC9-3DB3-4E40-A1BA-5B8EB7012797}" type="presParOf" srcId="{10FF18B7-83EC-41BE-99BE-3AC463573997}" destId="{AAAF7017-F480-4B69-8336-2E3C707FB79E}" srcOrd="2" destOrd="0" presId="urn:microsoft.com/office/officeart/2018/2/layout/IconLabelList"/>
    <dgm:cxn modelId="{284AA57B-D1D8-40D5-9B2A-23229B9208EE}" type="presParOf" srcId="{AAAF7017-F480-4B69-8336-2E3C707FB79E}" destId="{55FA14A8-3A57-4808-A296-9BCE35D087F0}" srcOrd="0" destOrd="0" presId="urn:microsoft.com/office/officeart/2018/2/layout/IconLabelList"/>
    <dgm:cxn modelId="{5261DBEC-37C7-4137-BC23-D5C550470366}" type="presParOf" srcId="{AAAF7017-F480-4B69-8336-2E3C707FB79E}" destId="{4A7B5172-9FFC-4CF5-B22B-BB75B3079197}" srcOrd="1" destOrd="0" presId="urn:microsoft.com/office/officeart/2018/2/layout/IconLabelList"/>
    <dgm:cxn modelId="{F9BF6F4F-C9BA-44FD-9936-69D753FE012D}" type="presParOf" srcId="{AAAF7017-F480-4B69-8336-2E3C707FB79E}" destId="{429D41AC-FBC9-46FF-9AB1-185AD4F0A3E2}" srcOrd="2" destOrd="0" presId="urn:microsoft.com/office/officeart/2018/2/layout/IconLabelList"/>
    <dgm:cxn modelId="{60EB75EA-101A-4E0F-B779-60BBADFAC032}" type="presParOf" srcId="{10FF18B7-83EC-41BE-99BE-3AC463573997}" destId="{0BC3454E-3C8A-46D4-A46E-7440A84177E2}" srcOrd="3" destOrd="0" presId="urn:microsoft.com/office/officeart/2018/2/layout/IconLabelList"/>
    <dgm:cxn modelId="{F775710E-E97F-42F0-8CC5-818CC72AB7C7}" type="presParOf" srcId="{10FF18B7-83EC-41BE-99BE-3AC463573997}" destId="{43C59AFB-86EF-4262-9B28-F18BAD23C608}" srcOrd="4" destOrd="0" presId="urn:microsoft.com/office/officeart/2018/2/layout/IconLabelList"/>
    <dgm:cxn modelId="{13EAEC16-92C2-4D29-8CAF-0A968123F057}" type="presParOf" srcId="{43C59AFB-86EF-4262-9B28-F18BAD23C608}" destId="{0DB7D44A-D31B-4615-AC3B-867982B3E104}" srcOrd="0" destOrd="0" presId="urn:microsoft.com/office/officeart/2018/2/layout/IconLabelList"/>
    <dgm:cxn modelId="{46064A19-3FF2-40D7-AC60-3B552792A340}" type="presParOf" srcId="{43C59AFB-86EF-4262-9B28-F18BAD23C608}" destId="{4E4813A3-F52E-4E85-8B76-6E502E588A71}" srcOrd="1" destOrd="0" presId="urn:microsoft.com/office/officeart/2018/2/layout/IconLabelList"/>
    <dgm:cxn modelId="{3F29618C-557B-4938-856B-4D3A206C287E}" type="presParOf" srcId="{43C59AFB-86EF-4262-9B28-F18BAD23C608}" destId="{C2325A6F-7C61-4EF1-A626-6387E62C941E}" srcOrd="2" destOrd="0" presId="urn:microsoft.com/office/officeart/2018/2/layout/IconLabelList"/>
    <dgm:cxn modelId="{00448BF0-1BC7-4E7B-AB64-B2E0AD83B806}" type="presParOf" srcId="{10FF18B7-83EC-41BE-99BE-3AC463573997}" destId="{30957AAF-82C6-4DF9-BD7A-A222EED3E2BB}" srcOrd="5" destOrd="0" presId="urn:microsoft.com/office/officeart/2018/2/layout/IconLabelList"/>
    <dgm:cxn modelId="{994DC87E-226C-496E-B393-DC2607A62432}" type="presParOf" srcId="{10FF18B7-83EC-41BE-99BE-3AC463573997}" destId="{307E2AC3-34A1-43F2-AE8E-46CD60EBA91E}" srcOrd="6" destOrd="0" presId="urn:microsoft.com/office/officeart/2018/2/layout/IconLabelList"/>
    <dgm:cxn modelId="{DB2D148F-30C0-4603-8E3F-7780B04341C6}" type="presParOf" srcId="{307E2AC3-34A1-43F2-AE8E-46CD60EBA91E}" destId="{AE000465-F87E-47B3-B7D1-3EE448D48830}" srcOrd="0" destOrd="0" presId="urn:microsoft.com/office/officeart/2018/2/layout/IconLabelList"/>
    <dgm:cxn modelId="{454F8E3D-F06E-42B4-9126-92FE1005868A}" type="presParOf" srcId="{307E2AC3-34A1-43F2-AE8E-46CD60EBA91E}" destId="{CF0445BA-C0BB-4E57-81D2-5C54045A80DB}" srcOrd="1" destOrd="0" presId="urn:microsoft.com/office/officeart/2018/2/layout/IconLabelList"/>
    <dgm:cxn modelId="{299EDFA3-F7A0-4042-B633-76830A309649}" type="presParOf" srcId="{307E2AC3-34A1-43F2-AE8E-46CD60EBA91E}" destId="{978937B5-15B3-4B4B-A372-54663B497574}" srcOrd="2" destOrd="0" presId="urn:microsoft.com/office/officeart/2018/2/layout/IconLabelList"/>
    <dgm:cxn modelId="{4A0944FF-E350-4187-A7A8-1BDB3E3F42FB}" type="presParOf" srcId="{10FF18B7-83EC-41BE-99BE-3AC463573997}" destId="{F19744BF-281C-4079-9206-8ABDDDBF23B2}" srcOrd="7" destOrd="0" presId="urn:microsoft.com/office/officeart/2018/2/layout/IconLabelList"/>
    <dgm:cxn modelId="{0B0C72D1-3838-4AF3-8D59-0334A857DCD9}" type="presParOf" srcId="{10FF18B7-83EC-41BE-99BE-3AC463573997}" destId="{0EB58385-1E3B-467E-AA55-3FF1B201D73B}" srcOrd="8" destOrd="0" presId="urn:microsoft.com/office/officeart/2018/2/layout/IconLabelList"/>
    <dgm:cxn modelId="{86D43E49-0B44-4F8F-ABDA-C3809C98CA94}" type="presParOf" srcId="{0EB58385-1E3B-467E-AA55-3FF1B201D73B}" destId="{029CF61A-C05C-4064-9CCC-88536B3BD8F9}" srcOrd="0" destOrd="0" presId="urn:microsoft.com/office/officeart/2018/2/layout/IconLabelList"/>
    <dgm:cxn modelId="{B5FAC7DC-2B5C-4CB5-A617-51FDFA284939}" type="presParOf" srcId="{0EB58385-1E3B-467E-AA55-3FF1B201D73B}" destId="{F5CDD991-4E7F-41AF-B203-FA9707919885}" srcOrd="1" destOrd="0" presId="urn:microsoft.com/office/officeart/2018/2/layout/IconLabelList"/>
    <dgm:cxn modelId="{379CF38C-F8A4-4F28-B932-6D08CD9910FA}" type="presParOf" srcId="{0EB58385-1E3B-467E-AA55-3FF1B201D73B}" destId="{E8E01645-96B9-4C1F-97AC-648C60BB33CF}" srcOrd="2" destOrd="0" presId="urn:microsoft.com/office/officeart/2018/2/layout/IconLabelList"/>
    <dgm:cxn modelId="{06607969-D35E-407B-9216-54E5AAEA00D2}" type="presParOf" srcId="{10FF18B7-83EC-41BE-99BE-3AC463573997}" destId="{AC1F7526-E285-4EC9-849C-ABBB4D307085}" srcOrd="9" destOrd="0" presId="urn:microsoft.com/office/officeart/2018/2/layout/IconLabelList"/>
    <dgm:cxn modelId="{C2B97E5C-CDF0-44A6-B751-9BC424554D7E}" type="presParOf" srcId="{10FF18B7-83EC-41BE-99BE-3AC463573997}" destId="{8B6FE04B-C5DE-4B77-881C-CA6F46442351}" srcOrd="10" destOrd="0" presId="urn:microsoft.com/office/officeart/2018/2/layout/IconLabelList"/>
    <dgm:cxn modelId="{C4700871-BEFD-4DBE-8667-062CB57CBCFC}" type="presParOf" srcId="{8B6FE04B-C5DE-4B77-881C-CA6F46442351}" destId="{7134E0BC-038F-49E5-A6BB-5C41473A11D2}" srcOrd="0" destOrd="0" presId="urn:microsoft.com/office/officeart/2018/2/layout/IconLabelList"/>
    <dgm:cxn modelId="{3ECB5FB1-BED8-4FF9-806C-4FCA54A470A9}" type="presParOf" srcId="{8B6FE04B-C5DE-4B77-881C-CA6F46442351}" destId="{5090DB1D-3FCF-41AE-8548-938B577CE082}" srcOrd="1" destOrd="0" presId="urn:microsoft.com/office/officeart/2018/2/layout/IconLabelList"/>
    <dgm:cxn modelId="{99ABB223-AF58-4964-A033-BC206BA5DDA2}" type="presParOf" srcId="{8B6FE04B-C5DE-4B77-881C-CA6F46442351}" destId="{5F9DADD8-75BD-4F9C-8002-ACBB2EFB59C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4F4DB-7534-4B9C-9329-BDD6E7429B88}">
      <dsp:nvSpPr>
        <dsp:cNvPr id="0" name=""/>
        <dsp:cNvSpPr/>
      </dsp:nvSpPr>
      <dsp:spPr>
        <a:xfrm>
          <a:off x="0" y="121488"/>
          <a:ext cx="4349943" cy="659496"/>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Introduction</a:t>
          </a:r>
        </a:p>
      </dsp:txBody>
      <dsp:txXfrm>
        <a:off x="32194" y="153682"/>
        <a:ext cx="4285555" cy="595108"/>
      </dsp:txXfrm>
    </dsp:sp>
    <dsp:sp modelId="{C000B8DF-EC09-4133-8DE5-5B60A6B99142}">
      <dsp:nvSpPr>
        <dsp:cNvPr id="0" name=""/>
        <dsp:cNvSpPr/>
      </dsp:nvSpPr>
      <dsp:spPr>
        <a:xfrm>
          <a:off x="0" y="824184"/>
          <a:ext cx="4349943" cy="659496"/>
        </a:xfrm>
        <a:prstGeom prst="roundRect">
          <a:avLst/>
        </a:prstGeom>
        <a:solidFill>
          <a:schemeClr val="accent2">
            <a:hueOff val="-423469"/>
            <a:satOff val="2029"/>
            <a:lumOff val="18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Concept of Motivation</a:t>
          </a:r>
        </a:p>
      </dsp:txBody>
      <dsp:txXfrm>
        <a:off x="32194" y="856378"/>
        <a:ext cx="4285555" cy="595108"/>
      </dsp:txXfrm>
    </dsp:sp>
    <dsp:sp modelId="{64E02B27-88F7-4E7A-99D7-F491885F45DC}">
      <dsp:nvSpPr>
        <dsp:cNvPr id="0" name=""/>
        <dsp:cNvSpPr/>
      </dsp:nvSpPr>
      <dsp:spPr>
        <a:xfrm>
          <a:off x="0" y="1526880"/>
          <a:ext cx="4349943" cy="659496"/>
        </a:xfrm>
        <a:prstGeom prst="roundRect">
          <a:avLst/>
        </a:prstGeom>
        <a:solidFill>
          <a:schemeClr val="accent2">
            <a:hueOff val="-846939"/>
            <a:satOff val="4057"/>
            <a:lumOff val="37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baseline="0" dirty="0"/>
            <a:t>Two types of Motivation</a:t>
          </a:r>
          <a:endParaRPr lang="en-US" sz="1500" kern="1200" dirty="0"/>
        </a:p>
      </dsp:txBody>
      <dsp:txXfrm>
        <a:off x="32194" y="1559074"/>
        <a:ext cx="4285555" cy="595108"/>
      </dsp:txXfrm>
    </dsp:sp>
    <dsp:sp modelId="{39167B0F-078B-43F5-ACC2-10EC69AB0400}">
      <dsp:nvSpPr>
        <dsp:cNvPr id="0" name=""/>
        <dsp:cNvSpPr/>
      </dsp:nvSpPr>
      <dsp:spPr>
        <a:xfrm>
          <a:off x="0" y="2223442"/>
          <a:ext cx="4349943" cy="659496"/>
        </a:xfrm>
        <a:prstGeom prst="roundRect">
          <a:avLst/>
        </a:prstGeom>
        <a:solidFill>
          <a:schemeClr val="accent2">
            <a:hueOff val="-1270408"/>
            <a:satOff val="6086"/>
            <a:lumOff val="563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baseline="0" dirty="0"/>
            <a:t>The different between two types of motivation</a:t>
          </a:r>
          <a:endParaRPr lang="en-US" sz="1500" kern="1200" dirty="0"/>
        </a:p>
      </dsp:txBody>
      <dsp:txXfrm>
        <a:off x="32194" y="2255636"/>
        <a:ext cx="4285555" cy="595108"/>
      </dsp:txXfrm>
    </dsp:sp>
    <dsp:sp modelId="{49E54FE3-15FD-405D-B76E-B7064FDBF323}">
      <dsp:nvSpPr>
        <dsp:cNvPr id="0" name=""/>
        <dsp:cNvSpPr/>
      </dsp:nvSpPr>
      <dsp:spPr>
        <a:xfrm>
          <a:off x="0" y="2932273"/>
          <a:ext cx="4349943" cy="659496"/>
        </a:xfrm>
        <a:prstGeom prst="roundRect">
          <a:avLst/>
        </a:prstGeom>
        <a:solidFill>
          <a:schemeClr val="accent2">
            <a:hueOff val="-1693878"/>
            <a:satOff val="8114"/>
            <a:lumOff val="750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bg1"/>
              </a:solidFill>
            </a:rPr>
            <a:t>What motivate myself</a:t>
          </a:r>
        </a:p>
      </dsp:txBody>
      <dsp:txXfrm>
        <a:off x="32194" y="2964467"/>
        <a:ext cx="4285555" cy="595108"/>
      </dsp:txXfrm>
    </dsp:sp>
    <dsp:sp modelId="{4FCFFD11-4BC7-41B8-9760-60DF48FA9374}">
      <dsp:nvSpPr>
        <dsp:cNvPr id="0" name=""/>
        <dsp:cNvSpPr/>
      </dsp:nvSpPr>
      <dsp:spPr>
        <a:xfrm>
          <a:off x="0" y="3615234"/>
          <a:ext cx="4349943" cy="659496"/>
        </a:xfrm>
        <a:prstGeom prst="roundRect">
          <a:avLst/>
        </a:prstGeom>
        <a:solidFill>
          <a:schemeClr val="accent2">
            <a:hueOff val="-2117347"/>
            <a:satOff val="10143"/>
            <a:lumOff val="93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The advantage and disadvantage of each motivation types</a:t>
          </a:r>
        </a:p>
      </dsp:txBody>
      <dsp:txXfrm>
        <a:off x="32194" y="3647428"/>
        <a:ext cx="4285555" cy="595108"/>
      </dsp:txXfrm>
    </dsp:sp>
    <dsp:sp modelId="{E1515B83-D148-4BC8-9910-B885E2F15FF9}">
      <dsp:nvSpPr>
        <dsp:cNvPr id="0" name=""/>
        <dsp:cNvSpPr/>
      </dsp:nvSpPr>
      <dsp:spPr>
        <a:xfrm>
          <a:off x="0" y="4337665"/>
          <a:ext cx="4349943" cy="659496"/>
        </a:xfrm>
        <a:prstGeom prst="roundRect">
          <a:avLst/>
        </a:prstGeom>
        <a:solidFill>
          <a:schemeClr val="accent2">
            <a:hueOff val="-2540817"/>
            <a:satOff val="12171"/>
            <a:lumOff val="1126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baseline="0" dirty="0"/>
            <a:t>Conclusion</a:t>
          </a:r>
        </a:p>
        <a:p>
          <a:pPr marL="0" lvl="0" indent="0" algn="l" defTabSz="666750">
            <a:lnSpc>
              <a:spcPct val="90000"/>
            </a:lnSpc>
            <a:spcBef>
              <a:spcPct val="0"/>
            </a:spcBef>
            <a:spcAft>
              <a:spcPct val="35000"/>
            </a:spcAft>
            <a:buNone/>
          </a:pPr>
          <a:endParaRPr lang="en-US" sz="1500" kern="1200" dirty="0"/>
        </a:p>
      </dsp:txBody>
      <dsp:txXfrm>
        <a:off x="32194" y="4369859"/>
        <a:ext cx="4285555" cy="595108"/>
      </dsp:txXfrm>
    </dsp:sp>
    <dsp:sp modelId="{61BF0851-6C5F-4850-8535-63F99ADF728A}">
      <dsp:nvSpPr>
        <dsp:cNvPr id="0" name=""/>
        <dsp:cNvSpPr/>
      </dsp:nvSpPr>
      <dsp:spPr>
        <a:xfrm>
          <a:off x="0" y="5040361"/>
          <a:ext cx="4349943" cy="659496"/>
        </a:xfrm>
        <a:prstGeom prst="round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References</a:t>
          </a:r>
        </a:p>
      </dsp:txBody>
      <dsp:txXfrm>
        <a:off x="32194" y="5072555"/>
        <a:ext cx="4285555" cy="5951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771C6-F1E6-46F6-9D0E-ED2668263752}">
      <dsp:nvSpPr>
        <dsp:cNvPr id="0" name=""/>
        <dsp:cNvSpPr/>
      </dsp:nvSpPr>
      <dsp:spPr>
        <a:xfrm>
          <a:off x="0" y="288781"/>
          <a:ext cx="7813094" cy="751275"/>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6383" tIns="312420" rIns="606383" bIns="78232" numCol="1" spcCol="1270" anchor="t" anchorCtr="0">
          <a:noAutofit/>
        </a:bodyPr>
        <a:lstStyle/>
        <a:p>
          <a:pPr marL="57150" lvl="1" indent="-57150" algn="l" defTabSz="488950">
            <a:lnSpc>
              <a:spcPct val="90000"/>
            </a:lnSpc>
            <a:spcBef>
              <a:spcPct val="0"/>
            </a:spcBef>
            <a:spcAft>
              <a:spcPct val="15000"/>
            </a:spcAft>
            <a:buClrTx/>
            <a:buSzTx/>
            <a:buFont typeface="Arial" panose="020B0604020202020204" pitchFamily="34" charset="0"/>
            <a:buChar char="•"/>
          </a:pPr>
          <a:r>
            <a:rPr lang="en-US" sz="1100" b="0" i="0" kern="1200" dirty="0"/>
            <a:t> </a:t>
          </a:r>
          <a:r>
            <a:rPr lang="en-US" sz="1100" b="0" i="0" kern="1200" dirty="0">
              <a:solidFill>
                <a:schemeClr val="tx1"/>
              </a:solidFill>
            </a:rPr>
            <a:t>Every action leads to another. By rewarding and punishing people, they can be motivated </a:t>
          </a: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a:t>
          </a:r>
          <a:r>
            <a:rPr lang="pt-PT" sz="1100" kern="1200" dirty="0">
              <a:solidFill>
                <a:schemeClr val="tx1"/>
              </a:solidFill>
              <a:latin typeface="Arial" panose="020B0604020202020204" pitchFamily="34" charset="0"/>
              <a:cs typeface="Arial" panose="020B0604020202020204" pitchFamily="34" charset="0"/>
            </a:rPr>
            <a:t>Taylor, 1911)</a:t>
          </a: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a:t>
          </a:r>
          <a:endParaRPr lang="en-GB" sz="1100" kern="1200" dirty="0">
            <a:solidFill>
              <a:schemeClr val="tx1"/>
            </a:solidFill>
            <a:latin typeface="Arial" panose="020B0604020202020204" pitchFamily="34" charset="0"/>
            <a:cs typeface="Arial" panose="020B0604020202020204" pitchFamily="34" charset="0"/>
          </a:endParaRPr>
        </a:p>
      </dsp:txBody>
      <dsp:txXfrm>
        <a:off x="0" y="288781"/>
        <a:ext cx="7813094" cy="751275"/>
      </dsp:txXfrm>
    </dsp:sp>
    <dsp:sp modelId="{0CD3570B-DD95-47D4-9E54-4F84C853FE6A}">
      <dsp:nvSpPr>
        <dsp:cNvPr id="0" name=""/>
        <dsp:cNvSpPr/>
      </dsp:nvSpPr>
      <dsp:spPr>
        <a:xfrm>
          <a:off x="390654" y="41243"/>
          <a:ext cx="2972983" cy="5313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721" tIns="0" rIns="206721" bIns="0" numCol="1" spcCol="1270" anchor="ctr" anchorCtr="0">
          <a:noAutofit/>
        </a:bodyPr>
        <a:lstStyle/>
        <a:p>
          <a:pPr marL="0" lvl="0" indent="0" algn="l" defTabSz="666750">
            <a:lnSpc>
              <a:spcPct val="90000"/>
            </a:lnSpc>
            <a:spcBef>
              <a:spcPct val="0"/>
            </a:spcBef>
            <a:spcAft>
              <a:spcPct val="35000"/>
            </a:spcAft>
            <a:buNone/>
          </a:pPr>
          <a:r>
            <a:rPr kumimoji="0" lang="en-GB" sz="1500" b="1" i="1"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Times New Roman" panose="02020603050405020304" pitchFamily="18" charset="0"/>
            </a:rPr>
            <a:t>Theory of instrumentality</a:t>
          </a:r>
          <a:endParaRPr kumimoji="0" lang="pt-PT" sz="15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dsp:txBody>
      <dsp:txXfrm>
        <a:off x="416593" y="67182"/>
        <a:ext cx="2921105" cy="479482"/>
      </dsp:txXfrm>
    </dsp:sp>
    <dsp:sp modelId="{63B2AB89-A410-4EC7-878A-408CBBE2B128}">
      <dsp:nvSpPr>
        <dsp:cNvPr id="0" name=""/>
        <dsp:cNvSpPr/>
      </dsp:nvSpPr>
      <dsp:spPr>
        <a:xfrm>
          <a:off x="0" y="1459328"/>
          <a:ext cx="7813094" cy="688025"/>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6383" tIns="312420" rIns="606383" bIns="78232" numCol="1" spcCol="1270" anchor="t" anchorCtr="0">
          <a:noAutofit/>
        </a:bodyPr>
        <a:lstStyle/>
        <a:p>
          <a:pPr marL="57150" lvl="1" indent="-57150" algn="l" defTabSz="488950">
            <a:lnSpc>
              <a:spcPct val="90000"/>
            </a:lnSpc>
            <a:spcBef>
              <a:spcPct val="0"/>
            </a:spcBef>
            <a:spcAft>
              <a:spcPct val="15000"/>
            </a:spcAft>
            <a:buFont typeface="Arial" panose="020B0604020202020204" pitchFamily="34" charset="0"/>
            <a:buChar char="•"/>
          </a:pPr>
          <a:r>
            <a:rPr lang="en-GB" sz="1100" kern="1200" dirty="0">
              <a:solidFill>
                <a:schemeClr val="tx1"/>
              </a:solidFill>
            </a:rPr>
            <a:t> Some actions contribute to achieving goals, whereas others fail to do so. When successful actions are repeated </a:t>
          </a:r>
          <a:r>
            <a:rPr lang="en-GB" sz="1100" kern="1200" dirty="0">
              <a:solidFill>
                <a:schemeClr val="tx1"/>
              </a:solidFill>
              <a:latin typeface="Arial" panose="020B0604020202020204" pitchFamily="34" charset="0"/>
              <a:cs typeface="Arial" panose="020B0604020202020204" pitchFamily="34" charset="0"/>
            </a:rPr>
            <a:t>(Hull, 1951)</a:t>
          </a:r>
          <a:r>
            <a:rPr lang="en-GB" sz="110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GB" sz="1100" kern="1200" dirty="0">
            <a:solidFill>
              <a:schemeClr val="tx1"/>
            </a:solidFill>
            <a:latin typeface="Arial" panose="020B0604020202020204" pitchFamily="34" charset="0"/>
            <a:cs typeface="Arial" panose="020B0604020202020204" pitchFamily="34" charset="0"/>
          </a:endParaRPr>
        </a:p>
      </dsp:txBody>
      <dsp:txXfrm>
        <a:off x="0" y="1459328"/>
        <a:ext cx="7813094" cy="688025"/>
      </dsp:txXfrm>
    </dsp:sp>
    <dsp:sp modelId="{ABCE1718-6BF8-43B7-A411-53351066607D}">
      <dsp:nvSpPr>
        <dsp:cNvPr id="0" name=""/>
        <dsp:cNvSpPr/>
      </dsp:nvSpPr>
      <dsp:spPr>
        <a:xfrm>
          <a:off x="390654" y="1155398"/>
          <a:ext cx="2910307" cy="5313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721" tIns="0" rIns="206721" bIns="0" numCol="1" spcCol="1270" anchor="ctr" anchorCtr="0">
          <a:noAutofit/>
        </a:bodyPr>
        <a:lstStyle/>
        <a:p>
          <a:pPr marL="0" lvl="0" indent="0" algn="l" defTabSz="666750">
            <a:lnSpc>
              <a:spcPct val="90000"/>
            </a:lnSpc>
            <a:spcBef>
              <a:spcPct val="0"/>
            </a:spcBef>
            <a:spcAft>
              <a:spcPct val="35000"/>
            </a:spcAft>
            <a:buNone/>
          </a:pPr>
          <a:r>
            <a:rPr lang="en-GB" sz="1500" b="1" i="1"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Providing reinforcement</a:t>
          </a:r>
          <a:endParaRPr lang="en-GB" sz="1500" kern="1200" dirty="0"/>
        </a:p>
      </dsp:txBody>
      <dsp:txXfrm>
        <a:off x="416593" y="1181337"/>
        <a:ext cx="2858429" cy="4794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8111A-8D7D-44D5-98BE-E9C59B60C8A1}">
      <dsp:nvSpPr>
        <dsp:cNvPr id="0" name=""/>
        <dsp:cNvSpPr/>
      </dsp:nvSpPr>
      <dsp:spPr>
        <a:xfrm>
          <a:off x="0" y="622367"/>
          <a:ext cx="7813095" cy="8505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6383" tIns="249936" rIns="606383" bIns="85344" numCol="1" spcCol="1270" anchor="t" anchorCtr="0">
          <a:noAutofit/>
        </a:bodyPr>
        <a:lstStyle/>
        <a:p>
          <a:pPr marL="114300" lvl="1" indent="-114300" algn="l" defTabSz="533400">
            <a:lnSpc>
              <a:spcPct val="90000"/>
            </a:lnSpc>
            <a:spcBef>
              <a:spcPct val="0"/>
            </a:spcBef>
            <a:spcAft>
              <a:spcPct val="15000"/>
            </a:spcAft>
            <a:buChar char="•"/>
          </a:pPr>
          <a:r>
            <a:rPr lang="en-US" sz="1200" b="0" i="0" kern="1200" dirty="0">
              <a:solidFill>
                <a:schemeClr val="tx1"/>
              </a:solidFill>
            </a:rPr>
            <a:t>Goals are driven by needs. People create needs and objectives to achieve their goals </a:t>
          </a:r>
          <a:r>
            <a:rPr lang="en-GB" sz="1200" kern="1200" dirty="0">
              <a:solidFill>
                <a:schemeClr val="tx1"/>
              </a:solidFill>
              <a:latin typeface="Arial" panose="020B0604020202020204" pitchFamily="34" charset="0"/>
              <a:cs typeface="Arial" panose="020B0604020202020204" pitchFamily="34" charset="0"/>
            </a:rPr>
            <a:t>(Maslow, 1954).</a:t>
          </a:r>
        </a:p>
        <a:p>
          <a:pPr marL="114300" lvl="1" indent="-114300" algn="l" defTabSz="533400">
            <a:lnSpc>
              <a:spcPct val="90000"/>
            </a:lnSpc>
            <a:spcBef>
              <a:spcPct val="0"/>
            </a:spcBef>
            <a:spcAft>
              <a:spcPct val="15000"/>
            </a:spcAft>
            <a:buChar char="•"/>
          </a:pPr>
          <a:r>
            <a:rPr lang="en-US" sz="1200" b="0" i="0" kern="1200" dirty="0">
              <a:solidFill>
                <a:schemeClr val="tx1"/>
              </a:solidFill>
            </a:rPr>
            <a:t>A three-factor non-hierarchical theory was developed </a:t>
          </a:r>
          <a:r>
            <a:rPr lang="en-GB" sz="1200" kern="1200" dirty="0">
              <a:solidFill>
                <a:schemeClr val="tx1"/>
              </a:solidFill>
              <a:latin typeface="Arial" panose="020B0604020202020204" pitchFamily="34" charset="0"/>
              <a:cs typeface="Arial" panose="020B0604020202020204" pitchFamily="34" charset="0"/>
            </a:rPr>
            <a:t>(Alderfer, 1972)</a:t>
          </a:r>
          <a:r>
            <a:rPr lang="en-GB" sz="1200" kern="12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200" kern="1200" dirty="0">
            <a:solidFill>
              <a:schemeClr val="tx1"/>
            </a:solidFill>
          </a:endParaRPr>
        </a:p>
      </dsp:txBody>
      <dsp:txXfrm>
        <a:off x="0" y="622367"/>
        <a:ext cx="7813095" cy="850500"/>
      </dsp:txXfrm>
    </dsp:sp>
    <dsp:sp modelId="{4DB0AF3C-2909-412C-853F-A6A96887061F}">
      <dsp:nvSpPr>
        <dsp:cNvPr id="0" name=""/>
        <dsp:cNvSpPr/>
      </dsp:nvSpPr>
      <dsp:spPr>
        <a:xfrm>
          <a:off x="417643" y="79470"/>
          <a:ext cx="3719717" cy="67843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721" tIns="0" rIns="206721" bIns="0" numCol="1" spcCol="1270" anchor="ctr" anchorCtr="0">
          <a:noAutofit/>
        </a:bodyPr>
        <a:lstStyle/>
        <a:p>
          <a:pPr marL="0" lvl="0" indent="0" algn="l" defTabSz="711200">
            <a:lnSpc>
              <a:spcPct val="90000"/>
            </a:lnSpc>
            <a:spcBef>
              <a:spcPct val="0"/>
            </a:spcBef>
            <a:spcAft>
              <a:spcPct val="35000"/>
            </a:spcAft>
            <a:buNone/>
          </a:pPr>
          <a:r>
            <a:rPr lang="en-GB" sz="1600" b="1" i="1"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Maslow's theory of content/needs</a:t>
          </a:r>
          <a:endParaRPr lang="en-GB" sz="1600" kern="1200" dirty="0"/>
        </a:p>
      </dsp:txBody>
      <dsp:txXfrm>
        <a:off x="450761" y="112588"/>
        <a:ext cx="3653481" cy="612197"/>
      </dsp:txXfrm>
    </dsp:sp>
    <dsp:sp modelId="{0F5E047A-46C7-4B50-ACC5-F3B993924602}">
      <dsp:nvSpPr>
        <dsp:cNvPr id="0" name=""/>
        <dsp:cNvSpPr/>
      </dsp:nvSpPr>
      <dsp:spPr>
        <a:xfrm>
          <a:off x="0" y="1714787"/>
          <a:ext cx="7813095" cy="6615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6383" tIns="249936" rIns="606383"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Those intrinsic in the work itself. Extrinsic factors such as pay and conditions of employment </a:t>
          </a:r>
          <a:r>
            <a:rPr lang="en-GB" sz="1200" kern="1200" dirty="0">
              <a:solidFill>
                <a:schemeClr val="tx1"/>
              </a:solidFill>
              <a:latin typeface="Arial" panose="020B0604020202020204" pitchFamily="34" charset="0"/>
              <a:cs typeface="Arial" panose="020B0604020202020204" pitchFamily="34" charset="0"/>
            </a:rPr>
            <a:t>(Herzberg, et al., 1957).</a:t>
          </a:r>
        </a:p>
      </dsp:txBody>
      <dsp:txXfrm>
        <a:off x="0" y="1714787"/>
        <a:ext cx="7813095" cy="661500"/>
      </dsp:txXfrm>
    </dsp:sp>
    <dsp:sp modelId="{8393BBCF-0ED7-46B9-8305-A2910AC3206D}">
      <dsp:nvSpPr>
        <dsp:cNvPr id="0" name=""/>
        <dsp:cNvSpPr/>
      </dsp:nvSpPr>
      <dsp:spPr>
        <a:xfrm>
          <a:off x="390654" y="1537667"/>
          <a:ext cx="2289338" cy="3542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721" tIns="0" rIns="206721" bIns="0" numCol="1" spcCol="1270" anchor="ctr" anchorCtr="0">
          <a:noAutofit/>
        </a:bodyPr>
        <a:lstStyle/>
        <a:p>
          <a:pPr marL="0" lvl="0" indent="0" algn="l" defTabSz="711200">
            <a:lnSpc>
              <a:spcPct val="90000"/>
            </a:lnSpc>
            <a:spcBef>
              <a:spcPct val="0"/>
            </a:spcBef>
            <a:spcAft>
              <a:spcPct val="35000"/>
            </a:spcAft>
            <a:buNone/>
          </a:pPr>
          <a:r>
            <a:rPr lang="en-GB" sz="1600" b="1" i="1"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Model two-facto</a:t>
          </a:r>
          <a:endParaRPr lang="en-GB" sz="1600" kern="1200" dirty="0"/>
        </a:p>
      </dsp:txBody>
      <dsp:txXfrm>
        <a:off x="407947" y="1554960"/>
        <a:ext cx="2254752" cy="319654"/>
      </dsp:txXfrm>
    </dsp:sp>
    <dsp:sp modelId="{DA201C7A-C9CC-44C0-889A-38D94A846514}">
      <dsp:nvSpPr>
        <dsp:cNvPr id="0" name=""/>
        <dsp:cNvSpPr/>
      </dsp:nvSpPr>
      <dsp:spPr>
        <a:xfrm>
          <a:off x="0" y="2608159"/>
          <a:ext cx="7813095" cy="869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6383" tIns="249936" rIns="606383" bIns="85344" numCol="1" spcCol="1270" anchor="t" anchorCtr="0">
          <a:noAutofit/>
        </a:bodyPr>
        <a:lstStyle/>
        <a:p>
          <a:pPr marL="114300" lvl="1" indent="-114300" algn="l" defTabSz="533400">
            <a:lnSpc>
              <a:spcPct val="90000"/>
            </a:lnSpc>
            <a:spcBef>
              <a:spcPct val="0"/>
            </a:spcBef>
            <a:spcAft>
              <a:spcPct val="15000"/>
            </a:spcAft>
            <a:buFont typeface="Arial" panose="020B0604020202020204" pitchFamily="34" charset="0"/>
            <a:buChar char="•"/>
          </a:pPr>
          <a:r>
            <a:rPr lang="en-US" sz="1200" b="0" i="0" kern="1200" dirty="0">
              <a:solidFill>
                <a:schemeClr val="tx1"/>
              </a:solidFill>
            </a:rPr>
            <a:t>Motivating feedback and challenging goals</a:t>
          </a:r>
          <a:r>
            <a:rPr lang="en-GB" sz="120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200" kern="1200" dirty="0">
              <a:solidFill>
                <a:schemeClr val="tx1"/>
              </a:solidFill>
              <a:latin typeface="Arial" panose="020B0604020202020204" pitchFamily="34" charset="0"/>
              <a:cs typeface="Arial" panose="020B0604020202020204" pitchFamily="34" charset="0"/>
            </a:rPr>
            <a:t>(Vroom, 1964), (Porter &amp; Lawler, 1968)</a:t>
          </a:r>
          <a:r>
            <a:rPr lang="en-GB" sz="120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GB" sz="1200" kern="1200" dirty="0">
            <a:solidFill>
              <a:schemeClr val="tx1"/>
            </a:solidFill>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Font typeface="Arial" panose="020B0604020202020204" pitchFamily="34" charset="0"/>
            <a:buChar char="•"/>
          </a:pPr>
          <a:r>
            <a:rPr lang="pt-PT" sz="1200" b="0" i="0" kern="1200" dirty="0">
              <a:solidFill>
                <a:schemeClr val="tx1"/>
              </a:solidFill>
            </a:rPr>
            <a:t>Fair treatment motivates people </a:t>
          </a:r>
          <a:r>
            <a:rPr lang="en-GB" sz="1200" kern="1200" dirty="0">
              <a:solidFill>
                <a:schemeClr val="tx1"/>
              </a:solidFill>
              <a:latin typeface="Arial" panose="020B0604020202020204" pitchFamily="34" charset="0"/>
              <a:cs typeface="Arial" panose="020B0604020202020204" pitchFamily="34" charset="0"/>
            </a:rPr>
            <a:t>(Latham &amp; Locke, 1979).</a:t>
          </a:r>
        </a:p>
        <a:p>
          <a:pPr marL="114300" lvl="1" indent="-114300" algn="l" defTabSz="533400">
            <a:lnSpc>
              <a:spcPct val="90000"/>
            </a:lnSpc>
            <a:spcBef>
              <a:spcPct val="0"/>
            </a:spcBef>
            <a:spcAft>
              <a:spcPct val="15000"/>
            </a:spcAft>
            <a:buFont typeface="Arial" panose="020B0604020202020204" pitchFamily="34" charset="0"/>
            <a:buChar char="•"/>
          </a:pPr>
          <a:r>
            <a:rPr lang="en-US" sz="1200" b="0" i="0" kern="1200" dirty="0">
              <a:solidFill>
                <a:schemeClr val="tx1"/>
              </a:solidFill>
            </a:rPr>
            <a:t>Comparing yourself to another group of people or another individual  </a:t>
          </a:r>
          <a:r>
            <a:rPr lang="en-GB" sz="1200" kern="1200" dirty="0">
              <a:solidFill>
                <a:schemeClr val="tx1"/>
              </a:solidFill>
              <a:latin typeface="Arial" panose="020B0604020202020204" pitchFamily="34" charset="0"/>
              <a:cs typeface="Arial" panose="020B0604020202020204" pitchFamily="34" charset="0"/>
            </a:rPr>
            <a:t>(Adams, 1965)</a:t>
          </a:r>
          <a:r>
            <a:rPr lang="en-GB" sz="120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GB" sz="1200" kern="1200" dirty="0">
            <a:solidFill>
              <a:schemeClr val="tx1"/>
            </a:solidFill>
            <a:latin typeface="Arial" panose="020B0604020202020204" pitchFamily="34" charset="0"/>
            <a:cs typeface="Arial" panose="020B0604020202020204" pitchFamily="34" charset="0"/>
          </a:endParaRPr>
        </a:p>
      </dsp:txBody>
      <dsp:txXfrm>
        <a:off x="0" y="2608159"/>
        <a:ext cx="7813095" cy="869400"/>
      </dsp:txXfrm>
    </dsp:sp>
    <dsp:sp modelId="{5044F2FD-826A-4702-BF4D-5B157B871D44}">
      <dsp:nvSpPr>
        <dsp:cNvPr id="0" name=""/>
        <dsp:cNvSpPr/>
      </dsp:nvSpPr>
      <dsp:spPr>
        <a:xfrm>
          <a:off x="390654" y="2441087"/>
          <a:ext cx="5469166" cy="3542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721" tIns="0" rIns="206721" bIns="0" numCol="1" spcCol="1270" anchor="ctr" anchorCtr="0">
          <a:noAutofit/>
        </a:bodyPr>
        <a:lstStyle/>
        <a:p>
          <a:pPr marL="0" lvl="0" indent="0" algn="l" defTabSz="711200">
            <a:lnSpc>
              <a:spcPct val="90000"/>
            </a:lnSpc>
            <a:spcBef>
              <a:spcPct val="0"/>
            </a:spcBef>
            <a:spcAft>
              <a:spcPct val="35000"/>
            </a:spcAft>
            <a:buNone/>
          </a:pPr>
          <a:r>
            <a:rPr lang="en-GB" sz="1600" b="1" i="1"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Theories: Expectations, Goal and Equity</a:t>
          </a:r>
          <a:endParaRPr lang="en-GB" sz="1600" kern="1200" dirty="0"/>
        </a:p>
      </dsp:txBody>
      <dsp:txXfrm>
        <a:off x="407947" y="2458380"/>
        <a:ext cx="5434580" cy="3196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69D59-B35E-47D8-88C0-DA758180D89E}">
      <dsp:nvSpPr>
        <dsp:cNvPr id="0" name=""/>
        <dsp:cNvSpPr/>
      </dsp:nvSpPr>
      <dsp:spPr>
        <a:xfrm>
          <a:off x="0" y="90199"/>
          <a:ext cx="6516092" cy="14836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5CAD89-25E8-4CB6-B1F1-12DDA502819D}">
      <dsp:nvSpPr>
        <dsp:cNvPr id="0" name=""/>
        <dsp:cNvSpPr/>
      </dsp:nvSpPr>
      <dsp:spPr>
        <a:xfrm>
          <a:off x="448789" y="334444"/>
          <a:ext cx="815981" cy="8159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274E8F-81F6-477A-8601-E6F9122148F8}">
      <dsp:nvSpPr>
        <dsp:cNvPr id="0" name=""/>
        <dsp:cNvSpPr/>
      </dsp:nvSpPr>
      <dsp:spPr>
        <a:xfrm>
          <a:off x="1713561" y="634"/>
          <a:ext cx="4802530" cy="1483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015" tIns="157015" rIns="157015" bIns="157015" numCol="1" spcCol="1270" anchor="ctr" anchorCtr="0">
          <a:noAutofit/>
        </a:bodyPr>
        <a:lstStyle/>
        <a:p>
          <a:pPr marL="0" lvl="0" indent="0" algn="just"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During extrinsic motivation occurs due to external factors, intrinsic motivation originates from within An intrinsically motivated person enjoys their activity and gains personal satisfaction from it. Intrinsically motivated individuals conduct specific actions for external rewards (</a:t>
          </a:r>
          <a:r>
            <a:rPr lang="en-GB" sz="1100" kern="1200" dirty="0" err="1">
              <a:latin typeface="Arial" panose="020B0604020202020204" pitchFamily="34" charset="0"/>
              <a:cs typeface="Arial" panose="020B0604020202020204" pitchFamily="34" charset="0"/>
            </a:rPr>
            <a:t>Guay</a:t>
          </a:r>
          <a:r>
            <a:rPr lang="en-GB" sz="1100" kern="1200" dirty="0">
              <a:latin typeface="Arial" panose="020B0604020202020204" pitchFamily="34" charset="0"/>
              <a:cs typeface="Arial" panose="020B0604020202020204" pitchFamily="34" charset="0"/>
            </a:rPr>
            <a:t>, et al., 2010).</a:t>
          </a:r>
          <a:endParaRPr lang="en-US" sz="1100" kern="1200" dirty="0">
            <a:latin typeface="Arial" panose="020B0604020202020204" pitchFamily="34" charset="0"/>
            <a:cs typeface="Arial" panose="020B0604020202020204" pitchFamily="34" charset="0"/>
          </a:endParaRPr>
        </a:p>
      </dsp:txBody>
      <dsp:txXfrm>
        <a:off x="1713561" y="634"/>
        <a:ext cx="4802530" cy="1483603"/>
      </dsp:txXfrm>
    </dsp:sp>
    <dsp:sp modelId="{A98B647F-970A-4CE9-B717-B2F5BB271171}">
      <dsp:nvSpPr>
        <dsp:cNvPr id="0" name=""/>
        <dsp:cNvSpPr/>
      </dsp:nvSpPr>
      <dsp:spPr>
        <a:xfrm>
          <a:off x="0" y="1855137"/>
          <a:ext cx="6516092" cy="14836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04F988-57FC-4A28-9873-E3FBFFE73851}">
      <dsp:nvSpPr>
        <dsp:cNvPr id="0" name=""/>
        <dsp:cNvSpPr/>
      </dsp:nvSpPr>
      <dsp:spPr>
        <a:xfrm>
          <a:off x="448789" y="2188948"/>
          <a:ext cx="815981" cy="8159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03F7A3-38BF-41E4-96FA-1F5ACFB2952B}">
      <dsp:nvSpPr>
        <dsp:cNvPr id="0" name=""/>
        <dsp:cNvSpPr/>
      </dsp:nvSpPr>
      <dsp:spPr>
        <a:xfrm>
          <a:off x="1772800" y="1855137"/>
          <a:ext cx="4684051" cy="1483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015" tIns="157015" rIns="157015" bIns="157015" numCol="1" spcCol="1270" anchor="ctr" anchorCtr="0">
          <a:noAutofit/>
        </a:bodyPr>
        <a:lstStyle/>
        <a:p>
          <a:pPr marL="0" lvl="0" indent="0" algn="l" defTabSz="488950">
            <a:lnSpc>
              <a:spcPct val="100000"/>
            </a:lnSpc>
            <a:spcBef>
              <a:spcPct val="0"/>
            </a:spcBef>
            <a:spcAft>
              <a:spcPct val="35000"/>
            </a:spcAft>
            <a:buNone/>
          </a:pPr>
          <a:r>
            <a:rPr lang="en-US" sz="1100" b="1" kern="1200" dirty="0">
              <a:latin typeface="Arial" panose="020B0604020202020204" pitchFamily="34" charset="0"/>
              <a:cs typeface="Arial" panose="020B0604020202020204" pitchFamily="34" charset="0"/>
            </a:rPr>
            <a:t>Internal</a:t>
          </a:r>
          <a:br>
            <a:rPr lang="en-US" sz="1100" kern="1200" dirty="0">
              <a:latin typeface="Arial" panose="020B0604020202020204" pitchFamily="34" charset="0"/>
              <a:cs typeface="Arial" panose="020B0604020202020204" pitchFamily="34" charset="0"/>
            </a:rPr>
          </a:br>
          <a:r>
            <a:rPr lang="en-US" sz="1100" b="0" i="0" kern="1200" dirty="0">
              <a:latin typeface="Arial" panose="020B0604020202020204" pitchFamily="34" charset="0"/>
              <a:cs typeface="Arial" panose="020B0604020202020204" pitchFamily="34" charset="0"/>
            </a:rPr>
            <a:t>It is an activity that you are internally motivated to do. Doing it is enjoyable, satisfying, and fun. </a:t>
          </a:r>
          <a:br>
            <a:rPr lang="en-US" sz="1100" kern="1200" dirty="0">
              <a:latin typeface="Arial" panose="020B0604020202020204" pitchFamily="34" charset="0"/>
              <a:cs typeface="Arial" panose="020B0604020202020204" pitchFamily="34" charset="0"/>
            </a:rPr>
          </a:br>
          <a:r>
            <a:rPr lang="en-US" sz="1100" b="0" i="0" kern="1200" dirty="0">
              <a:latin typeface="Arial" panose="020B0604020202020204" pitchFamily="34" charset="0"/>
              <a:cs typeface="Arial" panose="020B0604020202020204" pitchFamily="34" charset="0"/>
            </a:rPr>
            <a:t>The results of your own goal satisfy your autonomous, competent, and belonging needs, and they serve your psychological needs </a:t>
          </a:r>
          <a:r>
            <a:rPr lang="en-GB" sz="1100" kern="1200" dirty="0">
              <a:latin typeface="Arial" panose="020B0604020202020204" pitchFamily="34" charset="0"/>
              <a:cs typeface="Arial" panose="020B0604020202020204" pitchFamily="34" charset="0"/>
            </a:rPr>
            <a:t>(</a:t>
          </a:r>
          <a:r>
            <a:rPr lang="en-GB" sz="1100" kern="1200" dirty="0" err="1">
              <a:latin typeface="Arial" panose="020B0604020202020204" pitchFamily="34" charset="0"/>
              <a:cs typeface="Arial" panose="020B0604020202020204" pitchFamily="34" charset="0"/>
            </a:rPr>
            <a:t>Guay</a:t>
          </a:r>
          <a:r>
            <a:rPr lang="en-GB" sz="1100" kern="1200" dirty="0">
              <a:latin typeface="Arial" panose="020B0604020202020204" pitchFamily="34" charset="0"/>
              <a:cs typeface="Arial" panose="020B0604020202020204" pitchFamily="34" charset="0"/>
            </a:rPr>
            <a:t>, et al., 2010).</a:t>
          </a:r>
          <a:endParaRPr lang="en-US" sz="1100" kern="1200" dirty="0">
            <a:latin typeface="Arial" panose="020B0604020202020204" pitchFamily="34" charset="0"/>
            <a:cs typeface="Arial" panose="020B0604020202020204" pitchFamily="34" charset="0"/>
          </a:endParaRPr>
        </a:p>
      </dsp:txBody>
      <dsp:txXfrm>
        <a:off x="1772800" y="1855137"/>
        <a:ext cx="4684051" cy="1483603"/>
      </dsp:txXfrm>
    </dsp:sp>
    <dsp:sp modelId="{28800EB3-5019-405A-90C2-B7227378B4D6}">
      <dsp:nvSpPr>
        <dsp:cNvPr id="0" name=""/>
        <dsp:cNvSpPr/>
      </dsp:nvSpPr>
      <dsp:spPr>
        <a:xfrm>
          <a:off x="0" y="3709641"/>
          <a:ext cx="6516092" cy="14836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BD8C12-C7E6-4689-B0ED-C0D88E682625}">
      <dsp:nvSpPr>
        <dsp:cNvPr id="0" name=""/>
        <dsp:cNvSpPr/>
      </dsp:nvSpPr>
      <dsp:spPr>
        <a:xfrm>
          <a:off x="448789" y="4043452"/>
          <a:ext cx="815981" cy="8159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030391-B8B5-4DF7-BBAB-DB4D38A7457F}">
      <dsp:nvSpPr>
        <dsp:cNvPr id="0" name=""/>
        <dsp:cNvSpPr/>
      </dsp:nvSpPr>
      <dsp:spPr>
        <a:xfrm>
          <a:off x="1713561" y="3633533"/>
          <a:ext cx="4802530" cy="1483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015" tIns="157015" rIns="157015" bIns="157015" numCol="1" spcCol="1270" anchor="ctr" anchorCtr="0">
          <a:noAutofit/>
        </a:bodyPr>
        <a:lstStyle/>
        <a:p>
          <a:pPr marL="0" lvl="0" indent="0" algn="l" defTabSz="488950">
            <a:lnSpc>
              <a:spcPct val="100000"/>
            </a:lnSpc>
            <a:spcBef>
              <a:spcPct val="0"/>
            </a:spcBef>
            <a:spcAft>
              <a:spcPct val="35000"/>
            </a:spcAft>
            <a:buNone/>
          </a:pPr>
          <a:r>
            <a:rPr lang="en-GB" sz="1100" b="1" kern="1200" dirty="0">
              <a:latin typeface="Arial" panose="020B0604020202020204" pitchFamily="34" charset="0"/>
              <a:cs typeface="Arial" panose="020B0604020202020204" pitchFamily="34" charset="0"/>
            </a:rPr>
            <a:t>External</a:t>
          </a:r>
          <a:r>
            <a:rPr lang="en-GB" sz="1100" kern="1200" dirty="0">
              <a:latin typeface="Arial" panose="020B0604020202020204" pitchFamily="34" charset="0"/>
              <a:cs typeface="Arial" panose="020B0604020202020204" pitchFamily="34" charset="0"/>
            </a:rPr>
            <a:t> </a:t>
          </a:r>
          <a:br>
            <a:rPr lang="en-GB" sz="1100" kern="1200" dirty="0">
              <a:latin typeface="Arial" panose="020B0604020202020204" pitchFamily="34" charset="0"/>
              <a:cs typeface="Arial" panose="020B0604020202020204" pitchFamily="34" charset="0"/>
            </a:rPr>
          </a:br>
          <a:r>
            <a:rPr lang="en-GB" sz="1100" kern="1200" dirty="0">
              <a:latin typeface="Arial" panose="020B0604020202020204" pitchFamily="34" charset="0"/>
              <a:cs typeface="Arial" panose="020B0604020202020204" pitchFamily="34" charset="0"/>
            </a:rPr>
            <a:t>Rewards motivate you to do the activity. </a:t>
          </a:r>
          <a:br>
            <a:rPr lang="en-GB" sz="1100" kern="1200" dirty="0">
              <a:latin typeface="Arial" panose="020B0604020202020204" pitchFamily="34" charset="0"/>
              <a:cs typeface="Arial" panose="020B0604020202020204" pitchFamily="34" charset="0"/>
            </a:rPr>
          </a:br>
          <a:r>
            <a:rPr lang="en-GB" sz="1100" kern="1200" dirty="0">
              <a:latin typeface="Arial" panose="020B0604020202020204" pitchFamily="34" charset="0"/>
              <a:cs typeface="Arial" panose="020B0604020202020204" pitchFamily="34" charset="0"/>
            </a:rPr>
            <a:t>It is focused on a specific outcome rather than a basic psychological need. To avoid consequences, not to gain money, fame, or power (</a:t>
          </a:r>
          <a:r>
            <a:rPr lang="en-GB" sz="1100" kern="1200" dirty="0" err="1">
              <a:latin typeface="Arial" panose="020B0604020202020204" pitchFamily="34" charset="0"/>
              <a:cs typeface="Arial" panose="020B0604020202020204" pitchFamily="34" charset="0"/>
            </a:rPr>
            <a:t>Guay</a:t>
          </a:r>
          <a:r>
            <a:rPr lang="en-GB" sz="1100" kern="1200" dirty="0">
              <a:latin typeface="Arial" panose="020B0604020202020204" pitchFamily="34" charset="0"/>
              <a:cs typeface="Arial" panose="020B0604020202020204" pitchFamily="34" charset="0"/>
            </a:rPr>
            <a:t>, et al., 2010).</a:t>
          </a:r>
          <a:endParaRPr lang="en-US" sz="1100" kern="1200" dirty="0">
            <a:latin typeface="Arial" panose="020B0604020202020204" pitchFamily="34" charset="0"/>
            <a:cs typeface="Arial" panose="020B0604020202020204" pitchFamily="34" charset="0"/>
          </a:endParaRPr>
        </a:p>
      </dsp:txBody>
      <dsp:txXfrm>
        <a:off x="1713561" y="3633533"/>
        <a:ext cx="4802530" cy="14836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7C33A-C46D-4B55-9938-8AA730851A22}">
      <dsp:nvSpPr>
        <dsp:cNvPr id="0" name=""/>
        <dsp:cNvSpPr/>
      </dsp:nvSpPr>
      <dsp:spPr>
        <a:xfrm>
          <a:off x="386991" y="868186"/>
          <a:ext cx="628857" cy="6288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4A119C-A657-4106-87EB-C75768A87E93}">
      <dsp:nvSpPr>
        <dsp:cNvPr id="0" name=""/>
        <dsp:cNvSpPr/>
      </dsp:nvSpPr>
      <dsp:spPr>
        <a:xfrm>
          <a:off x="45671" y="1706747"/>
          <a:ext cx="1219475" cy="55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dirty="0">
              <a:latin typeface="Arial" panose="020B0604020202020204" pitchFamily="34" charset="0"/>
              <a:cs typeface="Arial" panose="020B0604020202020204" pitchFamily="34" charset="0"/>
            </a:rPr>
            <a:t>I am motivated by one factor other than money at work.</a:t>
          </a:r>
          <a:endParaRPr lang="en-US" sz="1100" kern="1200" dirty="0">
            <a:latin typeface="Arial" panose="020B0604020202020204" pitchFamily="34" charset="0"/>
            <a:cs typeface="Arial" panose="020B0604020202020204" pitchFamily="34" charset="0"/>
          </a:endParaRPr>
        </a:p>
      </dsp:txBody>
      <dsp:txXfrm>
        <a:off x="45671" y="1706747"/>
        <a:ext cx="1219475" cy="558984"/>
      </dsp:txXfrm>
    </dsp:sp>
    <dsp:sp modelId="{55FA14A8-3A57-4808-A296-9BCE35D087F0}">
      <dsp:nvSpPr>
        <dsp:cNvPr id="0" name=""/>
        <dsp:cNvSpPr/>
      </dsp:nvSpPr>
      <dsp:spPr>
        <a:xfrm>
          <a:off x="2029008" y="847784"/>
          <a:ext cx="628857" cy="6288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9D41AC-FBC9-46FF-9AB1-185AD4F0A3E2}">
      <dsp:nvSpPr>
        <dsp:cNvPr id="0" name=""/>
        <dsp:cNvSpPr/>
      </dsp:nvSpPr>
      <dsp:spPr>
        <a:xfrm>
          <a:off x="1771505" y="1645542"/>
          <a:ext cx="1143863" cy="640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dirty="0">
              <a:latin typeface="Arial" panose="020B0604020202020204" pitchFamily="34" charset="0"/>
              <a:cs typeface="Arial" panose="020B0604020202020204" pitchFamily="34" charset="0"/>
            </a:rPr>
            <a:t>I may give a personal reason for why I am motivated, but I do not have to. </a:t>
          </a:r>
          <a:endParaRPr lang="en-US" sz="1100" kern="1200" dirty="0">
            <a:latin typeface="Arial" panose="020B0604020202020204" pitchFamily="34" charset="0"/>
            <a:cs typeface="Arial" panose="020B0604020202020204" pitchFamily="34" charset="0"/>
          </a:endParaRPr>
        </a:p>
      </dsp:txBody>
      <dsp:txXfrm>
        <a:off x="1771505" y="1645542"/>
        <a:ext cx="1143863" cy="640590"/>
      </dsp:txXfrm>
    </dsp:sp>
    <dsp:sp modelId="{0DB7D44A-D31B-4615-AC3B-867982B3E104}">
      <dsp:nvSpPr>
        <dsp:cNvPr id="0" name=""/>
        <dsp:cNvSpPr/>
      </dsp:nvSpPr>
      <dsp:spPr>
        <a:xfrm>
          <a:off x="3671024" y="868186"/>
          <a:ext cx="628857" cy="6288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325A6F-7C61-4EF1-A626-6387E62C941E}">
      <dsp:nvSpPr>
        <dsp:cNvPr id="0" name=""/>
        <dsp:cNvSpPr/>
      </dsp:nvSpPr>
      <dsp:spPr>
        <a:xfrm>
          <a:off x="3286723" y="1706747"/>
          <a:ext cx="1397460" cy="55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dirty="0">
              <a:latin typeface="Arial" panose="020B0604020202020204" pitchFamily="34" charset="0"/>
              <a:cs typeface="Arial" panose="020B0604020202020204" pitchFamily="34" charset="0"/>
            </a:rPr>
            <a:t>If I tell the truth, I am more likely to get hired. Be honest.</a:t>
          </a:r>
          <a:endParaRPr lang="en-US" sz="1100" kern="1200" dirty="0">
            <a:latin typeface="Arial" panose="020B0604020202020204" pitchFamily="34" charset="0"/>
            <a:cs typeface="Arial" panose="020B0604020202020204" pitchFamily="34" charset="0"/>
          </a:endParaRPr>
        </a:p>
      </dsp:txBody>
      <dsp:txXfrm>
        <a:off x="3286723" y="1706747"/>
        <a:ext cx="1397460" cy="558984"/>
      </dsp:txXfrm>
    </dsp:sp>
    <dsp:sp modelId="{AE000465-F87E-47B3-B7D1-3EE448D48830}">
      <dsp:nvSpPr>
        <dsp:cNvPr id="0" name=""/>
        <dsp:cNvSpPr/>
      </dsp:nvSpPr>
      <dsp:spPr>
        <a:xfrm>
          <a:off x="5313041" y="868186"/>
          <a:ext cx="628857" cy="6288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8937B5-15B3-4B4B-A372-54663B497574}">
      <dsp:nvSpPr>
        <dsp:cNvPr id="0" name=""/>
        <dsp:cNvSpPr/>
      </dsp:nvSpPr>
      <dsp:spPr>
        <a:xfrm>
          <a:off x="4928739" y="1706747"/>
          <a:ext cx="1397460" cy="55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dirty="0"/>
            <a:t>Interviewer, please do not say I work only for money.</a:t>
          </a:r>
          <a:endParaRPr lang="en-US" sz="1100" kern="1200" dirty="0"/>
        </a:p>
      </dsp:txBody>
      <dsp:txXfrm>
        <a:off x="4928739" y="1706747"/>
        <a:ext cx="1397460" cy="558984"/>
      </dsp:txXfrm>
    </dsp:sp>
    <dsp:sp modelId="{029CF61A-C05C-4064-9CCC-88536B3BD8F9}">
      <dsp:nvSpPr>
        <dsp:cNvPr id="0" name=""/>
        <dsp:cNvSpPr/>
      </dsp:nvSpPr>
      <dsp:spPr>
        <a:xfrm>
          <a:off x="6955058" y="826417"/>
          <a:ext cx="628857" cy="6288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E01645-96B9-4C1F-97AC-648C60BB33CF}">
      <dsp:nvSpPr>
        <dsp:cNvPr id="0" name=""/>
        <dsp:cNvSpPr/>
      </dsp:nvSpPr>
      <dsp:spPr>
        <a:xfrm>
          <a:off x="6570756" y="1706747"/>
          <a:ext cx="1397460" cy="55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dirty="0"/>
            <a:t>Whatever your motivation, do not tell me you are unsure.</a:t>
          </a:r>
          <a:endParaRPr lang="en-US" sz="1100" kern="1200" dirty="0"/>
        </a:p>
      </dsp:txBody>
      <dsp:txXfrm>
        <a:off x="6570756" y="1706747"/>
        <a:ext cx="1397460" cy="558984"/>
      </dsp:txXfrm>
    </dsp:sp>
    <dsp:sp modelId="{7134E0BC-038F-49E5-A6BB-5C41473A11D2}">
      <dsp:nvSpPr>
        <dsp:cNvPr id="0" name=""/>
        <dsp:cNvSpPr/>
      </dsp:nvSpPr>
      <dsp:spPr>
        <a:xfrm>
          <a:off x="8597074" y="868186"/>
          <a:ext cx="628857" cy="62885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9DADD8-75BD-4F9C-8002-ACBB2EFB59CC}">
      <dsp:nvSpPr>
        <dsp:cNvPr id="0" name=""/>
        <dsp:cNvSpPr/>
      </dsp:nvSpPr>
      <dsp:spPr>
        <a:xfrm>
          <a:off x="8212773" y="1706747"/>
          <a:ext cx="1397460" cy="558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dirty="0"/>
            <a:t>My enthusiasm and motivation will increase my chances of being hired.</a:t>
          </a:r>
          <a:endParaRPr lang="en-US" sz="1100" kern="1200" dirty="0"/>
        </a:p>
      </dsp:txBody>
      <dsp:txXfrm>
        <a:off x="8212773" y="1706747"/>
        <a:ext cx="1397460" cy="5589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A2A71F-FF50-4140-B42A-B13F884B3B18}" type="datetimeFigureOut">
              <a:rPr lang="en-GB" smtClean="0"/>
              <a:t>21/06/2022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C9C042-EEE0-45E3-AB2F-56AD788B8290}" type="slidenum">
              <a:rPr lang="en-GB" smtClean="0"/>
              <a:t>‹#›</a:t>
            </a:fld>
            <a:endParaRPr lang="en-GB"/>
          </a:p>
        </p:txBody>
      </p:sp>
    </p:spTree>
    <p:extLst>
      <p:ext uri="{BB962C8B-B14F-4D97-AF65-F5344CB8AC3E}">
        <p14:creationId xmlns:p14="http://schemas.microsoft.com/office/powerpoint/2010/main" val="4153427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C9C042-EEE0-45E3-AB2F-56AD788B8290}" type="slidenum">
              <a:rPr lang="en-GB" smtClean="0"/>
              <a:t>1</a:t>
            </a:fld>
            <a:endParaRPr lang="en-GB"/>
          </a:p>
        </p:txBody>
      </p:sp>
    </p:spTree>
    <p:extLst>
      <p:ext uri="{BB962C8B-B14F-4D97-AF65-F5344CB8AC3E}">
        <p14:creationId xmlns:p14="http://schemas.microsoft.com/office/powerpoint/2010/main" val="1103073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C9C042-EEE0-45E3-AB2F-56AD788B8290}" type="slidenum">
              <a:rPr lang="en-GB" smtClean="0"/>
              <a:t>2</a:t>
            </a:fld>
            <a:endParaRPr lang="en-GB"/>
          </a:p>
        </p:txBody>
      </p:sp>
    </p:spTree>
    <p:extLst>
      <p:ext uri="{BB962C8B-B14F-4D97-AF65-F5344CB8AC3E}">
        <p14:creationId xmlns:p14="http://schemas.microsoft.com/office/powerpoint/2010/main" val="3139314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chemeClr val="tx1"/>
                </a:solidFill>
                <a:effectLst/>
                <a:latin typeface="Arial" panose="020B0604020202020204" pitchFamily="34" charset="0"/>
                <a:cs typeface="Arial" panose="020B0604020202020204" pitchFamily="34" charset="0"/>
              </a:rPr>
              <a:t>As challenging as getting out of bed in the morning can be, motivating yourself to go to work can be equally challenging </a:t>
            </a:r>
            <a:r>
              <a:rPr lang="en-GB"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(Andrzej &amp; Buchanan, 2007).</a:t>
            </a:r>
            <a:endParaRPr lang="en-GB" dirty="0"/>
          </a:p>
        </p:txBody>
      </p:sp>
      <p:sp>
        <p:nvSpPr>
          <p:cNvPr id="4" name="Slide Number Placeholder 3"/>
          <p:cNvSpPr>
            <a:spLocks noGrp="1"/>
          </p:cNvSpPr>
          <p:nvPr>
            <p:ph type="sldNum" sz="quarter" idx="5"/>
          </p:nvPr>
        </p:nvSpPr>
        <p:spPr/>
        <p:txBody>
          <a:bodyPr/>
          <a:lstStyle/>
          <a:p>
            <a:fld id="{41C9C042-EEE0-45E3-AB2F-56AD788B8290}" type="slidenum">
              <a:rPr lang="en-GB" smtClean="0"/>
              <a:t>3</a:t>
            </a:fld>
            <a:endParaRPr lang="en-GB"/>
          </a:p>
        </p:txBody>
      </p:sp>
    </p:spTree>
    <p:extLst>
      <p:ext uri="{BB962C8B-B14F-4D97-AF65-F5344CB8AC3E}">
        <p14:creationId xmlns:p14="http://schemas.microsoft.com/office/powerpoint/2010/main" val="3750336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Motivation is a reason for acting in a particular manner on our goal or achievement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Individuals' motivations can vary depending on their goals, the way that they choose their goals, and the way that others attempt to modify their behaviour.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Motivation refers to the factors influencing people's behaviour and the strength and direction of their actions.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Energizing, directing, and sustaining behaviour is motivation. Motivation and discretionary effort are required to achieve high performance.</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Link our needs.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41C9C042-EEE0-45E3-AB2F-56AD788B8290}" type="slidenum">
              <a:rPr lang="en-GB" smtClean="0"/>
              <a:t>4</a:t>
            </a:fld>
            <a:endParaRPr lang="en-GB"/>
          </a:p>
        </p:txBody>
      </p:sp>
    </p:spTree>
    <p:extLst>
      <p:ext uri="{BB962C8B-B14F-4D97-AF65-F5344CB8AC3E}">
        <p14:creationId xmlns:p14="http://schemas.microsoft.com/office/powerpoint/2010/main" val="4182543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latin typeface="Arial" panose="020B0604020202020204" pitchFamily="34" charset="0"/>
                <a:cs typeface="Arial" panose="020B0604020202020204" pitchFamily="34" charset="0"/>
              </a:rPr>
              <a:t>What does it mean? </a:t>
            </a:r>
          </a:p>
          <a:p>
            <a:endParaRPr lang="en-GB" dirty="0"/>
          </a:p>
        </p:txBody>
      </p:sp>
      <p:sp>
        <p:nvSpPr>
          <p:cNvPr id="4" name="Slide Number Placeholder 3"/>
          <p:cNvSpPr>
            <a:spLocks noGrp="1"/>
          </p:cNvSpPr>
          <p:nvPr>
            <p:ph type="sldNum" sz="quarter" idx="5"/>
          </p:nvPr>
        </p:nvSpPr>
        <p:spPr/>
        <p:txBody>
          <a:bodyPr/>
          <a:lstStyle/>
          <a:p>
            <a:fld id="{41C9C042-EEE0-45E3-AB2F-56AD788B8290}" type="slidenum">
              <a:rPr lang="en-GB" smtClean="0"/>
              <a:t>5</a:t>
            </a:fld>
            <a:endParaRPr lang="en-GB"/>
          </a:p>
        </p:txBody>
      </p:sp>
    </p:spTree>
    <p:extLst>
      <p:ext uri="{BB962C8B-B14F-4D97-AF65-F5344CB8AC3E}">
        <p14:creationId xmlns:p14="http://schemas.microsoft.com/office/powerpoint/2010/main" val="3741667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t>The following are examples of how each type of motivation considers both motivation and goals: </a:t>
            </a:r>
            <a:endParaRPr lang="en-GB" dirty="0"/>
          </a:p>
          <a:p>
            <a:endParaRPr lang="en-GB" dirty="0"/>
          </a:p>
        </p:txBody>
      </p:sp>
      <p:sp>
        <p:nvSpPr>
          <p:cNvPr id="4" name="Slide Number Placeholder 3"/>
          <p:cNvSpPr>
            <a:spLocks noGrp="1"/>
          </p:cNvSpPr>
          <p:nvPr>
            <p:ph type="sldNum" sz="quarter" idx="5"/>
          </p:nvPr>
        </p:nvSpPr>
        <p:spPr/>
        <p:txBody>
          <a:bodyPr/>
          <a:lstStyle/>
          <a:p>
            <a:fld id="{41C9C042-EEE0-45E3-AB2F-56AD788B8290}" type="slidenum">
              <a:rPr lang="en-GB" smtClean="0"/>
              <a:t>6</a:t>
            </a:fld>
            <a:endParaRPr lang="en-GB"/>
          </a:p>
        </p:txBody>
      </p:sp>
    </p:spTree>
    <p:extLst>
      <p:ext uri="{BB962C8B-B14F-4D97-AF65-F5344CB8AC3E}">
        <p14:creationId xmlns:p14="http://schemas.microsoft.com/office/powerpoint/2010/main" val="3405983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Can be either tangible or intangible.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70C0"/>
                </a:solidFill>
                <a:effectLst/>
                <a:latin typeface="Roboto" panose="02000000000000000000" pitchFamily="2" charset="0"/>
                <a:ea typeface="Calibri" panose="020F0502020204030204" pitchFamily="34" charset="0"/>
                <a:cs typeface="Times New Roman" panose="02020603050405020304" pitchFamily="18" charset="0"/>
              </a:rPr>
              <a:t>Detracts from the desire to acquire knowledge for its own sake.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70C0"/>
              </a:solidFill>
              <a:effectLst/>
              <a:latin typeface="Roboto" panose="02000000000000000000" pitchFamily="2"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Provides each member of the group with a unique experience.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70C0"/>
                </a:solidFill>
                <a:effectLst/>
                <a:latin typeface="Arial" panose="020B0604020202020204" pitchFamily="34" charset="0"/>
                <a:ea typeface="Calibri" panose="020F0502020204030204" pitchFamily="34" charset="0"/>
                <a:cs typeface="Arial" panose="020B0604020202020204" pitchFamily="34" charset="0"/>
              </a:rPr>
              <a:t>Instructors/teachers find this to be a time-consuming task</a:t>
            </a:r>
            <a:endParaRPr lang="en-GB" dirty="0">
              <a:solidFill>
                <a:srgbClr val="0070C0"/>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0070C0"/>
              </a:solidFill>
            </a:endParaRPr>
          </a:p>
          <a:p>
            <a:endParaRPr lang="en-GB" dirty="0">
              <a:solidFill>
                <a:schemeClr val="tx1"/>
              </a:solidFill>
              <a:latin typeface="Arial" panose="020B0604020202020204" pitchFamily="34" charset="0"/>
              <a:cs typeface="Arial" panose="020B0604020202020204" pitchFamily="34" charset="0"/>
            </a:endParaRPr>
          </a:p>
          <a:p>
            <a:pPr algn="just"/>
            <a:endParaRPr lang="en-US" b="0" i="0" dirty="0">
              <a:solidFill>
                <a:srgbClr val="FFFFFF"/>
              </a:solidFill>
              <a:effectLst/>
              <a:latin typeface="Arial" panose="020B0604020202020204" pitchFamily="34" charset="0"/>
              <a:cs typeface="Arial" panose="020B0604020202020204" pitchFamily="34" charset="0"/>
            </a:endParaRPr>
          </a:p>
          <a:p>
            <a:pPr algn="l"/>
            <a:r>
              <a:rPr lang="en-US" b="0" i="0" dirty="0">
                <a:solidFill>
                  <a:schemeClr val="tx1"/>
                </a:solidFill>
                <a:effectLst/>
                <a:latin typeface="Arial" panose="020B0604020202020204" pitchFamily="34" charset="0"/>
                <a:cs typeface="Arial" panose="020B0604020202020204" pitchFamily="34" charset="0"/>
              </a:rPr>
              <a:t>Even though both types of motivation are critical, researchers have discovered that intrinsic motivation and extrinsic motivation can have different effects on human behaviour and goal pursuit.</a:t>
            </a:r>
          </a:p>
          <a:p>
            <a:pPr algn="l"/>
            <a:r>
              <a:rPr lang="en-US" b="0" i="0" dirty="0">
                <a:solidFill>
                  <a:schemeClr val="tx1"/>
                </a:solidFill>
                <a:effectLst/>
                <a:latin typeface="Arial" panose="020B0604020202020204" pitchFamily="34" charset="0"/>
                <a:cs typeface="Arial" panose="020B0604020202020204" pitchFamily="34" charset="0"/>
              </a:rPr>
              <a:t>It is imperative to understand how each of these types of motivation influences human behaviour in order to comprehend how they influence human behaviour. </a:t>
            </a:r>
            <a:br>
              <a:rPr lang="en-US" sz="1800" dirty="0">
                <a:solidFill>
                  <a:schemeClr val="tx1"/>
                </a:solidFill>
                <a:effectLst/>
                <a:latin typeface="Roboto" panose="02000000000000000000" pitchFamily="2" charset="0"/>
                <a:ea typeface="Calibri" panose="020F0502020204030204" pitchFamily="34" charset="0"/>
                <a:cs typeface="Times New Roman" panose="02020603050405020304" pitchFamily="18" charset="0"/>
              </a:rPr>
            </a:br>
            <a:endParaRPr lang="en-US" b="0" i="0" dirty="0">
              <a:solidFill>
                <a:schemeClr val="tx1"/>
              </a:solidFill>
              <a:effectLst/>
              <a:latin typeface="Roboto" panose="02000000000000000000" pitchFamily="2" charset="0"/>
            </a:endParaRPr>
          </a:p>
          <a:p>
            <a:pPr fontAlgn="base">
              <a:lnSpc>
                <a:spcPct val="107000"/>
              </a:lnSpc>
              <a:spcAft>
                <a:spcPts val="800"/>
              </a:spcAft>
            </a:pPr>
            <a:endParaRPr lang="pt-PT" sz="12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1C9C042-EEE0-45E3-AB2F-56AD788B8290}" type="slidenum">
              <a:rPr lang="en-GB" smtClean="0"/>
              <a:t>7</a:t>
            </a:fld>
            <a:endParaRPr lang="en-GB"/>
          </a:p>
        </p:txBody>
      </p:sp>
    </p:spTree>
    <p:extLst>
      <p:ext uri="{BB962C8B-B14F-4D97-AF65-F5344CB8AC3E}">
        <p14:creationId xmlns:p14="http://schemas.microsoft.com/office/powerpoint/2010/main" val="1722017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C9C042-EEE0-45E3-AB2F-56AD788B8290}" type="slidenum">
              <a:rPr lang="en-GB" smtClean="0"/>
              <a:t>8</a:t>
            </a:fld>
            <a:endParaRPr lang="en-GB"/>
          </a:p>
        </p:txBody>
      </p:sp>
    </p:spTree>
    <p:extLst>
      <p:ext uri="{BB962C8B-B14F-4D97-AF65-F5344CB8AC3E}">
        <p14:creationId xmlns:p14="http://schemas.microsoft.com/office/powerpoint/2010/main" val="133661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C9C042-EEE0-45E3-AB2F-56AD788B8290}" type="slidenum">
              <a:rPr lang="en-GB" smtClean="0"/>
              <a:t>9</a:t>
            </a:fld>
            <a:endParaRPr lang="en-GB"/>
          </a:p>
        </p:txBody>
      </p:sp>
    </p:spTree>
    <p:extLst>
      <p:ext uri="{BB962C8B-B14F-4D97-AF65-F5344CB8AC3E}">
        <p14:creationId xmlns:p14="http://schemas.microsoft.com/office/powerpoint/2010/main" val="1582739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6/21/2022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117128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6/21/2022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568180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t>6/21/2022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296628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EDB8D0-98ED-4B86-9D5F-E61ADC70144D}" type="datetimeFigureOut">
              <a:rPr lang="en-US" smtClean="0"/>
              <a:t>6/21/2022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061261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EDB8D0-98ED-4B86-9D5F-E61ADC70144D}" type="datetimeFigureOut">
              <a:rPr lang="en-US" smtClean="0"/>
              <a:t>6/21/2022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788124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EDB8D0-98ED-4B86-9D5F-E61ADC70144D}" type="datetimeFigureOut">
              <a:rPr lang="en-US" smtClean="0"/>
              <a:t>6/21/2022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663274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DB8D0-98ED-4B86-9D5F-E61ADC70144D}" type="datetimeFigureOut">
              <a:rPr lang="en-US" smtClean="0"/>
              <a:t>6/21/2022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766607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EDB8D0-98ED-4B86-9D5F-E61ADC70144D}" type="datetimeFigureOut">
              <a:rPr lang="en-US" smtClean="0"/>
              <a:t>6/21/2022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522677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EDB8D0-98ED-4B86-9D5F-E61ADC70144D}" type="datetimeFigureOut">
              <a:rPr lang="en-US" smtClean="0"/>
              <a:t>6/21/2022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175495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6/21/2022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4219932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6/21/2022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35075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6/21/2022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476984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6/21/2022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787402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6/21/2022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13531079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6/21/2022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8395560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6/21/2022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4222630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2EDB8D0-98ED-4B86-9D5F-E61ADC70144D}" type="datetimeFigureOut">
              <a:rPr lang="en-US" smtClean="0"/>
              <a:pPr/>
              <a:t>6/21/2022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836405527"/>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3.png"/><Relationship Id="rId7" Type="http://schemas.openxmlformats.org/officeDocument/2006/relationships/diagramQuickStyle" Target="../diagrams/quickStyle5.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14.svg"/><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1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29D6E2D-269A-1916-1F4C-14ED06D6B7AB}"/>
              </a:ext>
            </a:extLst>
          </p:cNvPr>
          <p:cNvSpPr>
            <a:spLocks noGrp="1"/>
          </p:cNvSpPr>
          <p:nvPr>
            <p:ph type="ctrTitle"/>
          </p:nvPr>
        </p:nvSpPr>
        <p:spPr>
          <a:xfrm>
            <a:off x="5570379" y="185040"/>
            <a:ext cx="5539819" cy="1158911"/>
          </a:xfrm>
        </p:spPr>
        <p:txBody>
          <a:bodyPr vert="horz" lIns="91440" tIns="45720" rIns="91440" bIns="45720" rtlCol="0" anchor="t">
            <a:noAutofit/>
          </a:bodyPr>
          <a:lstStyle/>
          <a:p>
            <a:pPr algn="l">
              <a:lnSpc>
                <a:spcPct val="90000"/>
              </a:lnSpc>
            </a:pPr>
            <a:r>
              <a:rPr lang="en-US" sz="3200" dirty="0">
                <a:latin typeface="Arial" panose="020B0604020202020204" pitchFamily="34" charset="0"/>
                <a:cs typeface="Arial" panose="020B0604020202020204" pitchFamily="34" charset="0"/>
              </a:rPr>
              <a:t>Developing Relationships and Workplace Achievement</a:t>
            </a:r>
            <a:br>
              <a:rPr lang="en-US" sz="3200" dirty="0"/>
            </a:br>
            <a:endParaRPr lang="en-US" sz="3200" dirty="0"/>
          </a:p>
        </p:txBody>
      </p:sp>
      <p:sp>
        <p:nvSpPr>
          <p:cNvPr id="3" name="Subtitle 2">
            <a:extLst>
              <a:ext uri="{FF2B5EF4-FFF2-40B4-BE49-F238E27FC236}">
                <a16:creationId xmlns:a16="http://schemas.microsoft.com/office/drawing/2014/main" id="{527C28FA-8C4D-6785-6FB9-D1DC1C01366A}"/>
              </a:ext>
            </a:extLst>
          </p:cNvPr>
          <p:cNvSpPr>
            <a:spLocks noGrp="1"/>
          </p:cNvSpPr>
          <p:nvPr>
            <p:ph type="subTitle" idx="1"/>
          </p:nvPr>
        </p:nvSpPr>
        <p:spPr>
          <a:xfrm>
            <a:off x="5209563" y="2160589"/>
            <a:ext cx="4064439" cy="3880773"/>
          </a:xfrm>
        </p:spPr>
        <p:txBody>
          <a:bodyPr vert="horz" lIns="91440" tIns="45720" rIns="91440" bIns="45720" rtlCol="0">
            <a:normAutofit/>
          </a:bodyPr>
          <a:lstStyle/>
          <a:p>
            <a:pPr algn="ctr"/>
            <a:r>
              <a:rPr lang="en-US" dirty="0">
                <a:solidFill>
                  <a:schemeClr val="tx1"/>
                </a:solidFill>
                <a:latin typeface="Arial" panose="020B0604020202020204" pitchFamily="34" charset="0"/>
                <a:cs typeface="Arial" panose="020B0604020202020204" pitchFamily="34" charset="0"/>
              </a:rPr>
              <a:t>Ricardo Alexandre</a:t>
            </a:r>
          </a:p>
          <a:p>
            <a:pPr algn="ctr"/>
            <a:r>
              <a:rPr lang="en-US" dirty="0">
                <a:solidFill>
                  <a:schemeClr val="tx1"/>
                </a:solidFill>
                <a:latin typeface="Arial" panose="020B0604020202020204" pitchFamily="34" charset="0"/>
                <a:cs typeface="Arial" panose="020B0604020202020204" pitchFamily="34" charset="0"/>
              </a:rPr>
              <a:t> 2025546	</a:t>
            </a:r>
          </a:p>
          <a:p>
            <a:pPr algn="ctr"/>
            <a:r>
              <a:rPr lang="en-US" dirty="0">
                <a:solidFill>
                  <a:schemeClr val="tx1"/>
                </a:solidFill>
                <a:latin typeface="Arial" panose="020B0604020202020204" pitchFamily="34" charset="0"/>
                <a:cs typeface="Arial" panose="020B0604020202020204" pitchFamily="34" charset="0"/>
              </a:rPr>
              <a:t> BMSW5102</a:t>
            </a:r>
          </a:p>
          <a:p>
            <a:pPr algn="ctr"/>
            <a:r>
              <a:rPr lang="en-US" dirty="0">
                <a:solidFill>
                  <a:schemeClr val="tx1"/>
                </a:solidFill>
                <a:latin typeface="Arial" panose="020B0604020202020204" pitchFamily="34" charset="0"/>
                <a:cs typeface="Arial" panose="020B0604020202020204" pitchFamily="34" charset="0"/>
              </a:rPr>
              <a:t> Developing Relationships and Workplace Achievement  </a:t>
            </a:r>
          </a:p>
          <a:p>
            <a:pPr algn="ctr"/>
            <a:r>
              <a:rPr lang="en-US" dirty="0">
                <a:solidFill>
                  <a:schemeClr val="tx1"/>
                </a:solidFill>
                <a:latin typeface="Arial" panose="020B0604020202020204" pitchFamily="34" charset="0"/>
                <a:cs typeface="Arial" panose="020B0604020202020204" pitchFamily="34" charset="0"/>
              </a:rPr>
              <a:t>Lecturer name: Dr Sujeewa Herath</a:t>
            </a:r>
          </a:p>
          <a:p>
            <a:pPr algn="ctr"/>
            <a:endParaRPr lang="en-US" dirty="0">
              <a:solidFill>
                <a:schemeClr val="tx1"/>
              </a:solidFill>
              <a:latin typeface="Arial" panose="020B0604020202020204" pitchFamily="34" charset="0"/>
              <a:cs typeface="Arial" panose="020B0604020202020204" pitchFamily="34" charset="0"/>
            </a:endParaRPr>
          </a:p>
          <a:p>
            <a:pPr algn="ctr"/>
            <a:r>
              <a:rPr lang="en-US" dirty="0">
                <a:solidFill>
                  <a:schemeClr val="tx1"/>
                </a:solidFill>
                <a:latin typeface="Arial" panose="020B0604020202020204" pitchFamily="34" charset="0"/>
                <a:cs typeface="Arial" panose="020B0604020202020204" pitchFamily="34" charset="0"/>
              </a:rPr>
              <a:t>June 24</a:t>
            </a:r>
            <a:r>
              <a:rPr lang="en-US" baseline="30000" dirty="0">
                <a:solidFill>
                  <a:schemeClr val="tx1"/>
                </a:solidFill>
                <a:latin typeface="Arial" panose="020B0604020202020204" pitchFamily="34" charset="0"/>
                <a:cs typeface="Arial" panose="020B0604020202020204" pitchFamily="34" charset="0"/>
              </a:rPr>
              <a:t>th</a:t>
            </a:r>
            <a:r>
              <a:rPr lang="en-US" dirty="0">
                <a:solidFill>
                  <a:schemeClr val="tx1"/>
                </a:solidFill>
                <a:latin typeface="Arial" panose="020B0604020202020204" pitchFamily="34" charset="0"/>
                <a:cs typeface="Arial" panose="020B0604020202020204" pitchFamily="34" charset="0"/>
              </a:rPr>
              <a:t>,2022</a:t>
            </a:r>
          </a:p>
        </p:txBody>
      </p:sp>
      <p:pic>
        <p:nvPicPr>
          <p:cNvPr id="5" name="Picture 4" descr="A person wearing a suit and tie&#10;&#10;Description automatically generated">
            <a:extLst>
              <a:ext uri="{FF2B5EF4-FFF2-40B4-BE49-F238E27FC236}">
                <a16:creationId xmlns:a16="http://schemas.microsoft.com/office/drawing/2014/main" id="{F83956C6-76B4-4513-9B95-4E3BA848EE77}"/>
              </a:ext>
            </a:extLst>
          </p:cNvPr>
          <p:cNvPicPr>
            <a:picLocks noChangeAspect="1"/>
          </p:cNvPicPr>
          <p:nvPr/>
        </p:nvPicPr>
        <p:blipFill rotWithShape="1">
          <a:blip r:embed="rId3">
            <a:extLst>
              <a:ext uri="{28A0092B-C50C-407E-A947-70E740481C1C}">
                <a14:useLocalDpi xmlns:a14="http://schemas.microsoft.com/office/drawing/2010/main" val="0"/>
              </a:ext>
            </a:extLst>
          </a:blip>
          <a:srcRect r="-1" b="4660"/>
          <a:stretch/>
        </p:blipFill>
        <p:spPr>
          <a:xfrm>
            <a:off x="-60499"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2" name="Isosceles Triangle 2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185052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D2728-A340-DCEA-C854-3ABE4DED1EFF}"/>
              </a:ext>
            </a:extLst>
          </p:cNvPr>
          <p:cNvSpPr>
            <a:spLocks noGrp="1"/>
          </p:cNvSpPr>
          <p:nvPr>
            <p:ph type="title"/>
          </p:nvPr>
        </p:nvSpPr>
        <p:spPr>
          <a:xfrm>
            <a:off x="870098" y="609600"/>
            <a:ext cx="2951205" cy="5571066"/>
          </a:xfrm>
        </p:spPr>
        <p:txBody>
          <a:bodyPr>
            <a:normAutofit/>
          </a:bodyPr>
          <a:lstStyle/>
          <a:p>
            <a:r>
              <a:rPr kumimoji="0" lang="en-GB" altLang="pt-PT" b="1" i="0" u="none" strike="noStrike" cap="none" normalizeH="0" baseline="0" dirty="0">
                <a:ln>
                  <a:noFill/>
                </a:ln>
                <a:effectLst/>
                <a:latin typeface="Helvetica" panose="020B0604020202020204" pitchFamily="34" charset="0"/>
                <a:cs typeface="Arial" panose="020B0604020202020204" pitchFamily="34" charset="0"/>
              </a:rPr>
              <a:t>Table of Contents</a:t>
            </a:r>
            <a:br>
              <a:rPr kumimoji="0" lang="en-GB" altLang="pt-PT" b="1" i="0" u="none" strike="noStrike" cap="none" normalizeH="0" baseline="0" dirty="0">
                <a:ln>
                  <a:noFill/>
                </a:ln>
                <a:solidFill>
                  <a:schemeClr val="tx1"/>
                </a:solidFill>
                <a:effectLst/>
                <a:latin typeface="Arial" panose="020B0604020202020204" pitchFamily="34" charset="0"/>
                <a:cs typeface="Arial" panose="020B0604020202020204" pitchFamily="34" charset="0"/>
              </a:rPr>
            </a:br>
            <a:endParaRPr lang="en-GB" dirty="0">
              <a:solidFill>
                <a:schemeClr val="tx1"/>
              </a:solidFill>
            </a:endParaRPr>
          </a:p>
        </p:txBody>
      </p:sp>
      <p:graphicFrame>
        <p:nvGraphicFramePr>
          <p:cNvPr id="6" name="Rectangle 1">
            <a:extLst>
              <a:ext uri="{FF2B5EF4-FFF2-40B4-BE49-F238E27FC236}">
                <a16:creationId xmlns:a16="http://schemas.microsoft.com/office/drawing/2014/main" id="{B895ACA8-6A69-FDFA-4C5B-93CADAA1C64F}"/>
              </a:ext>
            </a:extLst>
          </p:cNvPr>
          <p:cNvGraphicFramePr>
            <a:graphicFrameLocks noGrp="1"/>
          </p:cNvGraphicFramePr>
          <p:nvPr>
            <p:ph idx="1"/>
            <p:extLst>
              <p:ext uri="{D42A27DB-BD31-4B8C-83A1-F6EECF244321}">
                <p14:modId xmlns:p14="http://schemas.microsoft.com/office/powerpoint/2010/main" val="1708362419"/>
              </p:ext>
            </p:extLst>
          </p:nvPr>
        </p:nvGraphicFramePr>
        <p:xfrm>
          <a:off x="4763912" y="609599"/>
          <a:ext cx="4349943" cy="58213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3420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83B7078-1C21-EB98-EB1E-47301D0DC884}"/>
              </a:ext>
            </a:extLst>
          </p:cNvPr>
          <p:cNvPicPr>
            <a:picLocks noChangeAspect="1"/>
          </p:cNvPicPr>
          <p:nvPr/>
        </p:nvPicPr>
        <p:blipFill rotWithShape="1">
          <a:blip r:embed="rId3">
            <a:duotone>
              <a:schemeClr val="accent1">
                <a:shade val="45000"/>
                <a:satMod val="135000"/>
              </a:schemeClr>
              <a:prstClr val="white"/>
            </a:duotone>
          </a:blip>
          <a:srcRect l="9091" t="9021" b="22797"/>
          <a:stretch/>
        </p:blipFill>
        <p:spPr>
          <a:xfrm>
            <a:off x="-3175" y="-18515"/>
            <a:ext cx="12191999" cy="6857990"/>
          </a:xfrm>
          <a:prstGeom prst="rect">
            <a:avLst/>
          </a:prstGeom>
        </p:spPr>
      </p:pic>
      <p:sp>
        <p:nvSpPr>
          <p:cNvPr id="40" name="Isosceles Triangle 36">
            <a:extLst>
              <a:ext uri="{FF2B5EF4-FFF2-40B4-BE49-F238E27FC236}">
                <a16:creationId xmlns:a16="http://schemas.microsoft.com/office/drawing/2014/main" id="{BBFBD429-C7AA-4D85-BEBF-26ECE2DBA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Parallelogram 38">
            <a:extLst>
              <a:ext uri="{FF2B5EF4-FFF2-40B4-BE49-F238E27FC236}">
                <a16:creationId xmlns:a16="http://schemas.microsoft.com/office/drawing/2014/main" id="{7A9CEEF0-7547-4FA2-93BD-0B8C799DD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41" name="Straight Connector 40">
            <a:extLst>
              <a:ext uri="{FF2B5EF4-FFF2-40B4-BE49-F238E27FC236}">
                <a16:creationId xmlns:a16="http://schemas.microsoft.com/office/drawing/2014/main" id="{AA02E860-D290-48CF-9C38-BC8EB8854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CBF60179-3A15-468E-86D0-1C2FFD504B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87ED294B-4D40-44B4-86E7-F23C0468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A4D2932-D65E-500E-47E5-E9CAEB55341B}"/>
              </a:ext>
            </a:extLst>
          </p:cNvPr>
          <p:cNvSpPr>
            <a:spLocks noGrp="1"/>
          </p:cNvSpPr>
          <p:nvPr>
            <p:ph type="title"/>
          </p:nvPr>
        </p:nvSpPr>
        <p:spPr>
          <a:xfrm>
            <a:off x="4618378" y="1612156"/>
            <a:ext cx="3309953" cy="887604"/>
          </a:xfrm>
        </p:spPr>
        <p:txBody>
          <a:bodyPr anchor="t">
            <a:normAutofit/>
          </a:bodyPr>
          <a:lstStyle/>
          <a:p>
            <a:r>
              <a:rPr lang="en-GB" dirty="0"/>
              <a:t>Introduction</a:t>
            </a:r>
          </a:p>
        </p:txBody>
      </p:sp>
      <p:sp>
        <p:nvSpPr>
          <p:cNvPr id="47" name="Rectangle 25">
            <a:extLst>
              <a:ext uri="{FF2B5EF4-FFF2-40B4-BE49-F238E27FC236}">
                <a16:creationId xmlns:a16="http://schemas.microsoft.com/office/drawing/2014/main" id="{55D78701-1D8D-45A3-9B44-A94C33462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B8C595DB-254F-4E8B-9C0D-648B3FF1B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7E8DD9D-8797-F18B-CF3F-6E70371A886C}"/>
              </a:ext>
            </a:extLst>
          </p:cNvPr>
          <p:cNvSpPr>
            <a:spLocks noGrp="1"/>
          </p:cNvSpPr>
          <p:nvPr>
            <p:ph idx="1"/>
          </p:nvPr>
        </p:nvSpPr>
        <p:spPr>
          <a:xfrm>
            <a:off x="2651587" y="2952819"/>
            <a:ext cx="7043422" cy="3658996"/>
          </a:xfrm>
        </p:spPr>
        <p:txBody>
          <a:bodyPr>
            <a:normAutofit/>
          </a:bodyPr>
          <a:lstStyle/>
          <a:p>
            <a:pPr marL="0" indent="0" algn="just">
              <a:lnSpc>
                <a:spcPct val="107000"/>
              </a:lnSpc>
              <a:spcAft>
                <a:spcPts val="800"/>
              </a:spcAft>
              <a:buNone/>
            </a:pP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Briefly, </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It is the energy and concentration necessary to complete this task that can be quite challenging for students. For people balancing work, family, and social demands, this is especially true. Within this module, I will discuss two unusual types of motivation that also benefit from impact and effect. What are methods of finding the energy to do things one does not necessarily want to do? The key to success is to understand how intrinsic and extrinsic motivations, needs, and goals affect enthusiasm, attitude, and performance. Who motivates me? Motivating yourself to get up in the morning can be just as difficult (Andrzej &amp; Buchanan, 2007).</a:t>
            </a:r>
            <a:r>
              <a:rPr lang="pt-PT" sz="1400" dirty="0">
                <a:effectLst/>
                <a:latin typeface="Arial" panose="020B0604020202020204" pitchFamily="34" charset="0"/>
                <a:ea typeface="Calibri" panose="020F0502020204030204" pitchFamily="34" charset="0"/>
                <a:cs typeface="Arial" panose="020B0604020202020204" pitchFamily="34" charset="0"/>
              </a:rPr>
              <a:t> </a:t>
            </a:r>
            <a:r>
              <a:rPr lang="pt-PT"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However, there are some advantages and disadvantages.</a:t>
            </a:r>
            <a:endParaRPr lang="pt-PT" sz="1400" dirty="0">
              <a:effectLst/>
              <a:latin typeface="Arial" panose="020B0604020202020204" pitchFamily="34" charset="0"/>
              <a:ea typeface="Calibri" panose="020F0502020204030204" pitchFamily="34" charset="0"/>
              <a:cs typeface="Arial" panose="020B0604020202020204" pitchFamily="34" charset="0"/>
            </a:endParaRPr>
          </a:p>
        </p:txBody>
      </p:sp>
      <p:sp>
        <p:nvSpPr>
          <p:cNvPr id="51" name="Rectangle 27">
            <a:extLst>
              <a:ext uri="{FF2B5EF4-FFF2-40B4-BE49-F238E27FC236}">
                <a16:creationId xmlns:a16="http://schemas.microsoft.com/office/drawing/2014/main" id="{2E000235-D5DF-4D2F-AECA-3814821B5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8">
            <a:extLst>
              <a:ext uri="{FF2B5EF4-FFF2-40B4-BE49-F238E27FC236}">
                <a16:creationId xmlns:a16="http://schemas.microsoft.com/office/drawing/2014/main" id="{D7CE0E87-2C2C-4907-BBE3-D24D86C42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9">
            <a:extLst>
              <a:ext uri="{FF2B5EF4-FFF2-40B4-BE49-F238E27FC236}">
                <a16:creationId xmlns:a16="http://schemas.microsoft.com/office/drawing/2014/main" id="{8FF0BC47-4F6D-4430-8C11-E1566CBF6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5B73C5C4-3778-4E76-9467-8B46C9F9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156984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CD6FC-F0F8-C421-0169-D9B655FAFB79}"/>
              </a:ext>
            </a:extLst>
          </p:cNvPr>
          <p:cNvSpPr>
            <a:spLocks noGrp="1"/>
          </p:cNvSpPr>
          <p:nvPr>
            <p:ph type="title"/>
          </p:nvPr>
        </p:nvSpPr>
        <p:spPr>
          <a:xfrm>
            <a:off x="2905962" y="0"/>
            <a:ext cx="6380076" cy="2348895"/>
          </a:xfrm>
        </p:spPr>
        <p:txBody>
          <a:bodyPr vert="horz" lIns="91440" tIns="45720" rIns="91440" bIns="45720" rtlCol="0" anchor="t">
            <a:normAutofit/>
          </a:bodyPr>
          <a:lstStyle/>
          <a:p>
            <a:r>
              <a:rPr lang="en-US" dirty="0">
                <a:solidFill>
                  <a:schemeClr val="tx1"/>
                </a:solidFill>
              </a:rPr>
              <a:t>Concept of Motivation</a:t>
            </a:r>
            <a:br>
              <a:rPr lang="en-US" dirty="0"/>
            </a:br>
            <a:endParaRPr lang="en-US" dirty="0"/>
          </a:p>
        </p:txBody>
      </p:sp>
      <p:pic>
        <p:nvPicPr>
          <p:cNvPr id="5" name="Content Placeholder 4" descr="Red toy person in front of two lines of white figures">
            <a:extLst>
              <a:ext uri="{FF2B5EF4-FFF2-40B4-BE49-F238E27FC236}">
                <a16:creationId xmlns:a16="http://schemas.microsoft.com/office/drawing/2014/main" id="{2FAC4C06-9A82-FBE2-65DC-6311DA683EAF}"/>
              </a:ext>
            </a:extLst>
          </p:cNvPr>
          <p:cNvPicPr>
            <a:picLocks noChangeAspect="1"/>
          </p:cNvPicPr>
          <p:nvPr/>
        </p:nvPicPr>
        <p:blipFill rotWithShape="1">
          <a:blip r:embed="rId3"/>
          <a:srcRect l="6029" r="2124" b="1"/>
          <a:stretch/>
        </p:blipFill>
        <p:spPr>
          <a:xfrm>
            <a:off x="100484" y="1278047"/>
            <a:ext cx="2446273" cy="373296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aphicFrame>
        <p:nvGraphicFramePr>
          <p:cNvPr id="29" name="Content Placeholder 28">
            <a:extLst>
              <a:ext uri="{FF2B5EF4-FFF2-40B4-BE49-F238E27FC236}">
                <a16:creationId xmlns:a16="http://schemas.microsoft.com/office/drawing/2014/main" id="{4090EA34-762B-28CD-FBD9-EE23A338CA1A}"/>
              </a:ext>
            </a:extLst>
          </p:cNvPr>
          <p:cNvGraphicFramePr>
            <a:graphicFrameLocks noGrp="1"/>
          </p:cNvGraphicFramePr>
          <p:nvPr>
            <p:ph idx="1"/>
            <p:extLst>
              <p:ext uri="{D42A27DB-BD31-4B8C-83A1-F6EECF244321}">
                <p14:modId xmlns:p14="http://schemas.microsoft.com/office/powerpoint/2010/main" val="23306581"/>
              </p:ext>
            </p:extLst>
          </p:nvPr>
        </p:nvGraphicFramePr>
        <p:xfrm>
          <a:off x="2677387" y="834013"/>
          <a:ext cx="7813094" cy="21503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1" name="Diagram 30">
            <a:extLst>
              <a:ext uri="{FF2B5EF4-FFF2-40B4-BE49-F238E27FC236}">
                <a16:creationId xmlns:a16="http://schemas.microsoft.com/office/drawing/2014/main" id="{2923F1FA-BFB0-1F34-8796-270B19A4C191}"/>
              </a:ext>
            </a:extLst>
          </p:cNvPr>
          <p:cNvGraphicFramePr/>
          <p:nvPr>
            <p:extLst>
              <p:ext uri="{D42A27DB-BD31-4B8C-83A1-F6EECF244321}">
                <p14:modId xmlns:p14="http://schemas.microsoft.com/office/powerpoint/2010/main" val="3153597322"/>
              </p:ext>
            </p:extLst>
          </p:nvPr>
        </p:nvGraphicFramePr>
        <p:xfrm>
          <a:off x="2677387" y="2964263"/>
          <a:ext cx="7813095" cy="360866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394833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38552-1967-0B61-B3D2-C9A5C2A4DF03}"/>
              </a:ext>
            </a:extLst>
          </p:cNvPr>
          <p:cNvSpPr>
            <a:spLocks noGrp="1"/>
          </p:cNvSpPr>
          <p:nvPr>
            <p:ph type="title"/>
          </p:nvPr>
        </p:nvSpPr>
        <p:spPr>
          <a:xfrm>
            <a:off x="2634653" y="147376"/>
            <a:ext cx="5434173" cy="706734"/>
          </a:xfrm>
        </p:spPr>
        <p:txBody>
          <a:bodyPr>
            <a:normAutofit/>
          </a:bodyPr>
          <a:lstStyle/>
          <a:p>
            <a:r>
              <a:rPr lang="en-GB" dirty="0"/>
              <a:t>Two Types of Motivation</a:t>
            </a:r>
          </a:p>
        </p:txBody>
      </p:sp>
      <p:sp>
        <p:nvSpPr>
          <p:cNvPr id="3" name="Content Placeholder 2">
            <a:extLst>
              <a:ext uri="{FF2B5EF4-FFF2-40B4-BE49-F238E27FC236}">
                <a16:creationId xmlns:a16="http://schemas.microsoft.com/office/drawing/2014/main" id="{31242531-B1B9-A06A-E82A-D8A0D12464A8}"/>
              </a:ext>
            </a:extLst>
          </p:cNvPr>
          <p:cNvSpPr>
            <a:spLocks noGrp="1"/>
          </p:cNvSpPr>
          <p:nvPr>
            <p:ph idx="1"/>
          </p:nvPr>
        </p:nvSpPr>
        <p:spPr>
          <a:xfrm>
            <a:off x="572160" y="1117878"/>
            <a:ext cx="9727400" cy="2331219"/>
          </a:xfrm>
        </p:spPr>
        <p:txBody>
          <a:bodyPr>
            <a:noAutofit/>
          </a:bodyPr>
          <a:lstStyle/>
          <a:p>
            <a:pPr marL="0" indent="0" algn="just">
              <a:buNone/>
            </a:pPr>
            <a:r>
              <a:rPr lang="en-US" sz="1100" b="1" i="0" dirty="0">
                <a:solidFill>
                  <a:schemeClr val="tx1"/>
                </a:solidFill>
                <a:effectLst/>
                <a:latin typeface="Arial" panose="020B0604020202020204" pitchFamily="34" charset="0"/>
                <a:cs typeface="Arial" panose="020B0604020202020204" pitchFamily="34" charset="0"/>
              </a:rPr>
              <a:t>Extrinsic motivation</a:t>
            </a:r>
            <a:r>
              <a:rPr lang="en-US" sz="1100" b="0" i="0" dirty="0">
                <a:solidFill>
                  <a:schemeClr val="tx1"/>
                </a:solidFill>
                <a:effectLst/>
                <a:latin typeface="Arial" panose="020B0604020202020204" pitchFamily="34" charset="0"/>
                <a:cs typeface="Arial" panose="020B0604020202020204" pitchFamily="34" charset="0"/>
              </a:rPr>
              <a:t>: </a:t>
            </a: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The motivation to learn a new skill or meet a goal comes from external rewards or avoiding punishment.</a:t>
            </a: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The behaviour is performed for the sake of obtaining or avoiding something, not for enjoyment, appeal or satisfaction </a:t>
            </a:r>
            <a:r>
              <a:rPr lang="en-GB" sz="1100" dirty="0">
                <a:solidFill>
                  <a:schemeClr val="tx1"/>
                </a:solidFill>
                <a:latin typeface="Arial" panose="020B0604020202020204" pitchFamily="34" charset="0"/>
                <a:cs typeface="Arial" panose="020B0604020202020204" pitchFamily="34" charset="0"/>
              </a:rPr>
              <a:t>(Ryan &amp; Deci, 2000)</a:t>
            </a:r>
            <a:r>
              <a:rPr lang="pt-PT" sz="1100" dirty="0">
                <a:solidFill>
                  <a:schemeClr val="tx1"/>
                </a:solidFill>
                <a:latin typeface="Arial" panose="020B0604020202020204" pitchFamily="34" charset="0"/>
                <a:cs typeface="Arial" panose="020B0604020202020204" pitchFamily="34" charset="0"/>
              </a:rPr>
              <a:t>.</a:t>
            </a:r>
            <a:endParaRPr lang="en-US" sz="1100" b="0" i="0" dirty="0">
              <a:solidFill>
                <a:schemeClr val="tx1"/>
              </a:solidFill>
              <a:effectLst/>
              <a:latin typeface="Arial" panose="020B0604020202020204" pitchFamily="34" charset="0"/>
              <a:cs typeface="Arial" panose="020B0604020202020204" pitchFamily="34" charset="0"/>
            </a:endParaRPr>
          </a:p>
          <a:p>
            <a:pPr marL="0" indent="0" algn="just">
              <a:buNone/>
            </a:pPr>
            <a:r>
              <a:rPr lang="en-US" sz="1100" b="0" i="0" dirty="0">
                <a:solidFill>
                  <a:schemeClr val="tx1"/>
                </a:solidFill>
                <a:effectLst/>
                <a:latin typeface="Arial" panose="020B0604020202020204" pitchFamily="34" charset="0"/>
                <a:cs typeface="Arial" panose="020B0604020202020204" pitchFamily="34" charset="0"/>
              </a:rPr>
              <a:t>Examples: </a:t>
            </a:r>
          </a:p>
          <a:p>
            <a:pPr algn="just">
              <a:buFont typeface="+mj-lt"/>
              <a:buAutoNum type="arabicPeriod"/>
            </a:pPr>
            <a:r>
              <a:rPr lang="en-US" sz="1100" b="0" i="0" dirty="0">
                <a:solidFill>
                  <a:schemeClr val="tx1"/>
                </a:solidFill>
                <a:effectLst/>
                <a:latin typeface="Arial" panose="020B0604020202020204" pitchFamily="34" charset="0"/>
                <a:cs typeface="Arial" panose="020B0604020202020204" pitchFamily="34" charset="0"/>
              </a:rPr>
              <a:t>Earning money by going to work. </a:t>
            </a:r>
          </a:p>
          <a:p>
            <a:pPr algn="just">
              <a:buFont typeface="+mj-lt"/>
              <a:buAutoNum type="arabicPeriod"/>
            </a:pPr>
            <a:r>
              <a:rPr lang="en-US" sz="1100" b="0" i="0" dirty="0">
                <a:solidFill>
                  <a:schemeClr val="tx1"/>
                </a:solidFill>
                <a:effectLst/>
                <a:latin typeface="Arial" panose="020B0604020202020204" pitchFamily="34" charset="0"/>
                <a:cs typeface="Arial" panose="020B0604020202020204" pitchFamily="34" charset="0"/>
              </a:rPr>
              <a:t>Achieving good grades by studying. </a:t>
            </a:r>
          </a:p>
          <a:p>
            <a:pPr algn="just">
              <a:buFont typeface="+mj-lt"/>
              <a:buAutoNum type="arabicPeriod"/>
            </a:pPr>
            <a:r>
              <a:rPr lang="en-US" sz="1100" b="0" i="0" dirty="0">
                <a:solidFill>
                  <a:schemeClr val="tx1"/>
                </a:solidFill>
                <a:effectLst/>
                <a:latin typeface="Arial" panose="020B0604020202020204" pitchFamily="34" charset="0"/>
                <a:cs typeface="Arial" panose="020B0604020202020204" pitchFamily="34" charset="0"/>
              </a:rPr>
              <a:t>A loyalty program encourages you to return to the same store</a:t>
            </a:r>
            <a:r>
              <a:rPr lang="en-US" sz="1100" b="0" i="0" dirty="0">
                <a:solidFill>
                  <a:schemeClr val="tx1"/>
                </a:solidFill>
                <a:effectLst/>
                <a:latin typeface="Helvetica Neue"/>
              </a:rPr>
              <a:t>.</a:t>
            </a:r>
          </a:p>
        </p:txBody>
      </p:sp>
      <p:sp>
        <p:nvSpPr>
          <p:cNvPr id="21" name="Content Placeholder 2">
            <a:extLst>
              <a:ext uri="{FF2B5EF4-FFF2-40B4-BE49-F238E27FC236}">
                <a16:creationId xmlns:a16="http://schemas.microsoft.com/office/drawing/2014/main" id="{B9D57B8D-27E1-466C-7C10-CDCEC11900BD}"/>
              </a:ext>
            </a:extLst>
          </p:cNvPr>
          <p:cNvSpPr txBox="1">
            <a:spLocks/>
          </p:cNvSpPr>
          <p:nvPr/>
        </p:nvSpPr>
        <p:spPr>
          <a:xfrm>
            <a:off x="572160" y="3971611"/>
            <a:ext cx="7244861" cy="242416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None/>
            </a:pPr>
            <a:r>
              <a:rPr lang="en-US" sz="1100" b="1" dirty="0">
                <a:solidFill>
                  <a:schemeClr val="tx1"/>
                </a:solidFill>
                <a:latin typeface="Arial" panose="020B0604020202020204" pitchFamily="34" charset="0"/>
                <a:cs typeface="Arial" panose="020B0604020202020204" pitchFamily="34" charset="0"/>
              </a:rPr>
              <a:t>Intrinsic motivation</a:t>
            </a:r>
            <a:r>
              <a:rPr lang="en-US" sz="1100" dirty="0">
                <a:solidFill>
                  <a:schemeClr val="tx1"/>
                </a:solidFill>
                <a:latin typeface="Arial" panose="020B0604020202020204" pitchFamily="34" charset="0"/>
                <a:cs typeface="Arial" panose="020B0604020202020204" pitchFamily="34" charset="0"/>
              </a:rPr>
              <a:t>: </a:t>
            </a: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This is something you enjoy and motivate by itself, not by external pressures or rewards.</a:t>
            </a:r>
            <a:endParaRPr lang="pt-PT" sz="11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Doing it for the sake of doing it rather than to get flexible investment or because of external pressure. </a:t>
            </a: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Finance, status, and public recognition drive extrinsic motivation </a:t>
            </a:r>
            <a:r>
              <a:rPr lang="en-GB" sz="1100" dirty="0">
                <a:solidFill>
                  <a:schemeClr val="tx1"/>
                </a:solidFill>
                <a:latin typeface="Arial" panose="020B0604020202020204" pitchFamily="34" charset="0"/>
                <a:cs typeface="Arial" panose="020B0604020202020204" pitchFamily="34" charset="0"/>
              </a:rPr>
              <a:t>(Ryan &amp; Deci, 2000)</a:t>
            </a:r>
            <a:r>
              <a:rPr lang="pt-PT" sz="1100" dirty="0">
                <a:solidFill>
                  <a:schemeClr val="tx1"/>
                </a:solidFill>
                <a:latin typeface="Arial" panose="020B0604020202020204" pitchFamily="34" charset="0"/>
                <a:cs typeface="Arial" panose="020B0604020202020204" pitchFamily="34" charset="0"/>
              </a:rPr>
              <a:t>.</a:t>
            </a:r>
          </a:p>
          <a:p>
            <a:pPr marL="0" indent="0">
              <a:buNone/>
            </a:pPr>
            <a:r>
              <a:rPr lang="en-US" sz="1100" dirty="0">
                <a:solidFill>
                  <a:schemeClr val="tx1"/>
                </a:solidFill>
                <a:latin typeface="Arial" panose="020B0604020202020204" pitchFamily="34" charset="0"/>
                <a:cs typeface="Arial" panose="020B0604020202020204" pitchFamily="34" charset="0"/>
              </a:rPr>
              <a:t>Examples:</a:t>
            </a:r>
          </a:p>
          <a:p>
            <a:pPr>
              <a:buFont typeface="+mj-lt"/>
              <a:buAutoNum type="arabicPeriod"/>
            </a:pPr>
            <a:r>
              <a:rPr lang="en-US" sz="1100" dirty="0">
                <a:solidFill>
                  <a:schemeClr val="tx1"/>
                </a:solidFill>
                <a:latin typeface="Arial" panose="020B0604020202020204" pitchFamily="34" charset="0"/>
                <a:cs typeface="Arial" panose="020B0604020202020204" pitchFamily="34" charset="0"/>
              </a:rPr>
              <a:t>Travel helps you learn about other cultures.</a:t>
            </a:r>
          </a:p>
          <a:p>
            <a:pPr>
              <a:buFont typeface="+mj-lt"/>
              <a:buAutoNum type="arabicPeriod"/>
            </a:pPr>
            <a:r>
              <a:rPr lang="en-US" sz="1100" dirty="0">
                <a:solidFill>
                  <a:schemeClr val="tx1"/>
                </a:solidFill>
                <a:latin typeface="Arial" panose="020B0604020202020204" pitchFamily="34" charset="0"/>
                <a:cs typeface="Arial" panose="020B0604020202020204" pitchFamily="34" charset="0"/>
              </a:rPr>
              <a:t>You prefer collaboration.</a:t>
            </a:r>
          </a:p>
          <a:p>
            <a:pPr>
              <a:buFont typeface="+mj-lt"/>
              <a:buAutoNum type="arabicPeriod"/>
            </a:pPr>
            <a:r>
              <a:rPr lang="en-US" sz="1100" dirty="0">
                <a:solidFill>
                  <a:schemeClr val="tx1"/>
                </a:solidFill>
                <a:latin typeface="Arial" panose="020B0604020202020204" pitchFamily="34" charset="0"/>
                <a:cs typeface="Arial" panose="020B0604020202020204" pitchFamily="34" charset="0"/>
              </a:rPr>
              <a:t>Your goal is to improve your personal development.</a:t>
            </a:r>
            <a:endParaRPr lang="en-US" sz="1100" b="0" i="0" dirty="0">
              <a:solidFill>
                <a:schemeClr val="tx1"/>
              </a:solidFill>
              <a:effectLst/>
              <a:latin typeface="Arial" panose="020B0604020202020204" pitchFamily="34" charset="0"/>
              <a:cs typeface="Arial" panose="020B0604020202020204" pitchFamily="34" charset="0"/>
            </a:endParaRPr>
          </a:p>
        </p:txBody>
      </p:sp>
      <p:pic>
        <p:nvPicPr>
          <p:cNvPr id="23" name="Graphic 22" descr="Head with Gears">
            <a:extLst>
              <a:ext uri="{FF2B5EF4-FFF2-40B4-BE49-F238E27FC236}">
                <a16:creationId xmlns:a16="http://schemas.microsoft.com/office/drawing/2014/main" id="{1364D57E-6DFF-33A4-6021-3B07AB28CB5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24056" y="2542233"/>
            <a:ext cx="3310933" cy="3310933"/>
          </a:xfrm>
          <a:prstGeom prst="rect">
            <a:avLst/>
          </a:prstGeom>
        </p:spPr>
      </p:pic>
    </p:spTree>
    <p:extLst>
      <p:ext uri="{BB962C8B-B14F-4D97-AF65-F5344CB8AC3E}">
        <p14:creationId xmlns:p14="http://schemas.microsoft.com/office/powerpoint/2010/main" val="4120298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nodeType="clickEffect">
                                  <p:stCondLst>
                                    <p:cond delay="0"/>
                                  </p:stCondLst>
                                  <p:childTnLst>
                                    <p:set>
                                      <p:cBhvr>
                                        <p:cTn id="48" dur="1" fill="hold">
                                          <p:stCondLst>
                                            <p:cond delay="0"/>
                                          </p:stCondLst>
                                        </p:cTn>
                                        <p:tgtEl>
                                          <p:spTgt spid="21">
                                            <p:txEl>
                                              <p:pRg st="0" end="0"/>
                                            </p:txEl>
                                          </p:spTgt>
                                        </p:tgtEl>
                                        <p:attrNameLst>
                                          <p:attrName>style.visibility</p:attrName>
                                        </p:attrNameLst>
                                      </p:cBhvr>
                                      <p:to>
                                        <p:strVal val="visible"/>
                                      </p:to>
                                    </p:set>
                                    <p:animEffect transition="in" filter="wipe(down)">
                                      <p:cBhvr>
                                        <p:cTn id="49" dur="500"/>
                                        <p:tgtEl>
                                          <p:spTgt spid="21">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nodeType="clickEffect">
                                  <p:stCondLst>
                                    <p:cond delay="0"/>
                                  </p:stCondLst>
                                  <p:childTnLst>
                                    <p:set>
                                      <p:cBhvr>
                                        <p:cTn id="53" dur="1" fill="hold">
                                          <p:stCondLst>
                                            <p:cond delay="0"/>
                                          </p:stCondLst>
                                        </p:cTn>
                                        <p:tgtEl>
                                          <p:spTgt spid="21">
                                            <p:txEl>
                                              <p:pRg st="1" end="1"/>
                                            </p:txEl>
                                          </p:spTgt>
                                        </p:tgtEl>
                                        <p:attrNameLst>
                                          <p:attrName>style.visibility</p:attrName>
                                        </p:attrNameLst>
                                      </p:cBhvr>
                                      <p:to>
                                        <p:strVal val="visible"/>
                                      </p:to>
                                    </p:set>
                                    <p:animEffect transition="in" filter="wipe(down)">
                                      <p:cBhvr>
                                        <p:cTn id="54" dur="500"/>
                                        <p:tgtEl>
                                          <p:spTgt spid="21">
                                            <p:txEl>
                                              <p:pRg st="1" end="1"/>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nodeType="clickEffect">
                                  <p:stCondLst>
                                    <p:cond delay="0"/>
                                  </p:stCondLst>
                                  <p:childTnLst>
                                    <p:set>
                                      <p:cBhvr>
                                        <p:cTn id="58" dur="1" fill="hold">
                                          <p:stCondLst>
                                            <p:cond delay="0"/>
                                          </p:stCondLst>
                                        </p:cTn>
                                        <p:tgtEl>
                                          <p:spTgt spid="21">
                                            <p:txEl>
                                              <p:pRg st="2" end="2"/>
                                            </p:txEl>
                                          </p:spTgt>
                                        </p:tgtEl>
                                        <p:attrNameLst>
                                          <p:attrName>style.visibility</p:attrName>
                                        </p:attrNameLst>
                                      </p:cBhvr>
                                      <p:to>
                                        <p:strVal val="visible"/>
                                      </p:to>
                                    </p:set>
                                    <p:animEffect transition="in" filter="wipe(down)">
                                      <p:cBhvr>
                                        <p:cTn id="59" dur="500"/>
                                        <p:tgtEl>
                                          <p:spTgt spid="21">
                                            <p:txEl>
                                              <p:pRg st="2" end="2"/>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4" fill="hold" nodeType="clickEffect">
                                  <p:stCondLst>
                                    <p:cond delay="0"/>
                                  </p:stCondLst>
                                  <p:childTnLst>
                                    <p:set>
                                      <p:cBhvr>
                                        <p:cTn id="63" dur="1" fill="hold">
                                          <p:stCondLst>
                                            <p:cond delay="0"/>
                                          </p:stCondLst>
                                        </p:cTn>
                                        <p:tgtEl>
                                          <p:spTgt spid="21">
                                            <p:txEl>
                                              <p:pRg st="3" end="3"/>
                                            </p:txEl>
                                          </p:spTgt>
                                        </p:tgtEl>
                                        <p:attrNameLst>
                                          <p:attrName>style.visibility</p:attrName>
                                        </p:attrNameLst>
                                      </p:cBhvr>
                                      <p:to>
                                        <p:strVal val="visible"/>
                                      </p:to>
                                    </p:set>
                                    <p:animEffect transition="in" filter="wipe(down)">
                                      <p:cBhvr>
                                        <p:cTn id="64" dur="500"/>
                                        <p:tgtEl>
                                          <p:spTgt spid="21">
                                            <p:txEl>
                                              <p:pRg st="3" end="3"/>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22" presetClass="entr" presetSubtype="4" fill="hold" nodeType="clickEffect">
                                  <p:stCondLst>
                                    <p:cond delay="0"/>
                                  </p:stCondLst>
                                  <p:childTnLst>
                                    <p:set>
                                      <p:cBhvr>
                                        <p:cTn id="68" dur="1" fill="hold">
                                          <p:stCondLst>
                                            <p:cond delay="0"/>
                                          </p:stCondLst>
                                        </p:cTn>
                                        <p:tgtEl>
                                          <p:spTgt spid="21">
                                            <p:txEl>
                                              <p:pRg st="4" end="4"/>
                                            </p:txEl>
                                          </p:spTgt>
                                        </p:tgtEl>
                                        <p:attrNameLst>
                                          <p:attrName>style.visibility</p:attrName>
                                        </p:attrNameLst>
                                      </p:cBhvr>
                                      <p:to>
                                        <p:strVal val="visible"/>
                                      </p:to>
                                    </p:set>
                                    <p:animEffect transition="in" filter="wipe(down)">
                                      <p:cBhvr>
                                        <p:cTn id="69" dur="500"/>
                                        <p:tgtEl>
                                          <p:spTgt spid="21">
                                            <p:txEl>
                                              <p:pRg st="4" end="4"/>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22" presetClass="entr" presetSubtype="4" fill="hold" nodeType="clickEffect">
                                  <p:stCondLst>
                                    <p:cond delay="0"/>
                                  </p:stCondLst>
                                  <p:childTnLst>
                                    <p:set>
                                      <p:cBhvr>
                                        <p:cTn id="73" dur="1" fill="hold">
                                          <p:stCondLst>
                                            <p:cond delay="0"/>
                                          </p:stCondLst>
                                        </p:cTn>
                                        <p:tgtEl>
                                          <p:spTgt spid="21">
                                            <p:txEl>
                                              <p:pRg st="5" end="5"/>
                                            </p:txEl>
                                          </p:spTgt>
                                        </p:tgtEl>
                                        <p:attrNameLst>
                                          <p:attrName>style.visibility</p:attrName>
                                        </p:attrNameLst>
                                      </p:cBhvr>
                                      <p:to>
                                        <p:strVal val="visible"/>
                                      </p:to>
                                    </p:set>
                                    <p:animEffect transition="in" filter="wipe(down)">
                                      <p:cBhvr>
                                        <p:cTn id="74" dur="500"/>
                                        <p:tgtEl>
                                          <p:spTgt spid="21">
                                            <p:txEl>
                                              <p:pRg st="5" end="5"/>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4" fill="hold" nodeType="clickEffect">
                                  <p:stCondLst>
                                    <p:cond delay="0"/>
                                  </p:stCondLst>
                                  <p:childTnLst>
                                    <p:set>
                                      <p:cBhvr>
                                        <p:cTn id="78" dur="1" fill="hold">
                                          <p:stCondLst>
                                            <p:cond delay="0"/>
                                          </p:stCondLst>
                                        </p:cTn>
                                        <p:tgtEl>
                                          <p:spTgt spid="21">
                                            <p:txEl>
                                              <p:pRg st="6" end="6"/>
                                            </p:txEl>
                                          </p:spTgt>
                                        </p:tgtEl>
                                        <p:attrNameLst>
                                          <p:attrName>style.visibility</p:attrName>
                                        </p:attrNameLst>
                                      </p:cBhvr>
                                      <p:to>
                                        <p:strVal val="visible"/>
                                      </p:to>
                                    </p:set>
                                    <p:animEffect transition="in" filter="wipe(down)">
                                      <p:cBhvr>
                                        <p:cTn id="79" dur="500"/>
                                        <p:tgtEl>
                                          <p:spTgt spid="21">
                                            <p:txEl>
                                              <p:pRg st="6" end="6"/>
                                            </p:txEl>
                                          </p:spTgt>
                                        </p:tgtEl>
                                      </p:cBhvr>
                                    </p:animEffect>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nodeType="clickEffect">
                                  <p:stCondLst>
                                    <p:cond delay="0"/>
                                  </p:stCondLst>
                                  <p:childTnLst>
                                    <p:set>
                                      <p:cBhvr>
                                        <p:cTn id="83" dur="1" fill="hold">
                                          <p:stCondLst>
                                            <p:cond delay="0"/>
                                          </p:stCondLst>
                                        </p:cTn>
                                        <p:tgtEl>
                                          <p:spTgt spid="21">
                                            <p:txEl>
                                              <p:pRg st="7" end="7"/>
                                            </p:txEl>
                                          </p:spTgt>
                                        </p:tgtEl>
                                        <p:attrNameLst>
                                          <p:attrName>style.visibility</p:attrName>
                                        </p:attrNameLst>
                                      </p:cBhvr>
                                      <p:to>
                                        <p:strVal val="visible"/>
                                      </p:to>
                                    </p:set>
                                    <p:animEffect transition="in" filter="wipe(down)">
                                      <p:cBhvr>
                                        <p:cTn id="84" dur="500"/>
                                        <p:tgtEl>
                                          <p:spTgt spid="2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F03B19-3E54-4470-2830-5C3C4D869D61}"/>
              </a:ext>
            </a:extLst>
          </p:cNvPr>
          <p:cNvSpPr>
            <a:spLocks noGrp="1"/>
          </p:cNvSpPr>
          <p:nvPr>
            <p:ph type="title"/>
          </p:nvPr>
        </p:nvSpPr>
        <p:spPr>
          <a:xfrm>
            <a:off x="1487900" y="26797"/>
            <a:ext cx="9967221" cy="897652"/>
          </a:xfrm>
        </p:spPr>
        <p:txBody>
          <a:bodyPr>
            <a:noAutofit/>
          </a:bodyPr>
          <a:lstStyle/>
          <a:p>
            <a:pPr>
              <a:lnSpc>
                <a:spcPct val="90000"/>
              </a:lnSpc>
            </a:pPr>
            <a:r>
              <a:rPr lang="en-GB" sz="2800" b="1" i="0" baseline="0" dirty="0">
                <a:latin typeface="Arial" panose="020B0604020202020204" pitchFamily="34" charset="0"/>
                <a:cs typeface="Arial" panose="020B0604020202020204" pitchFamily="34" charset="0"/>
              </a:rPr>
              <a:t>The Difference </a:t>
            </a:r>
            <a:r>
              <a:rPr lang="en-GB" sz="2800" b="1" dirty="0">
                <a:latin typeface="Arial" panose="020B0604020202020204" pitchFamily="34" charset="0"/>
                <a:cs typeface="Arial" panose="020B0604020202020204" pitchFamily="34" charset="0"/>
              </a:rPr>
              <a:t>B</a:t>
            </a:r>
            <a:r>
              <a:rPr lang="en-GB" sz="2800" b="1" i="0" baseline="0" dirty="0">
                <a:latin typeface="Arial" panose="020B0604020202020204" pitchFamily="34" charset="0"/>
                <a:cs typeface="Arial" panose="020B0604020202020204" pitchFamily="34" charset="0"/>
              </a:rPr>
              <a:t>etween the two </a:t>
            </a:r>
            <a:r>
              <a:rPr lang="en-GB" sz="2800" b="1" dirty="0">
                <a:latin typeface="Arial" panose="020B0604020202020204" pitchFamily="34" charset="0"/>
                <a:cs typeface="Arial" panose="020B0604020202020204" pitchFamily="34" charset="0"/>
              </a:rPr>
              <a:t>T</a:t>
            </a:r>
            <a:r>
              <a:rPr lang="en-GB" sz="2800" b="1" i="0" baseline="0" dirty="0">
                <a:latin typeface="Arial" panose="020B0604020202020204" pitchFamily="34" charset="0"/>
                <a:cs typeface="Arial" panose="020B0604020202020204" pitchFamily="34" charset="0"/>
              </a:rPr>
              <a:t>ypes of Motivation</a:t>
            </a:r>
            <a:r>
              <a:rPr lang="en-US" sz="2800" b="0" i="0" dirty="0">
                <a:effectLst/>
                <a:latin typeface="Helvetica Neue"/>
              </a:rPr>
              <a:t> </a:t>
            </a:r>
            <a:br>
              <a:rPr lang="en-US" sz="2800" b="0" i="0" dirty="0">
                <a:effectLst/>
                <a:latin typeface="Helvetica Neue"/>
              </a:rPr>
            </a:br>
            <a:endParaRPr lang="en-GB" sz="2800" dirty="0"/>
          </a:p>
        </p:txBody>
      </p:sp>
      <p:sp>
        <p:nvSpPr>
          <p:cNvPr id="30" name="Isosceles Triangle 2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F413E44-C039-2B87-30F5-E551B2BB64FD}"/>
              </a:ext>
            </a:extLst>
          </p:cNvPr>
          <p:cNvGraphicFramePr>
            <a:graphicFrameLocks noGrp="1"/>
          </p:cNvGraphicFramePr>
          <p:nvPr>
            <p:ph idx="1"/>
            <p:extLst>
              <p:ext uri="{D42A27DB-BD31-4B8C-83A1-F6EECF244321}">
                <p14:modId xmlns:p14="http://schemas.microsoft.com/office/powerpoint/2010/main" val="666553839"/>
              </p:ext>
            </p:extLst>
          </p:nvPr>
        </p:nvGraphicFramePr>
        <p:xfrm>
          <a:off x="5128890" y="691383"/>
          <a:ext cx="6516092" cy="51938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Figure 1">
            <a:extLst>
              <a:ext uri="{FF2B5EF4-FFF2-40B4-BE49-F238E27FC236}">
                <a16:creationId xmlns:a16="http://schemas.microsoft.com/office/drawing/2014/main" id="{920BF319-58C6-B880-2293-06FAA7D61C5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6793" y="1144395"/>
            <a:ext cx="4233575" cy="4741705"/>
          </a:xfrm>
          <a:prstGeom prst="round2DiagRect">
            <a:avLst>
              <a:gd name="adj1" fmla="val 16667"/>
              <a:gd name="adj2" fmla="val 24116"/>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EC911D-EE53-3560-D7EE-D9848E08941E}"/>
              </a:ext>
            </a:extLst>
          </p:cNvPr>
          <p:cNvSpPr txBox="1"/>
          <p:nvPr/>
        </p:nvSpPr>
        <p:spPr>
          <a:xfrm>
            <a:off x="348298" y="6053573"/>
            <a:ext cx="3279157"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Figure 1: Source </a:t>
            </a:r>
            <a:r>
              <a:rPr lang="en-US" sz="900" i="0" dirty="0">
                <a:effectLst/>
                <a:latin typeface="Arial" panose="020B0604020202020204" pitchFamily="34" charset="0"/>
                <a:cs typeface="Arial" panose="020B0604020202020204" pitchFamily="34" charset="0"/>
              </a:rPr>
              <a:t>According to Maslow's Hierarchy of Needs</a:t>
            </a:r>
            <a:r>
              <a:rPr lang="en-GB" sz="9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1483074"/>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Graphic 4" descr="Scales of Justice">
            <a:extLst>
              <a:ext uri="{FF2B5EF4-FFF2-40B4-BE49-F238E27FC236}">
                <a16:creationId xmlns:a16="http://schemas.microsoft.com/office/drawing/2014/main" id="{44AD187E-393B-62A4-19BF-46C2C6AC7CE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62676" y="205146"/>
            <a:ext cx="2278772" cy="1882615"/>
          </a:xfrm>
          <a:prstGeom prst="rect">
            <a:avLst/>
          </a:prstGeom>
        </p:spPr>
      </p:pic>
      <p:graphicFrame>
        <p:nvGraphicFramePr>
          <p:cNvPr id="30" name="Content Placeholder 8">
            <a:extLst>
              <a:ext uri="{FF2B5EF4-FFF2-40B4-BE49-F238E27FC236}">
                <a16:creationId xmlns:a16="http://schemas.microsoft.com/office/drawing/2014/main" id="{87244A3C-BF18-CF0C-417F-E2904ECA7C03}"/>
              </a:ext>
            </a:extLst>
          </p:cNvPr>
          <p:cNvGraphicFramePr>
            <a:graphicFrameLocks noGrp="1"/>
          </p:cNvGraphicFramePr>
          <p:nvPr>
            <p:ph sz="half" idx="2"/>
            <p:extLst>
              <p:ext uri="{D42A27DB-BD31-4B8C-83A1-F6EECF244321}">
                <p14:modId xmlns:p14="http://schemas.microsoft.com/office/powerpoint/2010/main" val="1178630969"/>
              </p:ext>
            </p:extLst>
          </p:nvPr>
        </p:nvGraphicFramePr>
        <p:xfrm>
          <a:off x="2753248" y="2021947"/>
          <a:ext cx="8721970" cy="40194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6" name="Title 1">
            <a:extLst>
              <a:ext uri="{FF2B5EF4-FFF2-40B4-BE49-F238E27FC236}">
                <a16:creationId xmlns:a16="http://schemas.microsoft.com/office/drawing/2014/main" id="{E52C3F6F-6324-2A6D-FDF8-FC2E161AAC52}"/>
              </a:ext>
            </a:extLst>
          </p:cNvPr>
          <p:cNvSpPr>
            <a:spLocks noGrp="1"/>
          </p:cNvSpPr>
          <p:nvPr>
            <p:ph type="title"/>
          </p:nvPr>
        </p:nvSpPr>
        <p:spPr>
          <a:xfrm>
            <a:off x="176041" y="30135"/>
            <a:ext cx="6646790" cy="1034990"/>
          </a:xfrm>
        </p:spPr>
        <p:txBody>
          <a:bodyPr vert="horz" lIns="91440" tIns="45720" rIns="91440" bIns="45720" rtlCol="0" anchor="t">
            <a:normAutofit fontScale="90000"/>
          </a:bodyPr>
          <a:lstStyle/>
          <a:p>
            <a:r>
              <a:rPr lang="en-US" dirty="0"/>
              <a:t>The advantages and disadvantages of each motivation type</a:t>
            </a:r>
            <a:endParaRPr lang="en-US" dirty="0">
              <a:solidFill>
                <a:schemeClr val="tx1"/>
              </a:solidFill>
            </a:endParaRPr>
          </a:p>
        </p:txBody>
      </p:sp>
      <p:graphicFrame>
        <p:nvGraphicFramePr>
          <p:cNvPr id="12" name="Table 12">
            <a:extLst>
              <a:ext uri="{FF2B5EF4-FFF2-40B4-BE49-F238E27FC236}">
                <a16:creationId xmlns:a16="http://schemas.microsoft.com/office/drawing/2014/main" id="{ECAB9A50-A032-8396-E3DC-B23F16006B7A}"/>
              </a:ext>
            </a:extLst>
          </p:cNvPr>
          <p:cNvGraphicFramePr>
            <a:graphicFrameLocks noGrp="1"/>
          </p:cNvGraphicFramePr>
          <p:nvPr>
            <p:extLst>
              <p:ext uri="{D42A27DB-BD31-4B8C-83A1-F6EECF244321}">
                <p14:modId xmlns:p14="http://schemas.microsoft.com/office/powerpoint/2010/main" val="4258476914"/>
              </p:ext>
            </p:extLst>
          </p:nvPr>
        </p:nvGraphicFramePr>
        <p:xfrm>
          <a:off x="358040" y="2376723"/>
          <a:ext cx="9525424" cy="3664640"/>
        </p:xfrm>
        <a:graphic>
          <a:graphicData uri="http://schemas.openxmlformats.org/drawingml/2006/table">
            <a:tbl>
              <a:tblPr firstRow="1" bandRow="1">
                <a:tableStyleId>{5C22544A-7EE6-4342-B048-85BDC9FD1C3A}</a:tableStyleId>
              </a:tblPr>
              <a:tblGrid>
                <a:gridCol w="1835132">
                  <a:extLst>
                    <a:ext uri="{9D8B030D-6E8A-4147-A177-3AD203B41FA5}">
                      <a16:colId xmlns:a16="http://schemas.microsoft.com/office/drawing/2014/main" val="1094624474"/>
                    </a:ext>
                  </a:extLst>
                </a:gridCol>
                <a:gridCol w="2506420">
                  <a:extLst>
                    <a:ext uri="{9D8B030D-6E8A-4147-A177-3AD203B41FA5}">
                      <a16:colId xmlns:a16="http://schemas.microsoft.com/office/drawing/2014/main" val="1154722437"/>
                    </a:ext>
                  </a:extLst>
                </a:gridCol>
                <a:gridCol w="2652898">
                  <a:extLst>
                    <a:ext uri="{9D8B030D-6E8A-4147-A177-3AD203B41FA5}">
                      <a16:colId xmlns:a16="http://schemas.microsoft.com/office/drawing/2014/main" val="307240757"/>
                    </a:ext>
                  </a:extLst>
                </a:gridCol>
                <a:gridCol w="2530974">
                  <a:extLst>
                    <a:ext uri="{9D8B030D-6E8A-4147-A177-3AD203B41FA5}">
                      <a16:colId xmlns:a16="http://schemas.microsoft.com/office/drawing/2014/main" val="1018302710"/>
                    </a:ext>
                  </a:extLst>
                </a:gridCol>
              </a:tblGrid>
              <a:tr h="0">
                <a:tc gridSpan="2">
                  <a:txBody>
                    <a:bodyPr/>
                    <a:lstStyle/>
                    <a:p>
                      <a:r>
                        <a:rPr lang="en-US" sz="1800" dirty="0">
                          <a:solidFill>
                            <a:srgbClr val="444444"/>
                          </a:solidFill>
                          <a:effectLst/>
                          <a:latin typeface="Roboto" panose="02000000000000000000" pitchFamily="2" charset="0"/>
                          <a:ea typeface="Calibri" panose="020F0502020204030204" pitchFamily="34" charset="0"/>
                          <a:cs typeface="Times New Roman" panose="02020603050405020304" pitchFamily="18" charset="0"/>
                        </a:rPr>
                        <a:t>EXTRINSIC MOTIVATION </a:t>
                      </a:r>
                      <a:endParaRPr lang="en-GB" dirty="0"/>
                    </a:p>
                  </a:txBody>
                  <a:tcPr/>
                </a:tc>
                <a:tc hMerge="1">
                  <a:txBody>
                    <a:bodyPr/>
                    <a:lstStyle/>
                    <a:p>
                      <a:endParaRPr lang="en-GB" dirty="0"/>
                    </a:p>
                  </a:txBody>
                  <a:tcPr/>
                </a:tc>
                <a:tc gridSpan="2">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rgbClr val="444444"/>
                          </a:solidFill>
                          <a:effectLst/>
                          <a:latin typeface="Roboto" panose="02000000000000000000" pitchFamily="2" charset="0"/>
                          <a:ea typeface="Calibri" panose="020F0502020204030204" pitchFamily="34" charset="0"/>
                          <a:cs typeface="Times New Roman" panose="02020603050405020304" pitchFamily="18" charset="0"/>
                        </a:rPr>
                        <a:t>INTRINSIC MOTIVATION </a:t>
                      </a:r>
                      <a:endParaRPr lang="en-GB" dirty="0"/>
                    </a:p>
                    <a:p>
                      <a:endParaRPr lang="en-GB" dirty="0"/>
                    </a:p>
                  </a:txBody>
                  <a:tcPr/>
                </a:tc>
                <a:tc hMerge="1">
                  <a:txBody>
                    <a:bodyPr/>
                    <a:lstStyle/>
                    <a:p>
                      <a:endParaRPr lang="en-GB" dirty="0"/>
                    </a:p>
                  </a:txBody>
                  <a:tcPr/>
                </a:tc>
                <a:extLst>
                  <a:ext uri="{0D108BD9-81ED-4DB2-BD59-A6C34878D82A}">
                    <a16:rowId xmlns:a16="http://schemas.microsoft.com/office/drawing/2014/main" val="3529375316"/>
                  </a:ext>
                </a:extLst>
              </a:tr>
              <a:tr h="292219">
                <a:tc>
                  <a:txBody>
                    <a:bodyPr/>
                    <a:lstStyle/>
                    <a:p>
                      <a:r>
                        <a:rPr lang="en-US" sz="1100" dirty="0">
                          <a:solidFill>
                            <a:schemeClr val="accent2"/>
                          </a:solidFill>
                          <a:latin typeface="Arial" panose="020B0604020202020204" pitchFamily="34" charset="0"/>
                          <a:cs typeface="Arial" panose="020B0604020202020204" pitchFamily="34" charset="0"/>
                        </a:rPr>
                        <a:t>Advantage</a:t>
                      </a:r>
                      <a:endParaRPr lang="en-GB" sz="1100" dirty="0">
                        <a:solidFill>
                          <a:schemeClr val="accent2"/>
                        </a:solidFill>
                        <a:latin typeface="Arial" panose="020B0604020202020204" pitchFamily="34" charset="0"/>
                        <a:cs typeface="Arial" panose="020B0604020202020204" pitchFamily="34" charset="0"/>
                      </a:endParaRPr>
                    </a:p>
                  </a:txBody>
                  <a:tcPr/>
                </a:tc>
                <a:tc>
                  <a:txBody>
                    <a:bodyPr/>
                    <a:lstStyle/>
                    <a:p>
                      <a:r>
                        <a:rPr lang="en-US" sz="1100" dirty="0">
                          <a:solidFill>
                            <a:srgbClr val="0070C0"/>
                          </a:solidFill>
                          <a:effectLst/>
                          <a:latin typeface="Arial" panose="020B0604020202020204" pitchFamily="34" charset="0"/>
                          <a:ea typeface="Calibri" panose="020F0502020204030204" pitchFamily="34" charset="0"/>
                          <a:cs typeface="Arial" panose="020B0604020202020204" pitchFamily="34" charset="0"/>
                        </a:rPr>
                        <a:t>Disadvantages</a:t>
                      </a:r>
                      <a:endParaRPr lang="en-GB" sz="1100" dirty="0">
                        <a:solidFill>
                          <a:srgbClr val="0070C0"/>
                        </a:solidFill>
                        <a:latin typeface="Arial" panose="020B0604020202020204" pitchFamily="34" charset="0"/>
                        <a:cs typeface="Arial" panose="020B0604020202020204" pitchFamily="34" charset="0"/>
                      </a:endParaRPr>
                    </a:p>
                  </a:txBody>
                  <a:tcPr/>
                </a:tc>
                <a:tc>
                  <a:txBody>
                    <a:bodyPr/>
                    <a:lstStyle/>
                    <a:p>
                      <a:r>
                        <a:rPr lang="en-US" sz="1100" dirty="0">
                          <a:solidFill>
                            <a:schemeClr val="accent2"/>
                          </a:solidFill>
                          <a:latin typeface="Arial" panose="020B0604020202020204" pitchFamily="34" charset="0"/>
                          <a:cs typeface="Arial" panose="020B0604020202020204" pitchFamily="34" charset="0"/>
                        </a:rPr>
                        <a:t>Advantage</a:t>
                      </a:r>
                      <a:endParaRPr lang="en-GB" sz="1100" dirty="0">
                        <a:solidFill>
                          <a:schemeClr val="accent2"/>
                        </a:solidFill>
                        <a:latin typeface="Arial" panose="020B0604020202020204" pitchFamily="34" charset="0"/>
                        <a:cs typeface="Arial" panose="020B0604020202020204" pitchFamily="34" charset="0"/>
                      </a:endParaRPr>
                    </a:p>
                  </a:txBody>
                  <a:tcPr/>
                </a:tc>
                <a:tc>
                  <a:txBody>
                    <a:bodyPr/>
                    <a:lstStyle/>
                    <a:p>
                      <a:r>
                        <a:rPr lang="en-US" sz="1100" dirty="0">
                          <a:solidFill>
                            <a:srgbClr val="0070C0"/>
                          </a:solidFill>
                          <a:effectLst/>
                          <a:latin typeface="Arial" panose="020B0604020202020204" pitchFamily="34" charset="0"/>
                          <a:ea typeface="Calibri" panose="020F0502020204030204" pitchFamily="34" charset="0"/>
                          <a:cs typeface="Arial" panose="020B0604020202020204" pitchFamily="34" charset="0"/>
                        </a:rPr>
                        <a:t>Disadvantages</a:t>
                      </a:r>
                      <a:endParaRPr lang="en-GB" sz="1100" dirty="0">
                        <a:solidFill>
                          <a:srgbClr val="0070C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30465882"/>
                  </a:ext>
                </a:extLst>
              </a:tr>
              <a:tr h="832917">
                <a:tc>
                  <a:txBody>
                    <a:bodyPr/>
                    <a:lstStyle/>
                    <a:p>
                      <a:r>
                        <a:rPr lang="en-US" sz="1100" b="0" i="0" kern="1200" dirty="0">
                          <a:solidFill>
                            <a:schemeClr val="dk1"/>
                          </a:solidFill>
                          <a:effectLst/>
                          <a:latin typeface="Arial" panose="020B0604020202020204" pitchFamily="34" charset="0"/>
                          <a:ea typeface="+mn-ea"/>
                          <a:cs typeface="Arial" panose="020B0604020202020204" pitchFamily="34" charset="0"/>
                        </a:rPr>
                        <a:t>Less effort is required of the teacher or manager.</a:t>
                      </a:r>
                      <a:endParaRPr lang="en-GB" sz="1100" dirty="0">
                        <a:solidFill>
                          <a:schemeClr val="tx1"/>
                        </a:solidFill>
                        <a:latin typeface="Arial" panose="020B0604020202020204" pitchFamily="34" charset="0"/>
                        <a:cs typeface="Arial" panose="020B0604020202020204" pitchFamily="34" charset="0"/>
                      </a:endParaRPr>
                    </a:p>
                  </a:txBody>
                  <a:tcPr/>
                </a:tc>
                <a:tc>
                  <a:txBody>
                    <a:bodyPr/>
                    <a:lstStyle/>
                    <a:p>
                      <a:r>
                        <a:rPr lang="en-US" sz="1100" dirty="0">
                          <a:solidFill>
                            <a:srgbClr val="0070C0"/>
                          </a:solidFill>
                          <a:effectLst/>
                          <a:latin typeface="Arial" panose="020B0604020202020204" pitchFamily="34" charset="0"/>
                          <a:ea typeface="Calibri" panose="020F0502020204030204" pitchFamily="34" charset="0"/>
                          <a:cs typeface="Arial" panose="020B0604020202020204" pitchFamily="34" charset="0"/>
                        </a:rPr>
                        <a:t>Ineffective if used for an extended period.</a:t>
                      </a:r>
                      <a:endParaRPr lang="en-GB" sz="1100" dirty="0">
                        <a:solidFill>
                          <a:srgbClr val="0070C0"/>
                        </a:solidFill>
                        <a:latin typeface="Arial" panose="020B0604020202020204" pitchFamily="34" charset="0"/>
                        <a:cs typeface="Arial" panose="020B0604020202020204" pitchFamily="34" charset="0"/>
                      </a:endParaRPr>
                    </a:p>
                  </a:txBody>
                  <a:tcPr/>
                </a:tc>
                <a:tc>
                  <a:txBody>
                    <a:bodyPr/>
                    <a:lstStyle/>
                    <a:p>
                      <a:r>
                        <a:rPr lang="en-US"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Improves the effectiveness of long-term learning and memory.</a:t>
                      </a:r>
                      <a:endParaRPr lang="en-GB" sz="1100" dirty="0">
                        <a:solidFill>
                          <a:schemeClr val="tx1"/>
                        </a:solidFill>
                        <a:latin typeface="Arial" panose="020B0604020202020204" pitchFamily="34" charset="0"/>
                        <a:cs typeface="Arial" panose="020B0604020202020204" pitchFamily="34" charset="0"/>
                      </a:endParaRPr>
                    </a:p>
                  </a:txBody>
                  <a:tcPr/>
                </a:tc>
                <a:tc>
                  <a:txBody>
                    <a:bodyPr/>
                    <a:lstStyle/>
                    <a:p>
                      <a:r>
                        <a:rPr lang="en-US" sz="1100" dirty="0">
                          <a:solidFill>
                            <a:srgbClr val="0070C0"/>
                          </a:solidFill>
                          <a:effectLst/>
                          <a:latin typeface="Arial" panose="020B0604020202020204" pitchFamily="34" charset="0"/>
                          <a:ea typeface="Calibri" panose="020F0502020204030204" pitchFamily="34" charset="0"/>
                          <a:cs typeface="Arial" panose="020B0604020202020204" pitchFamily="34" charset="0"/>
                        </a:rPr>
                        <a:t>Instructors or leaders must know each member of the group personally.</a:t>
                      </a:r>
                      <a:endParaRPr lang="en-GB" sz="1100" dirty="0">
                        <a:solidFill>
                          <a:srgbClr val="0070C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50973668"/>
                  </a:ext>
                </a:extLst>
              </a:tr>
              <a:tr h="949712">
                <a:tc>
                  <a:txBody>
                    <a:bodyPr/>
                    <a:lstStyle/>
                    <a:p>
                      <a:r>
                        <a:rPr lang="pt-PT" sz="1100" b="0" i="0" kern="1200" dirty="0">
                          <a:solidFill>
                            <a:schemeClr val="dk1"/>
                          </a:solidFill>
                          <a:effectLst/>
                          <a:latin typeface="Arial" panose="020B0604020202020204" pitchFamily="34" charset="0"/>
                          <a:ea typeface="+mn-ea"/>
                          <a:cs typeface="Arial" panose="020B0604020202020204" pitchFamily="34" charset="0"/>
                        </a:rPr>
                        <a:t>All group members benefit.</a:t>
                      </a:r>
                      <a:endParaRPr lang="en-GB" sz="1100" dirty="0">
                        <a:solidFill>
                          <a:schemeClr val="tx1"/>
                        </a:solidFill>
                        <a:latin typeface="Arial" panose="020B0604020202020204" pitchFamily="34" charset="0"/>
                        <a:cs typeface="Arial" panose="020B0604020202020204" pitchFamily="34" charset="0"/>
                      </a:endParaRPr>
                    </a:p>
                  </a:txBody>
                  <a:tcPr/>
                </a:tc>
                <a:tc>
                  <a:txBody>
                    <a:bodyPr/>
                    <a:lstStyle/>
                    <a:p>
                      <a:r>
                        <a:rPr lang="en-US" sz="1100" dirty="0">
                          <a:solidFill>
                            <a:srgbClr val="0070C0"/>
                          </a:solidFill>
                          <a:effectLst/>
                          <a:latin typeface="Arial" panose="020B0604020202020204" pitchFamily="34" charset="0"/>
                          <a:ea typeface="Calibri" panose="020F0502020204030204" pitchFamily="34" charset="0"/>
                          <a:cs typeface="Arial" panose="020B0604020202020204" pitchFamily="34" charset="0"/>
                        </a:rPr>
                        <a:t>Benefits or rewards must be continuously updated or modified to remain attractive.</a:t>
                      </a:r>
                      <a:endParaRPr lang="en-GB" sz="1100" dirty="0">
                        <a:solidFill>
                          <a:srgbClr val="0070C0"/>
                        </a:solidFill>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Creates self-perpetuating motivation.</a:t>
                      </a:r>
                      <a:endParaRPr lang="en-GB" sz="1100" dirty="0">
                        <a:solidFill>
                          <a:schemeClr val="tx1"/>
                        </a:solidFill>
                        <a:latin typeface="Arial" panose="020B0604020202020204" pitchFamily="34" charset="0"/>
                        <a:cs typeface="Arial" panose="020B0604020202020204" pitchFamily="34" charset="0"/>
                      </a:endParaRPr>
                    </a:p>
                    <a:p>
                      <a:endParaRPr lang="en-GB" sz="1100" dirty="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100" dirty="0">
                          <a:solidFill>
                            <a:srgbClr val="0070C0"/>
                          </a:solidFill>
                          <a:effectLst/>
                          <a:latin typeface="Arial" panose="020B0604020202020204" pitchFamily="34" charset="0"/>
                          <a:ea typeface="Calibri" panose="020F0502020204030204" pitchFamily="34" charset="0"/>
                          <a:cs typeface="Arial" panose="020B0604020202020204" pitchFamily="34" charset="0"/>
                        </a:rPr>
                        <a:t>It depends on the individual.</a:t>
                      </a:r>
                      <a:endParaRPr lang="pt-PT" sz="1100" dirty="0">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endParaRPr lang="en-GB" sz="1100" dirty="0">
                        <a:solidFill>
                          <a:srgbClr val="0070C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23414628"/>
                  </a:ext>
                </a:extLst>
              </a:tr>
              <a:tr h="949712">
                <a:tc gridSpan="4">
                  <a:txBody>
                    <a:bodyPr/>
                    <a:lstStyle/>
                    <a:p>
                      <a:pPr rtl="0" latinLnBrk="0"/>
                      <a:r>
                        <a:rPr lang="en-US" sz="1100" b="0" i="0" kern="1200" dirty="0">
                          <a:solidFill>
                            <a:schemeClr val="dk1"/>
                          </a:solidFill>
                          <a:effectLst/>
                          <a:latin typeface="Arial" panose="020B0604020202020204" pitchFamily="34" charset="0"/>
                          <a:ea typeface="+mn-ea"/>
                          <a:cs typeface="Arial" panose="020B0604020202020204" pitchFamily="34" charset="0"/>
                        </a:rPr>
                        <a:t>Research has found that intrinsic motivation and extrinsic motivation have different effects on human behaviour and goal pursuit. It is essential to comprehend how each of these forms of motivation influences behaviour (Bong, 1996).</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918242736"/>
                  </a:ext>
                </a:extLst>
              </a:tr>
            </a:tbl>
          </a:graphicData>
        </a:graphic>
      </p:graphicFrame>
    </p:spTree>
    <p:extLst>
      <p:ext uri="{BB962C8B-B14F-4D97-AF65-F5344CB8AC3E}">
        <p14:creationId xmlns:p14="http://schemas.microsoft.com/office/powerpoint/2010/main" val="249465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heel(1)">
                                      <p:cBhvr>
                                        <p:cTn id="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14C1D-17FF-65FC-BFBF-2DEE6B42479A}"/>
              </a:ext>
            </a:extLst>
          </p:cNvPr>
          <p:cNvSpPr>
            <a:spLocks noGrp="1"/>
          </p:cNvSpPr>
          <p:nvPr>
            <p:ph type="title"/>
          </p:nvPr>
        </p:nvSpPr>
        <p:spPr>
          <a:xfrm>
            <a:off x="1370670" y="207666"/>
            <a:ext cx="8596668" cy="1320800"/>
          </a:xfrm>
        </p:spPr>
        <p:txBody>
          <a:bodyPr/>
          <a:lstStyle/>
          <a:p>
            <a:r>
              <a:rPr lang="en-US" dirty="0"/>
              <a:t>What motivates myself</a:t>
            </a:r>
            <a:br>
              <a:rPr lang="en-US" dirty="0"/>
            </a:br>
            <a:endParaRPr lang="en-GB" dirty="0"/>
          </a:p>
        </p:txBody>
      </p:sp>
      <p:sp>
        <p:nvSpPr>
          <p:cNvPr id="3" name="Content Placeholder 2">
            <a:extLst>
              <a:ext uri="{FF2B5EF4-FFF2-40B4-BE49-F238E27FC236}">
                <a16:creationId xmlns:a16="http://schemas.microsoft.com/office/drawing/2014/main" id="{7537B7AE-EE45-4777-E588-A3F94ED6CF49}"/>
              </a:ext>
            </a:extLst>
          </p:cNvPr>
          <p:cNvSpPr>
            <a:spLocks noGrp="1"/>
          </p:cNvSpPr>
          <p:nvPr>
            <p:ph sz="half" idx="1"/>
          </p:nvPr>
        </p:nvSpPr>
        <p:spPr>
          <a:xfrm>
            <a:off x="436174" y="1270001"/>
            <a:ext cx="9310727" cy="1814843"/>
          </a:xfrm>
        </p:spPr>
        <p:txBody>
          <a:bodyPr>
            <a:noAutofit/>
          </a:bodyPr>
          <a:lstStyle/>
          <a:p>
            <a:pPr algn="l" rtl="0" latinLnBrk="0">
              <a:spcBef>
                <a:spcPts val="1000"/>
              </a:spcBef>
              <a:spcAft>
                <a:spcPts val="0"/>
              </a:spcAft>
              <a:buFont typeface="Arial" panose="020B0604020202020204" pitchFamily="34" charset="0"/>
              <a:buChar char="•"/>
            </a:pPr>
            <a:r>
              <a:rPr lang="en-US" sz="1400" b="0" i="1" dirty="0">
                <a:solidFill>
                  <a:srgbClr val="000000"/>
                </a:solidFill>
                <a:effectLst/>
                <a:latin typeface="Arial" panose="020B0604020202020204" pitchFamily="34" charset="0"/>
              </a:rPr>
              <a:t>I want to challenge myself and advance personally.</a:t>
            </a:r>
            <a:endParaRPr lang="en-US" sz="1400" b="0" i="0" dirty="0">
              <a:solidFill>
                <a:srgbClr val="000000"/>
              </a:solidFill>
              <a:effectLst/>
              <a:latin typeface="Arial" panose="020B0604020202020204" pitchFamily="34" charset="0"/>
            </a:endParaRPr>
          </a:p>
          <a:p>
            <a:pPr algn="l" rtl="0" latinLnBrk="0">
              <a:spcBef>
                <a:spcPts val="1000"/>
              </a:spcBef>
              <a:spcAft>
                <a:spcPts val="0"/>
              </a:spcAft>
              <a:buFont typeface="Arial" panose="020B0604020202020204" pitchFamily="34" charset="0"/>
              <a:buChar char="•"/>
            </a:pPr>
            <a:r>
              <a:rPr lang="en-US" sz="1400" b="0" i="1" dirty="0">
                <a:solidFill>
                  <a:srgbClr val="000000"/>
                </a:solidFill>
                <a:effectLst/>
                <a:latin typeface="Arial" panose="020B0604020202020204" pitchFamily="34" charset="0"/>
              </a:rPr>
              <a:t>This sparked my desire to learn more.</a:t>
            </a:r>
            <a:endParaRPr lang="en-US" sz="1400" b="0" i="0" dirty="0">
              <a:solidFill>
                <a:srgbClr val="000000"/>
              </a:solidFill>
              <a:effectLst/>
              <a:latin typeface="Arial" panose="020B0604020202020204" pitchFamily="34" charset="0"/>
            </a:endParaRPr>
          </a:p>
          <a:p>
            <a:pPr algn="l" rtl="0" latinLnBrk="0">
              <a:spcBef>
                <a:spcPts val="1000"/>
              </a:spcBef>
              <a:spcAft>
                <a:spcPts val="0"/>
              </a:spcAft>
              <a:buFont typeface="Arial" panose="020B0604020202020204" pitchFamily="34" charset="0"/>
              <a:buChar char="•"/>
            </a:pPr>
            <a:r>
              <a:rPr lang="en-US" sz="1400" b="0" i="1" dirty="0">
                <a:solidFill>
                  <a:srgbClr val="000000"/>
                </a:solidFill>
                <a:effectLst/>
                <a:latin typeface="Arial" panose="020B0604020202020204" pitchFamily="34" charset="0"/>
              </a:rPr>
              <a:t>Personally, I find this challenging. To reach my goals, I had to learn new skills that I could not have developed without their help.</a:t>
            </a:r>
            <a:r>
              <a:rPr lang="en-US" sz="1400" b="0" i="0" dirty="0">
                <a:solidFill>
                  <a:srgbClr val="000000"/>
                </a:solidFill>
                <a:effectLst/>
                <a:latin typeface="Arial" panose="020B0604020202020204" pitchFamily="34" charset="0"/>
              </a:rPr>
              <a:t> I had to learn how to start a conversation with a stranger.</a:t>
            </a:r>
          </a:p>
          <a:p>
            <a:pPr algn="l" rtl="0" latinLnBrk="0">
              <a:spcBef>
                <a:spcPts val="1000"/>
              </a:spcBef>
              <a:spcAft>
                <a:spcPts val="0"/>
              </a:spcAft>
              <a:buFont typeface="Arial" panose="020B0604020202020204" pitchFamily="34" charset="0"/>
              <a:buChar char="•"/>
            </a:pPr>
            <a:r>
              <a:rPr lang="en-US" sz="1400" b="0" i="1" dirty="0">
                <a:solidFill>
                  <a:srgbClr val="000000"/>
                </a:solidFill>
                <a:effectLst/>
                <a:latin typeface="Arial" panose="020B0604020202020204" pitchFamily="34" charset="0"/>
              </a:rPr>
              <a:t>I have seen a significant improvement in my confidence level and my entire life, not just in my career.</a:t>
            </a:r>
            <a:endParaRPr lang="en-US" sz="1400" b="0" i="0" dirty="0">
              <a:solidFill>
                <a:srgbClr val="000000"/>
              </a:solidFill>
              <a:effectLst/>
              <a:latin typeface="Arial" panose="020B0604020202020204" pitchFamily="34" charset="0"/>
            </a:endParaRPr>
          </a:p>
          <a:p>
            <a:pPr algn="l" rtl="0" latinLnBrk="0">
              <a:spcBef>
                <a:spcPts val="1000"/>
              </a:spcBef>
              <a:spcAft>
                <a:spcPts val="0"/>
              </a:spcAft>
              <a:buFont typeface="Arial" panose="020B0604020202020204" pitchFamily="34" charset="0"/>
              <a:buChar char="•"/>
            </a:pPr>
            <a:r>
              <a:rPr lang="en-US" sz="1400" b="0" i="1" dirty="0">
                <a:solidFill>
                  <a:srgbClr val="000000"/>
                </a:solidFill>
                <a:effectLst/>
                <a:latin typeface="Arial" panose="020B0604020202020204" pitchFamily="34" charset="0"/>
              </a:rPr>
              <a:t>This keeps me motivated and spurs me on to overcome difficulties </a:t>
            </a:r>
            <a:r>
              <a:rPr lang="en-US" sz="1400" b="0" i="0" dirty="0">
                <a:solidFill>
                  <a:srgbClr val="000000"/>
                </a:solidFill>
                <a:effectLst/>
                <a:latin typeface="Arial" panose="020B0604020202020204" pitchFamily="34" charset="0"/>
              </a:rPr>
              <a:t>(Ormrod, 2008).</a:t>
            </a:r>
          </a:p>
        </p:txBody>
      </p:sp>
      <p:graphicFrame>
        <p:nvGraphicFramePr>
          <p:cNvPr id="12" name="Content Placeholder 2">
            <a:extLst>
              <a:ext uri="{FF2B5EF4-FFF2-40B4-BE49-F238E27FC236}">
                <a16:creationId xmlns:a16="http://schemas.microsoft.com/office/drawing/2014/main" id="{E47BB63D-0320-DB2A-6C91-4CF995F4CE46}"/>
              </a:ext>
            </a:extLst>
          </p:cNvPr>
          <p:cNvGraphicFramePr>
            <a:graphicFrameLocks noGrp="1"/>
          </p:cNvGraphicFramePr>
          <p:nvPr>
            <p:ph sz="half" idx="2"/>
            <p:extLst>
              <p:ext uri="{D42A27DB-BD31-4B8C-83A1-F6EECF244321}">
                <p14:modId xmlns:p14="http://schemas.microsoft.com/office/powerpoint/2010/main" val="1444185041"/>
              </p:ext>
            </p:extLst>
          </p:nvPr>
        </p:nvGraphicFramePr>
        <p:xfrm>
          <a:off x="133977" y="3285811"/>
          <a:ext cx="9612924" cy="3133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013755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9" name="Rectangle 38">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 name="Straight Connector 40">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Freeform: Shape 54">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C77250-D9E2-DB7C-7EED-1E0208D28D49}"/>
              </a:ext>
            </a:extLst>
          </p:cNvPr>
          <p:cNvSpPr>
            <a:spLocks noGrp="1"/>
          </p:cNvSpPr>
          <p:nvPr>
            <p:ph type="title"/>
          </p:nvPr>
        </p:nvSpPr>
        <p:spPr>
          <a:xfrm>
            <a:off x="7181724" y="609600"/>
            <a:ext cx="4333688" cy="1068475"/>
          </a:xfrm>
        </p:spPr>
        <p:txBody>
          <a:bodyPr anchor="ctr">
            <a:normAutofit/>
          </a:bodyPr>
          <a:lstStyle/>
          <a:p>
            <a:r>
              <a:rPr lang="en-US" kern="1200" dirty="0">
                <a:solidFill>
                  <a:srgbClr val="FFFFFF"/>
                </a:solidFill>
                <a:latin typeface="Arial" panose="020B0604020202020204" pitchFamily="34" charset="0"/>
                <a:cs typeface="Arial" panose="020B0604020202020204" pitchFamily="34" charset="0"/>
              </a:rPr>
              <a:t>Conclusion</a:t>
            </a:r>
            <a:endParaRPr lang="en-GB" dirty="0">
              <a:solidFill>
                <a:srgbClr val="FFFFFF"/>
              </a:solidFill>
            </a:endParaRPr>
          </a:p>
        </p:txBody>
      </p:sp>
      <p:pic>
        <p:nvPicPr>
          <p:cNvPr id="34" name="Graphic 33" descr="Gavel">
            <a:extLst>
              <a:ext uri="{FF2B5EF4-FFF2-40B4-BE49-F238E27FC236}">
                <a16:creationId xmlns:a16="http://schemas.microsoft.com/office/drawing/2014/main" id="{429F2AE3-8F56-5DCC-485C-12674B6AD72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B72C1700-FB04-4418-3EEE-3B9D5C0842D0}"/>
              </a:ext>
            </a:extLst>
          </p:cNvPr>
          <p:cNvSpPr>
            <a:spLocks noGrp="1"/>
          </p:cNvSpPr>
          <p:nvPr>
            <p:ph idx="1"/>
          </p:nvPr>
        </p:nvSpPr>
        <p:spPr>
          <a:xfrm>
            <a:off x="6330513" y="2074984"/>
            <a:ext cx="5737557" cy="3441561"/>
          </a:xfrm>
        </p:spPr>
        <p:txBody>
          <a:bodyPr anchor="t">
            <a:normAutofit lnSpcReduction="10000"/>
          </a:bodyPr>
          <a:lstStyle/>
          <a:p>
            <a:pPr marL="0" indent="0" algn="just">
              <a:lnSpc>
                <a:spcPct val="107000"/>
              </a:lnSpc>
              <a:spcAft>
                <a:spcPts val="800"/>
              </a:spcAft>
              <a:buNone/>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It is often thought that intrinsic motivation is the ideal form of motivation because of its longevity. However, extrinsic and intrinsic factors interact to influence intrinsic rewards, as well as behavioural patterns. Knowing the key differences between these two methods and the ideal time to use each is essential to understanding how they can be used. As a creative, I have always worked in a creative environment and working at Screwfix allows me to express myself freely, which keeps me motivated and energised. Currently, I cannot imagine working in any other profession, and it is easy for me to stay motivated each day because this is what I am enthusiastic about learning.</a:t>
            </a:r>
            <a:endParaRPr lang="pt-PT"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26968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 name="Group 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23" name="Picture 3" descr="Analogue clock">
            <a:extLst>
              <a:ext uri="{FF2B5EF4-FFF2-40B4-BE49-F238E27FC236}">
                <a16:creationId xmlns:a16="http://schemas.microsoft.com/office/drawing/2014/main" id="{42DE8B74-5332-9898-A787-37C41420B74F}"/>
              </a:ext>
            </a:extLst>
          </p:cNvPr>
          <p:cNvPicPr>
            <a:picLocks noChangeAspect="1"/>
          </p:cNvPicPr>
          <p:nvPr/>
        </p:nvPicPr>
        <p:blipFill rotWithShape="1">
          <a:blip r:embed="rId2">
            <a:duotone>
              <a:prstClr val="black"/>
              <a:prstClr val="white"/>
            </a:duotone>
          </a:blip>
          <a:srcRect l="30235" r="996" b="-2"/>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E12D7A5-C2A1-519A-6FF2-226DE932F68E}"/>
              </a:ext>
            </a:extLst>
          </p:cNvPr>
          <p:cNvSpPr>
            <a:spLocks noGrp="1"/>
          </p:cNvSpPr>
          <p:nvPr>
            <p:ph type="title"/>
          </p:nvPr>
        </p:nvSpPr>
        <p:spPr>
          <a:xfrm>
            <a:off x="668866" y="1678666"/>
            <a:ext cx="5641499" cy="2369093"/>
          </a:xfrm>
        </p:spPr>
        <p:txBody>
          <a:bodyPr vert="horz" lIns="91440" tIns="45720" rIns="91440" bIns="45720" rtlCol="0" anchor="b">
            <a:normAutofit/>
          </a:bodyPr>
          <a:lstStyle/>
          <a:p>
            <a:r>
              <a:rPr lang="en-US" sz="4800" i="1" dirty="0"/>
              <a:t>Thank you for watching.</a:t>
            </a:r>
            <a:br>
              <a:rPr lang="en-US" sz="4800" i="1" dirty="0"/>
            </a:br>
            <a:r>
              <a:rPr lang="en-US" sz="4800" i="1" dirty="0"/>
              <a:t>The End.</a:t>
            </a:r>
          </a:p>
        </p:txBody>
      </p:sp>
      <p:cxnSp>
        <p:nvCxnSpPr>
          <p:cNvPr id="20" name="Straight Connector 1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839865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C6C5698-CEB7-4369-B5AA-12E7A1F7C504}"/>
              </a:ext>
            </a:extLst>
          </p:cNvPr>
          <p:cNvSpPr>
            <a:spLocks noGrp="1"/>
          </p:cNvSpPr>
          <p:nvPr>
            <p:ph type="title"/>
          </p:nvPr>
        </p:nvSpPr>
        <p:spPr>
          <a:xfrm>
            <a:off x="995622" y="371789"/>
            <a:ext cx="4616674" cy="1256043"/>
          </a:xfrm>
        </p:spPr>
        <p:txBody>
          <a:bodyPr vert="horz" lIns="91440" tIns="45720" rIns="91440" bIns="45720" rtlCol="0" anchor="b">
            <a:normAutofit fontScale="90000"/>
          </a:bodyPr>
          <a:lstStyle/>
          <a:p>
            <a:r>
              <a:rPr lang="en-US" sz="4400" kern="1200" dirty="0">
                <a:solidFill>
                  <a:schemeClr val="accent1"/>
                </a:solidFill>
                <a:latin typeface="+mj-lt"/>
                <a:ea typeface="+mj-ea"/>
                <a:cs typeface="+mj-cs"/>
              </a:rPr>
              <a:t>References</a:t>
            </a:r>
            <a:br>
              <a:rPr lang="en-US" sz="4400" kern="1200" dirty="0">
                <a:solidFill>
                  <a:schemeClr val="accent1"/>
                </a:solidFill>
                <a:latin typeface="+mj-lt"/>
                <a:ea typeface="+mj-ea"/>
                <a:cs typeface="+mj-cs"/>
              </a:rPr>
            </a:br>
            <a:endParaRPr lang="en-US" sz="4400" kern="1200" dirty="0">
              <a:solidFill>
                <a:schemeClr val="accent1"/>
              </a:solidFill>
              <a:latin typeface="+mj-lt"/>
              <a:ea typeface="+mj-ea"/>
              <a:cs typeface="+mj-cs"/>
            </a:endParaRPr>
          </a:p>
        </p:txBody>
      </p:sp>
      <p:sp>
        <p:nvSpPr>
          <p:cNvPr id="21" name="Isosceles Triangle 20">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Graphic 5" descr="Books">
            <a:extLst>
              <a:ext uri="{FF2B5EF4-FFF2-40B4-BE49-F238E27FC236}">
                <a16:creationId xmlns:a16="http://schemas.microsoft.com/office/drawing/2014/main" id="{665D7DFD-92F8-959E-D590-5C9997A799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81993" y="2436988"/>
            <a:ext cx="4335340" cy="4335340"/>
          </a:xfrm>
          <a:prstGeom prst="rect">
            <a:avLst/>
          </a:prstGeom>
        </p:spPr>
      </p:pic>
      <p:sp>
        <p:nvSpPr>
          <p:cNvPr id="7" name="Rectangle 3">
            <a:extLst>
              <a:ext uri="{FF2B5EF4-FFF2-40B4-BE49-F238E27FC236}">
                <a16:creationId xmlns:a16="http://schemas.microsoft.com/office/drawing/2014/main" id="{2BA4A5BE-3DEE-CE9F-6AE7-56268278A40B}"/>
              </a:ext>
            </a:extLst>
          </p:cNvPr>
          <p:cNvSpPr>
            <a:spLocks noChangeArrowheads="1"/>
          </p:cNvSpPr>
          <p:nvPr/>
        </p:nvSpPr>
        <p:spPr bwMode="auto">
          <a:xfrm>
            <a:off x="4677360" y="1256462"/>
            <a:ext cx="7348263" cy="42164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76176" rIns="91440" bIns="76176"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pt-PT" sz="11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Adams, J., 1965. Inequity in social exchange. In: 2, ed.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In Advances in experimental social psychology.</a:t>
            </a: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Academic Press, pp. 267-299.</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Adams, J., 1965. Inequity in social exchange. In Advances in experimental social psychology.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Academic Press, </a:t>
            </a: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Volume 2, pp. 267-299.</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Alderfer, C., 1972.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Existence, relatedness, and growth: Human needs in organizational settings.</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Andrzej, H. &amp; Buchanan, D., 2007.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Organizational Behaviour (Harlow).</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Bong, M., 1996. Problems in academic motivation research and advantages and disadvantages of their solutions.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Contemporary Educational Psychology, </a:t>
            </a: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21(2), pp. 149-165.</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Guay</a:t>
            </a: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F. et al., 2010. Intrinsic identified, and controlled types of motivation for school subjects in young elementary school children.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British journal of educational psychology, </a:t>
            </a: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80(4), pp. 711-735.</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Herzberg, F., </a:t>
            </a:r>
            <a:r>
              <a:rPr kumimoji="0" lang="en-US" altLang="pt-PT" sz="11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Mausnes</a:t>
            </a: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B., Peterson, R. &amp; </a:t>
            </a:r>
            <a:r>
              <a:rPr kumimoji="0" lang="en-US" altLang="pt-PT" sz="1100" b="0" i="0" u="none" strike="noStrike" cap="none" normalizeH="0" baseline="0" dirty="0" err="1">
                <a:ln>
                  <a:noFill/>
                </a:ln>
                <a:effectLst/>
                <a:latin typeface="Arial" panose="020B0604020202020204" pitchFamily="34" charset="0"/>
                <a:ea typeface="Calibri" panose="020F0502020204030204" pitchFamily="34" charset="0"/>
                <a:cs typeface="Arial" panose="020B0604020202020204" pitchFamily="34" charset="0"/>
              </a:rPr>
              <a:t>Capwell</a:t>
            </a: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D., 1957.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Job attitudes; review of research and opinion. </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Hull, C., 1951.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Essentials of behaviour.</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Latham, G. &amp; Locke, E., 1979. Goal setting—A motivational technique that works.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Organizational Dynamics, </a:t>
            </a: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8(2), pp. 68-80.</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Maslow, A., 1954. The instinctive nature of basic needs.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Journal of personality.</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Ormrod, J., 2008. Metacognition, self-regulated learning and study strategies. In: 5th, ed.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Human Learning. </a:t>
            </a: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NJ: Pearson/Merrill Prentice Hall, pp. 350-390.</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Porter, L. &amp; Lawler, E., 1968. What job attitudes tell about motivation. In: Boston, MA, USA: Harvard Business Review Reprint Service, pp. 118-126.</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Ryan, R. &amp; Deci, E., 2000. Intrinsic and extrinsic motivations: Classic definitions and new directions.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Contemporary educational psychology, </a:t>
            </a: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25(1), pp. 54-67.</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Taylor, F., 1911. Principles and methods of scientific management.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Journal of Accountancy, </a:t>
            </a: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12(2), pp. 117-124.</a:t>
            </a:r>
            <a:endParaRPr kumimoji="0" lang="pt-PT" altLang="pt-PT" sz="1100" b="0" i="0" u="none" strike="noStrike" cap="none" normalizeH="0" baseline="0" dirty="0">
              <a:ln>
                <a:noFill/>
              </a:ln>
              <a:effectLst/>
              <a:latin typeface="Arial" panose="020B0604020202020204" pitchFamily="34" charset="0"/>
              <a:cs typeface="Arial" panose="020B0604020202020204" pitchFamily="34"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pt-PT" sz="11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Vroom, V., 1964. </a:t>
            </a:r>
            <a:r>
              <a:rPr kumimoji="0" lang="en-US" altLang="pt-PT" sz="1100" b="0" i="1"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Work and motivation.</a:t>
            </a:r>
            <a:endParaRPr kumimoji="0" lang="en-US" altLang="pt-PT" sz="1100" b="0" i="0" u="none" strike="noStrike" cap="none" normalizeH="0" baseline="0" dirty="0">
              <a:ln>
                <a:noFill/>
              </a:ln>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698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4458</TotalTime>
  <Words>1753</Words>
  <Application>Microsoft Office PowerPoint</Application>
  <PresentationFormat>Widescreen</PresentationFormat>
  <Paragraphs>132</Paragraphs>
  <Slides>11</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Helvetica</vt:lpstr>
      <vt:lpstr>Helvetica Neue</vt:lpstr>
      <vt:lpstr>Roboto</vt:lpstr>
      <vt:lpstr>Trebuchet MS</vt:lpstr>
      <vt:lpstr>Wingdings 3</vt:lpstr>
      <vt:lpstr>Facet</vt:lpstr>
      <vt:lpstr>Developing Relationships and Workplace Achievement </vt:lpstr>
      <vt:lpstr>Table of Contents </vt:lpstr>
      <vt:lpstr>Introduction</vt:lpstr>
      <vt:lpstr>Concept of Motivation </vt:lpstr>
      <vt:lpstr>Two Types of Motivation</vt:lpstr>
      <vt:lpstr>The Difference Between the two Types of Motivation  </vt:lpstr>
      <vt:lpstr>The advantages and disadvantages of each motivation type</vt:lpstr>
      <vt:lpstr>What motivates myself </vt:lpstr>
      <vt:lpstr>Conclusion</vt:lpstr>
      <vt:lpstr>Thank you for watching. The End.</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Ricardo</dc:creator>
  <cp:lastModifiedBy>Ricardo</cp:lastModifiedBy>
  <cp:revision>33</cp:revision>
  <dcterms:created xsi:type="dcterms:W3CDTF">2022-06-05T20:04:35Z</dcterms:created>
  <dcterms:modified xsi:type="dcterms:W3CDTF">2022-06-22T00:19:30Z</dcterms:modified>
</cp:coreProperties>
</file>