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</p:sldIdLst>
  <p:sldSz cy="5143500" cx="9144000"/>
  <p:notesSz cx="6858000" cy="9144000"/>
  <p:embeddedFontLst>
    <p:embeddedFont>
      <p:font typeface="Amatic SC"/>
      <p:regular r:id="rId13"/>
      <p:bold r:id="rId14"/>
    </p:embeddedFont>
    <p:embeddedFont>
      <p:font typeface="Source Code Pro"/>
      <p:regular r:id="rId15"/>
      <p:bold r:id="rId16"/>
      <p:italic r:id="rId17"/>
      <p:boldItalic r:id="rId1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font" Target="fonts/AmaticSC-regular.fntdata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SourceCodePro-regular.fntdata"/><Relationship Id="rId14" Type="http://schemas.openxmlformats.org/officeDocument/2006/relationships/font" Target="fonts/AmaticSC-bold.fntdata"/><Relationship Id="rId17" Type="http://schemas.openxmlformats.org/officeDocument/2006/relationships/font" Target="fonts/SourceCodePro-italic.fntdata"/><Relationship Id="rId16" Type="http://schemas.openxmlformats.org/officeDocument/2006/relationships/font" Target="fonts/SourceCodePro-bold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18" Type="http://schemas.openxmlformats.org/officeDocument/2006/relationships/font" Target="fonts/SourceCodePro-bold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gc6f59039d_0_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" name="Google Shape;54;gc6f59039d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gc6f59039d_0_5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Google Shape;60;gc6f59039d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c6f59039d_0_1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c6f59039d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c6f59039d_0_14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c6f59039d_0_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c6f59039d_0_20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gc6f59039d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c6f59039d_0_24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c6f59039d_0_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c6f59039d_0_29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c6f59039d_0_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0"/>
            <a:ext cx="9144000" cy="3429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 txBox="1"/>
          <p:nvPr>
            <p:ph type="ctrTitle"/>
          </p:nvPr>
        </p:nvSpPr>
        <p:spPr>
          <a:xfrm>
            <a:off x="311700" y="392150"/>
            <a:ext cx="8520600" cy="269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1pPr>
            <a:lvl2pPr lvl="1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/>
        </p:txBody>
      </p:sp>
      <p:sp>
        <p:nvSpPr>
          <p:cNvPr id="12" name="Google Shape;12;p2"/>
          <p:cNvSpPr txBox="1"/>
          <p:nvPr>
            <p:ph idx="1" type="subTitle"/>
          </p:nvPr>
        </p:nvSpPr>
        <p:spPr>
          <a:xfrm>
            <a:off x="311700" y="3890400"/>
            <a:ext cx="8520600" cy="70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 txBox="1"/>
          <p:nvPr>
            <p:ph type="title"/>
          </p:nvPr>
        </p:nvSpPr>
        <p:spPr>
          <a:xfrm>
            <a:off x="2802750" y="802500"/>
            <a:ext cx="3538500" cy="3538500"/>
          </a:xfrm>
          <a:prstGeom prst="rect">
            <a:avLst/>
          </a:prstGeom>
          <a:solidFill>
            <a:srgbClr val="FFFFFF"/>
          </a:solidFill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6" name="Google Shape;16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" type="body"/>
          </p:nvPr>
        </p:nvSpPr>
        <p:spPr>
          <a:xfrm>
            <a:off x="311700" y="1228675"/>
            <a:ext cx="85206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0" name="Google Shape;20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5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/>
        </p:txBody>
      </p:sp>
      <p:sp>
        <p:nvSpPr>
          <p:cNvPr id="23" name="Google Shape;23;p5"/>
          <p:cNvSpPr txBox="1"/>
          <p:nvPr>
            <p:ph idx="1" type="body"/>
          </p:nvPr>
        </p:nvSpPr>
        <p:spPr>
          <a:xfrm>
            <a:off x="311700" y="1228675"/>
            <a:ext cx="39999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2" type="body"/>
          </p:nvPr>
        </p:nvSpPr>
        <p:spPr>
          <a:xfrm>
            <a:off x="4832400" y="1228675"/>
            <a:ext cx="39999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5" name="Google Shape;25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6"/>
          <p:cNvSpPr txBox="1"/>
          <p:nvPr>
            <p:ph type="title"/>
          </p:nvPr>
        </p:nvSpPr>
        <p:spPr>
          <a:xfrm>
            <a:off x="304800" y="309350"/>
            <a:ext cx="8537700" cy="74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28" name="Google Shape;28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9pPr>
          </a:lstStyle>
          <a:p/>
        </p:txBody>
      </p:sp>
      <p:sp>
        <p:nvSpPr>
          <p:cNvPr id="31" name="Google Shape;31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2" name="Google Shape;32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4"/>
        </a:solidFill>
      </p:bgPr>
    </p:bg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8"/>
          <p:cNvSpPr txBox="1"/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5" name="Google Shape;35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9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38" name="Google Shape;38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2857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9" name="Google Shape;39;p9"/>
          <p:cNvSpPr txBox="1"/>
          <p:nvPr>
            <p:ph type="title"/>
          </p:nvPr>
        </p:nvSpPr>
        <p:spPr>
          <a:xfrm>
            <a:off x="265500" y="1081400"/>
            <a:ext cx="4045200" cy="1710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1pPr>
            <a:lvl2pPr lvl="1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2pPr>
            <a:lvl3pPr lvl="2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3pPr>
            <a:lvl4pPr lvl="3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4pPr>
            <a:lvl5pPr lvl="4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5pPr>
            <a:lvl6pPr lvl="5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6pPr>
            <a:lvl7pPr lvl="6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7pPr>
            <a:lvl8pPr lvl="7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8pPr>
            <a:lvl9pPr lvl="8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9pPr>
          </a:lstStyle>
          <a:p/>
        </p:txBody>
      </p:sp>
      <p:sp>
        <p:nvSpPr>
          <p:cNvPr id="40" name="Google Shape;40;p9"/>
          <p:cNvSpPr txBox="1"/>
          <p:nvPr>
            <p:ph idx="1" type="subTitle"/>
          </p:nvPr>
        </p:nvSpPr>
        <p:spPr>
          <a:xfrm>
            <a:off x="265500" y="2845223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1" name="Google Shape;41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Char char="●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9pPr>
          </a:lstStyle>
          <a:p/>
        </p:txBody>
      </p:sp>
      <p:sp>
        <p:nvSpPr>
          <p:cNvPr id="42" name="Google Shape;42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10"/>
          <p:cNvSpPr txBox="1"/>
          <p:nvPr>
            <p:ph idx="1" type="body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Amatic SC"/>
              <a:buNone/>
              <a:defRPr b="1" sz="24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1pPr>
          </a:lstStyle>
          <a:p/>
        </p:txBody>
      </p:sp>
      <p:sp>
        <p:nvSpPr>
          <p:cNvPr id="45" name="Google Shape;45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1"/>
          <p:cNvSpPr txBox="1"/>
          <p:nvPr>
            <p:ph hasCustomPrompt="1" type="title"/>
          </p:nvPr>
        </p:nvSpPr>
        <p:spPr>
          <a:xfrm>
            <a:off x="311700" y="1240275"/>
            <a:ext cx="8520600" cy="198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9pPr>
          </a:lstStyle>
          <a:p>
            <a:r>
              <a:t>xx%</a:t>
            </a:r>
          </a:p>
        </p:txBody>
      </p:sp>
      <p:sp>
        <p:nvSpPr>
          <p:cNvPr id="48" name="Google Shape;48;p11"/>
          <p:cNvSpPr txBox="1"/>
          <p:nvPr>
            <p:ph idx="1" type="body"/>
          </p:nvPr>
        </p:nvSpPr>
        <p:spPr>
          <a:xfrm>
            <a:off x="311700" y="33046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Char char="●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9pPr>
          </a:lstStyle>
          <a:p/>
        </p:txBody>
      </p:sp>
      <p:sp>
        <p:nvSpPr>
          <p:cNvPr id="49" name="Google Shape;49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beach-day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228675"/>
            <a:ext cx="8520600" cy="334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Source Code Pro"/>
              <a:buChar char="●"/>
              <a:defRPr sz="1800"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○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■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●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○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■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●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○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Source Code Pro"/>
              <a:buChar char="■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1pPr>
            <a:lvl2pPr lvl="1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2pPr>
            <a:lvl3pPr lvl="2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3pPr>
            <a:lvl4pPr lvl="3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4pPr>
            <a:lvl5pPr lvl="4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5pPr>
            <a:lvl6pPr lvl="5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6pPr>
            <a:lvl7pPr lvl="6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7pPr>
            <a:lvl8pPr lvl="7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8pPr>
            <a:lvl9pPr lvl="8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7.xml"/><Relationship Id="rId3" Type="http://schemas.openxmlformats.org/officeDocument/2006/relationships/hyperlink" Target="http://possible.it" TargetMode="Externa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FFFF"/>
        </a:solidFill>
      </p:bgPr>
    </p:bg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3"/>
          <p:cNvSpPr txBox="1"/>
          <p:nvPr>
            <p:ph type="ctrTitle"/>
          </p:nvPr>
        </p:nvSpPr>
        <p:spPr>
          <a:xfrm>
            <a:off x="348000" y="428425"/>
            <a:ext cx="8520600" cy="2690400"/>
          </a:xfrm>
          <a:prstGeom prst="rect">
            <a:avLst/>
          </a:prstGeom>
          <a:solidFill>
            <a:srgbClr val="00FFFF"/>
          </a:solidFill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>
                <a:latin typeface="Arial"/>
                <a:ea typeface="Arial"/>
                <a:cs typeface="Arial"/>
                <a:sym typeface="Arial"/>
              </a:rPr>
              <a:t>Time </a:t>
            </a:r>
            <a:r>
              <a:rPr lang="en" sz="3400">
                <a:latin typeface="Arial"/>
                <a:ea typeface="Arial"/>
                <a:cs typeface="Arial"/>
                <a:sym typeface="Arial"/>
              </a:rPr>
              <a:t>management</a:t>
            </a:r>
            <a:r>
              <a:rPr lang="en" sz="3400">
                <a:latin typeface="Arial"/>
                <a:ea typeface="Arial"/>
                <a:cs typeface="Arial"/>
                <a:sym typeface="Arial"/>
              </a:rPr>
              <a:t> is an essential skill for student success in higher education</a:t>
            </a:r>
            <a:endParaRPr sz="34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" name="Google Shape;57;p13"/>
          <p:cNvSpPr txBox="1"/>
          <p:nvPr>
            <p:ph idx="1" type="subTitle"/>
          </p:nvPr>
        </p:nvSpPr>
        <p:spPr>
          <a:xfrm>
            <a:off x="311700" y="3890400"/>
            <a:ext cx="8520600" cy="70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Powerpoint Presentation by AnnMarie Donohue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FFFF"/>
        </a:solidFill>
      </p:bgPr>
    </p:bg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4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7350" lvl="0" marL="457200" rtl="0" algn="l">
              <a:spcBef>
                <a:spcPts val="0"/>
              </a:spcBef>
              <a:spcAft>
                <a:spcPts val="0"/>
              </a:spcAft>
              <a:buSzPts val="2500"/>
              <a:buFont typeface="Arial"/>
              <a:buChar char="●"/>
            </a:pPr>
            <a:r>
              <a:rPr i="1" lang="en" sz="2500" u="sng">
                <a:latin typeface="Arial"/>
                <a:ea typeface="Arial"/>
                <a:cs typeface="Arial"/>
                <a:sym typeface="Arial"/>
              </a:rPr>
              <a:t>What is time </a:t>
            </a:r>
            <a:r>
              <a:rPr i="1" lang="en" sz="2500" u="sng">
                <a:latin typeface="Arial"/>
                <a:ea typeface="Arial"/>
                <a:cs typeface="Arial"/>
                <a:sym typeface="Arial"/>
              </a:rPr>
              <a:t>management:</a:t>
            </a:r>
            <a:endParaRPr i="1" sz="2500" u="sng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" name="Google Shape;63;p14"/>
          <p:cNvSpPr txBox="1"/>
          <p:nvPr>
            <p:ph idx="1" type="body"/>
          </p:nvPr>
        </p:nvSpPr>
        <p:spPr>
          <a:xfrm>
            <a:off x="311700" y="1093850"/>
            <a:ext cx="85206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.T</a:t>
            </a:r>
            <a:r>
              <a:rPr lang="en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ime </a:t>
            </a:r>
            <a:r>
              <a:rPr lang="en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management</a:t>
            </a:r>
            <a:r>
              <a:rPr lang="en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is the process of </a:t>
            </a:r>
            <a:r>
              <a:rPr lang="en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planning and</a:t>
            </a:r>
            <a:r>
              <a:rPr lang="en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consciously controlling how time is spent of </a:t>
            </a:r>
            <a:r>
              <a:rPr lang="en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specific</a:t>
            </a:r>
            <a:r>
              <a:rPr lang="en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activities, primarily to improve </a:t>
            </a:r>
            <a:r>
              <a:rPr lang="en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efficiency</a:t>
            </a:r>
            <a:r>
              <a:rPr lang="en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endParaRPr sz="20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.productivity and effectiveness. For instance in </a:t>
            </a:r>
            <a:r>
              <a:rPr lang="en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order</a:t>
            </a:r>
            <a:r>
              <a:rPr lang="en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for students time management is needed in order to help </a:t>
            </a:r>
            <a:r>
              <a:rPr lang="en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achieve</a:t>
            </a:r>
            <a:r>
              <a:rPr lang="en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goals and help with academia.</a:t>
            </a:r>
            <a:endParaRPr sz="20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FFFF"/>
        </a:solidFill>
      </p:bgPr>
    </p:bg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/>
          <p:nvPr>
            <p:ph type="title"/>
          </p:nvPr>
        </p:nvSpPr>
        <p:spPr>
          <a:xfrm>
            <a:off x="1327500" y="749375"/>
            <a:ext cx="6489000" cy="3322800"/>
          </a:xfrm>
          <a:prstGeom prst="rect">
            <a:avLst/>
          </a:prstGeom>
          <a:solidFill>
            <a:srgbClr val="00FFFF"/>
          </a:solidFill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0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latin typeface="Arial"/>
                <a:ea typeface="Arial"/>
                <a:cs typeface="Arial"/>
                <a:sym typeface="Arial"/>
              </a:rPr>
              <a:t>Key elements:</a:t>
            </a:r>
            <a:endParaRPr sz="30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latin typeface="Arial"/>
                <a:ea typeface="Arial"/>
                <a:cs typeface="Arial"/>
                <a:sym typeface="Arial"/>
              </a:rPr>
              <a:t>.planning</a:t>
            </a:r>
            <a:endParaRPr sz="2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latin typeface="Arial"/>
                <a:ea typeface="Arial"/>
                <a:cs typeface="Arial"/>
                <a:sym typeface="Arial"/>
              </a:rPr>
              <a:t>.</a:t>
            </a:r>
            <a:r>
              <a:rPr lang="en" sz="2200">
                <a:latin typeface="Arial"/>
                <a:ea typeface="Arial"/>
                <a:cs typeface="Arial"/>
                <a:sym typeface="Arial"/>
              </a:rPr>
              <a:t>prioritization</a:t>
            </a:r>
            <a:endParaRPr sz="2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latin typeface="Arial"/>
                <a:ea typeface="Arial"/>
                <a:cs typeface="Arial"/>
                <a:sym typeface="Arial"/>
              </a:rPr>
              <a:t>.time allocation</a:t>
            </a:r>
            <a:endParaRPr sz="2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latin typeface="Arial"/>
                <a:ea typeface="Arial"/>
                <a:cs typeface="Arial"/>
                <a:sym typeface="Arial"/>
              </a:rPr>
              <a:t>.time helps break down</a:t>
            </a:r>
            <a:endParaRPr sz="2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latin typeface="Arial"/>
                <a:ea typeface="Arial"/>
                <a:cs typeface="Arial"/>
                <a:sym typeface="Arial"/>
              </a:rPr>
              <a:t>.</a:t>
            </a:r>
            <a:r>
              <a:rPr lang="en" sz="2200">
                <a:latin typeface="Arial"/>
                <a:ea typeface="Arial"/>
                <a:cs typeface="Arial"/>
                <a:sym typeface="Arial"/>
              </a:rPr>
              <a:t>regular</a:t>
            </a:r>
            <a:r>
              <a:rPr lang="en" sz="2200">
                <a:latin typeface="Arial"/>
                <a:ea typeface="Arial"/>
                <a:cs typeface="Arial"/>
                <a:sym typeface="Arial"/>
              </a:rPr>
              <a:t> breaks</a:t>
            </a:r>
            <a:endParaRPr sz="2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latin typeface="Arial"/>
                <a:ea typeface="Arial"/>
                <a:cs typeface="Arial"/>
                <a:sym typeface="Arial"/>
              </a:rPr>
              <a:t>.self </a:t>
            </a:r>
            <a:r>
              <a:rPr lang="en" sz="2200">
                <a:latin typeface="Arial"/>
                <a:ea typeface="Arial"/>
                <a:cs typeface="Arial"/>
                <a:sym typeface="Arial"/>
              </a:rPr>
              <a:t>discipline</a:t>
            </a:r>
            <a:endParaRPr sz="2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latin typeface="Arial"/>
                <a:ea typeface="Arial"/>
                <a:cs typeface="Arial"/>
                <a:sym typeface="Arial"/>
              </a:rPr>
              <a:t>.seeking support</a:t>
            </a:r>
            <a:r>
              <a:rPr lang="en" sz="2200"/>
              <a:t> </a:t>
            </a:r>
            <a:endParaRPr sz="2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FFFF"/>
        </a:solidFill>
      </p:bgPr>
    </p:bg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/>
          <p:nvPr>
            <p:ph type="title"/>
          </p:nvPr>
        </p:nvSpPr>
        <p:spPr>
          <a:xfrm>
            <a:off x="0" y="593150"/>
            <a:ext cx="4572000" cy="339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latin typeface="Arial"/>
                <a:ea typeface="Arial"/>
                <a:cs typeface="Arial"/>
                <a:sym typeface="Arial"/>
              </a:rPr>
              <a:t>What are the </a:t>
            </a:r>
            <a:r>
              <a:rPr lang="en" sz="2200">
                <a:latin typeface="Arial"/>
                <a:ea typeface="Arial"/>
                <a:cs typeface="Arial"/>
                <a:sym typeface="Arial"/>
              </a:rPr>
              <a:t>benefits</a:t>
            </a:r>
            <a:r>
              <a:rPr lang="en" sz="2200">
                <a:latin typeface="Arial"/>
                <a:ea typeface="Arial"/>
                <a:cs typeface="Arial"/>
                <a:sym typeface="Arial"/>
              </a:rPr>
              <a:t> of effective time </a:t>
            </a:r>
            <a:r>
              <a:rPr lang="en" sz="2200">
                <a:latin typeface="Arial"/>
                <a:ea typeface="Arial"/>
                <a:cs typeface="Arial"/>
                <a:sym typeface="Arial"/>
              </a:rPr>
              <a:t>management</a:t>
            </a:r>
            <a:r>
              <a:rPr lang="en" sz="2200">
                <a:latin typeface="Arial"/>
                <a:ea typeface="Arial"/>
                <a:cs typeface="Arial"/>
                <a:sym typeface="Arial"/>
              </a:rPr>
              <a:t> for students:</a:t>
            </a:r>
            <a:endParaRPr sz="2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sz="2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" sz="2400">
                <a:latin typeface="Arial"/>
                <a:ea typeface="Arial"/>
                <a:cs typeface="Arial"/>
                <a:sym typeface="Arial"/>
              </a:rPr>
              <a:t>.improved academic performance</a:t>
            </a:r>
            <a:endParaRPr b="0" sz="24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" sz="2400">
                <a:latin typeface="Arial"/>
                <a:ea typeface="Arial"/>
                <a:cs typeface="Arial"/>
                <a:sym typeface="Arial"/>
              </a:rPr>
              <a:t>.reduced stress and </a:t>
            </a:r>
            <a:r>
              <a:rPr b="0" lang="en" sz="2400">
                <a:latin typeface="Arial"/>
                <a:ea typeface="Arial"/>
                <a:cs typeface="Arial"/>
                <a:sym typeface="Arial"/>
              </a:rPr>
              <a:t>anxiety</a:t>
            </a:r>
            <a:endParaRPr b="0" sz="24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" sz="2400">
                <a:latin typeface="Arial"/>
                <a:ea typeface="Arial"/>
                <a:cs typeface="Arial"/>
                <a:sym typeface="Arial"/>
              </a:rPr>
              <a:t>.increased productivity</a:t>
            </a:r>
            <a:endParaRPr b="0" sz="24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" sz="2400">
                <a:latin typeface="Arial"/>
                <a:ea typeface="Arial"/>
                <a:cs typeface="Arial"/>
                <a:sym typeface="Arial"/>
              </a:rPr>
              <a:t>.better work life and balance</a:t>
            </a:r>
            <a:endParaRPr b="0" sz="24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" sz="2400">
                <a:latin typeface="Arial"/>
                <a:ea typeface="Arial"/>
                <a:cs typeface="Arial"/>
                <a:sym typeface="Arial"/>
              </a:rPr>
              <a:t>.development of essential skills</a:t>
            </a:r>
            <a:endParaRPr b="0" sz="24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Black &amp; white shot of hands rolling up jean pant leg to expose wearer's western boots" id="74" name="Google Shape;74;p16"/>
          <p:cNvPicPr preferRelativeResize="0"/>
          <p:nvPr/>
        </p:nvPicPr>
        <p:blipFill rotWithShape="1">
          <a:blip r:embed="rId3">
            <a:alphaModFix/>
          </a:blip>
          <a:srcRect b="0" l="26728" r="14124" t="0"/>
          <a:stretch/>
        </p:blipFill>
        <p:spPr>
          <a:xfrm>
            <a:off x="4571996" y="0"/>
            <a:ext cx="4571997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FFFF"/>
        </a:solidFill>
      </p:bgPr>
    </p:bg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7"/>
          <p:cNvSpPr txBox="1"/>
          <p:nvPr>
            <p:ph type="title"/>
          </p:nvPr>
        </p:nvSpPr>
        <p:spPr>
          <a:xfrm>
            <a:off x="807475" y="561775"/>
            <a:ext cx="5618700" cy="4090800"/>
          </a:xfrm>
          <a:prstGeom prst="rect">
            <a:avLst/>
          </a:prstGeom>
          <a:solidFill>
            <a:srgbClr val="00FFFF"/>
          </a:solidFill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Time </a:t>
            </a: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management</a:t>
            </a: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tips </a:t>
            </a: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for</a:t>
            </a: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students:</a:t>
            </a:r>
            <a:endParaRPr sz="25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5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.create a </a:t>
            </a: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calendar</a:t>
            </a:r>
            <a:endParaRPr sz="25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.set reminders</a:t>
            </a:r>
            <a:endParaRPr sz="25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build</a:t>
            </a: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personalised schedule</a:t>
            </a:r>
            <a:endParaRPr sz="25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.use tools that </a:t>
            </a: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work for</a:t>
            </a: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you</a:t>
            </a:r>
            <a:endParaRPr sz="25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.make </a:t>
            </a: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time</a:t>
            </a: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to have </a:t>
            </a: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fun and</a:t>
            </a: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time for for yourself</a:t>
            </a:r>
            <a:endParaRPr sz="25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.find support </a:t>
            </a:r>
            <a:endParaRPr sz="25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.be realistic </a:t>
            </a:r>
            <a:r>
              <a:rPr lang="en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and flexible</a:t>
            </a:r>
            <a:endParaRPr sz="25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Young woman wearing a white tank top a shorts holding feathers in the desert" id="84" name="Google Shape;84;p18"/>
          <p:cNvPicPr preferRelativeResize="0"/>
          <p:nvPr/>
        </p:nvPicPr>
        <p:blipFill rotWithShape="1">
          <a:blip r:embed="rId3">
            <a:alphaModFix/>
          </a:blip>
          <a:srcRect b="3064" l="848" r="24105" t="33616"/>
          <a:stretch/>
        </p:blipFill>
        <p:spPr>
          <a:xfrm>
            <a:off x="0" y="0"/>
            <a:ext cx="9144002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FFFF"/>
        </a:solidFill>
      </p:bgPr>
    </p:bg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9"/>
          <p:cNvSpPr txBox="1"/>
          <p:nvPr>
            <p:ph idx="1" type="body"/>
          </p:nvPr>
        </p:nvSpPr>
        <p:spPr>
          <a:xfrm>
            <a:off x="4736175" y="223325"/>
            <a:ext cx="4123200" cy="2522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700">
                <a:solidFill>
                  <a:srgbClr val="000000"/>
                </a:solidFill>
              </a:rPr>
              <a:t>In conclusion</a:t>
            </a:r>
            <a:endParaRPr b="1" sz="17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700">
                <a:solidFill>
                  <a:srgbClr val="000000"/>
                </a:solidFill>
              </a:rPr>
              <a:t>.time </a:t>
            </a:r>
            <a:r>
              <a:rPr b="1" lang="en" sz="1700">
                <a:solidFill>
                  <a:srgbClr val="000000"/>
                </a:solidFill>
              </a:rPr>
              <a:t>management</a:t>
            </a:r>
            <a:r>
              <a:rPr b="1" lang="en" sz="1700">
                <a:solidFill>
                  <a:srgbClr val="000000"/>
                </a:solidFill>
              </a:rPr>
              <a:t> within students is </a:t>
            </a:r>
            <a:r>
              <a:rPr b="1" lang="en" sz="1700">
                <a:solidFill>
                  <a:srgbClr val="000000"/>
                </a:solidFill>
              </a:rPr>
              <a:t>not</a:t>
            </a:r>
            <a:r>
              <a:rPr b="1" lang="en" sz="1700">
                <a:solidFill>
                  <a:srgbClr val="000000"/>
                </a:solidFill>
              </a:rPr>
              <a:t> just about organising your time, but </a:t>
            </a:r>
            <a:r>
              <a:rPr b="1" lang="en" sz="1700">
                <a:solidFill>
                  <a:srgbClr val="000000"/>
                </a:solidFill>
              </a:rPr>
              <a:t>also making sure you are working as effectively and efficiently as </a:t>
            </a:r>
            <a:r>
              <a:rPr b="1" lang="en" sz="1700" u="sng">
                <a:solidFill>
                  <a:srgbClr val="000000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possible.It</a:t>
            </a:r>
            <a:r>
              <a:rPr b="1" lang="en" sz="1700">
                <a:solidFill>
                  <a:srgbClr val="000000"/>
                </a:solidFill>
              </a:rPr>
              <a:t> is crucial that students have time management , it allows them to balance academics with other important aspects of life, leading to improved academic performance reducing , and greater overall well being within students</a:t>
            </a:r>
            <a:endParaRPr b="1" sz="1700">
              <a:solidFill>
                <a:srgbClr val="000000"/>
              </a:solidFill>
            </a:endParaRPr>
          </a:p>
        </p:txBody>
      </p:sp>
      <p:sp>
        <p:nvSpPr>
          <p:cNvPr id="90" name="Google Shape;90;p19"/>
          <p:cNvSpPr txBox="1"/>
          <p:nvPr>
            <p:ph idx="1" type="body"/>
          </p:nvPr>
        </p:nvSpPr>
        <p:spPr>
          <a:xfrm>
            <a:off x="4877475" y="4744354"/>
            <a:ext cx="3981900" cy="2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</p:txBody>
      </p:sp>
      <p:pic>
        <p:nvPicPr>
          <p:cNvPr descr="Man mid-jump at skatepark in California" id="91" name="Google Shape;91;p19"/>
          <p:cNvPicPr preferRelativeResize="0"/>
          <p:nvPr/>
        </p:nvPicPr>
        <p:blipFill rotWithShape="1">
          <a:blip r:embed="rId4">
            <a:alphaModFix/>
          </a:blip>
          <a:srcRect b="0" l="0" r="41127" t="0"/>
          <a:stretch/>
        </p:blipFill>
        <p:spPr>
          <a:xfrm>
            <a:off x="0" y="0"/>
            <a:ext cx="4572001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Beach Day">
  <a:themeElements>
    <a:clrScheme name="Beach Day">
      <a:dk1>
        <a:srgbClr val="00FDC8"/>
      </a:dk1>
      <a:lt1>
        <a:srgbClr val="FFFFFF"/>
      </a:lt1>
      <a:dk2>
        <a:srgbClr val="666666"/>
      </a:dk2>
      <a:lt2>
        <a:srgbClr val="EEEEEE"/>
      </a:lt2>
      <a:accent1>
        <a:srgbClr val="212121"/>
      </a:accent1>
      <a:accent2>
        <a:srgbClr val="455A64"/>
      </a:accent2>
      <a:accent3>
        <a:srgbClr val="78909C"/>
      </a:accent3>
      <a:accent4>
        <a:srgbClr val="7C7CE0"/>
      </a:accent4>
      <a:accent5>
        <a:srgbClr val="DB4437"/>
      </a:accent5>
      <a:accent6>
        <a:srgbClr val="F6CD4C"/>
      </a:accent6>
      <a:hlink>
        <a:srgbClr val="DB4437"/>
      </a:hlink>
      <a:folHlink>
        <a:srgbClr val="DB443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