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23"/>
  </p:notesMasterIdLst>
  <p:sldIdLst>
    <p:sldId id="544" r:id="rId3"/>
    <p:sldId id="542" r:id="rId4"/>
    <p:sldId id="257" r:id="rId5"/>
    <p:sldId id="258" r:id="rId6"/>
    <p:sldId id="259" r:id="rId7"/>
    <p:sldId id="260" r:id="rId8"/>
    <p:sldId id="268" r:id="rId9"/>
    <p:sldId id="261" r:id="rId10"/>
    <p:sldId id="269" r:id="rId11"/>
    <p:sldId id="270" r:id="rId12"/>
    <p:sldId id="271" r:id="rId13"/>
    <p:sldId id="546" r:id="rId14"/>
    <p:sldId id="264" r:id="rId15"/>
    <p:sldId id="272" r:id="rId16"/>
    <p:sldId id="273" r:id="rId17"/>
    <p:sldId id="266" r:id="rId18"/>
    <p:sldId id="323" r:id="rId19"/>
    <p:sldId id="543" r:id="rId20"/>
    <p:sldId id="547" r:id="rId21"/>
    <p:sldId id="545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7" d="100"/>
          <a:sy n="97" d="100"/>
        </p:scale>
        <p:origin x="968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156E1E-5309-4081-B0D8-4647BD9FB26F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92AFBCC-024D-45BE-8FE8-ED187F9A7673}">
      <dgm:prSet/>
      <dgm:spPr/>
      <dgm:t>
        <a:bodyPr/>
        <a:lstStyle/>
        <a:p>
          <a:r>
            <a:rPr lang="en-GB" b="1"/>
            <a:t>Unfreezing</a:t>
          </a:r>
          <a:r>
            <a:rPr lang="en-GB"/>
            <a:t> - Involves finding a method of making it possible for people to let go of old patterns</a:t>
          </a:r>
          <a:endParaRPr lang="en-US"/>
        </a:p>
      </dgm:t>
    </dgm:pt>
    <dgm:pt modelId="{FFDD79F7-0D3F-441E-97EC-8AE59F91880F}" type="parTrans" cxnId="{70828D96-86D8-4ABF-A06F-76D1273BEE2F}">
      <dgm:prSet/>
      <dgm:spPr/>
      <dgm:t>
        <a:bodyPr/>
        <a:lstStyle/>
        <a:p>
          <a:endParaRPr lang="en-US"/>
        </a:p>
      </dgm:t>
    </dgm:pt>
    <dgm:pt modelId="{1EB611A9-81C4-46B6-8D96-7E7F84CBF783}" type="sibTrans" cxnId="{70828D96-86D8-4ABF-A06F-76D1273BEE2F}">
      <dgm:prSet/>
      <dgm:spPr/>
      <dgm:t>
        <a:bodyPr/>
        <a:lstStyle/>
        <a:p>
          <a:endParaRPr lang="en-US"/>
        </a:p>
      </dgm:t>
    </dgm:pt>
    <dgm:pt modelId="{D20214D9-5726-4F08-8CFA-88EF2C40CB2B}">
      <dgm:prSet/>
      <dgm:spPr/>
      <dgm:t>
        <a:bodyPr/>
        <a:lstStyle/>
        <a:p>
          <a:r>
            <a:rPr lang="en-GB" b="1"/>
            <a:t>Unfreezing - </a:t>
          </a:r>
          <a:r>
            <a:rPr lang="en-GB"/>
            <a:t>Involves the process of change in thoughts, feelings and behaviours or all three</a:t>
          </a:r>
          <a:endParaRPr lang="en-US"/>
        </a:p>
      </dgm:t>
    </dgm:pt>
    <dgm:pt modelId="{05C79581-922A-4D9D-A084-DF736A100661}" type="parTrans" cxnId="{C5EB2ED3-64AC-46B3-91D5-EA03AE9716FF}">
      <dgm:prSet/>
      <dgm:spPr/>
      <dgm:t>
        <a:bodyPr/>
        <a:lstStyle/>
        <a:p>
          <a:endParaRPr lang="en-US"/>
        </a:p>
      </dgm:t>
    </dgm:pt>
    <dgm:pt modelId="{A6EF470B-997D-4699-82D4-75EAE31E6881}" type="sibTrans" cxnId="{C5EB2ED3-64AC-46B3-91D5-EA03AE9716FF}">
      <dgm:prSet/>
      <dgm:spPr/>
      <dgm:t>
        <a:bodyPr/>
        <a:lstStyle/>
        <a:p>
          <a:endParaRPr lang="en-US"/>
        </a:p>
      </dgm:t>
    </dgm:pt>
    <dgm:pt modelId="{70306DE4-092C-4824-A609-25BC6723823A}">
      <dgm:prSet/>
      <dgm:spPr/>
      <dgm:t>
        <a:bodyPr/>
        <a:lstStyle/>
        <a:p>
          <a:r>
            <a:rPr lang="en-GB" b="1"/>
            <a:t>Re-freezing</a:t>
          </a:r>
          <a:r>
            <a:rPr lang="en-GB"/>
            <a:t> - Establishing the change as a new habit so it becomes the standard operating procedure (SOP).  It is easy to backslide into new habits at this stage</a:t>
          </a:r>
          <a:endParaRPr lang="en-US"/>
        </a:p>
      </dgm:t>
    </dgm:pt>
    <dgm:pt modelId="{4EB56C36-77C4-41D7-A299-8C54FF189584}" type="parTrans" cxnId="{7BA550AB-34C6-46B1-BFF6-4F085ECFE7DF}">
      <dgm:prSet/>
      <dgm:spPr/>
      <dgm:t>
        <a:bodyPr/>
        <a:lstStyle/>
        <a:p>
          <a:endParaRPr lang="en-US"/>
        </a:p>
      </dgm:t>
    </dgm:pt>
    <dgm:pt modelId="{694266A8-F828-48A1-8A34-4B5CE1B679AE}" type="sibTrans" cxnId="{7BA550AB-34C6-46B1-BFF6-4F085ECFE7DF}">
      <dgm:prSet/>
      <dgm:spPr/>
      <dgm:t>
        <a:bodyPr/>
        <a:lstStyle/>
        <a:p>
          <a:endParaRPr lang="en-US"/>
        </a:p>
      </dgm:t>
    </dgm:pt>
    <dgm:pt modelId="{58345FE6-393B-4A47-9A4F-1A20992C9960}">
      <dgm:prSet/>
      <dgm:spPr/>
      <dgm:t>
        <a:bodyPr/>
        <a:lstStyle/>
        <a:p>
          <a:r>
            <a:rPr lang="en-GB" b="1"/>
            <a:t>Look up Kurt Lewin and his relationship with change theory.  This will be of use to you for your assignment.</a:t>
          </a:r>
          <a:endParaRPr lang="en-US"/>
        </a:p>
      </dgm:t>
    </dgm:pt>
    <dgm:pt modelId="{751A8F28-3894-4C10-8F35-7C9A7B84B6B1}" type="parTrans" cxnId="{9AB92315-F7E7-487E-B9C4-6DB59FD733BE}">
      <dgm:prSet/>
      <dgm:spPr/>
      <dgm:t>
        <a:bodyPr/>
        <a:lstStyle/>
        <a:p>
          <a:endParaRPr lang="en-US"/>
        </a:p>
      </dgm:t>
    </dgm:pt>
    <dgm:pt modelId="{2EEB5850-996F-4D48-9173-EBE506B3BEA9}" type="sibTrans" cxnId="{9AB92315-F7E7-487E-B9C4-6DB59FD733BE}">
      <dgm:prSet/>
      <dgm:spPr/>
      <dgm:t>
        <a:bodyPr/>
        <a:lstStyle/>
        <a:p>
          <a:endParaRPr lang="en-US"/>
        </a:p>
      </dgm:t>
    </dgm:pt>
    <dgm:pt modelId="{6F895A14-FA01-44D9-80B5-B305B01F36B2}" type="pres">
      <dgm:prSet presAssocID="{B4156E1E-5309-4081-B0D8-4647BD9FB26F}" presName="Name0" presStyleCnt="0">
        <dgm:presLayoutVars>
          <dgm:dir/>
          <dgm:animLvl val="lvl"/>
          <dgm:resizeHandles val="exact"/>
        </dgm:presLayoutVars>
      </dgm:prSet>
      <dgm:spPr/>
    </dgm:pt>
    <dgm:pt modelId="{0FD8D397-220E-45F9-B7B0-4C8F4215349F}" type="pres">
      <dgm:prSet presAssocID="{58345FE6-393B-4A47-9A4F-1A20992C9960}" presName="boxAndChildren" presStyleCnt="0"/>
      <dgm:spPr/>
    </dgm:pt>
    <dgm:pt modelId="{2CA261D6-8378-47E0-8A8E-9A295DB05B70}" type="pres">
      <dgm:prSet presAssocID="{58345FE6-393B-4A47-9A4F-1A20992C9960}" presName="parentTextBox" presStyleLbl="node1" presStyleIdx="0" presStyleCnt="4"/>
      <dgm:spPr/>
    </dgm:pt>
    <dgm:pt modelId="{0E1D70CB-517D-460E-AB40-BC3851444862}" type="pres">
      <dgm:prSet presAssocID="{694266A8-F828-48A1-8A34-4B5CE1B679AE}" presName="sp" presStyleCnt="0"/>
      <dgm:spPr/>
    </dgm:pt>
    <dgm:pt modelId="{0EFA577C-4F2B-40C7-933B-8A24EA135DB7}" type="pres">
      <dgm:prSet presAssocID="{70306DE4-092C-4824-A609-25BC6723823A}" presName="arrowAndChildren" presStyleCnt="0"/>
      <dgm:spPr/>
    </dgm:pt>
    <dgm:pt modelId="{BEC77375-54A6-4BFD-BC6A-D76EE1647803}" type="pres">
      <dgm:prSet presAssocID="{70306DE4-092C-4824-A609-25BC6723823A}" presName="parentTextArrow" presStyleLbl="node1" presStyleIdx="1" presStyleCnt="4"/>
      <dgm:spPr/>
    </dgm:pt>
    <dgm:pt modelId="{0D3DD921-CB3F-41ED-9F8E-3E002BD8FE47}" type="pres">
      <dgm:prSet presAssocID="{A6EF470B-997D-4699-82D4-75EAE31E6881}" presName="sp" presStyleCnt="0"/>
      <dgm:spPr/>
    </dgm:pt>
    <dgm:pt modelId="{D88C104A-C8B7-4899-8E81-F0C5FBB2FB3B}" type="pres">
      <dgm:prSet presAssocID="{D20214D9-5726-4F08-8CFA-88EF2C40CB2B}" presName="arrowAndChildren" presStyleCnt="0"/>
      <dgm:spPr/>
    </dgm:pt>
    <dgm:pt modelId="{FEA8A0D5-6F9C-4182-8E85-DDCF918C6531}" type="pres">
      <dgm:prSet presAssocID="{D20214D9-5726-4F08-8CFA-88EF2C40CB2B}" presName="parentTextArrow" presStyleLbl="node1" presStyleIdx="2" presStyleCnt="4"/>
      <dgm:spPr/>
    </dgm:pt>
    <dgm:pt modelId="{5FCCC55A-1C22-41DF-A1E6-4D3828330AB0}" type="pres">
      <dgm:prSet presAssocID="{1EB611A9-81C4-46B6-8D96-7E7F84CBF783}" presName="sp" presStyleCnt="0"/>
      <dgm:spPr/>
    </dgm:pt>
    <dgm:pt modelId="{75176C1F-8B96-4F0A-9333-0FC87072F796}" type="pres">
      <dgm:prSet presAssocID="{D92AFBCC-024D-45BE-8FE8-ED187F9A7673}" presName="arrowAndChildren" presStyleCnt="0"/>
      <dgm:spPr/>
    </dgm:pt>
    <dgm:pt modelId="{17DC5AD3-04E9-4A2A-BC7A-73E75902DD7E}" type="pres">
      <dgm:prSet presAssocID="{D92AFBCC-024D-45BE-8FE8-ED187F9A7673}" presName="parentTextArrow" presStyleLbl="node1" presStyleIdx="3" presStyleCnt="4"/>
      <dgm:spPr/>
    </dgm:pt>
  </dgm:ptLst>
  <dgm:cxnLst>
    <dgm:cxn modelId="{9AB92315-F7E7-487E-B9C4-6DB59FD733BE}" srcId="{B4156E1E-5309-4081-B0D8-4647BD9FB26F}" destId="{58345FE6-393B-4A47-9A4F-1A20992C9960}" srcOrd="3" destOrd="0" parTransId="{751A8F28-3894-4C10-8F35-7C9A7B84B6B1}" sibTransId="{2EEB5850-996F-4D48-9173-EBE506B3BEA9}"/>
    <dgm:cxn modelId="{63229933-C383-4CFD-A3D3-4361CAF33FB2}" type="presOf" srcId="{D20214D9-5726-4F08-8CFA-88EF2C40CB2B}" destId="{FEA8A0D5-6F9C-4182-8E85-DDCF918C6531}" srcOrd="0" destOrd="0" presId="urn:microsoft.com/office/officeart/2005/8/layout/process4"/>
    <dgm:cxn modelId="{85439A47-81B7-46A2-977E-027E816473BB}" type="presOf" srcId="{D92AFBCC-024D-45BE-8FE8-ED187F9A7673}" destId="{17DC5AD3-04E9-4A2A-BC7A-73E75902DD7E}" srcOrd="0" destOrd="0" presId="urn:microsoft.com/office/officeart/2005/8/layout/process4"/>
    <dgm:cxn modelId="{70828D96-86D8-4ABF-A06F-76D1273BEE2F}" srcId="{B4156E1E-5309-4081-B0D8-4647BD9FB26F}" destId="{D92AFBCC-024D-45BE-8FE8-ED187F9A7673}" srcOrd="0" destOrd="0" parTransId="{FFDD79F7-0D3F-441E-97EC-8AE59F91880F}" sibTransId="{1EB611A9-81C4-46B6-8D96-7E7F84CBF783}"/>
    <dgm:cxn modelId="{322C2E9E-305D-4AC8-B9CA-B8C58C726AC3}" type="presOf" srcId="{58345FE6-393B-4A47-9A4F-1A20992C9960}" destId="{2CA261D6-8378-47E0-8A8E-9A295DB05B70}" srcOrd="0" destOrd="0" presId="urn:microsoft.com/office/officeart/2005/8/layout/process4"/>
    <dgm:cxn modelId="{7BA550AB-34C6-46B1-BFF6-4F085ECFE7DF}" srcId="{B4156E1E-5309-4081-B0D8-4647BD9FB26F}" destId="{70306DE4-092C-4824-A609-25BC6723823A}" srcOrd="2" destOrd="0" parTransId="{4EB56C36-77C4-41D7-A299-8C54FF189584}" sibTransId="{694266A8-F828-48A1-8A34-4B5CE1B679AE}"/>
    <dgm:cxn modelId="{C5EB2ED3-64AC-46B3-91D5-EA03AE9716FF}" srcId="{B4156E1E-5309-4081-B0D8-4647BD9FB26F}" destId="{D20214D9-5726-4F08-8CFA-88EF2C40CB2B}" srcOrd="1" destOrd="0" parTransId="{05C79581-922A-4D9D-A084-DF736A100661}" sibTransId="{A6EF470B-997D-4699-82D4-75EAE31E6881}"/>
    <dgm:cxn modelId="{9D29B2EC-E950-4086-A597-EA9ECF34832D}" type="presOf" srcId="{B4156E1E-5309-4081-B0D8-4647BD9FB26F}" destId="{6F895A14-FA01-44D9-80B5-B305B01F36B2}" srcOrd="0" destOrd="0" presId="urn:microsoft.com/office/officeart/2005/8/layout/process4"/>
    <dgm:cxn modelId="{E78967EE-CF20-4D4B-B5E6-7DABBE0435BB}" type="presOf" srcId="{70306DE4-092C-4824-A609-25BC6723823A}" destId="{BEC77375-54A6-4BFD-BC6A-D76EE1647803}" srcOrd="0" destOrd="0" presId="urn:microsoft.com/office/officeart/2005/8/layout/process4"/>
    <dgm:cxn modelId="{FB6841E2-BD07-478A-A339-BE8E07589BA2}" type="presParOf" srcId="{6F895A14-FA01-44D9-80B5-B305B01F36B2}" destId="{0FD8D397-220E-45F9-B7B0-4C8F4215349F}" srcOrd="0" destOrd="0" presId="urn:microsoft.com/office/officeart/2005/8/layout/process4"/>
    <dgm:cxn modelId="{6BDF359C-D28A-45B8-8046-829A54B07833}" type="presParOf" srcId="{0FD8D397-220E-45F9-B7B0-4C8F4215349F}" destId="{2CA261D6-8378-47E0-8A8E-9A295DB05B70}" srcOrd="0" destOrd="0" presId="urn:microsoft.com/office/officeart/2005/8/layout/process4"/>
    <dgm:cxn modelId="{CAF6E033-02C2-4D0C-A910-47340C155CF4}" type="presParOf" srcId="{6F895A14-FA01-44D9-80B5-B305B01F36B2}" destId="{0E1D70CB-517D-460E-AB40-BC3851444862}" srcOrd="1" destOrd="0" presId="urn:microsoft.com/office/officeart/2005/8/layout/process4"/>
    <dgm:cxn modelId="{DEBC8A21-76D7-4C41-A301-429F0D2D97BD}" type="presParOf" srcId="{6F895A14-FA01-44D9-80B5-B305B01F36B2}" destId="{0EFA577C-4F2B-40C7-933B-8A24EA135DB7}" srcOrd="2" destOrd="0" presId="urn:microsoft.com/office/officeart/2005/8/layout/process4"/>
    <dgm:cxn modelId="{9209FA9F-FD13-4D6A-AB20-D9EB0D637668}" type="presParOf" srcId="{0EFA577C-4F2B-40C7-933B-8A24EA135DB7}" destId="{BEC77375-54A6-4BFD-BC6A-D76EE1647803}" srcOrd="0" destOrd="0" presId="urn:microsoft.com/office/officeart/2005/8/layout/process4"/>
    <dgm:cxn modelId="{86D53880-BB64-442F-BFD1-57F2F8D84FF1}" type="presParOf" srcId="{6F895A14-FA01-44D9-80B5-B305B01F36B2}" destId="{0D3DD921-CB3F-41ED-9F8E-3E002BD8FE47}" srcOrd="3" destOrd="0" presId="urn:microsoft.com/office/officeart/2005/8/layout/process4"/>
    <dgm:cxn modelId="{C694F567-71EC-404A-B914-B273DB48AF6D}" type="presParOf" srcId="{6F895A14-FA01-44D9-80B5-B305B01F36B2}" destId="{D88C104A-C8B7-4899-8E81-F0C5FBB2FB3B}" srcOrd="4" destOrd="0" presId="urn:microsoft.com/office/officeart/2005/8/layout/process4"/>
    <dgm:cxn modelId="{8B69C910-D716-44FD-8DA9-67BF8C3C92C4}" type="presParOf" srcId="{D88C104A-C8B7-4899-8E81-F0C5FBB2FB3B}" destId="{FEA8A0D5-6F9C-4182-8E85-DDCF918C6531}" srcOrd="0" destOrd="0" presId="urn:microsoft.com/office/officeart/2005/8/layout/process4"/>
    <dgm:cxn modelId="{D71B3A8B-EA94-45C8-9C33-D156F28F7913}" type="presParOf" srcId="{6F895A14-FA01-44D9-80B5-B305B01F36B2}" destId="{5FCCC55A-1C22-41DF-A1E6-4D3828330AB0}" srcOrd="5" destOrd="0" presId="urn:microsoft.com/office/officeart/2005/8/layout/process4"/>
    <dgm:cxn modelId="{99EBC740-CEA4-415E-AE4D-B7BBE0F62862}" type="presParOf" srcId="{6F895A14-FA01-44D9-80B5-B305B01F36B2}" destId="{75176C1F-8B96-4F0A-9333-0FC87072F796}" srcOrd="6" destOrd="0" presId="urn:microsoft.com/office/officeart/2005/8/layout/process4"/>
    <dgm:cxn modelId="{48631F14-08ED-4C1E-BE89-07F5D7CFE44B}" type="presParOf" srcId="{75176C1F-8B96-4F0A-9333-0FC87072F796}" destId="{17DC5AD3-04E9-4A2A-BC7A-73E75902DD7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261D6-8378-47E0-8A8E-9A295DB05B70}">
      <dsp:nvSpPr>
        <dsp:cNvPr id="0" name=""/>
        <dsp:cNvSpPr/>
      </dsp:nvSpPr>
      <dsp:spPr>
        <a:xfrm>
          <a:off x="0" y="4827324"/>
          <a:ext cx="4885203" cy="10561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Look up Kurt Lewin and his relationship with change theory.  This will be of use to you for your assignment.</a:t>
          </a:r>
          <a:endParaRPr lang="en-US" sz="1500" kern="1200"/>
        </a:p>
      </dsp:txBody>
      <dsp:txXfrm>
        <a:off x="0" y="4827324"/>
        <a:ext cx="4885203" cy="1056100"/>
      </dsp:txXfrm>
    </dsp:sp>
    <dsp:sp modelId="{BEC77375-54A6-4BFD-BC6A-D76EE1647803}">
      <dsp:nvSpPr>
        <dsp:cNvPr id="0" name=""/>
        <dsp:cNvSpPr/>
      </dsp:nvSpPr>
      <dsp:spPr>
        <a:xfrm rot="10800000">
          <a:off x="0" y="3218883"/>
          <a:ext cx="4885203" cy="1624282"/>
        </a:xfrm>
        <a:prstGeom prst="upArrowCallou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Re-freezing</a:t>
          </a:r>
          <a:r>
            <a:rPr lang="en-GB" sz="1500" kern="1200"/>
            <a:t> - Establishing the change as a new habit so it becomes the standard operating procedure (SOP).  It is easy to backslide into new habits at this stage</a:t>
          </a:r>
          <a:endParaRPr lang="en-US" sz="1500" kern="1200"/>
        </a:p>
      </dsp:txBody>
      <dsp:txXfrm rot="10800000">
        <a:off x="0" y="3218883"/>
        <a:ext cx="4885203" cy="1055410"/>
      </dsp:txXfrm>
    </dsp:sp>
    <dsp:sp modelId="{FEA8A0D5-6F9C-4182-8E85-DDCF918C6531}">
      <dsp:nvSpPr>
        <dsp:cNvPr id="0" name=""/>
        <dsp:cNvSpPr/>
      </dsp:nvSpPr>
      <dsp:spPr>
        <a:xfrm rot="10800000">
          <a:off x="0" y="1610442"/>
          <a:ext cx="4885203" cy="1624282"/>
        </a:xfrm>
        <a:prstGeom prst="upArrowCallou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Unfreezing - </a:t>
          </a:r>
          <a:r>
            <a:rPr lang="en-GB" sz="1500" kern="1200"/>
            <a:t>Involves the process of change in thoughts, feelings and behaviours or all three</a:t>
          </a:r>
          <a:endParaRPr lang="en-US" sz="1500" kern="1200"/>
        </a:p>
      </dsp:txBody>
      <dsp:txXfrm rot="10800000">
        <a:off x="0" y="1610442"/>
        <a:ext cx="4885203" cy="1055410"/>
      </dsp:txXfrm>
    </dsp:sp>
    <dsp:sp modelId="{17DC5AD3-04E9-4A2A-BC7A-73E75902DD7E}">
      <dsp:nvSpPr>
        <dsp:cNvPr id="0" name=""/>
        <dsp:cNvSpPr/>
      </dsp:nvSpPr>
      <dsp:spPr>
        <a:xfrm rot="10800000">
          <a:off x="0" y="2000"/>
          <a:ext cx="4885203" cy="1624282"/>
        </a:xfrm>
        <a:prstGeom prst="upArrowCallou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Unfreezing</a:t>
          </a:r>
          <a:r>
            <a:rPr lang="en-GB" sz="1500" kern="1200"/>
            <a:t> - Involves finding a method of making it possible for people to let go of old patterns</a:t>
          </a:r>
          <a:endParaRPr lang="en-US" sz="1500" kern="1200"/>
        </a:p>
      </dsp:txBody>
      <dsp:txXfrm rot="10800000">
        <a:off x="0" y="2000"/>
        <a:ext cx="4885203" cy="10554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EDFE9-2DC5-41D7-AEB1-011AD4C05B73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E8ED6B-4688-4778-BBB6-C6BEA06D90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384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08DDCEB-D89A-4F88-B480-864133E7771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2921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306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854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932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865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038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77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238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278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842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178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2421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2075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368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4803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1482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918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6882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2063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4835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1020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8980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660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31/01/2026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792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31/01/2026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241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theleanway.net/The-Five-Principles-of-Lean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1700" y="2294875"/>
            <a:ext cx="5994666" cy="1080120"/>
          </a:xfrm>
        </p:spPr>
        <p:txBody>
          <a:bodyPr>
            <a:noAutofit/>
          </a:bodyPr>
          <a:lstStyle/>
          <a:p>
            <a:br>
              <a:rPr lang="en-GB" sz="2700" b="1" i="1" dirty="0">
                <a:solidFill>
                  <a:schemeClr val="bg1"/>
                </a:solidFill>
              </a:rPr>
            </a:br>
            <a:br>
              <a:rPr lang="en-GB" sz="27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Assurance and Service Improvements</a:t>
            </a:r>
            <a:br>
              <a:rPr lang="en-GB" sz="2700" b="1" dirty="0">
                <a:solidFill>
                  <a:schemeClr val="bg1"/>
                </a:solidFill>
              </a:rPr>
            </a:br>
            <a:br>
              <a:rPr lang="en-GB" sz="2700" b="1" dirty="0">
                <a:solidFill>
                  <a:schemeClr val="bg1"/>
                </a:solidFill>
              </a:rPr>
            </a:br>
            <a:br>
              <a:rPr lang="en-GB" sz="2700" b="1" dirty="0">
                <a:solidFill>
                  <a:schemeClr val="bg1"/>
                </a:solidFill>
              </a:rPr>
            </a:br>
            <a:br>
              <a:rPr lang="en-GB" sz="2700" b="1" dirty="0">
                <a:solidFill>
                  <a:schemeClr val="bg1"/>
                </a:solidFill>
              </a:rPr>
            </a:br>
            <a:br>
              <a:rPr lang="en-GB" sz="2700" b="1" dirty="0">
                <a:solidFill>
                  <a:schemeClr val="bg1"/>
                </a:solidFill>
              </a:rPr>
            </a:br>
            <a:br>
              <a:rPr lang="en-GB" sz="2400" b="1" i="1" dirty="0">
                <a:solidFill>
                  <a:prstClr val="white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lang="en-GB" sz="2400" dirty="0">
                <a:solidFill>
                  <a:prstClr val="black">
                    <a:tint val="7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1331640" y="4941168"/>
            <a:ext cx="5994666" cy="486054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defTabSz="685800">
              <a:defRPr/>
            </a:pPr>
            <a:endParaRPr lang="en-GB" sz="1500" b="1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033718" y="3155704"/>
            <a:ext cx="54006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GB" sz="2400" b="1" i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a Climate for Change</a:t>
            </a:r>
          </a:p>
          <a:p>
            <a:pPr algn="ctr" defTabSz="685800">
              <a:defRPr/>
            </a:pPr>
            <a:endParaRPr lang="en-GB" sz="2400" b="1" i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685800">
              <a:defRPr/>
            </a:pPr>
            <a:endParaRPr lang="en-GB" sz="2400" b="1" i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685800">
              <a:defRPr/>
            </a:pPr>
            <a:r>
              <a:rPr lang="en-GB" sz="2400" b="1" i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7025B-F761-3CA4-E49E-5C04585F3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C20E9-36F1-5609-918E-863A9FA86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To understand</a:t>
            </a:r>
          </a:p>
          <a:p>
            <a:r>
              <a:rPr lang="en-US" dirty="0"/>
              <a:t>Culture of Improvement and Safety</a:t>
            </a:r>
          </a:p>
          <a:p>
            <a:r>
              <a:rPr lang="en-US" dirty="0"/>
              <a:t>Models for Creating More Effective Organizations, Leadership and Followership in a Culture of Quality</a:t>
            </a:r>
          </a:p>
          <a:p>
            <a:r>
              <a:rPr lang="en-US" dirty="0"/>
              <a:t>Discuss assignment brief 2- </a:t>
            </a:r>
            <a:r>
              <a:rPr lang="en-US" i="1" dirty="0"/>
              <a:t>Report </a:t>
            </a:r>
            <a:r>
              <a:rPr lang="en-US" dirty="0"/>
              <a:t>and work on your report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186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4FCEE-6863-21E9-CA53-31325E2185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82BE5-8BB5-DBA9-A1D9-836A25B4A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>
                <a:latin typeface="Calibri"/>
              </a:rPr>
              <a:t>Do People Resist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7D91F-746F-A821-9D60-3348ABE30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607" y="2094008"/>
            <a:ext cx="7974058" cy="3917032"/>
          </a:xfrm>
        </p:spPr>
        <p:txBody>
          <a:bodyPr>
            <a:normAutofit/>
          </a:bodyPr>
          <a:lstStyle/>
          <a:p>
            <a:r>
              <a:rPr sz="2500" dirty="0">
                <a:latin typeface="Calibri"/>
              </a:rPr>
              <a:t>Many people resist change for a variety of reasons.</a:t>
            </a:r>
            <a:endParaRPr lang="en-GB" sz="2500" dirty="0">
              <a:latin typeface="Calibri"/>
            </a:endParaRPr>
          </a:p>
          <a:p>
            <a:endParaRPr lang="en-GB" sz="2500" dirty="0">
              <a:latin typeface="Calibri"/>
            </a:endParaRPr>
          </a:p>
          <a:p>
            <a:endParaRPr lang="en-GB" sz="2500" dirty="0">
              <a:latin typeface="Calibri"/>
            </a:endParaRPr>
          </a:p>
          <a:p>
            <a:r>
              <a:rPr lang="en-GB" sz="2500" dirty="0">
                <a:latin typeface="Calibri"/>
              </a:rPr>
              <a:t>Can you name 3 reasons?</a:t>
            </a:r>
            <a:endParaRPr sz="25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02310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A03CE1-C473-9D44-F012-B280528A31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C8D19-A7F3-2C22-E898-00D45613F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>
                <a:latin typeface="Calibri"/>
              </a:rPr>
              <a:t>Why Do People Resist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9A782-0AD5-2D52-1EE9-2EAC78CA72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838" y="1692298"/>
            <a:ext cx="8229600" cy="3917032"/>
          </a:xfrm>
        </p:spPr>
        <p:txBody>
          <a:bodyPr>
            <a:normAutofit/>
          </a:bodyPr>
          <a:lstStyle/>
          <a:p>
            <a:r>
              <a:rPr sz="2500" dirty="0">
                <a:latin typeface="Calibri"/>
              </a:rPr>
              <a:t>Feeling out of their depth</a:t>
            </a:r>
          </a:p>
          <a:p>
            <a:r>
              <a:rPr sz="2500" dirty="0">
                <a:latin typeface="Calibri"/>
              </a:rPr>
              <a:t>Leaving their comfort zone</a:t>
            </a:r>
          </a:p>
          <a:p>
            <a:r>
              <a:rPr sz="2500" dirty="0">
                <a:latin typeface="Calibri"/>
              </a:rPr>
              <a:t>Change feels like more work</a:t>
            </a:r>
          </a:p>
          <a:p>
            <a:r>
              <a:rPr sz="2500" dirty="0">
                <a:latin typeface="Calibri"/>
              </a:rPr>
              <a:t>Resisting is easier</a:t>
            </a:r>
          </a:p>
          <a:p>
            <a:r>
              <a:rPr sz="2500" dirty="0">
                <a:latin typeface="Calibri"/>
              </a:rPr>
              <a:t>Human nature</a:t>
            </a:r>
          </a:p>
          <a:p>
            <a:r>
              <a:rPr sz="2500" dirty="0">
                <a:latin typeface="Calibri"/>
              </a:rPr>
              <a:t>Negative past experiences</a:t>
            </a:r>
          </a:p>
          <a:p>
            <a:r>
              <a:rPr sz="2500" dirty="0">
                <a:latin typeface="Calibri"/>
              </a:rPr>
              <a:t>Dislike of the change leader</a:t>
            </a:r>
          </a:p>
          <a:p>
            <a:r>
              <a:rPr sz="2500" dirty="0">
                <a:latin typeface="Calibri"/>
              </a:rPr>
              <a:t>Belief that ‘we’ve always done it this way’</a:t>
            </a:r>
          </a:p>
        </p:txBody>
      </p:sp>
    </p:spTree>
    <p:extLst>
      <p:ext uri="{BB962C8B-B14F-4D97-AF65-F5344CB8AC3E}">
        <p14:creationId xmlns:p14="http://schemas.microsoft.com/office/powerpoint/2010/main" val="696429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DD8E52-845A-5C4D-A44E-E4966E4ADB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0CC17-1F3D-1EB6-E3E9-297DFC498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>
                <a:latin typeface="Calibri"/>
              </a:rPr>
              <a:t>Why Do We Need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AA8A2-52F8-7547-39C3-D8B336D81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994" y="2027798"/>
            <a:ext cx="8229600" cy="3917032"/>
          </a:xfrm>
        </p:spPr>
        <p:txBody>
          <a:bodyPr>
            <a:normAutofit/>
          </a:bodyPr>
          <a:lstStyle/>
          <a:p>
            <a:r>
              <a:rPr sz="3000" dirty="0">
                <a:latin typeface="Calibri"/>
              </a:rPr>
              <a:t>Change is essential to improve care quality, safety, and efficiency.</a:t>
            </a:r>
            <a:endParaRPr lang="en-GB" sz="3000" dirty="0">
              <a:latin typeface="Calibri"/>
            </a:endParaRPr>
          </a:p>
          <a:p>
            <a:endParaRPr lang="en-GB" sz="3000" dirty="0">
              <a:latin typeface="Calibri"/>
            </a:endParaRPr>
          </a:p>
          <a:p>
            <a:endParaRPr lang="en-GB" sz="3000" dirty="0">
              <a:latin typeface="Calibri"/>
            </a:endParaRPr>
          </a:p>
          <a:p>
            <a:endParaRPr lang="en-GB" sz="3000" dirty="0">
              <a:latin typeface="Calibri"/>
            </a:endParaRPr>
          </a:p>
        </p:txBody>
      </p:sp>
      <p:pic>
        <p:nvPicPr>
          <p:cNvPr id="1030" name="Picture 6" descr="Poor Patient Care Cartoons and Comics - funny pictures from CartoonStock">
            <a:extLst>
              <a:ext uri="{FF2B5EF4-FFF2-40B4-BE49-F238E27FC236}">
                <a16:creationId xmlns:a16="http://schemas.microsoft.com/office/drawing/2014/main" id="{E41EDDA4-2F47-2393-2322-A9CE44A9EE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98" y="3677334"/>
            <a:ext cx="2317240" cy="232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Bad Patient Cartoons and Comics - funny pictures from CartoonStock">
            <a:extLst>
              <a:ext uri="{FF2B5EF4-FFF2-40B4-BE49-F238E27FC236}">
                <a16:creationId xmlns:a16="http://schemas.microsoft.com/office/drawing/2014/main" id="{63A054DE-290E-51BB-02D4-D7EE9CD0F6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554" y="2572674"/>
            <a:ext cx="2245526" cy="232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QC seeking feedback from people of ethnic minority backgrounds with  long-term physical health conditions - Healthwatch Central Bedfordshire">
            <a:extLst>
              <a:ext uri="{FF2B5EF4-FFF2-40B4-BE49-F238E27FC236}">
                <a16:creationId xmlns:a16="http://schemas.microsoft.com/office/drawing/2014/main" id="{350B436A-1F6F-AE6F-7738-BD0B6B7837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04"/>
          <a:stretch>
            <a:fillRect/>
          </a:stretch>
        </p:blipFill>
        <p:spPr bwMode="auto">
          <a:xfrm>
            <a:off x="2891288" y="3519453"/>
            <a:ext cx="1800225" cy="1497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Share your views on our service with the CQC - NHS South East Coast  Ambulance Service">
            <a:extLst>
              <a:ext uri="{FF2B5EF4-FFF2-40B4-BE49-F238E27FC236}">
                <a16:creationId xmlns:a16="http://schemas.microsoft.com/office/drawing/2014/main" id="{FC958CD8-B1AD-01AD-61CF-312149861C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7999" y="4673242"/>
            <a:ext cx="1845303" cy="1175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1803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3C31E7-8AAA-F169-4A52-6C1A5054C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F3098-65AC-277E-C7FF-6DC0DC8FA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dirty="0">
                <a:latin typeface="Calibri"/>
              </a:rPr>
              <a:t>Examples of Change in Health &amp;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88280-0908-2339-67F7-065D9AB92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985" y="2198836"/>
            <a:ext cx="8229600" cy="4525963"/>
          </a:xfrm>
        </p:spPr>
        <p:txBody>
          <a:bodyPr>
            <a:normAutofit/>
          </a:bodyPr>
          <a:lstStyle/>
          <a:p>
            <a:r>
              <a:rPr sz="2500" dirty="0">
                <a:latin typeface="Calibri"/>
              </a:rPr>
              <a:t>Staff changes</a:t>
            </a:r>
            <a:r>
              <a:rPr lang="en-GB" sz="2500" dirty="0">
                <a:latin typeface="Calibri"/>
              </a:rPr>
              <a:t> (e.g., new members of staff, new leaders)</a:t>
            </a:r>
          </a:p>
          <a:p>
            <a:r>
              <a:rPr sz="2500" dirty="0">
                <a:latin typeface="Calibri"/>
              </a:rPr>
              <a:t>Duty </a:t>
            </a:r>
            <a:r>
              <a:rPr sz="2500" dirty="0" err="1">
                <a:latin typeface="Calibri"/>
              </a:rPr>
              <a:t>rota</a:t>
            </a:r>
            <a:r>
              <a:rPr sz="2500" dirty="0">
                <a:latin typeface="Calibri"/>
              </a:rPr>
              <a:t> changes</a:t>
            </a:r>
          </a:p>
          <a:p>
            <a:r>
              <a:rPr sz="2500" dirty="0">
                <a:latin typeface="Calibri"/>
              </a:rPr>
              <a:t>Changes in practice</a:t>
            </a:r>
          </a:p>
          <a:p>
            <a:r>
              <a:rPr sz="2500" dirty="0" err="1">
                <a:latin typeface="Calibri"/>
              </a:rPr>
              <a:t>Behavioural</a:t>
            </a:r>
            <a:r>
              <a:rPr sz="2500" dirty="0">
                <a:latin typeface="Calibri"/>
              </a:rPr>
              <a:t> change</a:t>
            </a:r>
          </a:p>
          <a:p>
            <a:r>
              <a:rPr sz="2500" dirty="0">
                <a:latin typeface="Calibri"/>
              </a:rPr>
              <a:t>Policy changes</a:t>
            </a:r>
          </a:p>
          <a:p>
            <a:r>
              <a:rPr sz="2500" dirty="0">
                <a:latin typeface="Calibri"/>
              </a:rPr>
              <a:t>Environmental changes</a:t>
            </a:r>
          </a:p>
          <a:p>
            <a:r>
              <a:rPr sz="2500" dirty="0">
                <a:latin typeface="Calibri"/>
              </a:rPr>
              <a:t>Change is constant and inevitable</a:t>
            </a:r>
          </a:p>
        </p:txBody>
      </p:sp>
    </p:spTree>
    <p:extLst>
      <p:ext uri="{BB962C8B-B14F-4D97-AF65-F5344CB8AC3E}">
        <p14:creationId xmlns:p14="http://schemas.microsoft.com/office/powerpoint/2010/main" val="3552801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DF910C-F4CF-E264-2B5B-CA91BACF7E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osresponse.gif">
            <a:extLst>
              <a:ext uri="{FF2B5EF4-FFF2-40B4-BE49-F238E27FC236}">
                <a16:creationId xmlns:a16="http://schemas.microsoft.com/office/drawing/2014/main" id="{36DC55D0-E2F3-ACC5-FB3F-6C0DD5CCBC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82848" y="1675651"/>
            <a:ext cx="6247052" cy="4248000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11EE5B1C-1BC6-AF0C-978E-ABB117973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happens when we try to adopt change ?</a:t>
            </a:r>
          </a:p>
        </p:txBody>
      </p:sp>
    </p:spTree>
    <p:extLst>
      <p:ext uri="{BB962C8B-B14F-4D97-AF65-F5344CB8AC3E}">
        <p14:creationId xmlns:p14="http://schemas.microsoft.com/office/powerpoint/2010/main" val="18295363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21CDC-D44D-C5AA-4500-4D5229728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FC4D6-E3CE-9362-2E3B-B1C85E7F0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4353"/>
            <a:ext cx="8229600" cy="1143000"/>
          </a:xfrm>
        </p:spPr>
        <p:txBody>
          <a:bodyPr>
            <a:noAutofit/>
          </a:bodyPr>
          <a:lstStyle/>
          <a:p>
            <a:r>
              <a:rPr dirty="0">
                <a:latin typeface="Calibri"/>
              </a:rPr>
              <a:t>What Happens When We Try to Adopt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5568A-3BB5-EA49-63D2-BB3B54246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705374"/>
            <a:ext cx="8229600" cy="2774448"/>
          </a:xfrm>
        </p:spPr>
        <p:txBody>
          <a:bodyPr>
            <a:normAutofit/>
          </a:bodyPr>
          <a:lstStyle/>
          <a:p>
            <a:r>
              <a:rPr sz="2500" dirty="0">
                <a:latin typeface="Calibri"/>
              </a:rPr>
              <a:t>Poor communication leads to resistance</a:t>
            </a:r>
          </a:p>
          <a:p>
            <a:r>
              <a:rPr sz="2500" dirty="0">
                <a:latin typeface="Calibri"/>
              </a:rPr>
              <a:t>Some may comply but remain </a:t>
            </a:r>
            <a:r>
              <a:rPr sz="2500" dirty="0" err="1">
                <a:latin typeface="Calibri"/>
              </a:rPr>
              <a:t>sceptical</a:t>
            </a:r>
            <a:endParaRPr sz="2500" dirty="0">
              <a:latin typeface="Calibri"/>
            </a:endParaRPr>
          </a:p>
          <a:p>
            <a:pPr>
              <a:lnSpc>
                <a:spcPct val="90000"/>
              </a:lnSpc>
            </a:pPr>
            <a:r>
              <a:rPr sz="2500" dirty="0">
                <a:latin typeface="Calibri"/>
              </a:rPr>
              <a:t>Benefits increase buy-in</a:t>
            </a:r>
            <a:r>
              <a:rPr lang="en-GB" sz="2500" dirty="0">
                <a:latin typeface="Calibri"/>
              </a:rPr>
              <a:t> a</a:t>
            </a:r>
            <a:r>
              <a:rPr lang="en-GB" sz="2500" dirty="0"/>
              <a:t>s people start to see potential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However, w</a:t>
            </a:r>
            <a:r>
              <a:rPr sz="2500" dirty="0" err="1">
                <a:latin typeface="Calibri"/>
              </a:rPr>
              <a:t>ithout</a:t>
            </a:r>
            <a:r>
              <a:rPr sz="2500" dirty="0">
                <a:latin typeface="Calibri"/>
              </a:rPr>
              <a:t> sustained effort, enthusiasm declines</a:t>
            </a:r>
          </a:p>
        </p:txBody>
      </p:sp>
    </p:spTree>
    <p:extLst>
      <p:ext uri="{BB962C8B-B14F-4D97-AF65-F5344CB8AC3E}">
        <p14:creationId xmlns:p14="http://schemas.microsoft.com/office/powerpoint/2010/main" val="1323593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208BF9-71BB-4B3C-D266-EA53EF7503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hange1.jpg">
            <a:extLst>
              <a:ext uri="{FF2B5EF4-FFF2-40B4-BE49-F238E27FC236}">
                <a16:creationId xmlns:a16="http://schemas.microsoft.com/office/drawing/2014/main" id="{CBFC0363-42EB-D4D0-DE79-45ADE8AEEA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354913" y="1585815"/>
            <a:ext cx="4037486" cy="368636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07BFF3C-98F5-C21E-96F9-F8AB98F3EB05}"/>
              </a:ext>
            </a:extLst>
          </p:cNvPr>
          <p:cNvSpPr txBox="1"/>
          <p:nvPr/>
        </p:nvSpPr>
        <p:spPr>
          <a:xfrm>
            <a:off x="271377" y="448270"/>
            <a:ext cx="4572000" cy="5093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500" kern="1200" dirty="0">
                <a:latin typeface="+mj-lt"/>
                <a:ea typeface="+mj-ea"/>
                <a:cs typeface="+mj-cs"/>
              </a:rPr>
              <a:t>Think of examples where you </a:t>
            </a:r>
          </a:p>
          <a:p>
            <a:r>
              <a:rPr lang="en-US" sz="2500" kern="1200" dirty="0">
                <a:latin typeface="+mj-lt"/>
                <a:ea typeface="+mj-ea"/>
                <a:cs typeface="+mj-cs"/>
              </a:rPr>
              <a:t>have been involved in change......</a:t>
            </a:r>
          </a:p>
          <a:p>
            <a:r>
              <a:rPr lang="en-US" sz="2500" kern="1200" dirty="0">
                <a:latin typeface="+mj-lt"/>
                <a:ea typeface="+mj-ea"/>
                <a:cs typeface="+mj-cs"/>
              </a:rPr>
              <a:t>think about how you felt</a:t>
            </a:r>
            <a:br>
              <a:rPr lang="en-US" sz="2500" kern="1200" dirty="0">
                <a:latin typeface="+mj-lt"/>
                <a:ea typeface="+mj-ea"/>
                <a:cs typeface="+mj-cs"/>
              </a:rPr>
            </a:br>
            <a:r>
              <a:rPr lang="en-US" sz="2500" kern="1200" dirty="0">
                <a:latin typeface="+mj-lt"/>
                <a:ea typeface="+mj-ea"/>
                <a:cs typeface="+mj-cs"/>
              </a:rPr>
              <a:t>and how this was overcome </a:t>
            </a:r>
          </a:p>
          <a:p>
            <a:r>
              <a:rPr lang="en-US" sz="2500" kern="1200" dirty="0">
                <a:latin typeface="+mj-lt"/>
                <a:ea typeface="+mj-ea"/>
                <a:cs typeface="+mj-cs"/>
              </a:rPr>
              <a:t>(if appropriate)</a:t>
            </a:r>
          </a:p>
          <a:p>
            <a:endParaRPr lang="en-US" sz="2500" dirty="0">
              <a:latin typeface="+mj-lt"/>
              <a:ea typeface="+mj-ea"/>
              <a:cs typeface="+mj-cs"/>
            </a:endParaRPr>
          </a:p>
          <a:p>
            <a:endParaRPr lang="en-US" sz="2500" dirty="0">
              <a:latin typeface="+mj-lt"/>
              <a:ea typeface="+mj-ea"/>
              <a:cs typeface="+mj-cs"/>
            </a:endParaRPr>
          </a:p>
          <a:p>
            <a:endParaRPr lang="en-US" sz="2500" dirty="0">
              <a:latin typeface="+mj-lt"/>
              <a:ea typeface="+mj-ea"/>
              <a:cs typeface="+mj-cs"/>
            </a:endParaRPr>
          </a:p>
          <a:p>
            <a:endParaRPr lang="en-US" sz="2500" dirty="0">
              <a:latin typeface="+mj-lt"/>
              <a:ea typeface="+mj-ea"/>
              <a:cs typeface="+mj-cs"/>
            </a:endParaRPr>
          </a:p>
          <a:p>
            <a:endParaRPr lang="en-US" sz="2500" dirty="0">
              <a:latin typeface="+mj-lt"/>
              <a:ea typeface="+mj-ea"/>
              <a:cs typeface="+mj-cs"/>
            </a:endParaRPr>
          </a:p>
          <a:p>
            <a:endParaRPr lang="en-US" sz="2500" dirty="0">
              <a:latin typeface="+mj-lt"/>
              <a:ea typeface="+mj-ea"/>
              <a:cs typeface="+mj-cs"/>
            </a:endParaRPr>
          </a:p>
          <a:p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220005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901E6C-D977-27CF-187B-48B0025221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73AEF-A942-67D1-1F2C-362B41FE0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271" y="1012004"/>
            <a:ext cx="2562119" cy="479540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 dirty="0">
                <a:solidFill>
                  <a:srgbClr val="FFFFFF"/>
                </a:solidFill>
              </a:rPr>
              <a:t>Kurt Lewin – </a:t>
            </a:r>
            <a:r>
              <a:rPr lang="en-GB" sz="3400" b="1" dirty="0"/>
              <a:t>Kurt Lewin (1947)– the ‘father’ of change theory.  </a:t>
            </a:r>
            <a:br>
              <a:rPr lang="en-GB" sz="3400" b="1" dirty="0"/>
            </a:br>
            <a:r>
              <a:rPr lang="en-GB" sz="3400" b="1" dirty="0">
                <a:solidFill>
                  <a:srgbClr val="FFFFFF"/>
                </a:solidFill>
              </a:rPr>
              <a:t>.............................</a:t>
            </a:r>
            <a:endParaRPr lang="en-US" sz="3400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023152-615A-76C0-FEB7-EE8AE76C3CF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95725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8600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4DB9E7-C0AE-E618-1B4F-74F566836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3CA8368-79CA-F6E4-0B6B-DCE92B0142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2000" y="369000"/>
            <a:ext cx="8160000" cy="61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7591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BC556-1C82-494B-C03A-F3D717F56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Leading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AA325-501D-DA79-82DA-850298191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>
              <a:latin typeface="Calibri"/>
            </a:endParaRPr>
          </a:p>
          <a:p>
            <a:r>
              <a:rPr lang="en-GB" dirty="0">
                <a:latin typeface="Calibri"/>
              </a:rPr>
              <a:t>Effective change leadership requires communication, clarity, and demonstrating benefits.</a:t>
            </a:r>
          </a:p>
          <a:p>
            <a:endParaRPr lang="en-GB" dirty="0">
              <a:latin typeface="Calibri"/>
            </a:endParaRPr>
          </a:p>
          <a:p>
            <a:r>
              <a:rPr lang="en-GB" dirty="0">
                <a:latin typeface="Calibri"/>
              </a:rPr>
              <a:t>Remember that instinctively, people </a:t>
            </a:r>
            <a:r>
              <a:rPr lang="en-GB" b="1" dirty="0">
                <a:latin typeface="Calibri"/>
              </a:rPr>
              <a:t>DO </a:t>
            </a:r>
            <a:r>
              <a:rPr lang="en-GB" dirty="0">
                <a:latin typeface="Calibri"/>
              </a:rPr>
              <a:t>resist change, so how you handle this is very important.  People need to see the benefits to them!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3179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75F4F-48C5-9688-8BF5-456803D16B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29C20-1BAC-4E57-B395-570C5CB18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732"/>
            <a:ext cx="8229600" cy="1143000"/>
          </a:xfrm>
        </p:spPr>
        <p:txBody>
          <a:bodyPr>
            <a:normAutofit/>
          </a:bodyPr>
          <a:lstStyle/>
          <a:p>
            <a:r>
              <a:rPr dirty="0">
                <a:latin typeface="Calibri"/>
              </a:rPr>
              <a:t>Model</a:t>
            </a:r>
            <a:r>
              <a:rPr lang="en-GB" dirty="0">
                <a:latin typeface="Calibri"/>
              </a:rPr>
              <a:t>s</a:t>
            </a:r>
            <a:r>
              <a:rPr dirty="0">
                <a:latin typeface="Calibri"/>
              </a:rPr>
              <a:t>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07437-92FC-C659-CA6A-4FC8FA64CC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</a:rPr>
              <a:t>Address these 3 questions:</a:t>
            </a:r>
          </a:p>
          <a:p>
            <a:pPr marL="0" indent="0">
              <a:buNone/>
            </a:pPr>
            <a:endParaRPr lang="en-GB" sz="2600" dirty="0">
              <a:latin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</a:rPr>
              <a:t>1. </a:t>
            </a:r>
            <a:r>
              <a:rPr sz="2600" dirty="0">
                <a:latin typeface="Calibri"/>
              </a:rPr>
              <a:t>What are we trying to accomplish?</a:t>
            </a:r>
          </a:p>
          <a:p>
            <a:pPr marL="0" indent="0">
              <a:buNone/>
            </a:pPr>
            <a:r>
              <a:rPr sz="2600" dirty="0">
                <a:latin typeface="Calibri"/>
              </a:rPr>
              <a:t>2. How will we know a change is an improvement?</a:t>
            </a:r>
          </a:p>
          <a:p>
            <a:pPr marL="0" indent="0">
              <a:buNone/>
            </a:pPr>
            <a:r>
              <a:rPr sz="2600" dirty="0">
                <a:latin typeface="Calibri"/>
              </a:rPr>
              <a:t>3. What change can we make that will result in improvement?</a:t>
            </a:r>
          </a:p>
        </p:txBody>
      </p:sp>
    </p:spTree>
    <p:extLst>
      <p:ext uri="{BB962C8B-B14F-4D97-AF65-F5344CB8AC3E}">
        <p14:creationId xmlns:p14="http://schemas.microsoft.com/office/powerpoint/2010/main" val="8974269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9F9FDD-A691-6B7B-D7CD-B166B1DE5F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48F24-EE50-E3F3-B32C-76DE7AF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210" y="-106910"/>
            <a:ext cx="8229600" cy="1143000"/>
          </a:xfrm>
        </p:spPr>
        <p:txBody>
          <a:bodyPr/>
          <a:lstStyle/>
          <a:p>
            <a:r>
              <a:rPr lang="en-GB" dirty="0"/>
              <a:t>1. The PDSA Cycle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47EC7B-7338-A39F-AED1-5BD05CAE78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05"/>
          <a:stretch>
            <a:fillRect/>
          </a:stretch>
        </p:blipFill>
        <p:spPr>
          <a:xfrm>
            <a:off x="1325352" y="1200760"/>
            <a:ext cx="6768000" cy="445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6094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C430C7-6A76-C3D9-1A6F-6F0049FD4C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59AC6C1-91C6-D054-E428-E4D5E3B863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7207" y="957838"/>
            <a:ext cx="7728000" cy="5796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62EB70-BF5B-A7D1-B3AC-2670AE0233AA}"/>
              </a:ext>
            </a:extLst>
          </p:cNvPr>
          <p:cNvSpPr txBox="1"/>
          <p:nvPr/>
        </p:nvSpPr>
        <p:spPr>
          <a:xfrm>
            <a:off x="1608224" y="957838"/>
            <a:ext cx="70884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Calibri"/>
              </a:rPr>
              <a:t>A method for testing ideas in small cycles using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4845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56148-1F7E-0292-3251-809E83071A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CD52E-9D51-B64A-4782-97226314A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788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</a:rPr>
              <a:t>2. </a:t>
            </a:r>
            <a:r>
              <a:rPr dirty="0">
                <a:latin typeface="Calibri"/>
              </a:rPr>
              <a:t>Lean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7344F-1F2F-2699-B996-FADB4056F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30888"/>
            <a:ext cx="8686800" cy="3917032"/>
          </a:xfrm>
        </p:spPr>
        <p:txBody>
          <a:bodyPr>
            <a:normAutofit/>
          </a:bodyPr>
          <a:lstStyle/>
          <a:p>
            <a:r>
              <a:rPr lang="en-GB" sz="2500" dirty="0">
                <a:latin typeface="Calibri"/>
              </a:rPr>
              <a:t>“Lean thinking identifies the least wasteful way to provide better, safer healthcare to your patients – with no delays and the resources available” (NHS, 2007) .</a:t>
            </a:r>
            <a:endParaRPr sz="2500" dirty="0">
              <a:latin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B6A9FC-488D-C97D-6A06-AF28032510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701" r="3497" b="9363"/>
          <a:stretch>
            <a:fillRect/>
          </a:stretch>
        </p:blipFill>
        <p:spPr>
          <a:xfrm>
            <a:off x="1821564" y="2473888"/>
            <a:ext cx="6865236" cy="3624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5184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E26883-F91B-A351-3788-E4131B7E9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185DD-85F4-6F83-1705-E9B2BF517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Summary Key Points for The LEAN Framework and Its Application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36CE1-31C4-E693-61B0-9AABAA3839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https://theleanway.net/The-Five-Principles-of-Lean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001049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99DCB-C185-ECF8-7D44-DB1AE66B6E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1F0D0-2D28-EAEC-8330-E4ED645F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2 -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44719-B7EB-5568-23DA-C87BCFC575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5725" indent="0">
              <a:buNone/>
            </a:pPr>
            <a:r>
              <a:rPr lang="en-GB" sz="1350" dirty="0">
                <a:latin typeface="Arial" panose="020B0604020202020204" pitchFamily="34" charset="0"/>
                <a:ea typeface="Times New Roman" panose="02020603050405020304" pitchFamily="18" charset="0"/>
              </a:rPr>
              <a:t>The report should have distinct and clear sections such as introduction, the main section and provide a summary of findings which act as the conclusion.</a:t>
            </a:r>
            <a:endParaRPr lang="en-GB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5725" indent="0">
              <a:buNone/>
            </a:pPr>
            <a:r>
              <a:rPr lang="en-GB" sz="135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50" b="1" dirty="0">
                <a:latin typeface="Arial" panose="020B0604020202020204" pitchFamily="34" charset="0"/>
                <a:ea typeface="Times New Roman" panose="02020603050405020304" pitchFamily="18" charset="0"/>
              </a:rPr>
              <a:t>Introduction (500 words)</a:t>
            </a:r>
            <a:endParaRPr lang="en-GB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5725" indent="0">
              <a:buNone/>
            </a:pPr>
            <a:r>
              <a:rPr lang="en-GB" sz="1350" dirty="0">
                <a:latin typeface="Arial" panose="020B0604020202020204" pitchFamily="34" charset="0"/>
                <a:ea typeface="Times New Roman" panose="02020603050405020304" pitchFamily="18" charset="0"/>
              </a:rPr>
              <a:t>The report should have clear and distinct sections such as introduction, which identifies the background, with evidential support to help establish the identified problem as a concern.</a:t>
            </a:r>
            <a:endParaRPr lang="en-GB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5725" indent="0">
              <a:buNone/>
            </a:pPr>
            <a:r>
              <a:rPr lang="en-GB" sz="135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50" b="1" dirty="0">
                <a:latin typeface="Arial" panose="020B0604020202020204" pitchFamily="34" charset="0"/>
                <a:ea typeface="Times New Roman" panose="02020603050405020304" pitchFamily="18" charset="0"/>
              </a:rPr>
              <a:t>Main Body (1800 words)</a:t>
            </a:r>
            <a:endParaRPr lang="en-GB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5725" indent="0">
              <a:buNone/>
            </a:pPr>
            <a:r>
              <a:rPr lang="en-GB" sz="1350" dirty="0">
                <a:latin typeface="Arial" panose="020B0604020202020204" pitchFamily="34" charset="0"/>
                <a:ea typeface="Times New Roman" panose="02020603050405020304" pitchFamily="18" charset="0"/>
              </a:rPr>
              <a:t>The main section which brings together the key concepts with rationale for selection and a critique of theory, with application and supported by peer reviewed literature.</a:t>
            </a:r>
          </a:p>
          <a:p>
            <a:pPr marL="85725" indent="0">
              <a:buNone/>
            </a:pPr>
            <a:endParaRPr lang="en-GB" sz="135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85725" indent="0" algn="ctr">
              <a:buNone/>
            </a:pPr>
            <a:r>
              <a:rPr lang="en-GB" sz="135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Start outlining the structure of your report and start writing your Introduction Section</a:t>
            </a:r>
          </a:p>
          <a:p>
            <a:pPr marL="85725" indent="0" algn="ctr">
              <a:buNone/>
            </a:pPr>
            <a:r>
              <a:rPr lang="en-GB" sz="135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You can use a notebook or your laptop</a:t>
            </a:r>
          </a:p>
          <a:p>
            <a:pPr marL="85725" indent="0" algn="ctr">
              <a:buNone/>
            </a:pPr>
            <a:r>
              <a:rPr lang="en-GB" sz="135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The lecturer will provide feedback</a:t>
            </a:r>
            <a:endParaRPr lang="en-GB" sz="1350" b="1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1340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+ Thousand Todays Lesson Royalty-Free Images, Stock Photos &amp; Pictures |  Shutterstock">
            <a:extLst>
              <a:ext uri="{FF2B5EF4-FFF2-40B4-BE49-F238E27FC236}">
                <a16:creationId xmlns:a16="http://schemas.microsoft.com/office/drawing/2014/main" id="{A5E27C86-43B9-E61B-2631-25D0891E03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73"/>
          <a:stretch>
            <a:fillRect/>
          </a:stretch>
        </p:blipFill>
        <p:spPr bwMode="auto">
          <a:xfrm>
            <a:off x="2123330" y="1385133"/>
            <a:ext cx="5826218" cy="328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1525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937F9-3894-02B5-494D-09DEF4080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9A46B-6D8A-19CC-36D1-E6EF97545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American Association of Critical-Care Nurses. (2005). AACN standards for Establishing and Sustaining Healthy Work Environments: A Journey to Excellence. American Journal of Critical Care, 14(3), 187-197.</a:t>
            </a:r>
          </a:p>
          <a:p>
            <a:r>
              <a:rPr lang="en-US" dirty="0"/>
              <a:t>Higginbotham EJ, Church KC. (2012) Strategic Planning as a Tool for Achieving Alignment in Academic Health Centers. </a:t>
            </a:r>
            <a:r>
              <a:rPr lang="en-US" u="sng" dirty="0"/>
              <a:t>Trans Am Clin </a:t>
            </a:r>
            <a:r>
              <a:rPr lang="en-US" u="sng" dirty="0" err="1"/>
              <a:t>Climatol</a:t>
            </a:r>
            <a:r>
              <a:rPr lang="en-US" u="sng" dirty="0"/>
              <a:t> Assoc</a:t>
            </a:r>
            <a:r>
              <a:rPr lang="en-US" dirty="0"/>
              <a:t>. 123: 292-303.</a:t>
            </a:r>
          </a:p>
          <a:p>
            <a:r>
              <a:rPr lang="en-US" dirty="0"/>
              <a:t>NHS (2007). Going Lean in the NHS. Institute for Innovation and Improvement.</a:t>
            </a:r>
          </a:p>
          <a:p>
            <a:r>
              <a:rPr lang="en-US" dirty="0"/>
              <a:t>Steinert Y, Naismith L, and Mann K. (2012) Faculty Development Initiatives Designed to Promote Leadership in Medical Education. A BEME Systematic Review: BEME Guide No. 19. </a:t>
            </a:r>
            <a:r>
              <a:rPr lang="en-US" u="sng" dirty="0"/>
              <a:t>Medical Teacher</a:t>
            </a:r>
            <a:r>
              <a:rPr lang="en-US" b="1" dirty="0"/>
              <a:t>,</a:t>
            </a:r>
            <a:r>
              <a:rPr lang="en-US" dirty="0"/>
              <a:t> Vol. 34, No. 6 : Pages 483-503 </a:t>
            </a:r>
          </a:p>
          <a:p>
            <a:r>
              <a:rPr lang="en-US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58013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772</Words>
  <Application>Microsoft Office PowerPoint</Application>
  <PresentationFormat>On-screen Show (4:3)</PresentationFormat>
  <Paragraphs>92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Myriad Pro</vt:lpstr>
      <vt:lpstr>Aptos</vt:lpstr>
      <vt:lpstr>Arial</vt:lpstr>
      <vt:lpstr>Calibri</vt:lpstr>
      <vt:lpstr>Times New Roman</vt:lpstr>
      <vt:lpstr>20140311PresentationUWTSDTemplate</vt:lpstr>
      <vt:lpstr>1_20140311PresentationUWTSDTemplate</vt:lpstr>
      <vt:lpstr>    Quality Assurance and Service Improvements       </vt:lpstr>
      <vt:lpstr>Aims of the Session</vt:lpstr>
      <vt:lpstr>Do People Resist Change?</vt:lpstr>
      <vt:lpstr>Why Do People Resist Change?</vt:lpstr>
      <vt:lpstr>Why Do We Need Change?</vt:lpstr>
      <vt:lpstr>Examples of Change in Health &amp; Social Care</vt:lpstr>
      <vt:lpstr>What happens when we try to adopt change ?</vt:lpstr>
      <vt:lpstr>What Happens When We Try to Adopt Change?</vt:lpstr>
      <vt:lpstr>PowerPoint Presentation</vt:lpstr>
      <vt:lpstr>Kurt Lewin – Kurt Lewin (1947)– the ‘father’ of change theory.   .............................</vt:lpstr>
      <vt:lpstr>PowerPoint Presentation</vt:lpstr>
      <vt:lpstr>Leading Change</vt:lpstr>
      <vt:lpstr>Models for Improvement</vt:lpstr>
      <vt:lpstr>1. The PDSA Cycle</vt:lpstr>
      <vt:lpstr>PowerPoint Presentation</vt:lpstr>
      <vt:lpstr>2. Lean Framework</vt:lpstr>
      <vt:lpstr>Summary Key Points for The LEAN Framework and Its Application</vt:lpstr>
      <vt:lpstr>Assessment 2 - Activity</vt:lpstr>
      <vt:lpstr>PowerPoint Presentation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Diola Bijlhout</cp:lastModifiedBy>
  <cp:revision>6</cp:revision>
  <dcterms:created xsi:type="dcterms:W3CDTF">2013-01-27T09:14:16Z</dcterms:created>
  <dcterms:modified xsi:type="dcterms:W3CDTF">2026-01-31T01:46:50Z</dcterms:modified>
  <cp:category/>
</cp:coreProperties>
</file>