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1"/>
  </p:sldMasterIdLst>
  <p:sldIdLst>
    <p:sldId id="256" r:id="rId2"/>
    <p:sldId id="257" r:id="rId3"/>
    <p:sldId id="266" r:id="rId4"/>
    <p:sldId id="264" r:id="rId5"/>
    <p:sldId id="258" r:id="rId6"/>
    <p:sldId id="259" r:id="rId7"/>
    <p:sldId id="260" r:id="rId8"/>
    <p:sldId id="261" r:id="rId9"/>
    <p:sldId id="262" r:id="rId10"/>
    <p:sldId id="263"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43"/>
  </p:normalViewPr>
  <p:slideViewPr>
    <p:cSldViewPr snapToGrid="0" snapToObjects="1">
      <p:cViewPr varScale="1">
        <p:scale>
          <a:sx n="93" d="100"/>
          <a:sy n="93" d="100"/>
        </p:scale>
        <p:origin x="7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10/27/19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75296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520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63783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7566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10/27/19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8216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797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10/27/19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563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65704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10/27/19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234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10/27/19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9612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10/27/19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1838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10/27/19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6888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10/27/19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49402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10/27/19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67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10/27/19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32918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5587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1413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10/27/19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20734119"/>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8" r:id="rId12"/>
    <p:sldLayoutId id="2147483683" r:id="rId13"/>
    <p:sldLayoutId id="2147483684" r:id="rId14"/>
    <p:sldLayoutId id="2147483685" r:id="rId15"/>
    <p:sldLayoutId id="2147483686" r:id="rId16"/>
    <p:sldLayoutId id="2147483687"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coursesite.uhcl.edu/HSH/Whitec/terms/G/gothic.htm" TargetMode="External"/><Relationship Id="rId2" Type="http://schemas.openxmlformats.org/officeDocument/2006/relationships/hyperlink" Target="http://coursesite.uhcl.edu/HSH/Whitec/terms/R/romance.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coursesite.uhcl.edu/HSH/Whitec/terms/R/romance.htm" TargetMode="External"/><Relationship Id="rId2" Type="http://schemas.openxmlformats.org/officeDocument/2006/relationships/hyperlink" Target="http://coursesite.uhcl.edu/HSH/Whitec/terms/N/narrative.ht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gutenberg.org/files/851/851-h/851-h.htm#link2H_4_0007" TargetMode="External"/><Relationship Id="rId13" Type="http://schemas.openxmlformats.org/officeDocument/2006/relationships/hyperlink" Target="https://www.gutenberg.org/files/851/851-h/851-h.htm#link2H_4_0012" TargetMode="External"/><Relationship Id="rId18" Type="http://schemas.openxmlformats.org/officeDocument/2006/relationships/hyperlink" Target="https://www.gutenberg.org/files/851/851-h/851-h.htm#link2H_4_0017" TargetMode="External"/><Relationship Id="rId3" Type="http://schemas.openxmlformats.org/officeDocument/2006/relationships/hyperlink" Target="https://www.gutenberg.org/files/851/851-h/851-h.htm#link2H_4_0002" TargetMode="External"/><Relationship Id="rId21" Type="http://schemas.openxmlformats.org/officeDocument/2006/relationships/hyperlink" Target="https://www.gutenberg.org/files/851/851-h/851-h.htm#link2H_4_0020" TargetMode="External"/><Relationship Id="rId7" Type="http://schemas.openxmlformats.org/officeDocument/2006/relationships/hyperlink" Target="https://www.gutenberg.org/files/851/851-h/851-h.htm#link2H_4_0006" TargetMode="External"/><Relationship Id="rId12" Type="http://schemas.openxmlformats.org/officeDocument/2006/relationships/hyperlink" Target="https://www.gutenberg.org/files/851/851-h/851-h.htm#link2H_4_0011" TargetMode="External"/><Relationship Id="rId17" Type="http://schemas.openxmlformats.org/officeDocument/2006/relationships/hyperlink" Target="https://www.gutenberg.org/files/851/851-h/851-h.htm#link2H_4_0016" TargetMode="External"/><Relationship Id="rId2" Type="http://schemas.openxmlformats.org/officeDocument/2006/relationships/hyperlink" Target="https://www.gutenberg.org/files/851/851-h/851-h.htm#link2H_4_0001" TargetMode="External"/><Relationship Id="rId16" Type="http://schemas.openxmlformats.org/officeDocument/2006/relationships/hyperlink" Target="https://www.gutenberg.org/files/851/851-h/851-h.htm#link2H_4_0015" TargetMode="External"/><Relationship Id="rId20" Type="http://schemas.openxmlformats.org/officeDocument/2006/relationships/hyperlink" Target="https://www.gutenberg.org/files/851/851-h/851-h.htm#link2H_4_0019" TargetMode="External"/><Relationship Id="rId1" Type="http://schemas.openxmlformats.org/officeDocument/2006/relationships/slideLayout" Target="../slideLayouts/slideLayout2.xml"/><Relationship Id="rId6" Type="http://schemas.openxmlformats.org/officeDocument/2006/relationships/hyperlink" Target="https://www.gutenberg.org/files/851/851-h/851-h.htm#link2H_4_0005" TargetMode="External"/><Relationship Id="rId11" Type="http://schemas.openxmlformats.org/officeDocument/2006/relationships/hyperlink" Target="https://www.gutenberg.org/files/851/851-h/851-h.htm#link2H_4_0010" TargetMode="External"/><Relationship Id="rId5" Type="http://schemas.openxmlformats.org/officeDocument/2006/relationships/hyperlink" Target="https://www.gutenberg.org/files/851/851-h/851-h.htm#link2H_4_0004" TargetMode="External"/><Relationship Id="rId15" Type="http://schemas.openxmlformats.org/officeDocument/2006/relationships/hyperlink" Target="https://www.gutenberg.org/files/851/851-h/851-h.htm#link2H_4_0014" TargetMode="External"/><Relationship Id="rId10" Type="http://schemas.openxmlformats.org/officeDocument/2006/relationships/hyperlink" Target="https://www.gutenberg.org/files/851/851-h/851-h.htm#link2H_4_0009" TargetMode="External"/><Relationship Id="rId19" Type="http://schemas.openxmlformats.org/officeDocument/2006/relationships/hyperlink" Target="https://www.gutenberg.org/files/851/851-h/851-h.htm#link2H_4_0018" TargetMode="External"/><Relationship Id="rId4" Type="http://schemas.openxmlformats.org/officeDocument/2006/relationships/hyperlink" Target="https://www.gutenberg.org/files/851/851-h/851-h.htm#link2H_4_0003" TargetMode="External"/><Relationship Id="rId9" Type="http://schemas.openxmlformats.org/officeDocument/2006/relationships/hyperlink" Target="https://www.gutenberg.org/files/851/851-h/851-h.htm#link2H_4_0008" TargetMode="External"/><Relationship Id="rId14" Type="http://schemas.openxmlformats.org/officeDocument/2006/relationships/hyperlink" Target="https://www.gutenberg.org/files/851/851-h/851-h.htm#link2H_4_001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oursesite.uhcl.edu/HSH/Whitec/texts/AmClassics/RomFiction/Cooper/Mohicansndx.htm" TargetMode="External"/><Relationship Id="rId2" Type="http://schemas.openxmlformats.org/officeDocument/2006/relationships/hyperlink" Target="http://coursesite.uhcl.edu/HSH/Whitec/texts/AmClassics/RomFiction/EdgarHuntly/edghuntly.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books/NBK234472/" TargetMode="External"/><Relationship Id="rId2" Type="http://schemas.openxmlformats.org/officeDocument/2006/relationships/hyperlink" Target="https://www.bbc.co.uk/news/magazine-22408038" TargetMode="External"/><Relationship Id="rId1" Type="http://schemas.openxmlformats.org/officeDocument/2006/relationships/slideLayout" Target="../slideLayouts/slideLayout2.xml"/><Relationship Id="rId4" Type="http://schemas.openxmlformats.org/officeDocument/2006/relationships/hyperlink" Target="https://www.history.com/news/stockholm-syndr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4" name="Rectangle 20">
            <a:extLst>
              <a:ext uri="{FF2B5EF4-FFF2-40B4-BE49-F238E27FC236}">
                <a16:creationId xmlns:a16="http://schemas.microsoft.com/office/drawing/2014/main" id="{8E482A67-6CD8-49D7-9F85-52ECF9915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C87FE-51F0-9F47-B87B-4AED0CA22BCE}"/>
              </a:ext>
            </a:extLst>
          </p:cNvPr>
          <p:cNvSpPr>
            <a:spLocks noGrp="1"/>
          </p:cNvSpPr>
          <p:nvPr>
            <p:ph type="ctrTitle"/>
          </p:nvPr>
        </p:nvSpPr>
        <p:spPr>
          <a:xfrm>
            <a:off x="8050305" y="965196"/>
            <a:ext cx="3131671" cy="2633146"/>
          </a:xfrm>
        </p:spPr>
        <p:txBody>
          <a:bodyPr>
            <a:normAutofit/>
          </a:bodyPr>
          <a:lstStyle/>
          <a:p>
            <a:pPr algn="l"/>
            <a:r>
              <a:rPr lang="en-US" sz="4000"/>
              <a:t>Captivity Narratives</a:t>
            </a:r>
          </a:p>
        </p:txBody>
      </p:sp>
      <p:sp>
        <p:nvSpPr>
          <p:cNvPr id="3" name="Subtitle 2">
            <a:extLst>
              <a:ext uri="{FF2B5EF4-FFF2-40B4-BE49-F238E27FC236}">
                <a16:creationId xmlns:a16="http://schemas.microsoft.com/office/drawing/2014/main" id="{1B14EED4-2350-F241-A238-E1091D6E3997}"/>
              </a:ext>
            </a:extLst>
          </p:cNvPr>
          <p:cNvSpPr>
            <a:spLocks noGrp="1"/>
          </p:cNvSpPr>
          <p:nvPr>
            <p:ph type="subTitle" idx="1"/>
          </p:nvPr>
        </p:nvSpPr>
        <p:spPr>
          <a:xfrm>
            <a:off x="8050304" y="3773489"/>
            <a:ext cx="3131671" cy="1677052"/>
          </a:xfrm>
        </p:spPr>
        <p:txBody>
          <a:bodyPr>
            <a:normAutofit/>
          </a:bodyPr>
          <a:lstStyle/>
          <a:p>
            <a:pPr algn="l">
              <a:lnSpc>
                <a:spcPct val="90000"/>
              </a:lnSpc>
            </a:pPr>
            <a:r>
              <a:rPr lang="en-US" sz="2000"/>
              <a:t>Block Two</a:t>
            </a:r>
          </a:p>
          <a:p>
            <a:pPr algn="l">
              <a:lnSpc>
                <a:spcPct val="90000"/>
              </a:lnSpc>
            </a:pPr>
            <a:r>
              <a:rPr lang="en-US" sz="2000"/>
              <a:t>Day 1</a:t>
            </a:r>
          </a:p>
          <a:p>
            <a:pPr algn="l">
              <a:lnSpc>
                <a:spcPct val="90000"/>
              </a:lnSpc>
            </a:pPr>
            <a:endParaRPr lang="en-US" sz="2000"/>
          </a:p>
          <a:p>
            <a:pPr algn="l">
              <a:lnSpc>
                <a:spcPct val="90000"/>
              </a:lnSpc>
            </a:pPr>
            <a:r>
              <a:rPr lang="en-US" sz="2000"/>
              <a:t>Timi O’Neill</a:t>
            </a:r>
          </a:p>
        </p:txBody>
      </p:sp>
      <p:sp>
        <p:nvSpPr>
          <p:cNvPr id="23" name="Rectangle 22">
            <a:extLst>
              <a:ext uri="{FF2B5EF4-FFF2-40B4-BE49-F238E27FC236}">
                <a16:creationId xmlns:a16="http://schemas.microsoft.com/office/drawing/2014/main" id="{418F941B-B7E9-44F2-9A2C-5D35ACF9A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tx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067A140-FA42-FA4F-8C0E-717C09C7BF81}"/>
              </a:ext>
            </a:extLst>
          </p:cNvPr>
          <p:cNvPicPr>
            <a:picLocks noChangeAspect="1"/>
          </p:cNvPicPr>
          <p:nvPr/>
        </p:nvPicPr>
        <p:blipFill rotWithShape="1">
          <a:blip r:embed="rId3"/>
          <a:srcRect l="12602" r="11010"/>
          <a:stretch/>
        </p:blipFill>
        <p:spPr>
          <a:xfrm>
            <a:off x="0" y="0"/>
            <a:ext cx="7540487" cy="6860552"/>
          </a:xfrm>
          <a:prstGeom prst="rect">
            <a:avLst/>
          </a:prstGeom>
        </p:spPr>
      </p:pic>
    </p:spTree>
    <p:extLst>
      <p:ext uri="{BB962C8B-B14F-4D97-AF65-F5344CB8AC3E}">
        <p14:creationId xmlns:p14="http://schemas.microsoft.com/office/powerpoint/2010/main" val="2313149760"/>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04595 -0.20501" pathEditMode="relative" ptsTypes="AA">
                                      <p:cBhvr>
                                        <p:cTn id="6" dur="30000" fill="hold"/>
                                        <p:tgtEl>
                                          <p:spTgt spid="6"/>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6"/>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04595 -0.20501 L -0.24542 -0.50031" pathEditMode="relative" ptsTypes="AA">
                                      <p:cBhvr>
                                        <p:cTn id="11" dur="30000" fill="hold"/>
                                        <p:tgtEl>
                                          <p:spTgt spid="6"/>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24542 -0.50031 L -0.24922 -0.54043" pathEditMode="relative" ptsTypes="AA">
                                      <p:cBhvr>
                                        <p:cTn id="14" dur="30000" fill="hold"/>
                                        <p:tgtEl>
                                          <p:spTgt spid="6"/>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24922 -0.54043 L 0 0" pathEditMode="relative" ptsTypes="AA">
                                      <p:cBhvr>
                                        <p:cTn id="17" dur="30000" fill="hold"/>
                                        <p:tgtEl>
                                          <p:spTgt spid="6"/>
                                        </p:tgtEl>
                                        <p:attrNameLst>
                                          <p:attrName>ppt_x</p:attrName>
                                          <p:attrName>ppt_y</p:attrName>
                                        </p:attrNameLst>
                                      </p:cBhvr>
                                    </p:animMotion>
                                  </p:childTnLst>
                                </p:cTn>
                              </p:par>
                              <p:par>
                                <p:cTn id="18" presetID="6" presetClass="emph" presetSubtype="0" accel="50000" decel="50000" fill="hold" nodeType="withEffect">
                                  <p:stCondLst>
                                    <p:cond delay="5000"/>
                                  </p:stCondLst>
                                  <p:childTnLst>
                                    <p:animScale>
                                      <p:cBhvr>
                                        <p:cTn id="19" dur="30000" fill="hold"/>
                                        <p:tgtEl>
                                          <p:spTgt spid="6"/>
                                        </p:tgtEl>
                                      </p:cBhvr>
                                      <p:by x="150000" y="150000"/>
                                      <p:to x="100000" y="100000"/>
                                    </p:animScale>
                                  </p:childTnLst>
                                </p:cTn>
                              </p:par>
                            </p:childTnLst>
                          </p:cTn>
                        </p:par>
                        <p:par>
                          <p:cTn id="20" fill="hold">
                            <p:stCondLst>
                              <p:cond delay="135000"/>
                            </p:stCondLst>
                            <p:childTnLst>
                              <p:par>
                                <p:cTn id="21" presetID="0" presetClass="path" presetSubtype="0" accel="50000" decel="50000" fill="hold" nodeType="afterEffect">
                                  <p:stCondLst>
                                    <p:cond delay="0"/>
                                  </p:stCondLst>
                                  <p:childTnLst>
                                    <p:animMotion origin="layout" path="M 0 0 L 0 0" pathEditMode="relative" ptsTypes="AA">
                                      <p:cBhvr>
                                        <p:cTn id="22" dur="5000" fill="hold"/>
                                        <p:tgtEl>
                                          <p:spTgt spid="6"/>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9E39F-D597-AC42-BD6E-2CFC98F36476}"/>
              </a:ext>
            </a:extLst>
          </p:cNvPr>
          <p:cNvSpPr>
            <a:spLocks noGrp="1"/>
          </p:cNvSpPr>
          <p:nvPr>
            <p:ph type="title"/>
          </p:nvPr>
        </p:nvSpPr>
        <p:spPr>
          <a:xfrm>
            <a:off x="924443" y="1023257"/>
            <a:ext cx="3732902" cy="4570457"/>
          </a:xfrm>
          <a:effectLst/>
        </p:spPr>
        <p:txBody>
          <a:bodyPr>
            <a:normAutofit/>
          </a:bodyPr>
          <a:lstStyle/>
          <a:p>
            <a:pPr algn="l"/>
            <a:r>
              <a:rPr lang="en-US" sz="4000" dirty="0"/>
              <a:t>Definition</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10935D-3DC6-E340-B7A8-F151AE6AF5AD}"/>
              </a:ext>
            </a:extLst>
          </p:cNvPr>
          <p:cNvSpPr>
            <a:spLocks noGrp="1"/>
          </p:cNvSpPr>
          <p:nvPr>
            <p:ph idx="1"/>
          </p:nvPr>
        </p:nvSpPr>
        <p:spPr>
          <a:xfrm>
            <a:off x="4657345" y="829733"/>
            <a:ext cx="7060521" cy="5469467"/>
          </a:xfrm>
          <a:effectLst/>
        </p:spPr>
        <p:txBody>
          <a:bodyPr anchor="ctr">
            <a:normAutofit/>
          </a:bodyPr>
          <a:lstStyle/>
          <a:p>
            <a:pPr>
              <a:lnSpc>
                <a:spcPct val="90000"/>
              </a:lnSpc>
            </a:pPr>
            <a:r>
              <a:rPr lang="en-GB" sz="1800" dirty="0">
                <a:effectLst/>
              </a:rPr>
              <a:t>According to Richard </a:t>
            </a:r>
            <a:r>
              <a:rPr lang="en-GB" sz="1800" dirty="0" err="1">
                <a:effectLst/>
              </a:rPr>
              <a:t>Slotkin</a:t>
            </a:r>
            <a:r>
              <a:rPr lang="en-GB" sz="1800" dirty="0">
                <a:effectLst/>
              </a:rPr>
              <a:t>, "In [a captivity narrative] a single individual, usually a woman, stands passively under the strokes of evil, awaiting rescue by the grace of God. The sufferer represents the whole, chastened body of Puritan society; and the temporary bondage of the captive to the Indian is dual paradigm-- of the bondage of the soul to the flesh and the temptations arising from original sin, and of the self-exile of the English Israel from England. In the Indian's devilish clutches, the captive had to meet and reject the temptation of Indian marriage and/or the Indian's "cannibal" Eucharist. To partake of the Indian's love or of his equivalent of bread and wine was to debase, to un-English the very soul. The captive's ultimate redemption by the grace of Christ and the efforts of the Puritan magistrates is likened to the regeneration of the soul in conversion. The ordeal is at once threatful of pain and evil and promising of ultimate salvation. Through the captive's proxy, the promise of a similar salvation could be offered to the faithful among the reading public, while the captive's torments remained to harrow the hearts of those not yet awakened to their fallen nature" (</a:t>
            </a:r>
            <a:r>
              <a:rPr lang="en-GB" sz="1800" i="1" dirty="0">
                <a:effectLst/>
              </a:rPr>
              <a:t>Regeneration Through Violence</a:t>
            </a:r>
            <a:r>
              <a:rPr lang="en-GB" sz="1800" dirty="0">
                <a:effectLst/>
              </a:rPr>
              <a:t>)</a:t>
            </a:r>
            <a:endParaRPr lang="en-US" sz="1800" dirty="0"/>
          </a:p>
        </p:txBody>
      </p:sp>
    </p:spTree>
    <p:extLst>
      <p:ext uri="{BB962C8B-B14F-4D97-AF65-F5344CB8AC3E}">
        <p14:creationId xmlns:p14="http://schemas.microsoft.com/office/powerpoint/2010/main" val="390309904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0F3B0-0782-C347-B889-EABF334DCA3C}"/>
              </a:ext>
            </a:extLst>
          </p:cNvPr>
          <p:cNvSpPr>
            <a:spLocks noGrp="1"/>
          </p:cNvSpPr>
          <p:nvPr>
            <p:ph type="title"/>
          </p:nvPr>
        </p:nvSpPr>
        <p:spPr>
          <a:xfrm>
            <a:off x="924443" y="1023257"/>
            <a:ext cx="3732902" cy="4570457"/>
          </a:xfrm>
          <a:effectLst/>
        </p:spPr>
        <p:txBody>
          <a:bodyPr>
            <a:normAutofit/>
          </a:bodyPr>
          <a:lstStyle/>
          <a:p>
            <a:pPr algn="l"/>
            <a:r>
              <a:rPr lang="en-US" altLang="en-US" sz="4000" b="1">
                <a:ln>
                  <a:noFill/>
                </a:ln>
                <a:effectLst/>
                <a:latin typeface="Arial" panose="020B0604020202020204" pitchFamily="34" charset="0"/>
                <a:cs typeface="Arial" panose="020B0604020202020204" pitchFamily="34" charset="0"/>
              </a:rPr>
              <a:t>Significance:</a:t>
            </a: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D468D7-974F-034A-A598-BF15AD6AA1EF}"/>
              </a:ext>
            </a:extLst>
          </p:cNvPr>
          <p:cNvSpPr>
            <a:spLocks noGrp="1"/>
          </p:cNvSpPr>
          <p:nvPr>
            <p:ph idx="1"/>
          </p:nvPr>
        </p:nvSpPr>
        <p:spPr>
          <a:xfrm>
            <a:off x="4978909" y="592667"/>
            <a:ext cx="6891523" cy="6217920"/>
          </a:xfrm>
          <a:effectLst/>
        </p:spPr>
        <p:txBody>
          <a:bodyPr anchor="ctr">
            <a:normAutofit/>
          </a:bodyPr>
          <a:lstStyle/>
          <a:p>
            <a:pPr marL="171450" indent="-171450" defTabSz="914400" eaLnBrk="0" fontAlgn="base" hangingPunct="0">
              <a:lnSpc>
                <a:spcPct val="90000"/>
              </a:lnSpc>
              <a:spcBef>
                <a:spcPct val="0"/>
              </a:spcBef>
              <a:spcAft>
                <a:spcPct val="0"/>
              </a:spcAft>
              <a:buClrTx/>
              <a:buSzTx/>
            </a:pPr>
            <a:r>
              <a:rPr lang="en-US" altLang="en-US" dirty="0">
                <a:ln>
                  <a:noFill/>
                </a:ln>
                <a:effectLst/>
                <a:latin typeface="Arial" panose="020B0604020202020204" pitchFamily="34" charset="0"/>
                <a:cs typeface="Arial" panose="020B0604020202020204" pitchFamily="34" charset="0"/>
              </a:rPr>
              <a:t>Anticipates</a:t>
            </a:r>
            <a:r>
              <a:rPr lang="en-US" altLang="en-US" b="1" dirty="0">
                <a:ln>
                  <a:noFill/>
                </a:ln>
                <a:effectLst/>
                <a:latin typeface="Arial" panose="020B0604020202020204" pitchFamily="34" charset="0"/>
                <a:cs typeface="Arial" panose="020B0604020202020204" pitchFamily="34" charset="0"/>
              </a:rPr>
              <a:t> popular fiction, esp. </a:t>
            </a:r>
            <a:r>
              <a:rPr lang="en-US" altLang="en-US" b="1" dirty="0">
                <a:ln>
                  <a:noFill/>
                </a:ln>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romance</a:t>
            </a:r>
            <a:r>
              <a:rPr lang="en-US" altLang="en-US" b="1" dirty="0">
                <a:ln>
                  <a:noFill/>
                </a:ln>
                <a:effectLst/>
                <a:latin typeface="Arial" panose="020B0604020202020204" pitchFamily="34" charset="0"/>
                <a:cs typeface="Arial" panose="020B0604020202020204" pitchFamily="34" charset="0"/>
              </a:rPr>
              <a:t> narrative: action, blood, suffering, redemption—a page-turner</a:t>
            </a:r>
          </a:p>
          <a:p>
            <a:pPr marL="0" indent="0" defTabSz="914400" eaLnBrk="0" fontAlgn="base" hangingPunct="0">
              <a:lnSpc>
                <a:spcPct val="90000"/>
              </a:lnSpc>
              <a:spcBef>
                <a:spcPct val="0"/>
              </a:spcBef>
              <a:spcAft>
                <a:spcPct val="0"/>
              </a:spcAft>
              <a:buClrTx/>
              <a:buSzTx/>
              <a:buNone/>
            </a:pPr>
            <a:endParaRPr lang="en-US" altLang="en-US" dirty="0">
              <a:ln>
                <a:noFill/>
              </a:ln>
              <a:effectLst/>
            </a:endParaRPr>
          </a:p>
          <a:p>
            <a:pPr indent="-342900" defTabSz="914400" eaLnBrk="0" fontAlgn="base" hangingPunct="0">
              <a:lnSpc>
                <a:spcPct val="90000"/>
              </a:lnSpc>
              <a:spcBef>
                <a:spcPct val="0"/>
              </a:spcBef>
              <a:spcAft>
                <a:spcPct val="0"/>
              </a:spcAft>
              <a:buClrTx/>
              <a:buSzTx/>
            </a:pPr>
            <a:r>
              <a:rPr lang="en-US" altLang="en-US" dirty="0">
                <a:ln>
                  <a:noFill/>
                </a:ln>
                <a:effectLst/>
                <a:latin typeface="Arial" panose="020B0604020202020204" pitchFamily="34" charset="0"/>
                <a:cs typeface="Arial" panose="020B0604020202020204" pitchFamily="34" charset="0"/>
              </a:rPr>
              <a:t>         Anticipates or prefigures</a:t>
            </a:r>
            <a:r>
              <a:rPr lang="en-US" altLang="en-US" b="1" dirty="0">
                <a:ln>
                  <a:noFill/>
                </a:ln>
                <a:effectLst/>
                <a:latin typeface="Arial" panose="020B0604020202020204" pitchFamily="34" charset="0"/>
                <a:cs typeface="Arial" panose="020B0604020202020204" pitchFamily="34" charset="0"/>
              </a:rPr>
              <a:t> </a:t>
            </a:r>
            <a:r>
              <a:rPr lang="en-US" altLang="en-US" b="1" dirty="0">
                <a:ln>
                  <a:noFill/>
                </a:ln>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gothic</a:t>
            </a:r>
            <a:r>
              <a:rPr lang="en-US" altLang="en-US" b="1" dirty="0">
                <a:ln>
                  <a:noFill/>
                </a:ln>
                <a:effectLst/>
                <a:latin typeface="Arial" panose="020B0604020202020204" pitchFamily="34" charset="0"/>
                <a:cs typeface="Arial" panose="020B0604020202020204" pitchFamily="34" charset="0"/>
              </a:rPr>
              <a:t> literature with depictions of Indian “other” as dark, hellish, cunning, unpredictable</a:t>
            </a:r>
          </a:p>
          <a:p>
            <a:pPr marL="0" indent="0" defTabSz="914400" eaLnBrk="0" fontAlgn="base" hangingPunct="0">
              <a:lnSpc>
                <a:spcPct val="90000"/>
              </a:lnSpc>
              <a:spcBef>
                <a:spcPct val="0"/>
              </a:spcBef>
              <a:spcAft>
                <a:spcPct val="0"/>
              </a:spcAft>
              <a:buClrTx/>
              <a:buSzTx/>
              <a:buNone/>
            </a:pPr>
            <a:endParaRPr lang="en-US" altLang="en-US" dirty="0">
              <a:ln>
                <a:noFill/>
              </a:ln>
              <a:effectLst/>
            </a:endParaRPr>
          </a:p>
          <a:p>
            <a:pPr indent="-342900" defTabSz="914400" eaLnBrk="0" fontAlgn="base" hangingPunct="0">
              <a:lnSpc>
                <a:spcPct val="90000"/>
              </a:lnSpc>
              <a:spcBef>
                <a:spcPct val="0"/>
              </a:spcBef>
              <a:spcAft>
                <a:spcPct val="0"/>
              </a:spcAft>
              <a:buClrTx/>
              <a:buSzTx/>
            </a:pPr>
            <a:r>
              <a:rPr lang="en-US" altLang="en-US" dirty="0">
                <a:ln>
                  <a:noFill/>
                </a:ln>
                <a:effectLst/>
                <a:latin typeface="Arial" panose="020B0604020202020204" pitchFamily="34" charset="0"/>
                <a:cs typeface="Arial" panose="020B0604020202020204" pitchFamily="34" charset="0"/>
              </a:rPr>
              <a:t>         Association of Indians as “heathen” and “hellish” connects the later gothic to its base in Judeo-Christian and Neoplatonic aesthetics of light-dark, etc.</a:t>
            </a:r>
          </a:p>
          <a:p>
            <a:pPr marL="0" indent="0" defTabSz="914400" eaLnBrk="0" fontAlgn="base" hangingPunct="0">
              <a:lnSpc>
                <a:spcPct val="90000"/>
              </a:lnSpc>
              <a:spcBef>
                <a:spcPct val="0"/>
              </a:spcBef>
              <a:spcAft>
                <a:spcPct val="0"/>
              </a:spcAft>
              <a:buClrTx/>
              <a:buSzTx/>
              <a:buNone/>
            </a:pPr>
            <a:endParaRPr lang="en-US" altLang="en-US" dirty="0">
              <a:ln>
                <a:noFill/>
              </a:ln>
              <a:effectLst/>
            </a:endParaRPr>
          </a:p>
          <a:p>
            <a:pPr indent="-342900" defTabSz="914400" eaLnBrk="0" fontAlgn="base" hangingPunct="0">
              <a:lnSpc>
                <a:spcPct val="90000"/>
              </a:lnSpc>
              <a:spcBef>
                <a:spcPct val="0"/>
              </a:spcBef>
              <a:spcAft>
                <a:spcPct val="0"/>
              </a:spcAft>
              <a:buClrTx/>
              <a:buSzTx/>
            </a:pPr>
            <a:r>
              <a:rPr lang="en-US" altLang="en-US" dirty="0">
                <a:ln>
                  <a:noFill/>
                </a:ln>
                <a:effectLst/>
                <a:latin typeface="Arial" panose="020B0604020202020204" pitchFamily="34" charset="0"/>
                <a:cs typeface="Arial" panose="020B0604020202020204" pitchFamily="34" charset="0"/>
              </a:rPr>
              <a:t>         Opportunity for a </a:t>
            </a:r>
            <a:r>
              <a:rPr lang="en-US" altLang="en-US" b="1" dirty="0">
                <a:ln>
                  <a:noFill/>
                </a:ln>
                <a:effectLst/>
                <a:latin typeface="Arial" panose="020B0604020202020204" pitchFamily="34" charset="0"/>
                <a:cs typeface="Arial" panose="020B0604020202020204" pitchFamily="34" charset="0"/>
              </a:rPr>
              <a:t>woman’s writing and experience</a:t>
            </a:r>
          </a:p>
          <a:p>
            <a:pPr marL="0" indent="0" defTabSz="914400" eaLnBrk="0" fontAlgn="base" hangingPunct="0">
              <a:lnSpc>
                <a:spcPct val="90000"/>
              </a:lnSpc>
              <a:spcBef>
                <a:spcPct val="0"/>
              </a:spcBef>
              <a:spcAft>
                <a:spcPct val="0"/>
              </a:spcAft>
              <a:buClrTx/>
              <a:buSzTx/>
              <a:buNone/>
            </a:pPr>
            <a:endParaRPr lang="en-US" altLang="en-US" dirty="0">
              <a:ln>
                <a:noFill/>
              </a:ln>
              <a:effectLst/>
            </a:endParaRPr>
          </a:p>
          <a:p>
            <a:pPr indent="-342900" defTabSz="914400" eaLnBrk="0" fontAlgn="base" hangingPunct="0">
              <a:lnSpc>
                <a:spcPct val="90000"/>
              </a:lnSpc>
              <a:spcBef>
                <a:spcPct val="0"/>
              </a:spcBef>
              <a:spcAft>
                <a:spcPct val="0"/>
              </a:spcAft>
              <a:buClrTx/>
              <a:buSzTx/>
            </a:pPr>
            <a:r>
              <a:rPr lang="en-US" altLang="en-US" dirty="0">
                <a:ln>
                  <a:noFill/>
                </a:ln>
                <a:effectLst/>
                <a:latin typeface="Arial" panose="020B0604020202020204" pitchFamily="34" charset="0"/>
                <a:cs typeface="Arial" panose="020B0604020202020204" pitchFamily="34" charset="0"/>
              </a:rPr>
              <a:t>         Interpretation of </a:t>
            </a:r>
            <a:r>
              <a:rPr lang="en-US" altLang="en-US" b="1" dirty="0">
                <a:ln>
                  <a:noFill/>
                </a:ln>
                <a:effectLst/>
                <a:latin typeface="Arial" panose="020B0604020202020204" pitchFamily="34" charset="0"/>
                <a:cs typeface="Arial" panose="020B0604020202020204" pitchFamily="34" charset="0"/>
              </a:rPr>
              <a:t>American experience as Christian or biblical allegory</a:t>
            </a:r>
          </a:p>
          <a:p>
            <a:pPr indent="-342900" defTabSz="914400" eaLnBrk="0" fontAlgn="base" hangingPunct="0">
              <a:lnSpc>
                <a:spcPct val="90000"/>
              </a:lnSpc>
              <a:spcBef>
                <a:spcPct val="0"/>
              </a:spcBef>
              <a:spcAft>
                <a:spcPct val="0"/>
              </a:spcAft>
              <a:buClrTx/>
              <a:buSzTx/>
            </a:pPr>
            <a:endParaRPr lang="en-US" altLang="en-US" b="1" dirty="0">
              <a:ln>
                <a:noFill/>
              </a:ln>
              <a:effectLst/>
            </a:endParaRPr>
          </a:p>
          <a:p>
            <a:pPr indent="-342900" defTabSz="914400" eaLnBrk="0" fontAlgn="base" hangingPunct="0">
              <a:lnSpc>
                <a:spcPct val="90000"/>
              </a:lnSpc>
              <a:spcBef>
                <a:spcPct val="0"/>
              </a:spcBef>
              <a:spcAft>
                <a:spcPct val="0"/>
              </a:spcAft>
              <a:buClrTx/>
              <a:buSzTx/>
            </a:pPr>
            <a:r>
              <a:rPr lang="en-US" altLang="en-US" dirty="0">
                <a:ln>
                  <a:noFill/>
                </a:ln>
                <a:effectLst/>
                <a:latin typeface="Arial" panose="020B0604020202020204" pitchFamily="34" charset="0"/>
                <a:cs typeface="Arial" panose="020B0604020202020204" pitchFamily="34" charset="0"/>
              </a:rPr>
              <a:t>For </a:t>
            </a:r>
            <a:r>
              <a:rPr lang="en-US" altLang="en-US" b="1" dirty="0">
                <a:ln>
                  <a:noFill/>
                </a:ln>
                <a:effectLst/>
                <a:latin typeface="Arial" panose="020B0604020202020204" pitchFamily="34" charset="0"/>
                <a:cs typeface="Arial" panose="020B0604020202020204" pitchFamily="34" charset="0"/>
              </a:rPr>
              <a:t>multicultural or cross-cultural studies</a:t>
            </a:r>
            <a:r>
              <a:rPr lang="en-US" altLang="en-US" dirty="0">
                <a:ln>
                  <a:noFill/>
                </a:ln>
                <a:effectLst/>
                <a:latin typeface="Arial" panose="020B0604020202020204" pitchFamily="34" charset="0"/>
                <a:cs typeface="Arial" panose="020B0604020202020204" pitchFamily="34" charset="0"/>
              </a:rPr>
              <a:t>, captivity narratives often provide important </a:t>
            </a:r>
            <a:r>
              <a:rPr lang="en-US" altLang="en-US" b="1" dirty="0">
                <a:ln>
                  <a:noFill/>
                </a:ln>
                <a:effectLst/>
                <a:latin typeface="Arial" panose="020B0604020202020204" pitchFamily="34" charset="0"/>
                <a:cs typeface="Arial" panose="020B0604020202020204" pitchFamily="34" charset="0"/>
              </a:rPr>
              <a:t>data on non-literate societies</a:t>
            </a:r>
            <a:r>
              <a:rPr lang="en-US" altLang="en-US" dirty="0">
                <a:ln>
                  <a:noFill/>
                </a:ln>
                <a:effectLst/>
                <a:latin typeface="Arial" panose="020B0604020202020204" pitchFamily="34" charset="0"/>
                <a:cs typeface="Arial" panose="020B0604020202020204" pitchFamily="34" charset="0"/>
              </a:rPr>
              <a:t> and show c</a:t>
            </a:r>
            <a:r>
              <a:rPr lang="en-US" altLang="en-US" b="1" dirty="0">
                <a:ln>
                  <a:noFill/>
                </a:ln>
                <a:effectLst/>
                <a:latin typeface="Arial" panose="020B0604020202020204" pitchFamily="34" charset="0"/>
                <a:cs typeface="Arial" panose="020B0604020202020204" pitchFamily="34" charset="0"/>
              </a:rPr>
              <a:t>aptives adapting to a cross-cultural identity</a:t>
            </a:r>
            <a:r>
              <a:rPr lang="en-US" altLang="en-US" dirty="0">
                <a:ln>
                  <a:noFill/>
                </a:ln>
                <a:effectLst/>
                <a:latin typeface="Arial" panose="020B0604020202020204" pitchFamily="34" charset="0"/>
                <a:cs typeface="Arial" panose="020B0604020202020204" pitchFamily="34" charset="0"/>
              </a:rPr>
              <a:t> between that of his or her birth society and his or her captors</a:t>
            </a:r>
            <a:endParaRPr lang="en-US" altLang="en-US" dirty="0">
              <a:ln>
                <a:noFill/>
              </a:ln>
              <a:effectLst/>
              <a:latin typeface="Arial" panose="020B0604020202020204" pitchFamily="34" charset="0"/>
            </a:endParaRPr>
          </a:p>
          <a:p>
            <a:pPr marL="0" indent="0" defTabSz="914400" eaLnBrk="0" fontAlgn="base" hangingPunct="0">
              <a:lnSpc>
                <a:spcPct val="90000"/>
              </a:lnSpc>
              <a:spcBef>
                <a:spcPct val="0"/>
              </a:spcBef>
              <a:spcAft>
                <a:spcPct val="0"/>
              </a:spcAft>
              <a:buClrTx/>
              <a:buSzTx/>
              <a:buNone/>
            </a:pPr>
            <a:endParaRPr lang="en-US" sz="1700" dirty="0"/>
          </a:p>
          <a:p>
            <a:pPr>
              <a:lnSpc>
                <a:spcPct val="90000"/>
              </a:lnSpc>
            </a:pPr>
            <a:endParaRPr lang="en-US" sz="1700" dirty="0"/>
          </a:p>
        </p:txBody>
      </p:sp>
    </p:spTree>
    <p:extLst>
      <p:ext uri="{BB962C8B-B14F-4D97-AF65-F5344CB8AC3E}">
        <p14:creationId xmlns:p14="http://schemas.microsoft.com/office/powerpoint/2010/main" val="306654258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CD9FB-2DDF-C444-B55F-9BA6EB0F12EB}"/>
              </a:ext>
            </a:extLst>
          </p:cNvPr>
          <p:cNvSpPr>
            <a:spLocks noGrp="1"/>
          </p:cNvSpPr>
          <p:nvPr>
            <p:ph type="title"/>
          </p:nvPr>
        </p:nvSpPr>
        <p:spPr>
          <a:xfrm>
            <a:off x="924443" y="1023257"/>
            <a:ext cx="3732902" cy="4570457"/>
          </a:xfrm>
          <a:effectLst/>
        </p:spPr>
        <p:txBody>
          <a:bodyPr>
            <a:normAutofit/>
          </a:bodyPr>
          <a:lstStyle/>
          <a:p>
            <a:pPr algn="l"/>
            <a:r>
              <a:rPr lang="en-GB" dirty="0">
                <a:effectLst/>
              </a:rPr>
              <a:t>Captivity Narrative</a:t>
            </a:r>
            <a:endParaRPr lang="en-US" dirty="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28FB11-249F-F749-A7BE-47A9C0F7032A}"/>
              </a:ext>
            </a:extLst>
          </p:cNvPr>
          <p:cNvSpPr>
            <a:spLocks noGrp="1"/>
          </p:cNvSpPr>
          <p:nvPr>
            <p:ph idx="1"/>
          </p:nvPr>
        </p:nvSpPr>
        <p:spPr>
          <a:xfrm>
            <a:off x="5166307" y="543197"/>
            <a:ext cx="6770107" cy="6154783"/>
          </a:xfrm>
          <a:effectLst/>
        </p:spPr>
        <p:txBody>
          <a:bodyPr anchor="ctr">
            <a:normAutofit/>
          </a:bodyPr>
          <a:lstStyle/>
          <a:p>
            <a:pPr marL="36900" indent="0">
              <a:lnSpc>
                <a:spcPct val="90000"/>
              </a:lnSpc>
              <a:buNone/>
            </a:pPr>
            <a:r>
              <a:rPr lang="en-GB" sz="1800" dirty="0">
                <a:effectLst/>
              </a:rPr>
              <a:t>Captivity narratives are a popular plot, </a:t>
            </a:r>
            <a:r>
              <a:rPr lang="en-GB" sz="1800" dirty="0">
                <a:effectLst/>
                <a:hlinkClick r:id="rId2"/>
              </a:rPr>
              <a:t>narrative</a:t>
            </a:r>
            <a:r>
              <a:rPr lang="en-GB" sz="1800" dirty="0">
                <a:effectLst/>
              </a:rPr>
              <a:t>, or story-line in American (and world) literature. Stories of capture, suffering, rescue, and escape seem to appeal to primal human emotions and fit the ever-popular </a:t>
            </a:r>
            <a:r>
              <a:rPr lang="en-GB" sz="1800" dirty="0">
                <a:effectLst/>
                <a:hlinkClick r:id="rId3"/>
              </a:rPr>
              <a:t>romance narrative</a:t>
            </a:r>
            <a:r>
              <a:rPr lang="en-GB" sz="1800" dirty="0">
                <a:effectLst/>
              </a:rPr>
              <a:t>.</a:t>
            </a:r>
          </a:p>
          <a:p>
            <a:pPr>
              <a:lnSpc>
                <a:spcPct val="90000"/>
              </a:lnSpc>
            </a:pPr>
            <a:r>
              <a:rPr lang="en-GB" sz="1800" dirty="0">
                <a:effectLst/>
              </a:rPr>
              <a:t>In American literature, captivity narratives often relate particularly to the capture of European-American settlers or explorers by Native American Indians, but the captivity narrative is so inherently powerful that the story proves highly adaptable to new contents from </a:t>
            </a:r>
            <a:r>
              <a:rPr lang="en-GB" sz="1800" b="1" dirty="0">
                <a:effectLst/>
              </a:rPr>
              <a:t>terrorist kidnappings</a:t>
            </a:r>
            <a:r>
              <a:rPr lang="en-GB" sz="1800" dirty="0">
                <a:effectLst/>
              </a:rPr>
              <a:t> to </a:t>
            </a:r>
            <a:r>
              <a:rPr lang="en-GB" sz="1800" b="1" dirty="0">
                <a:effectLst/>
              </a:rPr>
              <a:t>UFO abductions.</a:t>
            </a:r>
            <a:endParaRPr lang="en-GB" sz="1800" dirty="0">
              <a:effectLst/>
            </a:endParaRPr>
          </a:p>
          <a:p>
            <a:pPr>
              <a:lnSpc>
                <a:spcPct val="90000"/>
              </a:lnSpc>
            </a:pPr>
            <a:r>
              <a:rPr lang="en-GB" sz="1800" b="1" dirty="0">
                <a:effectLst/>
              </a:rPr>
              <a:t>Prototypes in world literature</a:t>
            </a:r>
            <a:r>
              <a:rPr lang="en-GB" sz="1800" dirty="0">
                <a:effectLst/>
              </a:rPr>
              <a:t> may be found in stories involving hostages such as </a:t>
            </a:r>
            <a:r>
              <a:rPr lang="en-GB" sz="1800" i="1" dirty="0">
                <a:effectLst/>
              </a:rPr>
              <a:t>The Tale of </a:t>
            </a:r>
            <a:r>
              <a:rPr lang="en-GB" sz="1800" i="1" dirty="0" err="1">
                <a:effectLst/>
              </a:rPr>
              <a:t>Genji</a:t>
            </a:r>
            <a:r>
              <a:rPr lang="en-GB" sz="1800" dirty="0">
                <a:effectLst/>
              </a:rPr>
              <a:t> (11c Japan) or captivities of English </a:t>
            </a:r>
            <a:r>
              <a:rPr lang="en-GB" sz="1800" dirty="0" err="1">
                <a:effectLst/>
              </a:rPr>
              <a:t>travelers</a:t>
            </a:r>
            <a:r>
              <a:rPr lang="en-GB" sz="1800" dirty="0">
                <a:effectLst/>
              </a:rPr>
              <a:t> or sailors by Barbary Pirates in the Mediterranean in the 1500s, and even by popular </a:t>
            </a:r>
            <a:r>
              <a:rPr lang="en-GB" sz="1800" dirty="0">
                <a:effectLst/>
                <a:hlinkClick r:id="rId3"/>
              </a:rPr>
              <a:t>romances</a:t>
            </a:r>
            <a:r>
              <a:rPr lang="en-GB" sz="1800" dirty="0">
                <a:effectLst/>
              </a:rPr>
              <a:t> involving rescues of fair damsels from rogue knights, ogres, trolls, ethnic others.</a:t>
            </a:r>
          </a:p>
          <a:p>
            <a:pPr>
              <a:lnSpc>
                <a:spcPct val="90000"/>
              </a:lnSpc>
            </a:pPr>
            <a:r>
              <a:rPr lang="en-GB" sz="1800" b="1" dirty="0">
                <a:effectLst/>
              </a:rPr>
              <a:t>In colonial North America</a:t>
            </a:r>
            <a:r>
              <a:rPr lang="en-GB" sz="1800" dirty="0">
                <a:effectLst/>
              </a:rPr>
              <a:t> this narrative originally told more-or-less factual stories of real people--sometimes women--captured by Indians; their trials, sufferings, adventures; finally, their escape, redemption, or death. Many of these narratives were published in New England and later in the west.</a:t>
            </a:r>
          </a:p>
          <a:p>
            <a:pPr>
              <a:lnSpc>
                <a:spcPct val="90000"/>
              </a:lnSpc>
            </a:pPr>
            <a:endParaRPr lang="en-US" sz="1400" dirty="0"/>
          </a:p>
        </p:txBody>
      </p:sp>
    </p:spTree>
    <p:extLst>
      <p:ext uri="{BB962C8B-B14F-4D97-AF65-F5344CB8AC3E}">
        <p14:creationId xmlns:p14="http://schemas.microsoft.com/office/powerpoint/2010/main" val="205871570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09956-67E9-A546-9292-CB9A1054AA79}"/>
              </a:ext>
            </a:extLst>
          </p:cNvPr>
          <p:cNvSpPr>
            <a:spLocks noGrp="1"/>
          </p:cNvSpPr>
          <p:nvPr>
            <p:ph type="title"/>
          </p:nvPr>
        </p:nvSpPr>
        <p:spPr>
          <a:xfrm>
            <a:off x="924443" y="1023257"/>
            <a:ext cx="3732902" cy="4570457"/>
          </a:xfrm>
          <a:effectLst/>
        </p:spPr>
        <p:txBody>
          <a:bodyPr>
            <a:normAutofit/>
          </a:bodyPr>
          <a:lstStyle/>
          <a:p>
            <a:pPr algn="l"/>
            <a:r>
              <a:rPr lang="en-GB" sz="4000" b="1">
                <a:effectLst/>
              </a:rPr>
              <a:t>Rhetorical</a:t>
            </a:r>
            <a:br>
              <a:rPr lang="en-GB" sz="4000"/>
            </a:br>
            <a:r>
              <a:rPr lang="en-GB" sz="4000" b="1">
                <a:effectLst/>
              </a:rPr>
              <a:t>Purposes</a:t>
            </a: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E66B67-D979-A049-A70D-E89694B76F11}"/>
              </a:ext>
            </a:extLst>
          </p:cNvPr>
          <p:cNvSpPr>
            <a:spLocks noGrp="1"/>
          </p:cNvSpPr>
          <p:nvPr>
            <p:ph idx="1"/>
          </p:nvPr>
        </p:nvSpPr>
        <p:spPr>
          <a:xfrm>
            <a:off x="5252560" y="1023257"/>
            <a:ext cx="6025645" cy="4570457"/>
          </a:xfrm>
          <a:effectLst/>
        </p:spPr>
        <p:txBody>
          <a:bodyPr anchor="ctr">
            <a:normAutofit/>
          </a:bodyPr>
          <a:lstStyle/>
          <a:p>
            <a:r>
              <a:rPr lang="en-GB" sz="2000"/>
              <a:t>Religious expression</a:t>
            </a:r>
          </a:p>
          <a:p>
            <a:r>
              <a:rPr lang="en-GB" sz="2000"/>
              <a:t>Justification of westward expansion</a:t>
            </a:r>
          </a:p>
          <a:p>
            <a:r>
              <a:rPr lang="en-GB" sz="2000"/>
              <a:t>Nineteenth-century: cultural symbol of American national heritage</a:t>
            </a:r>
          </a:p>
          <a:p>
            <a:r>
              <a:rPr lang="en-GB" sz="2000"/>
              <a:t>Reinforcement of stereotypes</a:t>
            </a:r>
          </a:p>
          <a:p>
            <a:r>
              <a:rPr lang="en-GB" sz="2000">
                <a:effectLst/>
              </a:rPr>
              <a:t>a. Spanish: Indians as brutish beasts </a:t>
            </a:r>
            <a:br>
              <a:rPr lang="en-GB" sz="2000">
                <a:effectLst/>
              </a:rPr>
            </a:br>
            <a:r>
              <a:rPr lang="en-GB" sz="2000">
                <a:effectLst/>
              </a:rPr>
              <a:t>b. French: Indians as souls needing redemption </a:t>
            </a:r>
            <a:br>
              <a:rPr lang="en-GB" sz="2000">
                <a:effectLst/>
              </a:rPr>
            </a:br>
            <a:r>
              <a:rPr lang="en-GB" sz="2000">
                <a:effectLst/>
              </a:rPr>
              <a:t>c. English in Virginia: innocent exotics </a:t>
            </a:r>
            <a:br>
              <a:rPr lang="en-GB" sz="2000">
                <a:effectLst/>
              </a:rPr>
            </a:br>
            <a:r>
              <a:rPr lang="en-GB" sz="2000">
                <a:effectLst/>
              </a:rPr>
              <a:t>d. Puritans: Satanic threat to religious utopia</a:t>
            </a:r>
          </a:p>
          <a:p>
            <a:endParaRPr lang="en-US" sz="2000"/>
          </a:p>
        </p:txBody>
      </p:sp>
    </p:spTree>
    <p:extLst>
      <p:ext uri="{BB962C8B-B14F-4D97-AF65-F5344CB8AC3E}">
        <p14:creationId xmlns:p14="http://schemas.microsoft.com/office/powerpoint/2010/main" val="22732039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8CB76-2076-FD47-B3E6-C754F924B86F}"/>
              </a:ext>
            </a:extLst>
          </p:cNvPr>
          <p:cNvSpPr>
            <a:spLocks noGrp="1"/>
          </p:cNvSpPr>
          <p:nvPr>
            <p:ph type="title"/>
          </p:nvPr>
        </p:nvSpPr>
        <p:spPr>
          <a:xfrm>
            <a:off x="924443" y="1023257"/>
            <a:ext cx="3732902" cy="4570457"/>
          </a:xfrm>
          <a:effectLst/>
        </p:spPr>
        <p:txBody>
          <a:bodyPr>
            <a:normAutofit/>
          </a:bodyPr>
          <a:lstStyle/>
          <a:p>
            <a:pPr algn="l"/>
            <a:r>
              <a:rPr lang="en-GB" sz="4000" b="1">
                <a:effectLst/>
              </a:rPr>
              <a:t>Themes and </a:t>
            </a:r>
            <a:br>
              <a:rPr lang="en-GB" sz="4000"/>
            </a:br>
            <a:r>
              <a:rPr lang="en-GB" sz="4000" b="1">
                <a:effectLst/>
              </a:rPr>
              <a:t>Types</a:t>
            </a: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20E181-73C0-A049-8475-A195F164FC24}"/>
              </a:ext>
            </a:extLst>
          </p:cNvPr>
          <p:cNvSpPr>
            <a:spLocks noGrp="1"/>
          </p:cNvSpPr>
          <p:nvPr>
            <p:ph idx="1"/>
          </p:nvPr>
        </p:nvSpPr>
        <p:spPr>
          <a:xfrm>
            <a:off x="5252560" y="1023257"/>
            <a:ext cx="6025645" cy="4570457"/>
          </a:xfrm>
          <a:effectLst/>
        </p:spPr>
        <p:txBody>
          <a:bodyPr anchor="ctr">
            <a:normAutofit/>
          </a:bodyPr>
          <a:lstStyle/>
          <a:p>
            <a:pPr>
              <a:lnSpc>
                <a:spcPct val="90000"/>
              </a:lnSpc>
            </a:pPr>
            <a:r>
              <a:rPr lang="en-GB" sz="1900"/>
              <a:t>Fears of cannibalism</a:t>
            </a:r>
          </a:p>
          <a:p>
            <a:pPr>
              <a:lnSpc>
                <a:spcPct val="90000"/>
              </a:lnSpc>
            </a:pPr>
            <a:r>
              <a:rPr lang="en-GB" sz="1900"/>
              <a:t>Fears of scalping</a:t>
            </a:r>
          </a:p>
          <a:p>
            <a:pPr>
              <a:lnSpc>
                <a:spcPct val="90000"/>
              </a:lnSpc>
            </a:pPr>
            <a:r>
              <a:rPr lang="en-GB" sz="1900"/>
              <a:t>Hunter-predator myth: captive as cultural mediator between savagery and civilization</a:t>
            </a:r>
          </a:p>
          <a:p>
            <a:pPr>
              <a:lnSpc>
                <a:spcPct val="90000"/>
              </a:lnSpc>
            </a:pPr>
            <a:r>
              <a:rPr lang="en-GB" sz="1900" i="1"/>
              <a:t>Judea </a:t>
            </a:r>
            <a:r>
              <a:rPr lang="en-GB" sz="1900" i="1" err="1"/>
              <a:t>capta</a:t>
            </a:r>
            <a:r>
              <a:rPr lang="en-GB" sz="1900" i="1"/>
              <a:t>,</a:t>
            </a:r>
            <a:r>
              <a:rPr lang="en-GB" sz="1900"/>
              <a:t> for Puritans: Israel suffering under Babylonian captivity.</a:t>
            </a:r>
          </a:p>
          <a:p>
            <a:pPr>
              <a:lnSpc>
                <a:spcPct val="90000"/>
              </a:lnSpc>
            </a:pPr>
            <a:r>
              <a:rPr lang="en-GB" sz="1900"/>
              <a:t>Freudian view: captivity becomes adoption</a:t>
            </a:r>
          </a:p>
          <a:p>
            <a:pPr>
              <a:lnSpc>
                <a:spcPct val="90000"/>
              </a:lnSpc>
            </a:pPr>
            <a:r>
              <a:rPr lang="en-GB" sz="1900"/>
              <a:t>A. </a:t>
            </a:r>
            <a:r>
              <a:rPr lang="en-GB" sz="1900" err="1"/>
              <a:t>Mythsa</a:t>
            </a:r>
            <a:r>
              <a:rPr lang="en-GB" sz="1900"/>
              <a:t>. Myth of Love in the Woods (Pocahontas and John Smith)</a:t>
            </a:r>
            <a:br>
              <a:rPr lang="en-GB" sz="1900"/>
            </a:br>
            <a:r>
              <a:rPr lang="en-GB" sz="1900"/>
              <a:t>b. Myth of Good Companions in the Wilderness (Cooper's Natty </a:t>
            </a:r>
            <a:r>
              <a:rPr lang="en-GB" sz="1900" err="1"/>
              <a:t>Bumppo</a:t>
            </a:r>
            <a:r>
              <a:rPr lang="en-GB" sz="1900"/>
              <a:t> and </a:t>
            </a:r>
            <a:r>
              <a:rPr lang="en-GB" sz="1900" err="1"/>
              <a:t>Chingachgook</a:t>
            </a:r>
            <a:r>
              <a:rPr lang="en-GB" sz="1900"/>
              <a:t>)</a:t>
            </a:r>
            <a:br>
              <a:rPr lang="en-GB" sz="1900"/>
            </a:br>
            <a:r>
              <a:rPr lang="en-GB" sz="1900"/>
              <a:t>c. Myth of White Woman with a Tomahawk (Hannah Dustan; inverts Pocahontas; kills 10 Indians and scalps them when she escapes.)</a:t>
            </a:r>
            <a:endParaRPr lang="en-US" sz="1900"/>
          </a:p>
        </p:txBody>
      </p:sp>
    </p:spTree>
    <p:extLst>
      <p:ext uri="{BB962C8B-B14F-4D97-AF65-F5344CB8AC3E}">
        <p14:creationId xmlns:p14="http://schemas.microsoft.com/office/powerpoint/2010/main" val="82104797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B6404-1901-DB4F-9C1E-3F2B9176BABD}"/>
              </a:ext>
            </a:extLst>
          </p:cNvPr>
          <p:cNvSpPr>
            <a:spLocks noGrp="1"/>
          </p:cNvSpPr>
          <p:nvPr>
            <p:ph type="title"/>
          </p:nvPr>
        </p:nvSpPr>
        <p:spPr>
          <a:xfrm>
            <a:off x="924443" y="1023257"/>
            <a:ext cx="3732902" cy="4570457"/>
          </a:xfrm>
          <a:effectLst/>
        </p:spPr>
        <p:txBody>
          <a:bodyPr>
            <a:normAutofit/>
          </a:bodyPr>
          <a:lstStyle/>
          <a:p>
            <a:pPr algn="l"/>
            <a:r>
              <a:rPr lang="en-GB" sz="4000" b="1">
                <a:effectLst/>
              </a:rPr>
              <a:t>Conventions</a:t>
            </a: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EB7E96-32E4-A044-94F6-CBCDEC2AC792}"/>
              </a:ext>
            </a:extLst>
          </p:cNvPr>
          <p:cNvSpPr>
            <a:spLocks noGrp="1"/>
          </p:cNvSpPr>
          <p:nvPr>
            <p:ph idx="1"/>
          </p:nvPr>
        </p:nvSpPr>
        <p:spPr>
          <a:xfrm>
            <a:off x="5252560" y="1023257"/>
            <a:ext cx="6025645" cy="4570457"/>
          </a:xfrm>
          <a:effectLst/>
        </p:spPr>
        <p:txBody>
          <a:bodyPr anchor="ctr">
            <a:normAutofit/>
          </a:bodyPr>
          <a:lstStyle/>
          <a:p>
            <a:r>
              <a:rPr lang="en-GB" sz="2000"/>
              <a:t>Abruptly brought from state of protected innocence into confrontation with evil.</a:t>
            </a:r>
          </a:p>
          <a:p>
            <a:r>
              <a:rPr lang="en-GB" sz="2000"/>
              <a:t>Forced existence in alien society.</a:t>
            </a:r>
          </a:p>
          <a:p>
            <a:r>
              <a:rPr lang="en-GB" sz="2000"/>
              <a:t>Unable to submit or resist.</a:t>
            </a:r>
          </a:p>
          <a:p>
            <a:r>
              <a:rPr lang="en-GB" sz="2000"/>
              <a:t>Yearns for freedom, yet fears perils of escape.</a:t>
            </a:r>
          </a:p>
          <a:p>
            <a:r>
              <a:rPr lang="en-GB" sz="2000"/>
              <a:t>Struggle between assimilation and maintaining a separate cultural identity.</a:t>
            </a:r>
          </a:p>
          <a:p>
            <a:r>
              <a:rPr lang="en-GB" sz="2000"/>
              <a:t>Condition of captive parallels suffering of all lowly and oppressed.</a:t>
            </a:r>
          </a:p>
          <a:p>
            <a:r>
              <a:rPr lang="en-GB" sz="2000"/>
              <a:t>Growth in moral and spiritual strength.</a:t>
            </a:r>
          </a:p>
          <a:p>
            <a:r>
              <a:rPr lang="en-GB" sz="2000"/>
              <a:t>Deliverance.</a:t>
            </a:r>
            <a:endParaRPr lang="en-US" sz="2000"/>
          </a:p>
        </p:txBody>
      </p:sp>
    </p:spTree>
    <p:extLst>
      <p:ext uri="{BB962C8B-B14F-4D97-AF65-F5344CB8AC3E}">
        <p14:creationId xmlns:p14="http://schemas.microsoft.com/office/powerpoint/2010/main" val="158376935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30EBF3-3DA9-144D-BA7D-FDF29A1ECF94}"/>
              </a:ext>
            </a:extLst>
          </p:cNvPr>
          <p:cNvSpPr>
            <a:spLocks noGrp="1"/>
          </p:cNvSpPr>
          <p:nvPr>
            <p:ph type="title"/>
          </p:nvPr>
        </p:nvSpPr>
        <p:spPr>
          <a:xfrm>
            <a:off x="924443" y="1023257"/>
            <a:ext cx="3732902" cy="4570457"/>
          </a:xfrm>
          <a:effectLst/>
        </p:spPr>
        <p:txBody>
          <a:bodyPr>
            <a:normAutofit/>
          </a:bodyPr>
          <a:lstStyle/>
          <a:p>
            <a:pPr algn="l"/>
            <a:r>
              <a:rPr lang="en-GB" sz="4000" b="1">
                <a:effectLst/>
              </a:rPr>
              <a:t>Pattern</a:t>
            </a: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14C35C-2F6A-A44E-98C0-04E3ECCF862B}"/>
              </a:ext>
            </a:extLst>
          </p:cNvPr>
          <p:cNvSpPr>
            <a:spLocks noGrp="1"/>
          </p:cNvSpPr>
          <p:nvPr>
            <p:ph idx="1"/>
          </p:nvPr>
        </p:nvSpPr>
        <p:spPr>
          <a:xfrm>
            <a:off x="5252560" y="1023257"/>
            <a:ext cx="6025645" cy="4570457"/>
          </a:xfrm>
          <a:effectLst/>
        </p:spPr>
        <p:txBody>
          <a:bodyPr anchor="ctr">
            <a:normAutofit/>
          </a:bodyPr>
          <a:lstStyle/>
          <a:p>
            <a:r>
              <a:rPr lang="en-GB" sz="2000"/>
              <a:t>Separation: attack and capture</a:t>
            </a:r>
          </a:p>
          <a:p>
            <a:r>
              <a:rPr lang="en-GB" sz="2000"/>
              <a:t>Torment, ordeals of physical and mental suffering</a:t>
            </a:r>
          </a:p>
          <a:p>
            <a:r>
              <a:rPr lang="en-GB" sz="2000"/>
              <a:t>Transformation (accommodation, adoption)</a:t>
            </a:r>
          </a:p>
          <a:p>
            <a:r>
              <a:rPr lang="en-GB" sz="2000">
                <a:effectLst/>
              </a:rPr>
              <a:t>Return (escape, release, or redemption)</a:t>
            </a:r>
            <a:endParaRPr lang="en-US" sz="2000"/>
          </a:p>
        </p:txBody>
      </p:sp>
    </p:spTree>
    <p:extLst>
      <p:ext uri="{BB962C8B-B14F-4D97-AF65-F5344CB8AC3E}">
        <p14:creationId xmlns:p14="http://schemas.microsoft.com/office/powerpoint/2010/main" val="177553237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7E4D5-A48F-C240-961A-A7C5CFCB1C20}"/>
              </a:ext>
            </a:extLst>
          </p:cNvPr>
          <p:cNvSpPr>
            <a:spLocks noGrp="1"/>
          </p:cNvSpPr>
          <p:nvPr>
            <p:ph type="title"/>
          </p:nvPr>
        </p:nvSpPr>
        <p:spPr>
          <a:xfrm>
            <a:off x="924443" y="1023257"/>
            <a:ext cx="3732902" cy="4570457"/>
          </a:xfrm>
          <a:effectLst/>
        </p:spPr>
        <p:txBody>
          <a:bodyPr>
            <a:normAutofit/>
          </a:bodyPr>
          <a:lstStyle/>
          <a:p>
            <a:pPr algn="l">
              <a:lnSpc>
                <a:spcPct val="90000"/>
              </a:lnSpc>
            </a:pPr>
            <a:r>
              <a:rPr lang="en-GB" sz="2800" b="1" dirty="0">
                <a:effectLst/>
              </a:rPr>
              <a:t>NARRATIVE OF THE CAPTIVITY AND RESTORATION OF MRS. MARY ROWLANDSON</a:t>
            </a:r>
            <a:br>
              <a:rPr lang="en-GB" sz="2800" b="1" dirty="0">
                <a:effectLst/>
              </a:rPr>
            </a:br>
            <a:br>
              <a:rPr lang="en-GB" sz="2800" dirty="0">
                <a:effectLst/>
              </a:rPr>
            </a:br>
            <a:br>
              <a:rPr lang="en-GB" sz="2800" dirty="0">
                <a:effectLst/>
              </a:rPr>
            </a:br>
            <a:r>
              <a:rPr lang="en-GB" sz="2800" b="1" dirty="0">
                <a:effectLst/>
              </a:rPr>
              <a:t>By Mrs. Mary Rowlandson</a:t>
            </a:r>
            <a:br>
              <a:rPr lang="en-GB" sz="2800" b="1" dirty="0">
                <a:effectLst/>
              </a:rPr>
            </a:br>
            <a:endParaRPr lang="en-US" sz="2800" dirty="0"/>
          </a:p>
        </p:txBody>
      </p:sp>
      <p:cxnSp>
        <p:nvCxnSpPr>
          <p:cNvPr id="21" name="Straight Connector 20">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94EAC0-ACF6-6D4C-8B5D-DBEE05B4F140}"/>
              </a:ext>
            </a:extLst>
          </p:cNvPr>
          <p:cNvSpPr>
            <a:spLocks noGrp="1"/>
          </p:cNvSpPr>
          <p:nvPr>
            <p:ph idx="1"/>
          </p:nvPr>
        </p:nvSpPr>
        <p:spPr>
          <a:xfrm>
            <a:off x="5252560" y="1023257"/>
            <a:ext cx="6025645" cy="4570457"/>
          </a:xfrm>
          <a:effectLst/>
        </p:spPr>
        <p:txBody>
          <a:bodyPr anchor="ctr">
            <a:normAutofit/>
          </a:bodyPr>
          <a:lstStyle/>
          <a:p>
            <a:pPr>
              <a:lnSpc>
                <a:spcPct val="90000"/>
              </a:lnSpc>
            </a:pPr>
            <a:r>
              <a:rPr lang="en-GB" sz="1600" dirty="0">
                <a:effectLst/>
              </a:rPr>
              <a:t>On the tenth of February 1675, came the Indians with great numbers upon Lancaster: their first coming was about sunrising; hearing the noise of some guns, we looked out; several houses were burning, and the smoke ascending to heaven. There were five persons taken in one house; the father, and the mother and a sucking child, they knocked on the head; the other two they took and carried away alive. There were two others, who being out of their garrison upon some occasion were set upon; one was knocked on the head, the other escaped; another there was who running along was shot and wounded, and fell down; he begged of them his life, promising them money (as they told me) but they would not hearken to him but knocked him in head, and stripped him naked, and split open his bowels. Another, seeing many of the Indians about his barn, ventured and went out, but was quickly shot down. There were three others belonging to the same garrison who were killed; the Indians getting up upon the roof of the barn, had advantage to shoot down upon them over their fortification. Thus these murderous wretches went on, burning, and destroying before them.</a:t>
            </a:r>
            <a:endParaRPr lang="en-US" sz="1600" dirty="0"/>
          </a:p>
        </p:txBody>
      </p:sp>
    </p:spTree>
    <p:extLst>
      <p:ext uri="{BB962C8B-B14F-4D97-AF65-F5344CB8AC3E}">
        <p14:creationId xmlns:p14="http://schemas.microsoft.com/office/powerpoint/2010/main" val="35626522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9042F-2650-7740-89C5-FFA40A7E2F80}"/>
              </a:ext>
            </a:extLst>
          </p:cNvPr>
          <p:cNvSpPr>
            <a:spLocks noGrp="1"/>
          </p:cNvSpPr>
          <p:nvPr>
            <p:ph type="title"/>
          </p:nvPr>
        </p:nvSpPr>
        <p:spPr>
          <a:xfrm>
            <a:off x="924443" y="1023257"/>
            <a:ext cx="3732902" cy="4570457"/>
          </a:xfrm>
          <a:effectLst/>
        </p:spPr>
        <p:txBody>
          <a:bodyPr>
            <a:normAutofit/>
          </a:bodyPr>
          <a:lstStyle/>
          <a:p>
            <a:pPr algn="l"/>
            <a:r>
              <a:rPr lang="en-US" dirty="0"/>
              <a:t>Narrative structure</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58D63C-9EC0-B547-A5F3-0A4277A8177D}"/>
              </a:ext>
            </a:extLst>
          </p:cNvPr>
          <p:cNvSpPr>
            <a:spLocks noGrp="1"/>
          </p:cNvSpPr>
          <p:nvPr>
            <p:ph idx="1"/>
          </p:nvPr>
        </p:nvSpPr>
        <p:spPr>
          <a:xfrm>
            <a:off x="5107049" y="484246"/>
            <a:ext cx="6912663" cy="6373754"/>
          </a:xfrm>
          <a:effectLst/>
        </p:spPr>
        <p:txBody>
          <a:bodyPr anchor="ctr">
            <a:normAutofit fontScale="47500" lnSpcReduction="20000"/>
          </a:bodyPr>
          <a:lstStyle/>
          <a:p>
            <a:pPr>
              <a:lnSpc>
                <a:spcPct val="90000"/>
              </a:lnSpc>
            </a:pPr>
            <a:r>
              <a:rPr lang="en-GB" sz="3600" i="1" dirty="0">
                <a:effectLst/>
                <a:hlinkClick r:id="rId2"/>
              </a:rPr>
              <a:t>THE FIRST REMOVE</a:t>
            </a:r>
            <a:endParaRPr lang="en-GB" sz="3600" i="1" dirty="0">
              <a:effectLst/>
            </a:endParaRPr>
          </a:p>
          <a:p>
            <a:pPr>
              <a:lnSpc>
                <a:spcPct val="90000"/>
              </a:lnSpc>
            </a:pPr>
            <a:r>
              <a:rPr lang="en-GB" sz="3600" i="1" dirty="0">
                <a:effectLst/>
                <a:hlinkClick r:id="rId3"/>
              </a:rPr>
              <a:t>THE SECOND REMOVE</a:t>
            </a:r>
            <a:endParaRPr lang="en-GB" sz="3600" i="1" dirty="0">
              <a:effectLst/>
            </a:endParaRPr>
          </a:p>
          <a:p>
            <a:pPr>
              <a:lnSpc>
                <a:spcPct val="90000"/>
              </a:lnSpc>
            </a:pPr>
            <a:r>
              <a:rPr lang="en-GB" sz="3600" i="1" dirty="0">
                <a:effectLst/>
                <a:hlinkClick r:id="rId4"/>
              </a:rPr>
              <a:t>THE THIRD REMOVE</a:t>
            </a:r>
            <a:endParaRPr lang="en-GB" sz="3600" i="1" dirty="0">
              <a:effectLst/>
            </a:endParaRPr>
          </a:p>
          <a:p>
            <a:pPr>
              <a:lnSpc>
                <a:spcPct val="90000"/>
              </a:lnSpc>
            </a:pPr>
            <a:r>
              <a:rPr lang="en-GB" sz="3600" i="1" dirty="0">
                <a:effectLst/>
                <a:hlinkClick r:id="rId5"/>
              </a:rPr>
              <a:t>THE FOURTH REMOVE</a:t>
            </a:r>
            <a:endParaRPr lang="en-GB" sz="3600" i="1" dirty="0">
              <a:effectLst/>
            </a:endParaRPr>
          </a:p>
          <a:p>
            <a:pPr>
              <a:lnSpc>
                <a:spcPct val="90000"/>
              </a:lnSpc>
            </a:pPr>
            <a:r>
              <a:rPr lang="en-GB" sz="3600" i="1" dirty="0">
                <a:effectLst/>
                <a:hlinkClick r:id="rId6"/>
              </a:rPr>
              <a:t>THE FIFTH REMOVE</a:t>
            </a:r>
            <a:endParaRPr lang="en-GB" sz="3600" i="1" dirty="0">
              <a:effectLst/>
            </a:endParaRPr>
          </a:p>
          <a:p>
            <a:pPr>
              <a:lnSpc>
                <a:spcPct val="90000"/>
              </a:lnSpc>
            </a:pPr>
            <a:r>
              <a:rPr lang="en-GB" sz="3600" i="1" dirty="0">
                <a:effectLst/>
                <a:hlinkClick r:id="rId7"/>
              </a:rPr>
              <a:t>THE SIXTH REMOVE</a:t>
            </a:r>
            <a:endParaRPr lang="en-GB" sz="3600" i="1" dirty="0">
              <a:effectLst/>
            </a:endParaRPr>
          </a:p>
          <a:p>
            <a:pPr>
              <a:lnSpc>
                <a:spcPct val="90000"/>
              </a:lnSpc>
            </a:pPr>
            <a:r>
              <a:rPr lang="en-GB" sz="3600" i="1" dirty="0">
                <a:effectLst/>
                <a:hlinkClick r:id="rId8"/>
              </a:rPr>
              <a:t>THE SEVENTH REMOVE</a:t>
            </a:r>
            <a:endParaRPr lang="en-GB" sz="3600" i="1" dirty="0">
              <a:effectLst/>
            </a:endParaRPr>
          </a:p>
          <a:p>
            <a:pPr>
              <a:lnSpc>
                <a:spcPct val="90000"/>
              </a:lnSpc>
            </a:pPr>
            <a:r>
              <a:rPr lang="en-GB" sz="3600" i="1" dirty="0">
                <a:effectLst/>
                <a:hlinkClick r:id="rId9"/>
              </a:rPr>
              <a:t>THE EIGHTH REMOVE</a:t>
            </a:r>
            <a:endParaRPr lang="en-GB" sz="3600" i="1" dirty="0">
              <a:effectLst/>
            </a:endParaRPr>
          </a:p>
          <a:p>
            <a:pPr>
              <a:lnSpc>
                <a:spcPct val="90000"/>
              </a:lnSpc>
            </a:pPr>
            <a:r>
              <a:rPr lang="en-GB" sz="3600" i="1" dirty="0">
                <a:effectLst/>
                <a:hlinkClick r:id="rId10"/>
              </a:rPr>
              <a:t>THE NINTH REMOVE</a:t>
            </a:r>
            <a:endParaRPr lang="en-GB" sz="3600" i="1" dirty="0">
              <a:effectLst/>
            </a:endParaRPr>
          </a:p>
          <a:p>
            <a:pPr>
              <a:lnSpc>
                <a:spcPct val="90000"/>
              </a:lnSpc>
            </a:pPr>
            <a:r>
              <a:rPr lang="en-GB" sz="3600" i="1" dirty="0">
                <a:effectLst/>
                <a:hlinkClick r:id="rId11"/>
              </a:rPr>
              <a:t>THE TENTH REMOVE</a:t>
            </a:r>
            <a:endParaRPr lang="en-GB" sz="3600" i="1" dirty="0">
              <a:effectLst/>
            </a:endParaRPr>
          </a:p>
          <a:p>
            <a:pPr>
              <a:lnSpc>
                <a:spcPct val="90000"/>
              </a:lnSpc>
            </a:pPr>
            <a:r>
              <a:rPr lang="en-GB" sz="3600" i="1" dirty="0">
                <a:effectLst/>
                <a:hlinkClick r:id="rId12"/>
              </a:rPr>
              <a:t>THE ELEVENTH REMOVE</a:t>
            </a:r>
            <a:endParaRPr lang="en-GB" sz="3600" i="1" dirty="0">
              <a:effectLst/>
            </a:endParaRPr>
          </a:p>
          <a:p>
            <a:pPr>
              <a:lnSpc>
                <a:spcPct val="90000"/>
              </a:lnSpc>
            </a:pPr>
            <a:r>
              <a:rPr lang="en-GB" sz="3600" i="1" dirty="0">
                <a:effectLst/>
                <a:hlinkClick r:id="rId13"/>
              </a:rPr>
              <a:t>THE TWELFTH REMOVE</a:t>
            </a:r>
            <a:endParaRPr lang="en-GB" sz="3600" i="1" dirty="0">
              <a:effectLst/>
            </a:endParaRPr>
          </a:p>
          <a:p>
            <a:pPr>
              <a:lnSpc>
                <a:spcPct val="90000"/>
              </a:lnSpc>
            </a:pPr>
            <a:r>
              <a:rPr lang="en-GB" sz="3600" i="1" dirty="0">
                <a:effectLst/>
                <a:hlinkClick r:id="rId14"/>
              </a:rPr>
              <a:t>THE THIRTEENTH REMOVE</a:t>
            </a:r>
            <a:endParaRPr lang="en-GB" sz="3600" i="1" dirty="0">
              <a:effectLst/>
            </a:endParaRPr>
          </a:p>
          <a:p>
            <a:pPr>
              <a:lnSpc>
                <a:spcPct val="90000"/>
              </a:lnSpc>
            </a:pPr>
            <a:r>
              <a:rPr lang="en-GB" sz="3600" i="1" dirty="0">
                <a:effectLst/>
                <a:hlinkClick r:id="rId15"/>
              </a:rPr>
              <a:t>THE FOURTEENTH REMOVE</a:t>
            </a:r>
            <a:endParaRPr lang="en-GB" sz="3600" i="1" dirty="0">
              <a:effectLst/>
            </a:endParaRPr>
          </a:p>
          <a:p>
            <a:pPr>
              <a:lnSpc>
                <a:spcPct val="90000"/>
              </a:lnSpc>
            </a:pPr>
            <a:r>
              <a:rPr lang="en-GB" sz="3600" i="1" dirty="0">
                <a:effectLst/>
                <a:hlinkClick r:id="rId16"/>
              </a:rPr>
              <a:t>THE FIFTEENTH REMOVE</a:t>
            </a:r>
            <a:endParaRPr lang="en-GB" sz="3600" i="1" dirty="0">
              <a:effectLst/>
            </a:endParaRPr>
          </a:p>
          <a:p>
            <a:pPr>
              <a:lnSpc>
                <a:spcPct val="90000"/>
              </a:lnSpc>
            </a:pPr>
            <a:r>
              <a:rPr lang="en-GB" sz="3600" i="1" dirty="0">
                <a:effectLst/>
                <a:hlinkClick r:id="rId17"/>
              </a:rPr>
              <a:t>THE SIXTEENTH REMOVAL</a:t>
            </a:r>
            <a:endParaRPr lang="en-GB" sz="3600" i="1" dirty="0">
              <a:effectLst/>
            </a:endParaRPr>
          </a:p>
          <a:p>
            <a:pPr>
              <a:lnSpc>
                <a:spcPct val="90000"/>
              </a:lnSpc>
            </a:pPr>
            <a:r>
              <a:rPr lang="en-GB" sz="3600" i="1" dirty="0">
                <a:effectLst/>
                <a:hlinkClick r:id="rId18"/>
              </a:rPr>
              <a:t>THE SEVENTEENTH REMOVE</a:t>
            </a:r>
            <a:endParaRPr lang="en-GB" sz="3600" i="1" dirty="0">
              <a:effectLst/>
            </a:endParaRPr>
          </a:p>
          <a:p>
            <a:pPr>
              <a:lnSpc>
                <a:spcPct val="90000"/>
              </a:lnSpc>
            </a:pPr>
            <a:r>
              <a:rPr lang="en-GB" sz="3600" i="1" dirty="0">
                <a:effectLst/>
                <a:hlinkClick r:id="rId19"/>
              </a:rPr>
              <a:t>THE EIGHTEENTH REMOVE</a:t>
            </a:r>
            <a:endParaRPr lang="en-GB" sz="3600" i="1" dirty="0">
              <a:effectLst/>
            </a:endParaRPr>
          </a:p>
          <a:p>
            <a:pPr>
              <a:lnSpc>
                <a:spcPct val="90000"/>
              </a:lnSpc>
            </a:pPr>
            <a:r>
              <a:rPr lang="en-GB" sz="3600" i="1" dirty="0">
                <a:effectLst/>
                <a:hlinkClick r:id="rId20"/>
              </a:rPr>
              <a:t>THE NINETEENTH REMOVE</a:t>
            </a:r>
            <a:endParaRPr lang="en-GB" sz="3600" i="1" dirty="0">
              <a:effectLst/>
            </a:endParaRPr>
          </a:p>
          <a:p>
            <a:pPr>
              <a:lnSpc>
                <a:spcPct val="90000"/>
              </a:lnSpc>
            </a:pPr>
            <a:r>
              <a:rPr lang="en-GB" sz="3600" i="1" dirty="0">
                <a:effectLst/>
                <a:hlinkClick r:id="rId21"/>
              </a:rPr>
              <a:t>THE TWENTIETH REMOVE</a:t>
            </a:r>
            <a:endParaRPr lang="en-GB" sz="3600" i="1" dirty="0">
              <a:effectLst/>
            </a:endParaRPr>
          </a:p>
          <a:p>
            <a:pPr>
              <a:lnSpc>
                <a:spcPct val="90000"/>
              </a:lnSpc>
            </a:pPr>
            <a:endParaRPr lang="en-US" sz="800" dirty="0"/>
          </a:p>
        </p:txBody>
      </p:sp>
    </p:spTree>
    <p:extLst>
      <p:ext uri="{BB962C8B-B14F-4D97-AF65-F5344CB8AC3E}">
        <p14:creationId xmlns:p14="http://schemas.microsoft.com/office/powerpoint/2010/main" val="98356850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22E67-4676-4249-B343-C154993DBA55}"/>
              </a:ext>
            </a:extLst>
          </p:cNvPr>
          <p:cNvSpPr>
            <a:spLocks noGrp="1"/>
          </p:cNvSpPr>
          <p:nvPr>
            <p:ph type="title"/>
          </p:nvPr>
        </p:nvSpPr>
        <p:spPr>
          <a:xfrm>
            <a:off x="924443" y="1023257"/>
            <a:ext cx="3732902" cy="4570457"/>
          </a:xfrm>
          <a:effectLst/>
        </p:spPr>
        <p:txBody>
          <a:bodyPr>
            <a:normAutofit/>
          </a:bodyPr>
          <a:lstStyle/>
          <a:p>
            <a:pPr algn="l"/>
            <a:r>
              <a:rPr lang="en-GB" sz="4000" b="1">
                <a:effectLst/>
              </a:rPr>
              <a:t>Novels with elements of captivity narrative</a:t>
            </a: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7C4C3A-EDF2-3644-A75E-88913336DA60}"/>
              </a:ext>
            </a:extLst>
          </p:cNvPr>
          <p:cNvSpPr>
            <a:spLocks noGrp="1"/>
          </p:cNvSpPr>
          <p:nvPr>
            <p:ph idx="1"/>
          </p:nvPr>
        </p:nvSpPr>
        <p:spPr>
          <a:xfrm>
            <a:off x="5252560" y="1023257"/>
            <a:ext cx="6025645" cy="4570457"/>
          </a:xfrm>
          <a:effectLst/>
        </p:spPr>
        <p:txBody>
          <a:bodyPr anchor="ctr">
            <a:normAutofit/>
          </a:bodyPr>
          <a:lstStyle/>
          <a:p>
            <a:r>
              <a:rPr lang="en-GB" sz="2000">
                <a:effectLst/>
                <a:hlinkClick r:id="rId2"/>
              </a:rPr>
              <a:t>Charles Brockden Brown, </a:t>
            </a:r>
            <a:r>
              <a:rPr lang="en-GB" sz="2000" i="1">
                <a:effectLst/>
                <a:hlinkClick r:id="rId2"/>
              </a:rPr>
              <a:t>Edgar Huntly</a:t>
            </a:r>
            <a:r>
              <a:rPr lang="en-GB" sz="2000">
                <a:effectLst/>
              </a:rPr>
              <a:t> (1799)</a:t>
            </a:r>
          </a:p>
          <a:p>
            <a:r>
              <a:rPr lang="en-GB" sz="2000">
                <a:effectLst/>
                <a:hlinkClick r:id="rId3"/>
              </a:rPr>
              <a:t>James Fenimore Cooper, </a:t>
            </a:r>
            <a:r>
              <a:rPr lang="en-GB" sz="2000" i="1">
                <a:effectLst/>
                <a:hlinkClick r:id="rId3"/>
              </a:rPr>
              <a:t>The Last of the Mohicans</a:t>
            </a:r>
            <a:r>
              <a:rPr lang="en-GB" sz="2000">
                <a:effectLst/>
                <a:hlinkClick r:id="rId3"/>
              </a:rPr>
              <a:t> (1826)</a:t>
            </a:r>
            <a:endParaRPr lang="en-GB" sz="2000">
              <a:effectLst/>
            </a:endParaRPr>
          </a:p>
          <a:p>
            <a:r>
              <a:rPr lang="en-GB" sz="2000">
                <a:effectLst/>
              </a:rPr>
              <a:t>William Faulkner, </a:t>
            </a:r>
            <a:r>
              <a:rPr lang="en-GB" sz="2000" i="1">
                <a:effectLst/>
              </a:rPr>
              <a:t>Sanctuary</a:t>
            </a:r>
            <a:r>
              <a:rPr lang="en-GB" sz="2000">
                <a:effectLst/>
              </a:rPr>
              <a:t> (1931) (Upper-class young woman held hostage by sadistic criminal)</a:t>
            </a:r>
          </a:p>
          <a:p>
            <a:r>
              <a:rPr lang="en-GB" sz="2000" b="1">
                <a:effectLst/>
              </a:rPr>
              <a:t>:</a:t>
            </a:r>
            <a:endParaRPr lang="en-GB" sz="2000">
              <a:effectLst/>
            </a:endParaRPr>
          </a:p>
          <a:p>
            <a:r>
              <a:rPr lang="en-GB" sz="2000">
                <a:effectLst/>
              </a:rPr>
              <a:t>Alexandre Dumas, </a:t>
            </a:r>
            <a:r>
              <a:rPr lang="en-GB" sz="2000" i="1">
                <a:effectLst/>
              </a:rPr>
              <a:t>The Count of Monte Cristo</a:t>
            </a:r>
            <a:r>
              <a:rPr lang="en-GB" sz="2000">
                <a:effectLst/>
              </a:rPr>
              <a:t> (1844)</a:t>
            </a:r>
          </a:p>
          <a:p>
            <a:r>
              <a:rPr lang="en-GB" sz="2000" i="1">
                <a:effectLst/>
              </a:rPr>
              <a:t>The Tale of </a:t>
            </a:r>
            <a:r>
              <a:rPr lang="en-GB" sz="2000" i="1" err="1">
                <a:effectLst/>
              </a:rPr>
              <a:t>Genji</a:t>
            </a:r>
            <a:r>
              <a:rPr lang="en-GB" sz="2000">
                <a:effectLst/>
              </a:rPr>
              <a:t> (11c Japan)</a:t>
            </a:r>
          </a:p>
          <a:p>
            <a:endParaRPr lang="en-US" sz="2000"/>
          </a:p>
        </p:txBody>
      </p:sp>
    </p:spTree>
    <p:extLst>
      <p:ext uri="{BB962C8B-B14F-4D97-AF65-F5344CB8AC3E}">
        <p14:creationId xmlns:p14="http://schemas.microsoft.com/office/powerpoint/2010/main" val="257684021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6B363-F019-404C-83F7-770BE257FCDD}"/>
              </a:ext>
            </a:extLst>
          </p:cNvPr>
          <p:cNvSpPr>
            <a:spLocks noGrp="1"/>
          </p:cNvSpPr>
          <p:nvPr>
            <p:ph type="title"/>
          </p:nvPr>
        </p:nvSpPr>
        <p:spPr>
          <a:xfrm>
            <a:off x="924443" y="1023257"/>
            <a:ext cx="3732902" cy="4570457"/>
          </a:xfrm>
          <a:effectLst/>
        </p:spPr>
        <p:txBody>
          <a:bodyPr>
            <a:normAutofit/>
          </a:bodyPr>
          <a:lstStyle/>
          <a:p>
            <a:pPr algn="l"/>
            <a:r>
              <a:rPr lang="en-GB" sz="4000" b="1">
                <a:effectLst/>
              </a:rPr>
              <a:t>films depicting Indian captivities</a:t>
            </a:r>
            <a:br>
              <a:rPr lang="en-GB" sz="4000">
                <a:effectLst/>
              </a:rPr>
            </a:b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4F23F2-7E8A-8D4A-A42D-B6C059A4C645}"/>
              </a:ext>
            </a:extLst>
          </p:cNvPr>
          <p:cNvSpPr>
            <a:spLocks noGrp="1"/>
          </p:cNvSpPr>
          <p:nvPr>
            <p:ph idx="1"/>
          </p:nvPr>
        </p:nvSpPr>
        <p:spPr>
          <a:xfrm>
            <a:off x="5252560" y="1023257"/>
            <a:ext cx="6025645" cy="4570457"/>
          </a:xfrm>
          <a:effectLst/>
        </p:spPr>
        <p:txBody>
          <a:bodyPr anchor="ctr">
            <a:normAutofit/>
          </a:bodyPr>
          <a:lstStyle/>
          <a:p>
            <a:r>
              <a:rPr lang="en-GB" sz="2000" i="1">
                <a:effectLst/>
              </a:rPr>
              <a:t>The Searchers</a:t>
            </a:r>
            <a:r>
              <a:rPr lang="en-GB" sz="2000">
                <a:effectLst/>
              </a:rPr>
              <a:t>, 1956 film directed by John Ford, starring John Wayne</a:t>
            </a:r>
          </a:p>
          <a:p>
            <a:r>
              <a:rPr lang="en-GB" sz="2000" i="1">
                <a:effectLst/>
              </a:rPr>
              <a:t>Little Big Man</a:t>
            </a:r>
            <a:r>
              <a:rPr lang="en-GB" sz="2000">
                <a:effectLst/>
              </a:rPr>
              <a:t> (1970)</a:t>
            </a:r>
          </a:p>
          <a:p>
            <a:r>
              <a:rPr lang="en-GB" sz="2000" i="1">
                <a:effectLst/>
              </a:rPr>
              <a:t>Dances with Wolves</a:t>
            </a:r>
            <a:r>
              <a:rPr lang="en-GB" sz="2000">
                <a:effectLst/>
              </a:rPr>
              <a:t> (d. Kevin Costner)  (1990)</a:t>
            </a:r>
          </a:p>
          <a:p>
            <a:r>
              <a:rPr lang="en-GB" sz="2000" i="1">
                <a:effectLst/>
              </a:rPr>
              <a:t>Black Robe</a:t>
            </a:r>
            <a:r>
              <a:rPr lang="en-GB" sz="2000">
                <a:effectLst/>
              </a:rPr>
              <a:t> (1991)</a:t>
            </a:r>
          </a:p>
          <a:p>
            <a:endParaRPr lang="en-US" sz="2000"/>
          </a:p>
        </p:txBody>
      </p:sp>
    </p:spTree>
    <p:extLst>
      <p:ext uri="{BB962C8B-B14F-4D97-AF65-F5344CB8AC3E}">
        <p14:creationId xmlns:p14="http://schemas.microsoft.com/office/powerpoint/2010/main" val="3691258913"/>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858A4-B0FA-8D45-AF0B-74B6D6F8A6ED}"/>
              </a:ext>
            </a:extLst>
          </p:cNvPr>
          <p:cNvSpPr>
            <a:spLocks noGrp="1"/>
          </p:cNvSpPr>
          <p:nvPr>
            <p:ph type="title"/>
          </p:nvPr>
        </p:nvSpPr>
        <p:spPr>
          <a:xfrm>
            <a:off x="924443" y="1023257"/>
            <a:ext cx="3732902" cy="4570457"/>
          </a:xfrm>
          <a:effectLst/>
        </p:spPr>
        <p:txBody>
          <a:bodyPr>
            <a:normAutofit/>
          </a:bodyPr>
          <a:lstStyle/>
          <a:p>
            <a:pPr algn="l"/>
            <a:r>
              <a:rPr lang="en-GB" sz="4000" b="1" dirty="0">
                <a:effectLst/>
              </a:rPr>
              <a:t>Historical events associated with captivity narratives</a:t>
            </a:r>
            <a:br>
              <a:rPr lang="en-GB" sz="4000" dirty="0">
                <a:effectLst/>
              </a:rPr>
            </a:br>
            <a:endParaRPr lang="en-US" sz="4000" dirty="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CA60B3-BF9D-D34F-B970-9B6AEB2D78E0}"/>
              </a:ext>
            </a:extLst>
          </p:cNvPr>
          <p:cNvSpPr>
            <a:spLocks noGrp="1"/>
          </p:cNvSpPr>
          <p:nvPr>
            <p:ph idx="1"/>
          </p:nvPr>
        </p:nvSpPr>
        <p:spPr>
          <a:xfrm>
            <a:off x="5252560" y="1023257"/>
            <a:ext cx="6025645" cy="4570457"/>
          </a:xfrm>
          <a:effectLst/>
        </p:spPr>
        <p:txBody>
          <a:bodyPr anchor="ctr">
            <a:normAutofit/>
          </a:bodyPr>
          <a:lstStyle/>
          <a:p>
            <a:pPr>
              <a:lnSpc>
                <a:spcPct val="90000"/>
              </a:lnSpc>
            </a:pPr>
            <a:r>
              <a:rPr lang="en-GB" sz="1400">
                <a:effectLst/>
              </a:rPr>
              <a:t>19-year-old Patty Hearst, heiress to Hearst News Corporation, abducted by militant urban leftist Symbionese Liberation Army; joined bank robberies; arrested, imprisoned, later pardoned.</a:t>
            </a:r>
          </a:p>
          <a:p>
            <a:pPr>
              <a:lnSpc>
                <a:spcPct val="90000"/>
              </a:lnSpc>
            </a:pPr>
            <a:r>
              <a:rPr lang="en-GB" sz="1400">
                <a:effectLst/>
              </a:rPr>
              <a:t>1967-73, future U.S. Senator, 2008 Republican Presidential Nominee, and Vietnam War U.S. Navy Pilot John McCain shot down and wounded over Hanoi, held and tortured as Prisoner of War</a:t>
            </a:r>
          </a:p>
          <a:p>
            <a:pPr>
              <a:lnSpc>
                <a:spcPct val="90000"/>
              </a:lnSpc>
            </a:pPr>
            <a:r>
              <a:rPr lang="en-GB" sz="1400">
                <a:effectLst/>
              </a:rPr>
              <a:t>1979-81 Iranian Hostage Crisis: 52 Americans held hostage for 444 days in U.S. Embassy in Tehran by Iranian Revolutionary students and soldiers</a:t>
            </a:r>
          </a:p>
          <a:p>
            <a:pPr>
              <a:lnSpc>
                <a:spcPct val="90000"/>
              </a:lnSpc>
            </a:pPr>
            <a:r>
              <a:rPr lang="en-GB" sz="1400">
                <a:effectLst/>
              </a:rPr>
              <a:t>During 2nd U.S. Iraqi War, March-April 2003, 20-year-old Private First Class Jessica Lynch of U.S. Army Quartermaster Corp wounded and captured in Iraqi forces ambush, rescued from Iraqi hospital by U.S. Special Forces.</a:t>
            </a:r>
          </a:p>
          <a:p>
            <a:pPr>
              <a:lnSpc>
                <a:spcPct val="90000"/>
              </a:lnSpc>
            </a:pPr>
            <a:r>
              <a:rPr lang="en-GB" sz="1400">
                <a:effectLst/>
              </a:rPr>
              <a:t>Daniel Pearl (1963-2002), South Asia Bureau Chief of </a:t>
            </a:r>
            <a:r>
              <a:rPr lang="en-GB" sz="1400" i="1">
                <a:effectLst/>
              </a:rPr>
              <a:t>Wall Street Journal</a:t>
            </a:r>
            <a:r>
              <a:rPr lang="en-GB" sz="1400">
                <a:effectLst/>
              </a:rPr>
              <a:t> holding American &amp; Israeli citizenship and based in Mumbai, India, kidnapped in Pakistan and beheaded by Al Qaeda in 2002. His wife </a:t>
            </a:r>
            <a:r>
              <a:rPr lang="en-GB" sz="1400" err="1">
                <a:effectLst/>
              </a:rPr>
              <a:t>Mariane</a:t>
            </a:r>
            <a:r>
              <a:rPr lang="en-GB" sz="1400">
                <a:effectLst/>
              </a:rPr>
              <a:t> (who delivered their son four months after his death) wrote </a:t>
            </a:r>
            <a:r>
              <a:rPr lang="en-GB" sz="1400" i="1">
                <a:effectLst/>
              </a:rPr>
              <a:t>A Mighty Heart</a:t>
            </a:r>
            <a:r>
              <a:rPr lang="en-GB" sz="1400">
                <a:effectLst/>
              </a:rPr>
              <a:t> (2003), which became a 2007 film starring Angelina Jolie.</a:t>
            </a:r>
          </a:p>
          <a:p>
            <a:pPr>
              <a:lnSpc>
                <a:spcPct val="90000"/>
              </a:lnSpc>
            </a:pPr>
            <a:endParaRPr lang="en-US" sz="1400"/>
          </a:p>
        </p:txBody>
      </p:sp>
    </p:spTree>
    <p:extLst>
      <p:ext uri="{BB962C8B-B14F-4D97-AF65-F5344CB8AC3E}">
        <p14:creationId xmlns:p14="http://schemas.microsoft.com/office/powerpoint/2010/main" val="226847229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AA50D-095C-6843-91DE-BD43A6CD0159}"/>
              </a:ext>
            </a:extLst>
          </p:cNvPr>
          <p:cNvSpPr>
            <a:spLocks noGrp="1"/>
          </p:cNvSpPr>
          <p:nvPr>
            <p:ph type="title"/>
          </p:nvPr>
        </p:nvSpPr>
        <p:spPr>
          <a:xfrm>
            <a:off x="924443" y="1023257"/>
            <a:ext cx="3732902" cy="4570457"/>
          </a:xfrm>
          <a:effectLst/>
        </p:spPr>
        <p:txBody>
          <a:bodyPr>
            <a:normAutofit/>
          </a:bodyPr>
          <a:lstStyle/>
          <a:p>
            <a:pPr algn="l"/>
            <a:r>
              <a:rPr lang="en-GB" sz="4000" b="1">
                <a:effectLst/>
              </a:rPr>
              <a:t>Other cultural phenomena with captivity-rescue elements:</a:t>
            </a:r>
            <a:br>
              <a:rPr lang="en-GB" sz="4000">
                <a:effectLst/>
              </a:rPr>
            </a:b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BB3AF4-F7A1-7D4D-9E74-F2E0E8126599}"/>
              </a:ext>
            </a:extLst>
          </p:cNvPr>
          <p:cNvSpPr>
            <a:spLocks noGrp="1"/>
          </p:cNvSpPr>
          <p:nvPr>
            <p:ph idx="1"/>
          </p:nvPr>
        </p:nvSpPr>
        <p:spPr>
          <a:xfrm>
            <a:off x="5252560" y="1023257"/>
            <a:ext cx="6025645" cy="4570457"/>
          </a:xfrm>
          <a:effectLst/>
        </p:spPr>
        <p:txBody>
          <a:bodyPr anchor="ctr">
            <a:normAutofit/>
          </a:bodyPr>
          <a:lstStyle/>
          <a:p>
            <a:r>
              <a:rPr lang="en-GB" sz="2000" dirty="0">
                <a:effectLst/>
              </a:rPr>
              <a:t>UFO abductions</a:t>
            </a:r>
          </a:p>
          <a:p>
            <a:r>
              <a:rPr lang="en-GB" sz="2000" dirty="0">
                <a:effectLst/>
              </a:rPr>
              <a:t>Super Mario Bros. video games (Mario &amp; Luigi rescue Princess Toadstool from Bowser)</a:t>
            </a:r>
          </a:p>
          <a:p>
            <a:endParaRPr lang="en-US" sz="2000" dirty="0"/>
          </a:p>
        </p:txBody>
      </p:sp>
    </p:spTree>
    <p:extLst>
      <p:ext uri="{BB962C8B-B14F-4D97-AF65-F5344CB8AC3E}">
        <p14:creationId xmlns:p14="http://schemas.microsoft.com/office/powerpoint/2010/main" val="469954289"/>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31091-77D7-EF40-99C6-1EA8F3D8481E}"/>
              </a:ext>
            </a:extLst>
          </p:cNvPr>
          <p:cNvSpPr>
            <a:spLocks noGrp="1"/>
          </p:cNvSpPr>
          <p:nvPr>
            <p:ph type="title"/>
          </p:nvPr>
        </p:nvSpPr>
        <p:spPr>
          <a:xfrm>
            <a:off x="924443" y="1023257"/>
            <a:ext cx="3732902" cy="4570457"/>
          </a:xfrm>
          <a:effectLst/>
        </p:spPr>
        <p:txBody>
          <a:bodyPr>
            <a:normAutofit/>
          </a:bodyPr>
          <a:lstStyle/>
          <a:p>
            <a:pPr algn="l"/>
            <a:r>
              <a:rPr lang="en-US" dirty="0"/>
              <a:t>3 things to research </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72B2AD-35BC-6244-B527-609B3FCA9569}"/>
              </a:ext>
            </a:extLst>
          </p:cNvPr>
          <p:cNvSpPr>
            <a:spLocks noGrp="1"/>
          </p:cNvSpPr>
          <p:nvPr>
            <p:ph idx="1"/>
          </p:nvPr>
        </p:nvSpPr>
        <p:spPr>
          <a:xfrm>
            <a:off x="5252560" y="1023257"/>
            <a:ext cx="6025645" cy="4570457"/>
          </a:xfrm>
          <a:effectLst/>
        </p:spPr>
        <p:txBody>
          <a:bodyPr anchor="ctr">
            <a:normAutofit/>
          </a:bodyPr>
          <a:lstStyle/>
          <a:p>
            <a:r>
              <a:rPr lang="en-GB" dirty="0">
                <a:hlinkClick r:id="rId2"/>
              </a:rPr>
              <a:t>https://www.bbc.co.uk/news/magazine-22408038</a:t>
            </a:r>
            <a:endParaRPr lang="en-GB" dirty="0"/>
          </a:p>
          <a:p>
            <a:r>
              <a:rPr lang="en-GB" dirty="0">
                <a:hlinkClick r:id="rId3"/>
              </a:rPr>
              <a:t>https://www.ncbi.nlm.nih.gov/books/NBK234472/</a:t>
            </a:r>
            <a:endParaRPr lang="en-GB" dirty="0"/>
          </a:p>
          <a:p>
            <a:r>
              <a:rPr lang="en-GB" dirty="0">
                <a:hlinkClick r:id="rId4"/>
              </a:rPr>
              <a:t>https://www.history.com/news/stockholm-syndrome</a:t>
            </a:r>
            <a:endParaRPr lang="en-GB" dirty="0"/>
          </a:p>
          <a:p>
            <a:endParaRPr lang="en-US" dirty="0"/>
          </a:p>
        </p:txBody>
      </p:sp>
    </p:spTree>
    <p:extLst>
      <p:ext uri="{BB962C8B-B14F-4D97-AF65-F5344CB8AC3E}">
        <p14:creationId xmlns:p14="http://schemas.microsoft.com/office/powerpoint/2010/main" val="423404005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
      <a:dk1>
        <a:srgbClr val="000000"/>
      </a:dk1>
      <a:lt1>
        <a:srgbClr val="FFFFFF"/>
      </a:lt1>
      <a:dk2>
        <a:srgbClr val="41242D"/>
      </a:dk2>
      <a:lt2>
        <a:srgbClr val="E4E2E8"/>
      </a:lt2>
      <a:accent1>
        <a:srgbClr val="9AA57D"/>
      </a:accent1>
      <a:accent2>
        <a:srgbClr val="A9A274"/>
      </a:accent2>
      <a:accent3>
        <a:srgbClr val="BB9B82"/>
      </a:accent3>
      <a:accent4>
        <a:srgbClr val="BA807F"/>
      </a:accent4>
      <a:accent5>
        <a:srgbClr val="C491A5"/>
      </a:accent5>
      <a:accent6>
        <a:srgbClr val="BA7FAE"/>
      </a:accent6>
      <a:hlink>
        <a:srgbClr val="7F6CB0"/>
      </a:hlink>
      <a:folHlink>
        <a:srgbClr val="7F7F7F"/>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53</TotalTime>
  <Words>960</Words>
  <Application>Microsoft Macintosh PowerPoint</Application>
  <PresentationFormat>Widescreen</PresentationFormat>
  <Paragraphs>99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Calisto MT</vt:lpstr>
      <vt:lpstr>Wingdings 2</vt:lpstr>
      <vt:lpstr>SlateVTI</vt:lpstr>
      <vt:lpstr>Captivity Narratives</vt:lpstr>
      <vt:lpstr>Definition</vt:lpstr>
      <vt:lpstr>Significance:</vt:lpstr>
      <vt:lpstr>Captivity Narrative</vt:lpstr>
      <vt:lpstr>Rhetorical Purposes</vt:lpstr>
      <vt:lpstr>Themes and  Types</vt:lpstr>
      <vt:lpstr>Conventions</vt:lpstr>
      <vt:lpstr>Pattern</vt:lpstr>
      <vt:lpstr>NARRATIVE OF THE CAPTIVITY AND RESTORATION OF MRS. MARY ROWLANDSON   By Mrs. Mary Rowlandson </vt:lpstr>
      <vt:lpstr>Narrative structure</vt:lpstr>
      <vt:lpstr>Novels with elements of captivity narrative</vt:lpstr>
      <vt:lpstr>films depicting Indian captivities </vt:lpstr>
      <vt:lpstr>Historical events associated with captivity narratives </vt:lpstr>
      <vt:lpstr>Other cultural phenomena with captivity-rescue elements: </vt:lpstr>
      <vt:lpstr>3 things to research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Captivity Narratives</dc:title>
  <dc:creator>Timi O'neill</dc:creator>
  <cp:lastModifiedBy>Timi O'neill</cp:lastModifiedBy>
  <cp:revision>3</cp:revision>
  <dcterms:created xsi:type="dcterms:W3CDTF">2019-10-25T12:15:22Z</dcterms:created>
  <dcterms:modified xsi:type="dcterms:W3CDTF">2019-10-27T23:47:35Z</dcterms:modified>
</cp:coreProperties>
</file>