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Lst>
  <p:notesMasterIdLst>
    <p:notesMasterId r:id="rId32"/>
  </p:notesMasterIdLst>
  <p:sldIdLst>
    <p:sldId id="256" r:id="rId3"/>
    <p:sldId id="306" r:id="rId4"/>
    <p:sldId id="454" r:id="rId5"/>
    <p:sldId id="472" r:id="rId6"/>
    <p:sldId id="315" r:id="rId7"/>
    <p:sldId id="531" r:id="rId8"/>
    <p:sldId id="289" r:id="rId9"/>
    <p:sldId id="264" r:id="rId10"/>
    <p:sldId id="319" r:id="rId11"/>
    <p:sldId id="286" r:id="rId12"/>
    <p:sldId id="268" r:id="rId13"/>
    <p:sldId id="271" r:id="rId14"/>
    <p:sldId id="285" r:id="rId15"/>
    <p:sldId id="313" r:id="rId16"/>
    <p:sldId id="317" r:id="rId17"/>
    <p:sldId id="324" r:id="rId18"/>
    <p:sldId id="290" r:id="rId19"/>
    <p:sldId id="530" r:id="rId20"/>
    <p:sldId id="362" r:id="rId21"/>
    <p:sldId id="457" r:id="rId22"/>
    <p:sldId id="456" r:id="rId23"/>
    <p:sldId id="539" r:id="rId24"/>
    <p:sldId id="540" r:id="rId25"/>
    <p:sldId id="532" r:id="rId26"/>
    <p:sldId id="541" r:id="rId27"/>
    <p:sldId id="535" r:id="rId28"/>
    <p:sldId id="536" r:id="rId29"/>
    <p:sldId id="537" r:id="rId30"/>
    <p:sldId id="53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06" autoAdjust="0"/>
    <p:restoredTop sz="63703" autoAdjust="0"/>
  </p:normalViewPr>
  <p:slideViewPr>
    <p:cSldViewPr snapToGrid="0">
      <p:cViewPr varScale="1">
        <p:scale>
          <a:sx n="64" d="100"/>
          <a:sy n="64" d="100"/>
        </p:scale>
        <p:origin x="1492" y="40"/>
      </p:cViewPr>
      <p:guideLst/>
    </p:cSldViewPr>
  </p:slideViewPr>
  <p:notesTextViewPr>
    <p:cViewPr>
      <p:scale>
        <a:sx n="1" d="1"/>
        <a:sy n="1" d="1"/>
      </p:scale>
      <p:origin x="0" y="0"/>
    </p:cViewPr>
  </p:notesTextViewPr>
  <p:sorterViewPr>
    <p:cViewPr>
      <p:scale>
        <a:sx n="100" d="100"/>
        <a:sy n="100" d="100"/>
      </p:scale>
      <p:origin x="0" y="-142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1987A6-CB3D-4470-9AE0-60C537C4829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B8E4E44A-82BB-4079-AF2A-81C6F16E4536}">
      <dgm:prSet/>
      <dgm:spPr/>
      <dgm:t>
        <a:bodyPr/>
        <a:lstStyle/>
        <a:p>
          <a:r>
            <a:rPr lang="en-US" b="1"/>
            <a:t>Goal: </a:t>
          </a:r>
          <a:r>
            <a:rPr lang="en-US"/>
            <a:t>match demand with supply</a:t>
          </a:r>
        </a:p>
      </dgm:t>
    </dgm:pt>
    <dgm:pt modelId="{758D941D-F817-4BFE-9D71-A7EF8107C8A8}" type="parTrans" cxnId="{747CCEC6-B6D7-4D48-90C4-7690EFBB06C3}">
      <dgm:prSet/>
      <dgm:spPr/>
      <dgm:t>
        <a:bodyPr/>
        <a:lstStyle/>
        <a:p>
          <a:endParaRPr lang="en-US"/>
        </a:p>
      </dgm:t>
    </dgm:pt>
    <dgm:pt modelId="{E5751AB6-154B-40F7-8E79-F3F8473297DE}" type="sibTrans" cxnId="{747CCEC6-B6D7-4D48-90C4-7690EFBB06C3}">
      <dgm:prSet/>
      <dgm:spPr/>
      <dgm:t>
        <a:bodyPr/>
        <a:lstStyle/>
        <a:p>
          <a:endParaRPr lang="en-US"/>
        </a:p>
      </dgm:t>
    </dgm:pt>
    <dgm:pt modelId="{D7A25A0C-B78E-43FD-B6FF-0E3469401B19}">
      <dgm:prSet/>
      <dgm:spPr/>
      <dgm:t>
        <a:bodyPr/>
        <a:lstStyle/>
        <a:p>
          <a:r>
            <a:rPr lang="en-US"/>
            <a:t>Maximise value &amp; lower waste</a:t>
          </a:r>
        </a:p>
      </dgm:t>
    </dgm:pt>
    <dgm:pt modelId="{CE1086EB-984A-43CC-AF5F-204417C67D67}" type="parTrans" cxnId="{E4C6652F-7375-4FD3-9D84-A209AE0B18F4}">
      <dgm:prSet/>
      <dgm:spPr/>
      <dgm:t>
        <a:bodyPr/>
        <a:lstStyle/>
        <a:p>
          <a:endParaRPr lang="en-US"/>
        </a:p>
      </dgm:t>
    </dgm:pt>
    <dgm:pt modelId="{DD1E0DC0-6333-4A43-BFA0-07629C32BE10}" type="sibTrans" cxnId="{E4C6652F-7375-4FD3-9D84-A209AE0B18F4}">
      <dgm:prSet/>
      <dgm:spPr/>
      <dgm:t>
        <a:bodyPr/>
        <a:lstStyle/>
        <a:p>
          <a:endParaRPr lang="en-US"/>
        </a:p>
      </dgm:t>
    </dgm:pt>
    <dgm:pt modelId="{DAEF1AC2-2BA6-405A-A769-7B0EC1AA4902}">
      <dgm:prSet/>
      <dgm:spPr/>
      <dgm:t>
        <a:bodyPr/>
        <a:lstStyle/>
        <a:p>
          <a:r>
            <a:rPr lang="en-GB"/>
            <a:t>Reducing operational costs, transferring the saved cost to add value to customers, increasing profitability. </a:t>
          </a:r>
          <a:endParaRPr lang="en-US"/>
        </a:p>
      </dgm:t>
    </dgm:pt>
    <dgm:pt modelId="{93FAAE36-415E-48A7-977B-5FA5FCF95AA6}" type="parTrans" cxnId="{9E6AA7E0-126E-4F3C-A816-FD81DF35F7AA}">
      <dgm:prSet/>
      <dgm:spPr/>
      <dgm:t>
        <a:bodyPr/>
        <a:lstStyle/>
        <a:p>
          <a:endParaRPr lang="en-US"/>
        </a:p>
      </dgm:t>
    </dgm:pt>
    <dgm:pt modelId="{A0AE2DC0-B582-4A3D-A6F4-79664AE863C5}" type="sibTrans" cxnId="{9E6AA7E0-126E-4F3C-A816-FD81DF35F7AA}">
      <dgm:prSet/>
      <dgm:spPr/>
      <dgm:t>
        <a:bodyPr/>
        <a:lstStyle/>
        <a:p>
          <a:endParaRPr lang="en-US"/>
        </a:p>
      </dgm:t>
    </dgm:pt>
    <dgm:pt modelId="{C96A471C-4FD0-44FF-AE7B-C1368DEBEE3D}" type="pres">
      <dgm:prSet presAssocID="{031987A6-CB3D-4470-9AE0-60C537C48290}" presName="Name0" presStyleCnt="0">
        <dgm:presLayoutVars>
          <dgm:dir/>
          <dgm:animLvl val="lvl"/>
          <dgm:resizeHandles val="exact"/>
        </dgm:presLayoutVars>
      </dgm:prSet>
      <dgm:spPr/>
    </dgm:pt>
    <dgm:pt modelId="{82D623C6-ABEE-4998-810D-185E4A99DAAE}" type="pres">
      <dgm:prSet presAssocID="{DAEF1AC2-2BA6-405A-A769-7B0EC1AA4902}" presName="boxAndChildren" presStyleCnt="0"/>
      <dgm:spPr/>
    </dgm:pt>
    <dgm:pt modelId="{1592CFA2-EFA2-485B-8BA1-1B42D9CCEAA3}" type="pres">
      <dgm:prSet presAssocID="{DAEF1AC2-2BA6-405A-A769-7B0EC1AA4902}" presName="parentTextBox" presStyleLbl="node1" presStyleIdx="0" presStyleCnt="3"/>
      <dgm:spPr/>
    </dgm:pt>
    <dgm:pt modelId="{8F951881-942B-41C3-9683-8F5488BD7020}" type="pres">
      <dgm:prSet presAssocID="{DD1E0DC0-6333-4A43-BFA0-07629C32BE10}" presName="sp" presStyleCnt="0"/>
      <dgm:spPr/>
    </dgm:pt>
    <dgm:pt modelId="{8419BB7D-CDA5-4FB7-9B14-5657C1A852B7}" type="pres">
      <dgm:prSet presAssocID="{D7A25A0C-B78E-43FD-B6FF-0E3469401B19}" presName="arrowAndChildren" presStyleCnt="0"/>
      <dgm:spPr/>
    </dgm:pt>
    <dgm:pt modelId="{E54E8ECF-C210-4EEB-804F-9A80F8599DCE}" type="pres">
      <dgm:prSet presAssocID="{D7A25A0C-B78E-43FD-B6FF-0E3469401B19}" presName="parentTextArrow" presStyleLbl="node1" presStyleIdx="1" presStyleCnt="3"/>
      <dgm:spPr/>
    </dgm:pt>
    <dgm:pt modelId="{02BBF1E1-816C-458B-B8A7-DD305567A40F}" type="pres">
      <dgm:prSet presAssocID="{E5751AB6-154B-40F7-8E79-F3F8473297DE}" presName="sp" presStyleCnt="0"/>
      <dgm:spPr/>
    </dgm:pt>
    <dgm:pt modelId="{D9E264D1-CAE3-4475-8664-1154347CD9CB}" type="pres">
      <dgm:prSet presAssocID="{B8E4E44A-82BB-4079-AF2A-81C6F16E4536}" presName="arrowAndChildren" presStyleCnt="0"/>
      <dgm:spPr/>
    </dgm:pt>
    <dgm:pt modelId="{C86931E3-07DB-4064-B59F-9FA1A2A1A855}" type="pres">
      <dgm:prSet presAssocID="{B8E4E44A-82BB-4079-AF2A-81C6F16E4536}" presName="parentTextArrow" presStyleLbl="node1" presStyleIdx="2" presStyleCnt="3"/>
      <dgm:spPr/>
    </dgm:pt>
  </dgm:ptLst>
  <dgm:cxnLst>
    <dgm:cxn modelId="{2B5DF11A-E1DB-400A-B273-84394C789998}" type="presOf" srcId="{031987A6-CB3D-4470-9AE0-60C537C48290}" destId="{C96A471C-4FD0-44FF-AE7B-C1368DEBEE3D}" srcOrd="0" destOrd="0" presId="urn:microsoft.com/office/officeart/2005/8/layout/process4"/>
    <dgm:cxn modelId="{E4C6652F-7375-4FD3-9D84-A209AE0B18F4}" srcId="{031987A6-CB3D-4470-9AE0-60C537C48290}" destId="{D7A25A0C-B78E-43FD-B6FF-0E3469401B19}" srcOrd="1" destOrd="0" parTransId="{CE1086EB-984A-43CC-AF5F-204417C67D67}" sibTransId="{DD1E0DC0-6333-4A43-BFA0-07629C32BE10}"/>
    <dgm:cxn modelId="{1A778C9C-8C10-49EC-A782-E30E34976851}" type="presOf" srcId="{DAEF1AC2-2BA6-405A-A769-7B0EC1AA4902}" destId="{1592CFA2-EFA2-485B-8BA1-1B42D9CCEAA3}" srcOrd="0" destOrd="0" presId="urn:microsoft.com/office/officeart/2005/8/layout/process4"/>
    <dgm:cxn modelId="{5EDA04BB-9A3C-47F5-9D41-89CA220AABBC}" type="presOf" srcId="{B8E4E44A-82BB-4079-AF2A-81C6F16E4536}" destId="{C86931E3-07DB-4064-B59F-9FA1A2A1A855}" srcOrd="0" destOrd="0" presId="urn:microsoft.com/office/officeart/2005/8/layout/process4"/>
    <dgm:cxn modelId="{747CCEC6-B6D7-4D48-90C4-7690EFBB06C3}" srcId="{031987A6-CB3D-4470-9AE0-60C537C48290}" destId="{B8E4E44A-82BB-4079-AF2A-81C6F16E4536}" srcOrd="0" destOrd="0" parTransId="{758D941D-F817-4BFE-9D71-A7EF8107C8A8}" sibTransId="{E5751AB6-154B-40F7-8E79-F3F8473297DE}"/>
    <dgm:cxn modelId="{44751ED9-3001-4B41-B6A7-B8E3CCD4E93D}" type="presOf" srcId="{D7A25A0C-B78E-43FD-B6FF-0E3469401B19}" destId="{E54E8ECF-C210-4EEB-804F-9A80F8599DCE}" srcOrd="0" destOrd="0" presId="urn:microsoft.com/office/officeart/2005/8/layout/process4"/>
    <dgm:cxn modelId="{9E6AA7E0-126E-4F3C-A816-FD81DF35F7AA}" srcId="{031987A6-CB3D-4470-9AE0-60C537C48290}" destId="{DAEF1AC2-2BA6-405A-A769-7B0EC1AA4902}" srcOrd="2" destOrd="0" parTransId="{93FAAE36-415E-48A7-977B-5FA5FCF95AA6}" sibTransId="{A0AE2DC0-B582-4A3D-A6F4-79664AE863C5}"/>
    <dgm:cxn modelId="{B48ED708-028F-49A7-A324-20422C68088E}" type="presParOf" srcId="{C96A471C-4FD0-44FF-AE7B-C1368DEBEE3D}" destId="{82D623C6-ABEE-4998-810D-185E4A99DAAE}" srcOrd="0" destOrd="0" presId="urn:microsoft.com/office/officeart/2005/8/layout/process4"/>
    <dgm:cxn modelId="{E5D23645-75D6-4DAB-B6B5-CD67CEE7316B}" type="presParOf" srcId="{82D623C6-ABEE-4998-810D-185E4A99DAAE}" destId="{1592CFA2-EFA2-485B-8BA1-1B42D9CCEAA3}" srcOrd="0" destOrd="0" presId="urn:microsoft.com/office/officeart/2005/8/layout/process4"/>
    <dgm:cxn modelId="{5ACCC07F-CFEE-4C8C-9E19-AEE2B722A6E8}" type="presParOf" srcId="{C96A471C-4FD0-44FF-AE7B-C1368DEBEE3D}" destId="{8F951881-942B-41C3-9683-8F5488BD7020}" srcOrd="1" destOrd="0" presId="urn:microsoft.com/office/officeart/2005/8/layout/process4"/>
    <dgm:cxn modelId="{E3078439-079B-4E91-9B2D-352A2801E9CE}" type="presParOf" srcId="{C96A471C-4FD0-44FF-AE7B-C1368DEBEE3D}" destId="{8419BB7D-CDA5-4FB7-9B14-5657C1A852B7}" srcOrd="2" destOrd="0" presId="urn:microsoft.com/office/officeart/2005/8/layout/process4"/>
    <dgm:cxn modelId="{974B8B2B-14C0-4E1F-ADC8-39FD42803390}" type="presParOf" srcId="{8419BB7D-CDA5-4FB7-9B14-5657C1A852B7}" destId="{E54E8ECF-C210-4EEB-804F-9A80F8599DCE}" srcOrd="0" destOrd="0" presId="urn:microsoft.com/office/officeart/2005/8/layout/process4"/>
    <dgm:cxn modelId="{7BF9BECD-ECF9-4F2C-9940-E2ECFCC804B4}" type="presParOf" srcId="{C96A471C-4FD0-44FF-AE7B-C1368DEBEE3D}" destId="{02BBF1E1-816C-458B-B8A7-DD305567A40F}" srcOrd="3" destOrd="0" presId="urn:microsoft.com/office/officeart/2005/8/layout/process4"/>
    <dgm:cxn modelId="{FA8B1DA8-F49C-408E-AA2E-68780FA20D88}" type="presParOf" srcId="{C96A471C-4FD0-44FF-AE7B-C1368DEBEE3D}" destId="{D9E264D1-CAE3-4475-8664-1154347CD9CB}" srcOrd="4" destOrd="0" presId="urn:microsoft.com/office/officeart/2005/8/layout/process4"/>
    <dgm:cxn modelId="{D1ED3091-403D-4FE3-9C7B-0D0FD69FC3EB}" type="presParOf" srcId="{D9E264D1-CAE3-4475-8664-1154347CD9CB}" destId="{C86931E3-07DB-4064-B59F-9FA1A2A1A85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2CFA2-EFA2-485B-8BA1-1B42D9CCEAA3}">
      <dsp:nvSpPr>
        <dsp:cNvPr id="0" name=""/>
        <dsp:cNvSpPr/>
      </dsp:nvSpPr>
      <dsp:spPr>
        <a:xfrm>
          <a:off x="0" y="3748394"/>
          <a:ext cx="4971603" cy="1230306"/>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Reducing operational costs, transferring the saved cost to add value to customers, increasing profitability. </a:t>
          </a:r>
          <a:endParaRPr lang="en-US" sz="1900" kern="1200"/>
        </a:p>
      </dsp:txBody>
      <dsp:txXfrm>
        <a:off x="0" y="3748394"/>
        <a:ext cx="4971603" cy="1230306"/>
      </dsp:txXfrm>
    </dsp:sp>
    <dsp:sp modelId="{E54E8ECF-C210-4EEB-804F-9A80F8599DCE}">
      <dsp:nvSpPr>
        <dsp:cNvPr id="0" name=""/>
        <dsp:cNvSpPr/>
      </dsp:nvSpPr>
      <dsp:spPr>
        <a:xfrm rot="10800000">
          <a:off x="0" y="1874637"/>
          <a:ext cx="4971603" cy="1892211"/>
        </a:xfrm>
        <a:prstGeom prst="upArrowCallou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Maximise value &amp; lower waste</a:t>
          </a:r>
        </a:p>
      </dsp:txBody>
      <dsp:txXfrm rot="10800000">
        <a:off x="0" y="1874637"/>
        <a:ext cx="4971603" cy="1229502"/>
      </dsp:txXfrm>
    </dsp:sp>
    <dsp:sp modelId="{C86931E3-07DB-4064-B59F-9FA1A2A1A855}">
      <dsp:nvSpPr>
        <dsp:cNvPr id="0" name=""/>
        <dsp:cNvSpPr/>
      </dsp:nvSpPr>
      <dsp:spPr>
        <a:xfrm rot="10800000">
          <a:off x="0" y="880"/>
          <a:ext cx="4971603" cy="1892211"/>
        </a:xfrm>
        <a:prstGeom prst="upArrowCallou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kern="1200"/>
            <a:t>Goal: </a:t>
          </a:r>
          <a:r>
            <a:rPr lang="en-US" sz="1900" kern="1200"/>
            <a:t>match demand with supply</a:t>
          </a:r>
        </a:p>
      </dsp:txBody>
      <dsp:txXfrm rot="10800000">
        <a:off x="0" y="880"/>
        <a:ext cx="4971603" cy="12295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EA5A5A-074B-4800-A1AC-84D133630069}" type="datetimeFigureOut">
              <a:rPr lang="en-GB" smtClean="0"/>
              <a:t>29/11/2023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B96DC6-C24E-4E2B-9F63-A882FE8BBE9D}" type="slidenum">
              <a:rPr lang="en-GB" smtClean="0"/>
              <a:t>‹#›</a:t>
            </a:fld>
            <a:endParaRPr lang="en-GB"/>
          </a:p>
        </p:txBody>
      </p:sp>
    </p:spTree>
    <p:extLst>
      <p:ext uri="{BB962C8B-B14F-4D97-AF65-F5344CB8AC3E}">
        <p14:creationId xmlns:p14="http://schemas.microsoft.com/office/powerpoint/2010/main" val="4186613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CB96DC6-C24E-4E2B-9F63-A882FE8BBE9D}" type="slidenum">
              <a:rPr lang="en-GB" smtClean="0"/>
              <a:t>1</a:t>
            </a:fld>
            <a:endParaRPr lang="en-GB"/>
          </a:p>
        </p:txBody>
      </p:sp>
    </p:spTree>
    <p:extLst>
      <p:ext uri="{BB962C8B-B14F-4D97-AF65-F5344CB8AC3E}">
        <p14:creationId xmlns:p14="http://schemas.microsoft.com/office/powerpoint/2010/main" val="3772976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Thoben</a:t>
            </a:r>
            <a:r>
              <a:rPr lang="en-GB" dirty="0"/>
              <a:t> et al. (2002) – </a:t>
            </a:r>
          </a:p>
          <a:p>
            <a:r>
              <a:rPr lang="en-GB" dirty="0" err="1"/>
              <a:t>Thoben</a:t>
            </a:r>
            <a:r>
              <a:rPr lang="en-GB" dirty="0"/>
              <a:t>, K.D., </a:t>
            </a:r>
            <a:r>
              <a:rPr lang="en-GB" dirty="0" err="1"/>
              <a:t>Kirisci</a:t>
            </a:r>
            <a:r>
              <a:rPr lang="en-GB" dirty="0"/>
              <a:t>, P., </a:t>
            </a:r>
            <a:r>
              <a:rPr lang="en-GB" dirty="0" err="1"/>
              <a:t>Kicin</a:t>
            </a:r>
            <a:r>
              <a:rPr lang="en-GB" dirty="0"/>
              <a:t>, S., </a:t>
            </a:r>
            <a:r>
              <a:rPr lang="en-GB" dirty="0" err="1"/>
              <a:t>Eschenbaecher</a:t>
            </a:r>
            <a:r>
              <a:rPr lang="en-GB" dirty="0"/>
              <a:t>, J. and Higgins, P., Holistic approach for structuring the various facets of e-business in enterprise networks. In ICE, 2002, Rome, Italy, 2002.</a:t>
            </a:r>
          </a:p>
          <a:p>
            <a:endParaRPr lang="en-GB" dirty="0"/>
          </a:p>
          <a:p>
            <a:endParaRPr lang="en-GB" dirty="0"/>
          </a:p>
        </p:txBody>
      </p:sp>
      <p:sp>
        <p:nvSpPr>
          <p:cNvPr id="4" name="Slide Number Placeholder 3"/>
          <p:cNvSpPr>
            <a:spLocks noGrp="1"/>
          </p:cNvSpPr>
          <p:nvPr>
            <p:ph type="sldNum" sz="quarter" idx="5"/>
          </p:nvPr>
        </p:nvSpPr>
        <p:spPr/>
        <p:txBody>
          <a:bodyPr/>
          <a:lstStyle/>
          <a:p>
            <a:fld id="{819C8B7C-DFF8-4F16-A9C4-4C826AD43C43}" type="slidenum">
              <a:rPr lang="en-US" smtClean="0"/>
              <a:t>2</a:t>
            </a:fld>
            <a:endParaRPr lang="en-US"/>
          </a:p>
        </p:txBody>
      </p:sp>
    </p:spTree>
    <p:extLst>
      <p:ext uri="{BB962C8B-B14F-4D97-AF65-F5344CB8AC3E}">
        <p14:creationId xmlns:p14="http://schemas.microsoft.com/office/powerpoint/2010/main" val="431042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34AA8EE9-3A8F-4856-9DBE-73A630F58C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eaLnBrk="1" hangingPunct="1"/>
            <a:fld id="{A5976EFB-CEA7-49E6-A055-F51D64FC6816}" type="slidenum">
              <a:rPr lang="en-US" altLang="en-US" sz="1200" u="none"/>
              <a:pPr eaLnBrk="1" hangingPunct="1"/>
              <a:t>3</a:t>
            </a:fld>
            <a:endParaRPr lang="en-US" altLang="en-US" sz="1200" u="none"/>
          </a:p>
        </p:txBody>
      </p:sp>
      <p:sp>
        <p:nvSpPr>
          <p:cNvPr id="13315" name="Rectangle 2">
            <a:extLst>
              <a:ext uri="{FF2B5EF4-FFF2-40B4-BE49-F238E27FC236}">
                <a16:creationId xmlns:a16="http://schemas.microsoft.com/office/drawing/2014/main" id="{CDA28579-ECCB-4C3C-A49F-135133123D6A}"/>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09313393-4733-41B7-B250-E1954428E3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The Concept of ERP,</a:t>
            </a:r>
          </a:p>
          <a:p>
            <a:pPr eaLnBrk="1" hangingPunct="1"/>
            <a:r>
              <a:rPr lang="en-GB" altLang="en-US" dirty="0"/>
              <a:t>Scott (2002) defines ERP as a suite of integrated corporate-wide software applications that drives manufacturing, financial, distribution, HR and other business functions in a real-time environment. Essentially, ERP systems integrate across functions to create a single, unified system rather than a group of separate, insular applications. </a:t>
            </a:r>
            <a:endParaRPr lang="en-US" altLang="en-US" dirty="0"/>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92289FD-1054-424F-AEA2-AC4792BA3F40}"/>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03C1D4BE-7C2D-443D-A3E0-2A637D61F8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Enterprise systems span functions, and span levels in the firm. This looks like a complicated diagram or concept, but the idea is simple: pull all the relevant information in a firm into a </a:t>
            </a:r>
            <a:r>
              <a:rPr lang="en-US" altLang="en-US" b="1" dirty="0"/>
              <a:t>single database environment</a:t>
            </a:r>
            <a:r>
              <a:rPr lang="en-US" altLang="en-US" dirty="0"/>
              <a:t>. Share it freely across all levels and specialties in the firm. In the past, where </a:t>
            </a:r>
            <a:r>
              <a:rPr lang="en-US" altLang="en-US" b="1" dirty="0"/>
              <a:t>each silo of business </a:t>
            </a:r>
            <a:r>
              <a:rPr lang="en-US" altLang="en-US" dirty="0"/>
              <a:t>had its own systems and databases, this was impossible.  Whatever the marketing department </a:t>
            </a:r>
            <a:r>
              <a:rPr lang="ja-JP" altLang="en-US" dirty="0"/>
              <a:t>“</a:t>
            </a:r>
            <a:r>
              <a:rPr lang="en-US" altLang="ja-JP" dirty="0"/>
              <a:t>knew</a:t>
            </a:r>
            <a:r>
              <a:rPr lang="ja-JP" altLang="en-US" dirty="0"/>
              <a:t>”</a:t>
            </a:r>
            <a:r>
              <a:rPr lang="en-US" altLang="ja-JP" dirty="0"/>
              <a:t> was locked in marketing systems and databases which could not be accessed by managers in other departments.   </a:t>
            </a:r>
            <a:endParaRPr lang="en-US" altLang="en-US" dirty="0"/>
          </a:p>
        </p:txBody>
      </p:sp>
      <p:sp>
        <p:nvSpPr>
          <p:cNvPr id="31748" name="Slide Number Placeholder 3">
            <a:extLst>
              <a:ext uri="{FF2B5EF4-FFF2-40B4-BE49-F238E27FC236}">
                <a16:creationId xmlns:a16="http://schemas.microsoft.com/office/drawing/2014/main" id="{6A3D990B-9CFB-4A42-A9AE-0E3C818483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EE2C085-2101-47AB-8025-6E172A6C72B3}" type="slidenum">
              <a:rPr lang="en-US" altLang="en-US" sz="1200" u="none">
                <a:ea typeface="MS PGothic" panose="020B0600070205080204" pitchFamily="34" charset="-128"/>
              </a:rPr>
              <a:pPr/>
              <a:t>4</a:t>
            </a:fld>
            <a:endParaRPr lang="en-US" altLang="en-US" sz="1200" u="none">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ADD7CEF0-9EB4-4142-9F11-B8E55AC6D5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0A837AEC-D6F4-487D-B6DD-60E582913083}" type="slidenum">
              <a:rPr lang="zh-CN" altLang="en-US" sz="1200" u="none"/>
              <a:pPr/>
              <a:t>5</a:t>
            </a:fld>
            <a:endParaRPr lang="en-US" altLang="zh-CN" sz="1200" u="none"/>
          </a:p>
        </p:txBody>
      </p:sp>
      <p:sp>
        <p:nvSpPr>
          <p:cNvPr id="18435" name="Rectangle 2">
            <a:extLst>
              <a:ext uri="{FF2B5EF4-FFF2-40B4-BE49-F238E27FC236}">
                <a16:creationId xmlns:a16="http://schemas.microsoft.com/office/drawing/2014/main" id="{E700F695-E3A5-42ED-8EFA-537E8F514BF7}"/>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DB85C302-62EA-4278-B6F0-187ABB8E1B1C}"/>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dirty="0"/>
              <a:t>Enterprise resource planning as a term derives from material resource planning. </a:t>
            </a:r>
          </a:p>
          <a:p>
            <a:r>
              <a:rPr lang="en-US" altLang="zh-CN" dirty="0"/>
              <a:t>Enterprise resource planning systems (ERP) are management information systems that integrate and automate many of the business practices associated with the operations or production aspects of a company. These typically include manufacturing, logistics, distribution, inventory, shipping, invoicing and accounting.  </a:t>
            </a:r>
          </a:p>
          <a:p>
            <a:r>
              <a:rPr lang="en-US" altLang="zh-CN" dirty="0"/>
              <a:t>Logistics experts manage how and when to move resources to the places they are needed.</a:t>
            </a:r>
          </a:p>
          <a:p>
            <a:r>
              <a:rPr lang="en-US" altLang="zh-CN" dirty="0"/>
              <a:t>They are often called </a:t>
            </a:r>
            <a:r>
              <a:rPr lang="en-US" altLang="zh-CN" i="1" dirty="0"/>
              <a:t>back office systems</a:t>
            </a:r>
            <a:r>
              <a:rPr lang="en-US" altLang="zh-CN" dirty="0"/>
              <a:t> indicating that customers and the general public are not directly involved. This is contrasted with </a:t>
            </a:r>
            <a:r>
              <a:rPr lang="en-US" altLang="zh-CN" i="1" dirty="0"/>
              <a:t>front office systems</a:t>
            </a:r>
            <a:r>
              <a:rPr lang="en-US" altLang="zh-CN" dirty="0"/>
              <a:t> like customer relationship management systems that deal directly with the customer.</a:t>
            </a:r>
          </a:p>
          <a:p>
            <a:endParaRPr lang="en-US" altLang="zh-CN" dirty="0"/>
          </a:p>
          <a:p>
            <a:r>
              <a:rPr lang="en-US" altLang="zh-CN" dirty="0"/>
              <a:t>The keyword in Enterprise Resource Planning is Enterprise.  This is the ambitious goal of an ERP, to integrate an </a:t>
            </a:r>
            <a:r>
              <a:rPr lang="en-US" altLang="zh-CN" dirty="0" err="1"/>
              <a:t>organisation</a:t>
            </a:r>
            <a:r>
              <a:rPr lang="en-US" altLang="zh-CN" dirty="0"/>
              <a:t> into one information system.</a:t>
            </a:r>
          </a:p>
          <a:p>
            <a:endParaRPr lang="en-US" altLang="zh-CN" dirty="0"/>
          </a:p>
          <a:p>
            <a:r>
              <a:rPr lang="en-US" altLang="zh-CN" dirty="0"/>
              <a:t>ERP a single software program that serves the needs of people in finance as well as it does the people in human resources and in the warehouse. Each of those departments typically has its own computer system, each </a:t>
            </a:r>
            <a:r>
              <a:rPr lang="en-US" altLang="zh-CN" dirty="0" err="1"/>
              <a:t>optimised</a:t>
            </a:r>
            <a:r>
              <a:rPr lang="en-US" altLang="zh-CN" dirty="0"/>
              <a:t> for the particular ways that the department does its work. But ERP combines them all together into a single, integrated software program that runs off a single database so that the various departments can more easily share information and communicate with each other. </a:t>
            </a:r>
          </a:p>
          <a:p>
            <a:endParaRPr lang="en-US" altLang="zh-C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uses Amazon Cloud Services where the ERP modules are housed.</a:t>
            </a:r>
          </a:p>
        </p:txBody>
      </p:sp>
      <p:sp>
        <p:nvSpPr>
          <p:cNvPr id="4" name="Slide Number Placeholder 3"/>
          <p:cNvSpPr>
            <a:spLocks noGrp="1"/>
          </p:cNvSpPr>
          <p:nvPr>
            <p:ph type="sldNum" sz="quarter" idx="5"/>
          </p:nvPr>
        </p:nvSpPr>
        <p:spPr/>
        <p:txBody>
          <a:bodyPr/>
          <a:lstStyle/>
          <a:p>
            <a:fld id="{7CB96DC6-C24E-4E2B-9F63-A882FE8BBE9D}" type="slidenum">
              <a:rPr lang="en-GB" smtClean="0"/>
              <a:t>6</a:t>
            </a:fld>
            <a:endParaRPr lang="en-GB"/>
          </a:p>
        </p:txBody>
      </p:sp>
    </p:spTree>
    <p:extLst>
      <p:ext uri="{BB962C8B-B14F-4D97-AF65-F5344CB8AC3E}">
        <p14:creationId xmlns:p14="http://schemas.microsoft.com/office/powerpoint/2010/main" val="1398117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C9B7D47-1B67-47CD-B278-A5D9CED6AAA4}"/>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ED8630A2-EC74-4C89-AE11-0DCC9A00C6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E-CRM refers to the use of digital technologies to maximise sales to existing customers and encourage continued usage of online services. </a:t>
            </a:r>
          </a:p>
          <a:p>
            <a:pPr eaLnBrk="1" hangingPunct="1"/>
            <a:r>
              <a:rPr lang="en-GB" altLang="en-US">
                <a:latin typeface="Arial" panose="020B0604020202020204" pitchFamily="34" charset="0"/>
                <a:cs typeface="Arial" panose="020B0604020202020204" pitchFamily="34" charset="0"/>
              </a:rPr>
              <a:t>Database marketing provides a foundation for storing information about customer relations. </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E-CRM involves the use of the web site for customer development, managing email list quality, applying email marketing, data mining to improve targeting, providing online customer service, personalised web content, etc</a:t>
            </a:r>
            <a:r>
              <a:rPr lang="en-GB" altLang="en-US" sz="1100">
                <a:latin typeface="Arial" panose="020B0604020202020204" pitchFamily="34" charset="0"/>
                <a:cs typeface="Arial" panose="020B0604020202020204" pitchFamily="34" charset="0"/>
              </a:rPr>
              <a:t>. </a:t>
            </a:r>
          </a:p>
          <a:p>
            <a:pPr eaLnBrk="1" hangingPunct="1"/>
            <a:endParaRPr lang="en-GB" altLang="en-US">
              <a:latin typeface="Arial" panose="020B0604020202020204" pitchFamily="34" charset="0"/>
              <a:cs typeface="Arial" panose="020B0604020202020204" pitchFamily="34" charset="0"/>
            </a:endParaRPr>
          </a:p>
        </p:txBody>
      </p:sp>
      <p:sp>
        <p:nvSpPr>
          <p:cNvPr id="34820" name="Slide Number Placeholder 3">
            <a:extLst>
              <a:ext uri="{FF2B5EF4-FFF2-40B4-BE49-F238E27FC236}">
                <a16:creationId xmlns:a16="http://schemas.microsoft.com/office/drawing/2014/main" id="{D6EB43E3-23FE-4098-8A05-8DCA319C51C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F169FE0-788B-4799-8C52-F1CA14DE38E9}" type="slidenum">
              <a:rPr lang="zh-CN" altLang="en-US" sz="1200">
                <a:latin typeface="Arial" panose="020B0604020202020204" pitchFamily="34" charset="0"/>
              </a:rPr>
              <a:pPr/>
              <a:t>7</a:t>
            </a:fld>
            <a:endParaRPr lang="en-US" altLang="zh-CN"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CFC0D5D-42EC-478E-BD95-02E6449AE9A3}"/>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8BD800C1-205B-4DF8-8D2B-469D0CD817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cs typeface="Arial" panose="020B0604020202020204" pitchFamily="34" charset="0"/>
              </a:rPr>
              <a:t>Traditional media are predominantly push media where the marketing message is broadcast from company to customer and other stakeholders. During this process there is limited interaction with the customer although interaction is encouraged in some cases such as the direct-response advert or the mail-order campaign. </a:t>
            </a:r>
          </a:p>
          <a:p>
            <a:pPr eaLnBrk="1" hangingPunct="1"/>
            <a:r>
              <a:rPr lang="en-GB" altLang="en-US" dirty="0">
                <a:latin typeface="Arial" panose="020B0604020202020204" pitchFamily="34" charset="0"/>
                <a:cs typeface="Arial" panose="020B0604020202020204" pitchFamily="34" charset="0"/>
              </a:rPr>
              <a:t>The Internet can be used both as a </a:t>
            </a:r>
          </a:p>
          <a:p>
            <a:pPr eaLnBrk="1" hangingPunct="1"/>
            <a:r>
              <a:rPr lang="en-GB" altLang="en-US" dirty="0">
                <a:latin typeface="Arial" panose="020B0604020202020204" pitchFamily="34" charset="0"/>
                <a:cs typeface="Arial" panose="020B0604020202020204" pitchFamily="34" charset="0"/>
              </a:rPr>
              <a:t>push (e.g. </a:t>
            </a:r>
            <a:r>
              <a:rPr lang="en-GB" altLang="en-US" b="1" dirty="0">
                <a:latin typeface="Arial" panose="020B0604020202020204" pitchFamily="34" charset="0"/>
                <a:cs typeface="Arial" panose="020B0604020202020204" pitchFamily="34" charset="0"/>
              </a:rPr>
              <a:t>email campaigns, viral marketing</a:t>
            </a:r>
            <a:r>
              <a:rPr lang="en-GB" altLang="en-US" dirty="0">
                <a:latin typeface="Arial" panose="020B0604020202020204" pitchFamily="34" charset="0"/>
                <a:cs typeface="Arial" panose="020B0604020202020204" pitchFamily="34" charset="0"/>
              </a:rPr>
              <a:t>) and </a:t>
            </a:r>
          </a:p>
          <a:p>
            <a:pPr eaLnBrk="1" hangingPunct="1"/>
            <a:r>
              <a:rPr lang="en-GB" altLang="en-US" b="1" dirty="0">
                <a:latin typeface="Arial" panose="020B0604020202020204" pitchFamily="34" charset="0"/>
                <a:cs typeface="Arial" panose="020B0604020202020204" pitchFamily="34" charset="0"/>
              </a:rPr>
              <a:t>pull (e.g. customers initiating contact by seeking info on the web site) technology</a:t>
            </a:r>
            <a:r>
              <a:rPr lang="en-GB" altLang="en-US" dirty="0">
                <a:latin typeface="Arial" panose="020B0604020202020204" pitchFamily="34" charset="0"/>
                <a:cs typeface="Arial" panose="020B0604020202020204" pitchFamily="34" charset="0"/>
              </a:rPr>
              <a:t>. </a:t>
            </a:r>
          </a:p>
          <a:p>
            <a:pPr eaLnBrk="1" hangingPunct="1"/>
            <a:r>
              <a:rPr lang="en-GB" altLang="en-US" dirty="0">
                <a:latin typeface="Arial" panose="020B0604020202020204" pitchFamily="34" charset="0"/>
                <a:cs typeface="Arial" panose="020B0604020202020204" pitchFamily="34" charset="0"/>
              </a:rPr>
              <a:t>Thus, the Internet works as a two-way communication mechanism. This is captured by the CRM and pulled into the ERP for analysis.</a:t>
            </a:r>
          </a:p>
        </p:txBody>
      </p:sp>
      <p:sp>
        <p:nvSpPr>
          <p:cNvPr id="36868" name="Slide Number Placeholder 3">
            <a:extLst>
              <a:ext uri="{FF2B5EF4-FFF2-40B4-BE49-F238E27FC236}">
                <a16:creationId xmlns:a16="http://schemas.microsoft.com/office/drawing/2014/main" id="{2A77A0B7-49CD-40E9-94D7-70F54B8706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150F009C-657D-4B1A-B940-8FBDA67E4131}" type="slidenum">
              <a:rPr lang="zh-CN" altLang="en-US" sz="1200">
                <a:latin typeface="Arial" panose="020B0604020202020204" pitchFamily="34" charset="0"/>
              </a:rPr>
              <a:pPr/>
              <a:t>8</a:t>
            </a:fld>
            <a:endParaRPr lang="en-US" altLang="zh-CN"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526692B-D00E-49C0-8195-048AEA08F753}"/>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8203107F-E445-4FA9-8D16-2CA21C0018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zh-CN" sz="2100" dirty="0">
                <a:latin typeface="Arial" panose="020B0604020202020204" pitchFamily="34" charset="0"/>
                <a:cs typeface="Arial" panose="020B0604020202020204" pitchFamily="34" charset="0"/>
              </a:rPr>
              <a:t>Customers in Sell-side E-commerce</a:t>
            </a:r>
          </a:p>
          <a:p>
            <a:pPr lvl="1">
              <a:lnSpc>
                <a:spcPct val="80000"/>
              </a:lnSpc>
            </a:pPr>
            <a:r>
              <a:rPr lang="en-US" altLang="zh-CN" sz="2100" dirty="0">
                <a:latin typeface="Arial" panose="020B0604020202020204" pitchFamily="34" charset="0"/>
                <a:cs typeface="Arial" panose="020B0604020202020204" pitchFamily="34" charset="0"/>
              </a:rPr>
              <a:t>Consumers (B2C)</a:t>
            </a:r>
          </a:p>
          <a:p>
            <a:pPr lvl="1">
              <a:lnSpc>
                <a:spcPct val="80000"/>
              </a:lnSpc>
            </a:pPr>
            <a:r>
              <a:rPr lang="en-US" altLang="zh-CN" sz="2100" dirty="0">
                <a:latin typeface="Arial" panose="020B0604020202020204" pitchFamily="34" charset="0"/>
                <a:cs typeface="Arial" panose="020B0604020202020204" pitchFamily="34" charset="0"/>
              </a:rPr>
              <a:t>Organizational/Business Customer (B2B) </a:t>
            </a:r>
          </a:p>
          <a:p>
            <a:pPr eaLnBrk="1" hangingPunct="1"/>
            <a:r>
              <a:rPr lang="en-GB" altLang="en-US" dirty="0">
                <a:latin typeface="Arial" panose="020B0604020202020204" pitchFamily="34" charset="0"/>
                <a:cs typeface="Arial" panose="020B0604020202020204" pitchFamily="34" charset="0"/>
              </a:rPr>
              <a:t>Essentially CRM is the implementation part of relationship marketing with the </a:t>
            </a:r>
            <a:r>
              <a:rPr lang="en-GB" altLang="en-US" b="1" dirty="0">
                <a:latin typeface="Arial" panose="020B0604020202020204" pitchFamily="34" charset="0"/>
                <a:cs typeface="Arial" panose="020B0604020202020204" pitchFamily="34" charset="0"/>
              </a:rPr>
              <a:t>purpose of converting prospects into advocates or even partners (e.g. business partners). i.e. Airbnb build hosts, and customer base.</a:t>
            </a:r>
          </a:p>
        </p:txBody>
      </p:sp>
      <p:sp>
        <p:nvSpPr>
          <p:cNvPr id="39940" name="Slide Number Placeholder 3">
            <a:extLst>
              <a:ext uri="{FF2B5EF4-FFF2-40B4-BE49-F238E27FC236}">
                <a16:creationId xmlns:a16="http://schemas.microsoft.com/office/drawing/2014/main" id="{E96A0AEC-C4F6-4F6E-B759-D2D6961ED3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87E97243-FD8A-403A-B79C-9D89EE3DEE63}" type="slidenum">
              <a:rPr lang="zh-CN" altLang="en-US" sz="1200">
                <a:latin typeface="Arial" panose="020B0604020202020204" pitchFamily="34" charset="0"/>
              </a:rPr>
              <a:pPr/>
              <a:t>9</a:t>
            </a:fld>
            <a:endParaRPr lang="en-US" altLang="zh-CN"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9A73F7A-0D35-4605-8F69-F4609BCFFF10}"/>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CFB5B177-72B1-4D00-8D00-21DE58DD4A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cs typeface="Arial" panose="020B0604020202020204" pitchFamily="34" charset="0"/>
              </a:rPr>
              <a:t>Using the Internet for relationship marketing involves integrating the customer database with web sites to make the relationship targeted and personalised. By doing this, marketing can be improved as follows: </a:t>
            </a:r>
          </a:p>
          <a:p>
            <a:pPr marL="228600" indent="-228600" eaLnBrk="1" hangingPunct="1">
              <a:buAutoNum type="alphaLcParenR"/>
            </a:pPr>
            <a:r>
              <a:rPr lang="en-GB" altLang="en-US" dirty="0">
                <a:latin typeface="Arial" panose="020B0604020202020204" pitchFamily="34" charset="0"/>
                <a:cs typeface="Arial" panose="020B0604020202020204" pitchFamily="34" charset="0"/>
              </a:rPr>
              <a:t>targeting more cost-effectively: only those customers who have browsed the company’s web site and filled out self-registration forms will be targeted because they have expressed an interest. Thus, the Internet works as a pull rather than push technology; </a:t>
            </a:r>
          </a:p>
          <a:p>
            <a:pPr marL="228600" indent="-228600" eaLnBrk="1" hangingPunct="1">
              <a:buAutoNum type="alphaLcParenR"/>
            </a:pPr>
            <a:r>
              <a:rPr lang="en-GB" altLang="en-US">
                <a:latin typeface="Arial" panose="020B0604020202020204" pitchFamily="34" charset="0"/>
                <a:cs typeface="Arial" panose="020B0604020202020204" pitchFamily="34" charset="0"/>
              </a:rPr>
              <a:t>achieve </a:t>
            </a:r>
            <a:r>
              <a:rPr lang="en-GB" altLang="en-US" dirty="0">
                <a:latin typeface="Arial" panose="020B0604020202020204" pitchFamily="34" charset="0"/>
                <a:cs typeface="Arial" panose="020B0604020202020204" pitchFamily="34" charset="0"/>
              </a:rPr>
              <a:t>mass customization of the marketing messages: the Internet makes it possible to send tailored emails at much lower cost and provide tailored web pages</a:t>
            </a:r>
            <a:r>
              <a:rPr lang="en-GB" altLang="en-US">
                <a:latin typeface="Arial" panose="020B0604020202020204" pitchFamily="34" charset="0"/>
                <a:cs typeface="Arial" panose="020B0604020202020204" pitchFamily="34" charset="0"/>
              </a:rPr>
              <a:t>; </a:t>
            </a:r>
          </a:p>
          <a:p>
            <a:pPr marL="228600" indent="-228600" eaLnBrk="1" hangingPunct="1">
              <a:buAutoNum type="alphaLcParenR"/>
            </a:pPr>
            <a:r>
              <a:rPr lang="en-GB" altLang="en-US" dirty="0">
                <a:latin typeface="Arial" panose="020B0604020202020204" pitchFamily="34" charset="0"/>
                <a:cs typeface="Arial" panose="020B0604020202020204" pitchFamily="34" charset="0"/>
              </a:rPr>
              <a:t>increase depth, breadth and nature of relationships: relationships become more interactive thanks to chatting facilities for example; </a:t>
            </a:r>
          </a:p>
        </p:txBody>
      </p:sp>
      <p:sp>
        <p:nvSpPr>
          <p:cNvPr id="40964" name="Slide Number Placeholder 3">
            <a:extLst>
              <a:ext uri="{FF2B5EF4-FFF2-40B4-BE49-F238E27FC236}">
                <a16:creationId xmlns:a16="http://schemas.microsoft.com/office/drawing/2014/main" id="{D3312297-BEF6-42EA-91F7-00AACEAA4A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EC3EED9C-967A-4915-AD2F-C5745C9DFA10}" type="slidenum">
              <a:rPr lang="zh-CN" altLang="en-US" sz="1200">
                <a:latin typeface="Arial" panose="020B0604020202020204" pitchFamily="34" charset="0"/>
              </a:rPr>
              <a:pPr/>
              <a:t>10</a:t>
            </a:fld>
            <a:endParaRPr lang="en-US" altLang="zh-CN"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1B49932B-09A0-44A4-B617-A4BD5BC5475B}"/>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2B7F94CF-0E91-4AB0-BB9C-D945173EE1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Economic rationale of CRM (and relationship marketing): a  small increase in customer retention triggers a large improvement in profitability: long-term relationships lead to lower relationship costs and higher profits.</a:t>
            </a:r>
          </a:p>
          <a:p>
            <a:pPr eaLnBrk="1" hangingPunct="1"/>
            <a:endParaRPr lang="en-GB" altLang="en-US">
              <a:latin typeface="Arial" panose="020B0604020202020204" pitchFamily="34" charset="0"/>
              <a:cs typeface="Arial" panose="020B0604020202020204" pitchFamily="34" charset="0"/>
            </a:endParaRPr>
          </a:p>
        </p:txBody>
      </p:sp>
      <p:sp>
        <p:nvSpPr>
          <p:cNvPr id="41988" name="Slide Number Placeholder 3">
            <a:extLst>
              <a:ext uri="{FF2B5EF4-FFF2-40B4-BE49-F238E27FC236}">
                <a16:creationId xmlns:a16="http://schemas.microsoft.com/office/drawing/2014/main" id="{78827337-5F3B-4CDD-ACEF-D067F978C6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07E18E42-A1B8-41C7-8787-510A1C15A24B}" type="slidenum">
              <a:rPr lang="zh-CN" altLang="en-US" sz="1200">
                <a:latin typeface="Arial" panose="020B0604020202020204" pitchFamily="34" charset="0"/>
              </a:rPr>
              <a:pPr/>
              <a:t>11</a:t>
            </a:fld>
            <a:endParaRPr lang="en-US" altLang="zh-CN"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C66232A-E5B6-4E1D-9C4D-191DD3AF7DAB}"/>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044ADDFB-4080-41F8-9706-5F386D2CF5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Conceptually the organisation can select prospects that intends to target (acquisition), customers that intends to retain (retention) , as well as those customers with whom it desires to increase the depth and range of products which are being sold. The tactics to implement these strategies are outlined underneath the three stages (e.g. sales promotions can be used to acquire new customers, loyalty cards to retain existing customers and on-site promotions to broaden the range of products being sold to them). </a:t>
            </a:r>
          </a:p>
        </p:txBody>
      </p:sp>
      <p:sp>
        <p:nvSpPr>
          <p:cNvPr id="46084" name="Slide Number Placeholder 3">
            <a:extLst>
              <a:ext uri="{FF2B5EF4-FFF2-40B4-BE49-F238E27FC236}">
                <a16:creationId xmlns:a16="http://schemas.microsoft.com/office/drawing/2014/main" id="{7BB0DD59-9E4B-4EA2-BFC3-E849D4E4E8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BA37860-800E-4664-9299-4AB96AF5B34D}" type="slidenum">
              <a:rPr lang="zh-CN" altLang="en-US" sz="1200">
                <a:latin typeface="Arial" panose="020B0604020202020204" pitchFamily="34" charset="0"/>
              </a:rPr>
              <a:pPr/>
              <a:t>12</a:t>
            </a:fld>
            <a:endParaRPr lang="en-US" altLang="zh-CN"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CCB2F6A-18D9-4E77-ADA3-4A09135BD58E}"/>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B628340D-FC7F-4F5C-BBC4-67F487DE90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200" dirty="0">
                <a:ea typeface="宋体" pitchFamily="2" charset="-122"/>
              </a:rPr>
              <a:t>(SFA). Sales representatives are supported in their account management through tools to arrange and record customer visits.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ea typeface="宋体" pitchFamily="2" charset="-122"/>
              </a:rPr>
              <a:t>Representatives in contact </a:t>
            </a:r>
            <a:r>
              <a:rPr lang="en-US" altLang="en-US" sz="1200" dirty="0" err="1">
                <a:ea typeface="宋体" pitchFamily="2" charset="-122"/>
              </a:rPr>
              <a:t>centres</a:t>
            </a:r>
            <a:r>
              <a:rPr lang="en-US" altLang="en-US" sz="1200" dirty="0">
                <a:ea typeface="宋体" pitchFamily="2" charset="-122"/>
              </a:rPr>
              <a:t> respond to customer requests for information by using an intranet to access databases containing information on the customer, products and previous queries.</a:t>
            </a:r>
          </a:p>
          <a:p>
            <a:endParaRPr lang="en-US" altLang="en-US" dirty="0"/>
          </a:p>
        </p:txBody>
      </p:sp>
      <p:sp>
        <p:nvSpPr>
          <p:cNvPr id="29700" name="Slide Number Placeholder 3">
            <a:extLst>
              <a:ext uri="{FF2B5EF4-FFF2-40B4-BE49-F238E27FC236}">
                <a16:creationId xmlns:a16="http://schemas.microsoft.com/office/drawing/2014/main" id="{CEB91801-923F-40D6-966B-AAE5F8710F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D4D8A69-A498-4C86-A913-C5D9B0CAB8AE}" type="slidenum">
              <a:rPr lang="en-GB" altLang="en-US" sz="1200"/>
              <a:pPr/>
              <a:t>13</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D1561E41-2B8E-4AA6-A079-5CB34E77B447}"/>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B9A89DEA-F30B-4F9B-8A00-05FEFA5EBF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Analysis done in CRM and linked to ERP to draw in information from other functional areas for deeper analysis.</a:t>
            </a:r>
          </a:p>
          <a:p>
            <a:r>
              <a:rPr lang="en-US" altLang="en-US" dirty="0"/>
              <a:t>https://www.csc2.ncsu.edu/faculty/healey/tweet_viz/tweet_app/</a:t>
            </a:r>
          </a:p>
          <a:p>
            <a:endParaRPr lang="en-US" altLang="en-US" dirty="0"/>
          </a:p>
        </p:txBody>
      </p:sp>
      <p:sp>
        <p:nvSpPr>
          <p:cNvPr id="31748" name="Slide Number Placeholder 3">
            <a:extLst>
              <a:ext uri="{FF2B5EF4-FFF2-40B4-BE49-F238E27FC236}">
                <a16:creationId xmlns:a16="http://schemas.microsoft.com/office/drawing/2014/main" id="{0D943C4B-073C-4771-99C4-2E6455D943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AEB953A-239F-44EE-A70B-43E9CB5D5D55}" type="slidenum">
              <a:rPr lang="en-GB" altLang="en-US" sz="1200"/>
              <a:pPr/>
              <a:t>14</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5A7562FF-B610-4B34-8488-863178226905}"/>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780460B4-27F5-4855-A29F-41CE137674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Google </a:t>
            </a:r>
            <a:r>
              <a:rPr lang="en-US" altLang="en-US" dirty="0" err="1"/>
              <a:t>Adwords</a:t>
            </a:r>
            <a:r>
              <a:rPr lang="en-US" altLang="en-US" dirty="0"/>
              <a:t> – SEO ranking</a:t>
            </a:r>
          </a:p>
          <a:p>
            <a:r>
              <a:rPr lang="en-US" altLang="en-US" dirty="0"/>
              <a:t>Web 2.0 on next slide – social network presence</a:t>
            </a:r>
          </a:p>
          <a:p>
            <a:endParaRPr lang="en-US" altLang="en-US" dirty="0"/>
          </a:p>
        </p:txBody>
      </p:sp>
      <p:sp>
        <p:nvSpPr>
          <p:cNvPr id="58372" name="Slide Number Placeholder 3">
            <a:extLst>
              <a:ext uri="{FF2B5EF4-FFF2-40B4-BE49-F238E27FC236}">
                <a16:creationId xmlns:a16="http://schemas.microsoft.com/office/drawing/2014/main" id="{9A2D172C-04D5-4ADC-B3D3-E24407F75B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1812C06-B878-4A92-BFBF-FB1BE0CDED8E}" type="slidenum">
              <a:rPr lang="en-GB" altLang="en-US" sz="1200"/>
              <a:pPr/>
              <a:t>15</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FF2094-019D-464E-A9AF-5B703A5A59C9}" type="slidenum">
              <a:rPr lang="en-GB" altLang="en-US" smtClean="0"/>
              <a:pPr/>
              <a:t>16</a:t>
            </a:fld>
            <a:endParaRPr lang="en-GB" altLang="en-US"/>
          </a:p>
        </p:txBody>
      </p:sp>
    </p:spTree>
    <p:extLst>
      <p:ext uri="{BB962C8B-B14F-4D97-AF65-F5344CB8AC3E}">
        <p14:creationId xmlns:p14="http://schemas.microsoft.com/office/powerpoint/2010/main" val="19514231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007B6D-0245-42BF-AE24-A564F7B1FA52}"/>
              </a:ext>
            </a:extLst>
          </p:cNvPr>
          <p:cNvSpPr>
            <a:spLocks noGrp="1" noRot="1" noChangeAspect="1" noTextEdit="1"/>
          </p:cNvSpPr>
          <p:nvPr>
            <p:ph type="sldImg"/>
          </p:nvPr>
        </p:nvSpPr>
        <p:spPr>
          <a:ln/>
        </p:spPr>
      </p:sp>
      <p:sp>
        <p:nvSpPr>
          <p:cNvPr id="13315" name="Notes Placeholder 2">
            <a:extLst>
              <a:ext uri="{FF2B5EF4-FFF2-40B4-BE49-F238E27FC236}">
                <a16:creationId xmlns:a16="http://schemas.microsoft.com/office/drawing/2014/main" id="{F64CA37A-143C-41E1-B2B3-3C905FFFB6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Chaffey 2007: 267 maintains that SCM is the coordination of all supply activities of an organisation from its suppliers/partners to its customers and that supply chain is concerned with material and information flows. One can distinguish between upstream (i.e. transactions between an organisation and its suppliers and intermediaries equivalent to buy-side e-commerce) and downstream supply chain activities (transactions between and organisation and its customers and intermediaries equivalent to sell-side e-commerce).</a:t>
            </a:r>
          </a:p>
          <a:p>
            <a:pPr eaLnBrk="1" hangingPunct="1"/>
            <a:r>
              <a:rPr lang="en-GB" altLang="en-US" dirty="0"/>
              <a:t>The links between an organisation and all partners involved in multiple supply chains are referred to as supply chain networks. </a:t>
            </a:r>
          </a:p>
          <a:p>
            <a:pPr eaLnBrk="1" hangingPunct="1"/>
            <a:endParaRPr lang="en-GB" altLang="en-US" dirty="0"/>
          </a:p>
          <a:p>
            <a:pPr eaLnBrk="1" hangingPunct="1"/>
            <a:r>
              <a:rPr lang="en-GB" altLang="en-US" dirty="0"/>
              <a:t>The key issues identified as areas to be concerned about –</a:t>
            </a:r>
          </a:p>
          <a:p>
            <a:pPr eaLnBrk="1" hangingPunct="1"/>
            <a:endParaRPr lang="en-GB" altLang="en-US" dirty="0"/>
          </a:p>
          <a:p>
            <a:pPr eaLnBrk="1" hangingPunct="1"/>
            <a:r>
              <a:rPr lang="en-GB" altLang="en-US" b="1" dirty="0">
                <a:solidFill>
                  <a:srgbClr val="FF0000"/>
                </a:solidFill>
              </a:rPr>
              <a:t>Profitability, cost management, customer satisfaction</a:t>
            </a:r>
            <a:r>
              <a:rPr lang="en-GB" altLang="en-US" dirty="0"/>
              <a:t>, and a shift in global supply chain realities about </a:t>
            </a:r>
            <a:r>
              <a:rPr lang="en-GB" altLang="en-US" b="1" dirty="0"/>
              <a:t>flexibility</a:t>
            </a:r>
          </a:p>
        </p:txBody>
      </p:sp>
      <p:sp>
        <p:nvSpPr>
          <p:cNvPr id="13316" name="Slide Number Placeholder 3">
            <a:extLst>
              <a:ext uri="{FF2B5EF4-FFF2-40B4-BE49-F238E27FC236}">
                <a16:creationId xmlns:a16="http://schemas.microsoft.com/office/drawing/2014/main" id="{0C197596-07D7-4BA9-A0DC-4218F137D6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D8E3D-41E3-4518-9897-24E9320B99A3}" type="slidenum">
              <a:rPr lang="zh-CN" altLang="en-US"/>
              <a:pPr/>
              <a:t>17</a:t>
            </a:fld>
            <a:endParaRPr lang="en-US" altLang="zh-C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34868C9-453D-45EB-AE3E-80ADB1D846E1}"/>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3CD4045F-75E5-4ECA-9B4E-C8E620732A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Chaffey - The key thrust of SCM is to provide a superior value proposition to the customer of which efficient consumer response (ECR) is one method.</a:t>
            </a:r>
          </a:p>
          <a:p>
            <a:pPr eaLnBrk="1" hangingPunct="1"/>
            <a:r>
              <a:rPr lang="en-GB" altLang="en-US" dirty="0"/>
              <a:t>Some of the key objectives of ECR include: a) timely, accurate, paperless information flows; b) smooth continual product flow matched to variations in consumption levels; </a:t>
            </a:r>
          </a:p>
          <a:p>
            <a:pPr eaLnBrk="1" hangingPunct="1"/>
            <a:r>
              <a:rPr lang="en-GB" altLang="en-US" dirty="0"/>
              <a:t>c) optimise inventories; d) optimise for time and cost in the ordering process; e) maximise effectiveness of new product development. </a:t>
            </a:r>
          </a:p>
          <a:p>
            <a:pPr eaLnBrk="1" hangingPunct="1"/>
            <a:r>
              <a:rPr lang="en-GB" altLang="en-US" dirty="0"/>
              <a:t>Overall SCM provides great opportunities to improve product performance and deliver superior value to customers.</a:t>
            </a:r>
          </a:p>
          <a:p>
            <a:pPr eaLnBrk="1" hangingPunct="1"/>
            <a:r>
              <a:rPr lang="en-GB" altLang="en-US" dirty="0"/>
              <a:t> As a result, SCM can dramatically have an </a:t>
            </a:r>
            <a:r>
              <a:rPr lang="en-GB" altLang="en-US" b="1" dirty="0"/>
              <a:t>impact on profitability by reducing operating costs and increasing customer satisfaction and, therefore, company revenues. </a:t>
            </a:r>
          </a:p>
        </p:txBody>
      </p:sp>
      <p:sp>
        <p:nvSpPr>
          <p:cNvPr id="15364" name="Slide Number Placeholder 3">
            <a:extLst>
              <a:ext uri="{FF2B5EF4-FFF2-40B4-BE49-F238E27FC236}">
                <a16:creationId xmlns:a16="http://schemas.microsoft.com/office/drawing/2014/main" id="{D1D4B791-C088-445B-9D1A-109D9DB399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2A0047-E128-4056-A5A2-3EAD6A0D352E}" type="slidenum">
              <a:rPr lang="zh-CN" altLang="en-US"/>
              <a:pPr/>
              <a:t>18</a:t>
            </a:fld>
            <a:endParaRPr lang="en-US" altLang="zh-CN"/>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B4912828-F8EE-4E1D-9BA1-B89D28B990A2}"/>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13F89742-E123-497A-A2E4-E16D77A2838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As well as upstream and downstream supply chain, there is also an internal supply chain which essentially refers to internal processes for transforming inputs into outputs. Nowadays, many SCM activities are being outsourced and organisations tend to carve out specific core competencies within their SC. Indeed, according to Van de Ven (2005) competition has shifted from between individual firms to between networks of firms. </a:t>
            </a:r>
          </a:p>
          <a:p>
            <a:pPr eaLnBrk="1" hangingPunct="1"/>
            <a:endParaRPr lang="en-GB" altLang="en-US" dirty="0"/>
          </a:p>
          <a:p>
            <a:pPr eaLnBrk="1" hangingPunct="1"/>
            <a:r>
              <a:rPr lang="en-GB" altLang="en-US" dirty="0"/>
              <a:t>Because of the shift to network of firms sometimes called the networked organisation this is where the value network as come from, again the shift from value chain to value network or value web.</a:t>
            </a:r>
          </a:p>
        </p:txBody>
      </p:sp>
      <p:sp>
        <p:nvSpPr>
          <p:cNvPr id="17412" name="Slide Number Placeholder 3">
            <a:extLst>
              <a:ext uri="{FF2B5EF4-FFF2-40B4-BE49-F238E27FC236}">
                <a16:creationId xmlns:a16="http://schemas.microsoft.com/office/drawing/2014/main" id="{4472918E-C301-4B5E-99D7-8ECF30246F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DEC7EA-5A6E-4F68-BCE7-91CF7DF523C5}" type="slidenum">
              <a:rPr lang="zh-CN" altLang="en-US"/>
              <a:pPr/>
              <a:t>19</a:t>
            </a:fld>
            <a:endParaRPr lang="en-US" altLang="zh-CN"/>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DB093DB-C47F-4811-BA43-0BFE1B4DC8F8}"/>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F2354568-7A17-414E-A884-2FF5C7EF632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See Chaffey 2007: 68. </a:t>
            </a:r>
          </a:p>
          <a:p>
            <a:pPr eaLnBrk="1" hangingPunct="1"/>
            <a:r>
              <a:rPr lang="en-GB" altLang="en-US" dirty="0" err="1"/>
              <a:t>Airnbnb</a:t>
            </a:r>
            <a:r>
              <a:rPr lang="en-GB" altLang="en-US" dirty="0"/>
              <a:t> Hosts – </a:t>
            </a:r>
            <a:r>
              <a:rPr lang="en-GB" altLang="en-US" b="1" dirty="0"/>
              <a:t>suppliers</a:t>
            </a:r>
            <a:r>
              <a:rPr lang="en-GB" altLang="en-US" dirty="0"/>
              <a:t> of accommodation, recorded on platform database. </a:t>
            </a:r>
            <a:r>
              <a:rPr lang="en-GB" altLang="en-US" b="1" dirty="0"/>
              <a:t>Upstream</a:t>
            </a:r>
          </a:p>
        </p:txBody>
      </p:sp>
      <p:sp>
        <p:nvSpPr>
          <p:cNvPr id="35844" name="Slide Number Placeholder 3">
            <a:extLst>
              <a:ext uri="{FF2B5EF4-FFF2-40B4-BE49-F238E27FC236}">
                <a16:creationId xmlns:a16="http://schemas.microsoft.com/office/drawing/2014/main" id="{D6A03339-CFCA-4DE5-88AA-82DB9172B9F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8BAD5AC-500C-4661-8B04-F2C40A574FF2}" type="slidenum">
              <a:rPr lang="zh-CN" altLang="en-US"/>
              <a:pPr/>
              <a:t>20</a:t>
            </a:fld>
            <a:endParaRPr lang="en-US" altLang="zh-CN"/>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7760A2D-4451-4253-A286-91EBDC3E3281}"/>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CDFA98D0-1DB6-4926-A3B8-FFC380431D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SRM= Supplier Relationship Management</a:t>
            </a:r>
          </a:p>
          <a:p>
            <a:pPr eaLnBrk="1" hangingPunct="1"/>
            <a:r>
              <a:rPr lang="en-GB" altLang="en-US" dirty="0"/>
              <a:t>B2E= Business to employee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latin typeface="Calibri" panose="020F0502020204030204" pitchFamily="34" charset="0"/>
              </a:rPr>
              <a:t>Reduce costs – digital processes</a:t>
            </a:r>
            <a:endParaRPr lang="en-GB" sz="1200" dirty="0">
              <a:latin typeface="Calibri" panose="020F0502020204030204" pitchFamily="34" charset="0"/>
            </a:endParaRPr>
          </a:p>
          <a:p>
            <a:pPr marL="342900" indent="-342900">
              <a:buFont typeface="Arial" panose="020B0604020202020204" pitchFamily="34" charset="0"/>
              <a:buChar char="•"/>
              <a:defRPr/>
            </a:pPr>
            <a:r>
              <a:rPr lang="en-US" sz="1200" dirty="0">
                <a:latin typeface="Calibri" panose="020F0502020204030204" pitchFamily="34" charset="0"/>
              </a:rPr>
              <a:t>Improve customer service and responsiveness – up-to-date information captured in real time and stored in databases</a:t>
            </a:r>
            <a:endParaRPr lang="en-GB" sz="1200" dirty="0">
              <a:latin typeface="Calibri" panose="020F0502020204030204" pitchFamily="34" charset="0"/>
            </a:endParaRPr>
          </a:p>
          <a:p>
            <a:pPr marL="342900" indent="-342900">
              <a:buFont typeface="Arial" panose="020B0604020202020204" pitchFamily="34" charset="0"/>
              <a:buChar char="•"/>
              <a:defRPr/>
            </a:pPr>
            <a:r>
              <a:rPr lang="en-US" sz="1200" dirty="0">
                <a:latin typeface="Calibri" panose="020F0502020204030204" pitchFamily="34" charset="0"/>
              </a:rPr>
              <a:t>Increase sales – Booking system connects to CRM system to profile customers, generate new leads …</a:t>
            </a:r>
          </a:p>
          <a:p>
            <a:pPr marL="342900" indent="-342900">
              <a:buFont typeface="Arial" panose="020B0604020202020204" pitchFamily="34" charset="0"/>
              <a:buChar char="•"/>
              <a:defRPr/>
            </a:pPr>
            <a:endParaRPr lang="en-US" sz="1200" dirty="0">
              <a:latin typeface="Calibri" panose="020F0502020204030204" pitchFamily="34" charset="0"/>
            </a:endParaRPr>
          </a:p>
          <a:p>
            <a:pPr marL="0" indent="0">
              <a:buFont typeface="Arial" panose="020B0604020202020204" pitchFamily="34" charset="0"/>
              <a:buNone/>
              <a:defRPr/>
            </a:pPr>
            <a:r>
              <a:rPr lang="en-US" sz="1200" dirty="0">
                <a:latin typeface="Calibri" panose="020F0502020204030204" pitchFamily="34" charset="0"/>
              </a:rPr>
              <a:t>In well known supermarkets</a:t>
            </a:r>
          </a:p>
          <a:p>
            <a:pPr>
              <a:spcBef>
                <a:spcPct val="0"/>
              </a:spcBef>
              <a:buClrTx/>
              <a:buSzTx/>
              <a:buFont typeface="Arial" panose="020B0604020202020204" pitchFamily="34" charset="0"/>
              <a:buChar char="•"/>
            </a:pPr>
            <a:r>
              <a:rPr lang="en-GB" altLang="en-US" sz="1200" dirty="0">
                <a:latin typeface="Calibri" panose="020F0502020204030204" pitchFamily="34" charset="0"/>
              </a:rPr>
              <a:t>Tesco’s Upstream Supply Chain – Tesco Information Exchange (TIE)</a:t>
            </a:r>
          </a:p>
          <a:p>
            <a:pPr>
              <a:spcBef>
                <a:spcPct val="0"/>
              </a:spcBef>
              <a:buClrTx/>
              <a:buSzTx/>
              <a:buFont typeface="Arial" panose="020B0604020202020204" pitchFamily="34" charset="0"/>
              <a:buChar char="•"/>
            </a:pPr>
            <a:r>
              <a:rPr lang="en-GB" altLang="en-US" sz="1200" dirty="0">
                <a:latin typeface="Calibri" panose="020F0502020204030204" pitchFamily="34" charset="0"/>
              </a:rPr>
              <a:t>Sainsbury – Sainsbury Information Direct</a:t>
            </a:r>
          </a:p>
          <a:p>
            <a:pPr>
              <a:spcBef>
                <a:spcPct val="0"/>
              </a:spcBef>
              <a:buClrTx/>
              <a:buSzTx/>
              <a:buFont typeface="Arial" panose="020B0604020202020204" pitchFamily="34" charset="0"/>
              <a:buChar char="•"/>
            </a:pPr>
            <a:r>
              <a:rPr lang="en-GB" altLang="en-US" sz="1200" dirty="0">
                <a:latin typeface="Calibri" panose="020F0502020204030204" pitchFamily="34" charset="0"/>
              </a:rPr>
              <a:t>Safeway – Safeway Supplier Information Service</a:t>
            </a:r>
            <a:endParaRPr lang="en-GB" sz="1200" dirty="0">
              <a:latin typeface="Calibri" panose="020F0502020204030204" pitchFamily="34" charset="0"/>
            </a:endParaRPr>
          </a:p>
          <a:p>
            <a:pPr eaLnBrk="1" hangingPunct="1"/>
            <a:endParaRPr lang="en-GB" altLang="en-US" dirty="0"/>
          </a:p>
        </p:txBody>
      </p:sp>
      <p:sp>
        <p:nvSpPr>
          <p:cNvPr id="38916" name="Slide Number Placeholder 3">
            <a:extLst>
              <a:ext uri="{FF2B5EF4-FFF2-40B4-BE49-F238E27FC236}">
                <a16:creationId xmlns:a16="http://schemas.microsoft.com/office/drawing/2014/main" id="{7463C89F-AC49-4DEB-A4D8-E5A71BDFBA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29AFD62-E6D3-4258-BF0D-E022305AC7EE}" type="slidenum">
              <a:rPr lang="zh-CN" altLang="en-US"/>
              <a:pPr/>
              <a:t>21</a:t>
            </a:fld>
            <a:endParaRPr lang="en-US" altLang="zh-CN"/>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are asking questions about what systems to implement into the organisation, this is a useful website and resource, for you to research by system, [ERP / CRM / SCM] or other systems / apps.</a:t>
            </a:r>
          </a:p>
          <a:p>
            <a:r>
              <a:rPr lang="en-GB" dirty="0"/>
              <a:t>In your assignment you will be expected to state where ERP, SCM and CRM are appropriate for </a:t>
            </a:r>
            <a:r>
              <a:rPr lang="en-GB" dirty="0" err="1"/>
              <a:t>AirBnB</a:t>
            </a:r>
            <a:r>
              <a:rPr lang="en-GB" dirty="0"/>
              <a:t>, and this resource will help you name apps, and propose their use as you can see from this resource the benefits to the organisation.</a:t>
            </a:r>
          </a:p>
        </p:txBody>
      </p:sp>
      <p:sp>
        <p:nvSpPr>
          <p:cNvPr id="4" name="Slide Number Placeholder 3"/>
          <p:cNvSpPr>
            <a:spLocks noGrp="1"/>
          </p:cNvSpPr>
          <p:nvPr>
            <p:ph type="sldNum" sz="quarter" idx="5"/>
          </p:nvPr>
        </p:nvSpPr>
        <p:spPr/>
        <p:txBody>
          <a:bodyPr/>
          <a:lstStyle/>
          <a:p>
            <a:fld id="{7CB96DC6-C24E-4E2B-9F63-A882FE8BBE9D}" type="slidenum">
              <a:rPr lang="en-GB" smtClean="0"/>
              <a:t>23</a:t>
            </a:fld>
            <a:endParaRPr lang="en-GB"/>
          </a:p>
        </p:txBody>
      </p:sp>
    </p:spTree>
    <p:extLst>
      <p:ext uri="{BB962C8B-B14F-4D97-AF65-F5344CB8AC3E}">
        <p14:creationId xmlns:p14="http://schemas.microsoft.com/office/powerpoint/2010/main" val="7837006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Thoben</a:t>
            </a:r>
            <a:r>
              <a:rPr lang="en-GB" dirty="0"/>
              <a:t> et al. (2002) – </a:t>
            </a:r>
          </a:p>
          <a:p>
            <a:r>
              <a:rPr lang="en-GB" dirty="0" err="1"/>
              <a:t>Thoben</a:t>
            </a:r>
            <a:r>
              <a:rPr lang="en-GB" dirty="0"/>
              <a:t>, K.D., </a:t>
            </a:r>
            <a:r>
              <a:rPr lang="en-GB" dirty="0" err="1"/>
              <a:t>Kirisci</a:t>
            </a:r>
            <a:r>
              <a:rPr lang="en-GB" dirty="0"/>
              <a:t>, P., </a:t>
            </a:r>
            <a:r>
              <a:rPr lang="en-GB" dirty="0" err="1"/>
              <a:t>Kicin</a:t>
            </a:r>
            <a:r>
              <a:rPr lang="en-GB" dirty="0"/>
              <a:t>, S., </a:t>
            </a:r>
            <a:r>
              <a:rPr lang="en-GB" dirty="0" err="1"/>
              <a:t>Eschenbaecher</a:t>
            </a:r>
            <a:r>
              <a:rPr lang="en-GB" dirty="0"/>
              <a:t>, J. and Higgins, P., Holistic approach for structuring the various facets of e-business in enterprise networks. In ICE, 2002, Rome, Italy, 2002.</a:t>
            </a:r>
          </a:p>
          <a:p>
            <a:endParaRPr lang="en-GB" dirty="0"/>
          </a:p>
          <a:p>
            <a:r>
              <a:rPr lang="en-GB" dirty="0"/>
              <a:t>Airbnb example, </a:t>
            </a:r>
            <a:r>
              <a:rPr lang="en-GB" sz="1200" dirty="0"/>
              <a:t>Platform – Multisided – P2P ecommerce</a:t>
            </a:r>
            <a:endParaRPr lang="en-GB" dirty="0"/>
          </a:p>
          <a:p>
            <a:r>
              <a:rPr lang="en-GB" dirty="0"/>
              <a:t>The platform uses Amazon Web Services (Cloud) which houses all the systems, connecting parties at different sides of a market, to connect sellers with buyers (hosts with customers)</a:t>
            </a:r>
          </a:p>
          <a:p>
            <a:r>
              <a:rPr lang="en-GB" dirty="0"/>
              <a:t>The platform features a calendar which facilitates management of availability and booking inquiries to avoid double bookings. It is also the home of a huge number of reviews which effectively serve as hosts’ and guests’ peer-to-peer networks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platform deploys a number of systems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ERP systems integrate business processes in manufacturing and production, finance and accounting, sales and marketing, and human resources into a single software system.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Payment options and secure payment facilities for invoicing</a:t>
            </a:r>
          </a:p>
          <a:p>
            <a:pPr eaLnBrk="1" hangingPunct="1"/>
            <a:r>
              <a:rPr lang="en-GB" dirty="0"/>
              <a:t>Consists of tools and based on guests’ search patterns and queries, the platform deploys search algorithm optimisation and machine learning to match queries with listings they are most likely to book.</a:t>
            </a: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SCM systems help businesses manage relationships with their suppliers - </a:t>
            </a:r>
            <a:r>
              <a:rPr lang="en-GB" dirty="0"/>
              <a:t>The platform standardises the booking process and handles financial transactions between guests and hosts. </a:t>
            </a: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CRM systems help businesses manage relationships with their customers - </a:t>
            </a:r>
            <a:r>
              <a:rPr lang="en-GB" dirty="0"/>
              <a:t>search algorithm optimisation and machine learning to maximise transaction likelihood in view of the preferences and expectations of hosts and guests.</a:t>
            </a:r>
          </a:p>
          <a:p>
            <a:endParaRPr lang="en-GB" dirty="0"/>
          </a:p>
        </p:txBody>
      </p:sp>
      <p:sp>
        <p:nvSpPr>
          <p:cNvPr id="4" name="Slide Number Placeholder 3"/>
          <p:cNvSpPr>
            <a:spLocks noGrp="1"/>
          </p:cNvSpPr>
          <p:nvPr>
            <p:ph type="sldNum" sz="quarter" idx="5"/>
          </p:nvPr>
        </p:nvSpPr>
        <p:spPr/>
        <p:txBody>
          <a:bodyPr/>
          <a:lstStyle/>
          <a:p>
            <a:fld id="{819C8B7C-DFF8-4F16-A9C4-4C826AD43C43}" type="slidenum">
              <a:rPr lang="en-US" smtClean="0"/>
              <a:t>24</a:t>
            </a:fld>
            <a:endParaRPr lang="en-US"/>
          </a:p>
        </p:txBody>
      </p:sp>
    </p:spTree>
    <p:extLst>
      <p:ext uri="{BB962C8B-B14F-4D97-AF65-F5344CB8AC3E}">
        <p14:creationId xmlns:p14="http://schemas.microsoft.com/office/powerpoint/2010/main" val="1187831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3351252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3233735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067658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4209075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1F1985-5E6F-498D-A6EB-BAEB95F962E5}" type="datetimeFigureOut">
              <a:rPr lang="en-GB" smtClean="0"/>
              <a:t>29/11/2023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500499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2506367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2977311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834375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979247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3886568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491454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21579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581651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7785090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28886158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65331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884088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994367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42056308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31386698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24222661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1F1985-5E6F-498D-A6EB-BAEB95F962E5}" type="datetimeFigureOut">
              <a:rPr lang="en-GB" smtClean="0"/>
              <a:t>29/11/2023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57243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9478423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500037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1702127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7800056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1F1985-5E6F-498D-A6EB-BAEB95F962E5}"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7827489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0202112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366828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1135298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18665445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40610626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29904138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1F1985-5E6F-498D-A6EB-BAEB95F962E5}"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B117FC-BEAD-48D9-A43D-421081D84620}" type="slidenum">
              <a:rPr lang="en-GB" smtClean="0"/>
              <a:t>‹#›</a:t>
            </a:fld>
            <a:endParaRPr lang="en-GB"/>
          </a:p>
        </p:txBody>
      </p:sp>
    </p:spTree>
    <p:extLst>
      <p:ext uri="{BB962C8B-B14F-4D97-AF65-F5344CB8AC3E}">
        <p14:creationId xmlns:p14="http://schemas.microsoft.com/office/powerpoint/2010/main" val="288299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A1F1985-5E6F-498D-A6EB-BAEB95F962E5}" type="datetimeFigureOut">
              <a:rPr lang="en-GB" smtClean="0"/>
              <a:t>29/11/2023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DB117FC-BEAD-48D9-A43D-421081D84620}" type="slidenum">
              <a:rPr lang="en-GB" smtClean="0"/>
              <a:t>‹#›</a:t>
            </a:fld>
            <a:endParaRPr lang="en-GB"/>
          </a:p>
        </p:txBody>
      </p:sp>
    </p:spTree>
    <p:extLst>
      <p:ext uri="{BB962C8B-B14F-4D97-AF65-F5344CB8AC3E}">
        <p14:creationId xmlns:p14="http://schemas.microsoft.com/office/powerpoint/2010/main" val="11306852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A1F1985-5E6F-498D-A6EB-BAEB95F962E5}" type="datetimeFigureOut">
              <a:rPr lang="en-GB" smtClean="0"/>
              <a:t>29/11/2023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DB117FC-BEAD-48D9-A43D-421081D84620}" type="slidenum">
              <a:rPr lang="en-GB" smtClean="0"/>
              <a:t>‹#›</a:t>
            </a:fld>
            <a:endParaRPr lang="en-GB"/>
          </a:p>
        </p:txBody>
      </p:sp>
    </p:spTree>
    <p:extLst>
      <p:ext uri="{BB962C8B-B14F-4D97-AF65-F5344CB8AC3E}">
        <p14:creationId xmlns:p14="http://schemas.microsoft.com/office/powerpoint/2010/main" val="267353877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9.xml"/><Relationship Id="rId5" Type="http://schemas.openxmlformats.org/officeDocument/2006/relationships/image" Target="../media/image9.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12PE2058%20Ch09-01.gif%20%20%20%20%20%20%20%20%20%20%20%20%20%20%20%20%20%20%20%20%20%20%20%20%20%20%20%20%20%20%20%20%20%20%20%20%20%20%20%20%20%20%20%20%200001EC53%0bAdam's%20work%20%20%20%20%20%20%20%20%20%20%20%20%20%20%20%20%20%20%20%20B65CE38B:"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csc2.ncsu.edu/faculty/healey/tweet_viz/tweet_app/"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12PE2058%20Ch06-01.gif%20%20%20%20%20%20%20%20%20%20%20%20%20%20%20%20%20%20%20%20%20%20%20%20%20%20%20%20%20%20%20%20%20%20%20%20%20%20%20%20%20%20%20%20%200001EC53%0bAdam's%20work%20%20%20%20%20%20%20%20%20%20%20%20%20%20%20%20%20%20%20%20B65CE38B:"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CC51-32B3-4187-BA67-EE9064790938}"/>
              </a:ext>
            </a:extLst>
          </p:cNvPr>
          <p:cNvSpPr>
            <a:spLocks noGrp="1"/>
          </p:cNvSpPr>
          <p:nvPr>
            <p:ph type="ctrTitle"/>
          </p:nvPr>
        </p:nvSpPr>
        <p:spPr>
          <a:xfrm>
            <a:off x="519765" y="1039528"/>
            <a:ext cx="11152470" cy="3481005"/>
          </a:xfrm>
        </p:spPr>
        <p:txBody>
          <a:bodyPr>
            <a:noAutofit/>
          </a:bodyPr>
          <a:lstStyle/>
          <a:p>
            <a:br>
              <a:rPr lang="en-GB" sz="4500" dirty="0"/>
            </a:br>
            <a:r>
              <a:rPr lang="en-GB" sz="4500" dirty="0"/>
              <a:t>Enterprise Resource Management</a:t>
            </a:r>
            <a:br>
              <a:rPr lang="en-GB" sz="4500" dirty="0"/>
            </a:br>
            <a:r>
              <a:rPr lang="en-GB" sz="4500" dirty="0"/>
              <a:t>Customer relationship Management Supply Chain Management</a:t>
            </a:r>
            <a:br>
              <a:rPr lang="en-GB" sz="4500" dirty="0"/>
            </a:br>
            <a:endParaRPr lang="en-GB" sz="4500" dirty="0"/>
          </a:p>
        </p:txBody>
      </p:sp>
      <p:sp>
        <p:nvSpPr>
          <p:cNvPr id="3" name="Subtitle 2">
            <a:extLst>
              <a:ext uri="{FF2B5EF4-FFF2-40B4-BE49-F238E27FC236}">
                <a16:creationId xmlns:a16="http://schemas.microsoft.com/office/drawing/2014/main" id="{49E02F87-D3DC-495B-97BF-B70EB1B85D20}"/>
              </a:ext>
            </a:extLst>
          </p:cNvPr>
          <p:cNvSpPr>
            <a:spLocks noGrp="1"/>
          </p:cNvSpPr>
          <p:nvPr>
            <p:ph type="subTitle" idx="1"/>
          </p:nvPr>
        </p:nvSpPr>
        <p:spPr>
          <a:xfrm>
            <a:off x="1081239" y="5188015"/>
            <a:ext cx="9144000" cy="859055"/>
          </a:xfrm>
        </p:spPr>
        <p:txBody>
          <a:bodyPr>
            <a:normAutofit/>
          </a:bodyPr>
          <a:lstStyle/>
          <a:p>
            <a:pPr algn="ctr"/>
            <a:r>
              <a:rPr lang="en-GB" sz="4000" dirty="0">
                <a:solidFill>
                  <a:schemeClr val="tx1"/>
                </a:solidFill>
              </a:rPr>
              <a:t>Week 10</a:t>
            </a:r>
          </a:p>
        </p:txBody>
      </p:sp>
    </p:spTree>
    <p:extLst>
      <p:ext uri="{BB962C8B-B14F-4D97-AF65-F5344CB8AC3E}">
        <p14:creationId xmlns:p14="http://schemas.microsoft.com/office/powerpoint/2010/main" val="1225778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5315F9-17E3-4AE0-A3FA-C759D3420E1B}"/>
              </a:ext>
            </a:extLst>
          </p:cNvPr>
          <p:cNvPicPr>
            <a:picLocks noChangeAspect="1"/>
          </p:cNvPicPr>
          <p:nvPr/>
        </p:nvPicPr>
        <p:blipFill>
          <a:blip r:embed="rId3"/>
          <a:stretch>
            <a:fillRect/>
          </a:stretch>
        </p:blipFill>
        <p:spPr>
          <a:xfrm>
            <a:off x="1714500" y="656925"/>
            <a:ext cx="8763000" cy="6158267"/>
          </a:xfrm>
          <a:prstGeom prst="rect">
            <a:avLst/>
          </a:prstGeom>
        </p:spPr>
      </p:pic>
      <p:sp>
        <p:nvSpPr>
          <p:cNvPr id="4" name="Rectangle 2">
            <a:extLst>
              <a:ext uri="{FF2B5EF4-FFF2-40B4-BE49-F238E27FC236}">
                <a16:creationId xmlns:a16="http://schemas.microsoft.com/office/drawing/2014/main" id="{78798ECB-F22E-4BBC-B484-AF9614ED241F}"/>
              </a:ext>
            </a:extLst>
          </p:cNvPr>
          <p:cNvSpPr txBox="1">
            <a:spLocks noChangeArrowheads="1"/>
          </p:cNvSpPr>
          <p:nvPr/>
        </p:nvSpPr>
        <p:spPr>
          <a:xfrm>
            <a:off x="1981200" y="-14438"/>
            <a:ext cx="8229600" cy="685800"/>
          </a:xfrm>
          <a:prstGeom prst="rect">
            <a:avLst/>
          </a:prstGeom>
        </p:spPr>
        <p:txBody>
          <a:bodyPr vert="horz" lIns="91436" tIns="45718" rIns="91436" bIns="45718"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zh-CN" sz="2800" b="1" dirty="0">
                <a:ea typeface="宋体" pitchFamily="2" charset="-122"/>
              </a:rPr>
              <a:t>Summary of Digital Business</a:t>
            </a:r>
          </a:p>
        </p:txBody>
      </p:sp>
    </p:spTree>
    <p:extLst>
      <p:ext uri="{BB962C8B-B14F-4D97-AF65-F5344CB8AC3E}">
        <p14:creationId xmlns:p14="http://schemas.microsoft.com/office/powerpoint/2010/main" val="668915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2DA27A5-25FA-4C9F-B859-8A6F723D8074}"/>
              </a:ext>
            </a:extLst>
          </p:cNvPr>
          <p:cNvSpPr>
            <a:spLocks noGrp="1" noChangeArrowheads="1"/>
          </p:cNvSpPr>
          <p:nvPr>
            <p:ph type="title"/>
          </p:nvPr>
        </p:nvSpPr>
        <p:spPr/>
        <p:txBody>
          <a:bodyPr/>
          <a:lstStyle/>
          <a:p>
            <a:pPr eaLnBrk="1" hangingPunct="1"/>
            <a:r>
              <a:rPr lang="en-US" altLang="zh-CN" sz="5400" b="1" dirty="0">
                <a:solidFill>
                  <a:srgbClr val="FFCC00"/>
                </a:solidFill>
              </a:rPr>
              <a:t>The Concept of ERP </a:t>
            </a:r>
          </a:p>
        </p:txBody>
      </p:sp>
      <p:sp>
        <p:nvSpPr>
          <p:cNvPr id="12291" name="Rectangle 3">
            <a:extLst>
              <a:ext uri="{FF2B5EF4-FFF2-40B4-BE49-F238E27FC236}">
                <a16:creationId xmlns:a16="http://schemas.microsoft.com/office/drawing/2014/main" id="{3EFA7ED3-41E9-4F00-807C-F747E21FBFA6}"/>
              </a:ext>
            </a:extLst>
          </p:cNvPr>
          <p:cNvSpPr>
            <a:spLocks noGrp="1" noChangeArrowheads="1"/>
          </p:cNvSpPr>
          <p:nvPr>
            <p:ph idx="1"/>
          </p:nvPr>
        </p:nvSpPr>
        <p:spPr>
          <a:xfrm>
            <a:off x="2097088" y="1364299"/>
            <a:ext cx="7924800" cy="815975"/>
          </a:xfrm>
        </p:spPr>
        <p:txBody>
          <a:bodyPr>
            <a:noAutofit/>
          </a:bodyPr>
          <a:lstStyle/>
          <a:p>
            <a:pPr eaLnBrk="1" hangingPunct="1"/>
            <a:r>
              <a:rPr lang="en-US" altLang="zh-CN" sz="2800" dirty="0">
                <a:latin typeface="Arial" panose="020B0604020202020204" pitchFamily="34" charset="0"/>
                <a:cs typeface="Arial" panose="020B0604020202020204" pitchFamily="34" charset="0"/>
              </a:rPr>
              <a:t>Enterprise Resource Planning (ERP) software ties all departments in a company together into one common system</a:t>
            </a:r>
          </a:p>
          <a:p>
            <a:pPr eaLnBrk="1" hangingPunct="1"/>
            <a:endParaRPr lang="en-GB" altLang="zh-CN" sz="2800" dirty="0">
              <a:latin typeface="Arial" panose="020B0604020202020204" pitchFamily="34" charset="0"/>
              <a:cs typeface="Arial" panose="020B0604020202020204" pitchFamily="34" charset="0"/>
            </a:endParaRPr>
          </a:p>
          <a:p>
            <a:pPr eaLnBrk="1" hangingPunct="1"/>
            <a:endParaRPr lang="en-US" altLang="zh-CN" sz="2800" dirty="0">
              <a:latin typeface="Arial" panose="020B0604020202020204" pitchFamily="34" charset="0"/>
              <a:cs typeface="Arial" panose="020B0604020202020204" pitchFamily="34" charset="0"/>
            </a:endParaRPr>
          </a:p>
          <a:p>
            <a:pPr eaLnBrk="1" hangingPunct="1">
              <a:buFontTx/>
              <a:buNone/>
            </a:pPr>
            <a:r>
              <a:rPr lang="en-US" altLang="zh-CN" sz="2800" dirty="0">
                <a:latin typeface="Arial" panose="020B0604020202020204" pitchFamily="34" charset="0"/>
                <a:cs typeface="Arial" panose="020B0604020202020204" pitchFamily="34" charset="0"/>
              </a:rPr>
              <a:t> </a:t>
            </a:r>
          </a:p>
          <a:p>
            <a:pPr eaLnBrk="1" hangingPunct="1"/>
            <a:endParaRPr lang="en-US" altLang="zh-CN" sz="2800" b="1" dirty="0">
              <a:latin typeface="Arial" panose="020B0604020202020204" pitchFamily="34" charset="0"/>
              <a:cs typeface="Arial" panose="020B0604020202020204" pitchFamily="34" charset="0"/>
            </a:endParaRPr>
          </a:p>
        </p:txBody>
      </p:sp>
      <p:sp>
        <p:nvSpPr>
          <p:cNvPr id="12292" name="Slide Number Placeholder 5">
            <a:extLst>
              <a:ext uri="{FF2B5EF4-FFF2-40B4-BE49-F238E27FC236}">
                <a16:creationId xmlns:a16="http://schemas.microsoft.com/office/drawing/2014/main" id="{885E6CD8-AAB7-4887-BF90-7B9B12AF23C9}"/>
              </a:ext>
            </a:extLst>
          </p:cNvPr>
          <p:cNvSpPr>
            <a:spLocks noGrp="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fld id="{85110DDF-B966-465F-933F-C0452580AA07}" type="slidenum">
              <a:rPr lang="en-US" altLang="en-US" sz="1400">
                <a:latin typeface="Times New Roman" panose="02020603050405020304" pitchFamily="18" charset="0"/>
              </a:rPr>
              <a:pPr eaLnBrk="1" hangingPunct="1">
                <a:spcBef>
                  <a:spcPct val="0"/>
                </a:spcBef>
                <a:buClrTx/>
                <a:buSzTx/>
                <a:buFontTx/>
                <a:buNone/>
              </a:pPr>
              <a:t>3</a:t>
            </a:fld>
            <a:endParaRPr lang="en-US" altLang="en-US" sz="1400">
              <a:latin typeface="Times New Roman" panose="02020603050405020304" pitchFamily="18" charset="0"/>
            </a:endParaRPr>
          </a:p>
        </p:txBody>
      </p:sp>
      <p:sp>
        <p:nvSpPr>
          <p:cNvPr id="5" name="Rectangle 3">
            <a:extLst>
              <a:ext uri="{FF2B5EF4-FFF2-40B4-BE49-F238E27FC236}">
                <a16:creationId xmlns:a16="http://schemas.microsoft.com/office/drawing/2014/main" id="{CF0ECF80-A04E-4830-BCD6-EBAA5C4B37CB}"/>
              </a:ext>
            </a:extLst>
          </p:cNvPr>
          <p:cNvSpPr txBox="1">
            <a:spLocks noChangeArrowheads="1"/>
          </p:cNvSpPr>
          <p:nvPr/>
        </p:nvSpPr>
        <p:spPr bwMode="auto">
          <a:xfrm>
            <a:off x="2064713" y="2819400"/>
            <a:ext cx="79248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5621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1981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4384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895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352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10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90000"/>
              </a:lnSpc>
              <a:spcBef>
                <a:spcPct val="20000"/>
              </a:spcBef>
              <a:buClr>
                <a:srgbClr val="A6C1DA"/>
              </a:buClr>
              <a:buSzPct val="75000"/>
              <a:buFont typeface="Wingdings" panose="05000000000000000000" pitchFamily="2" charset="2"/>
              <a:buChar char="n"/>
            </a:pPr>
            <a:r>
              <a:rPr kumimoji="1" lang="en-US" altLang="zh-CN" sz="2800" dirty="0">
                <a:latin typeface="Arial" panose="020B0604020202020204" pitchFamily="34" charset="0"/>
                <a:cs typeface="Arial" panose="020B0604020202020204" pitchFamily="34" charset="0"/>
              </a:rPr>
              <a:t>ERP is the integration of all departments and functions across a company by the creation of a single software program that runs off one database.</a:t>
            </a:r>
          </a:p>
        </p:txBody>
      </p:sp>
      <p:pic>
        <p:nvPicPr>
          <p:cNvPr id="6" name="Picture 4" descr="Man at industry">
            <a:extLst>
              <a:ext uri="{FF2B5EF4-FFF2-40B4-BE49-F238E27FC236}">
                <a16:creationId xmlns:a16="http://schemas.microsoft.com/office/drawing/2014/main" id="{8159B0A4-CA6B-4A96-BEDE-4E147DF68088}"/>
              </a:ext>
            </a:extLst>
          </p:cNvPr>
          <p:cNvPicPr>
            <a:picLocks noChangeAspect="1" noChangeArrowheads="1"/>
          </p:cNvPicPr>
          <p:nvPr/>
        </p:nvPicPr>
        <p:blipFill>
          <a:blip r:embed="rId3">
            <a:lum contrast="6000"/>
            <a:extLst>
              <a:ext uri="{28A0092B-C50C-407E-A947-70E740481C1C}">
                <a14:useLocalDpi xmlns:a14="http://schemas.microsoft.com/office/drawing/2010/main" val="0"/>
              </a:ext>
            </a:extLst>
          </a:blip>
          <a:srcRect/>
          <a:stretch>
            <a:fillRect/>
          </a:stretch>
        </p:blipFill>
        <p:spPr bwMode="auto">
          <a:xfrm>
            <a:off x="8561388" y="4838700"/>
            <a:ext cx="146050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finance">
            <a:extLst>
              <a:ext uri="{FF2B5EF4-FFF2-40B4-BE49-F238E27FC236}">
                <a16:creationId xmlns:a16="http://schemas.microsoft.com/office/drawing/2014/main" id="{680BD54A-A5B8-4340-9B90-D370DA2EEBCB}"/>
              </a:ext>
            </a:extLst>
          </p:cNvPr>
          <p:cNvPicPr>
            <a:picLocks noChangeAspect="1" noChangeArrowheads="1"/>
          </p:cNvPicPr>
          <p:nvPr/>
        </p:nvPicPr>
        <p:blipFill>
          <a:blip r:embed="rId4">
            <a:lum contrast="6000"/>
            <a:extLst>
              <a:ext uri="{28A0092B-C50C-407E-A947-70E740481C1C}">
                <a14:useLocalDpi xmlns:a14="http://schemas.microsoft.com/office/drawing/2010/main" val="0"/>
              </a:ext>
            </a:extLst>
          </a:blip>
          <a:srcRect/>
          <a:stretch>
            <a:fillRect/>
          </a:stretch>
        </p:blipFill>
        <p:spPr bwMode="auto">
          <a:xfrm>
            <a:off x="2438400" y="4822826"/>
            <a:ext cx="1316038" cy="176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hr">
            <a:extLst>
              <a:ext uri="{FF2B5EF4-FFF2-40B4-BE49-F238E27FC236}">
                <a16:creationId xmlns:a16="http://schemas.microsoft.com/office/drawing/2014/main" id="{A4EF2CF8-EC08-4D03-9BA5-8960E93E2BE0}"/>
              </a:ext>
            </a:extLst>
          </p:cNvPr>
          <p:cNvPicPr>
            <a:picLocks noChangeAspect="1" noChangeArrowheads="1"/>
          </p:cNvPicPr>
          <p:nvPr/>
        </p:nvPicPr>
        <p:blipFill>
          <a:blip r:embed="rId5">
            <a:lum contrast="6000"/>
            <a:extLst>
              <a:ext uri="{28A0092B-C50C-407E-A947-70E740481C1C}">
                <a14:useLocalDpi xmlns:a14="http://schemas.microsoft.com/office/drawing/2010/main" val="0"/>
              </a:ext>
            </a:extLst>
          </a:blip>
          <a:srcRect/>
          <a:stretch>
            <a:fillRect/>
          </a:stretch>
        </p:blipFill>
        <p:spPr bwMode="auto">
          <a:xfrm>
            <a:off x="5256214" y="4910139"/>
            <a:ext cx="1946275"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5BA51EC4-EA1B-4F7F-BC30-9AC766E87F0A}"/>
              </a:ext>
            </a:extLst>
          </p:cNvPr>
          <p:cNvSpPr>
            <a:spLocks noChangeArrowheads="1"/>
          </p:cNvSpPr>
          <p:nvPr/>
        </p:nvSpPr>
        <p:spPr bwMode="auto">
          <a:xfrm>
            <a:off x="1" y="394474"/>
            <a:ext cx="3997842"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dirty="0">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a:t>
            </a:r>
          </a:p>
          <a:p>
            <a:pPr algn="ctr" eaLnBrk="1" hangingPunct="1">
              <a:spcBef>
                <a:spcPct val="0"/>
              </a:spcBef>
              <a:buClrTx/>
              <a:buSzTx/>
              <a:buFontTx/>
              <a:buNone/>
            </a:pPr>
            <a:r>
              <a:rPr lang="en-US" altLang="en-US" sz="3000" b="1" dirty="0">
                <a:solidFill>
                  <a:srgbClr val="FFFF00"/>
                </a:solidFill>
                <a:latin typeface="Arial" panose="020B0604020202020204" pitchFamily="34" charset="0"/>
                <a:ea typeface="MS PGothic" panose="020B0600070205080204" pitchFamily="34" charset="-128"/>
                <a:cs typeface="Times New Roman" panose="02020603050405020304" pitchFamily="18" charset="0"/>
              </a:rPr>
              <a:t>Resource </a:t>
            </a:r>
          </a:p>
          <a:p>
            <a:pPr algn="ctr" eaLnBrk="1" hangingPunct="1">
              <a:spcBef>
                <a:spcPct val="0"/>
              </a:spcBef>
              <a:buClrTx/>
              <a:buSzTx/>
              <a:buFontTx/>
              <a:buNone/>
            </a:pPr>
            <a:r>
              <a:rPr lang="en-US" altLang="en-US" sz="3000" b="1" dirty="0">
                <a:solidFill>
                  <a:srgbClr val="FFFF00"/>
                </a:solidFill>
                <a:latin typeface="Arial" panose="020B0604020202020204" pitchFamily="34" charset="0"/>
                <a:ea typeface="MS PGothic" panose="020B0600070205080204" pitchFamily="34" charset="-128"/>
                <a:cs typeface="Times New Roman" panose="02020603050405020304" pitchFamily="18" charset="0"/>
              </a:rPr>
              <a:t>Planning </a:t>
            </a:r>
          </a:p>
          <a:p>
            <a:pPr algn="ctr" eaLnBrk="1" hangingPunct="1">
              <a:spcBef>
                <a:spcPct val="0"/>
              </a:spcBef>
              <a:buClrTx/>
              <a:buSzTx/>
              <a:buFontTx/>
              <a:buNone/>
            </a:pPr>
            <a:r>
              <a:rPr lang="en-US" altLang="en-US" sz="3000" b="1" dirty="0">
                <a:solidFill>
                  <a:srgbClr val="FFFF00"/>
                </a:solidFill>
                <a:latin typeface="Arial" panose="020B0604020202020204" pitchFamily="34" charset="0"/>
                <a:ea typeface="MS PGothic" panose="020B0600070205080204" pitchFamily="34" charset="-128"/>
                <a:cs typeface="Times New Roman" panose="02020603050405020304" pitchFamily="18" charset="0"/>
              </a:rPr>
              <a:t>(ERP)</a:t>
            </a:r>
          </a:p>
        </p:txBody>
      </p:sp>
      <p:sp>
        <p:nvSpPr>
          <p:cNvPr id="67586" name="Text Box 8">
            <a:extLst>
              <a:ext uri="{FF2B5EF4-FFF2-40B4-BE49-F238E27FC236}">
                <a16:creationId xmlns:a16="http://schemas.microsoft.com/office/drawing/2014/main" id="{77DF110D-ECD2-4F14-9B52-D290B65975F2}"/>
              </a:ext>
            </a:extLst>
          </p:cNvPr>
          <p:cNvSpPr txBox="1">
            <a:spLocks noChangeArrowheads="1"/>
          </p:cNvSpPr>
          <p:nvPr/>
        </p:nvSpPr>
        <p:spPr bwMode="auto">
          <a:xfrm>
            <a:off x="5162901" y="6352381"/>
            <a:ext cx="1011237"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dirty="0"/>
              <a:t>Figure 2-9</a:t>
            </a:r>
          </a:p>
        </p:txBody>
      </p:sp>
      <p:sp>
        <p:nvSpPr>
          <p:cNvPr id="67587" name="Text Box 9">
            <a:extLst>
              <a:ext uri="{FF2B5EF4-FFF2-40B4-BE49-F238E27FC236}">
                <a16:creationId xmlns:a16="http://schemas.microsoft.com/office/drawing/2014/main" id="{24BE2746-C96D-4AC4-BB09-1DED8B78CE48}"/>
              </a:ext>
            </a:extLst>
          </p:cNvPr>
          <p:cNvSpPr txBox="1">
            <a:spLocks noChangeArrowheads="1"/>
          </p:cNvSpPr>
          <p:nvPr/>
        </p:nvSpPr>
        <p:spPr bwMode="auto">
          <a:xfrm>
            <a:off x="445220" y="3311476"/>
            <a:ext cx="4611355" cy="1131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2250" b="1" dirty="0"/>
              <a:t>ERP span multiple business functions and </a:t>
            </a:r>
            <a:r>
              <a:rPr lang="en-US" altLang="en-US" sz="2250" b="1" dirty="0" err="1"/>
              <a:t>organisational</a:t>
            </a:r>
            <a:r>
              <a:rPr lang="en-US" altLang="en-US" sz="2250" b="1" dirty="0"/>
              <a:t> levels.</a:t>
            </a:r>
          </a:p>
        </p:txBody>
      </p:sp>
      <p:pic>
        <p:nvPicPr>
          <p:cNvPr id="30725" name="Picture 2">
            <a:extLst>
              <a:ext uri="{FF2B5EF4-FFF2-40B4-BE49-F238E27FC236}">
                <a16:creationId xmlns:a16="http://schemas.microsoft.com/office/drawing/2014/main" id="{234A0F70-2A75-48EB-8A0E-9124A6680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0344" y="270570"/>
            <a:ext cx="6234095" cy="608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6" name="Rectangle 5">
            <a:extLst>
              <a:ext uri="{FF2B5EF4-FFF2-40B4-BE49-F238E27FC236}">
                <a16:creationId xmlns:a16="http://schemas.microsoft.com/office/drawing/2014/main" id="{B85F3597-37B1-48CC-B597-59DC93D1B964}"/>
              </a:ext>
            </a:extLst>
          </p:cNvPr>
          <p:cNvSpPr>
            <a:spLocks noChangeArrowheads="1"/>
          </p:cNvSpPr>
          <p:nvPr/>
        </p:nvSpPr>
        <p:spPr bwMode="auto">
          <a:xfrm>
            <a:off x="6486876" y="6466404"/>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dirty="0">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8019D83-29A0-4D55-91F6-6E66C0DB5E7F}"/>
              </a:ext>
            </a:extLst>
          </p:cNvPr>
          <p:cNvSpPr>
            <a:spLocks noGrp="1" noChangeArrowheads="1"/>
          </p:cNvSpPr>
          <p:nvPr>
            <p:ph type="title"/>
          </p:nvPr>
        </p:nvSpPr>
        <p:spPr>
          <a:xfrm>
            <a:off x="1976438" y="228601"/>
            <a:ext cx="7924800" cy="568325"/>
          </a:xfrm>
        </p:spPr>
        <p:txBody>
          <a:bodyPr/>
          <a:lstStyle/>
          <a:p>
            <a:pPr eaLnBrk="1" hangingPunct="1"/>
            <a:r>
              <a:rPr lang="en-US" altLang="zh-CN">
                <a:solidFill>
                  <a:srgbClr val="FFFF00"/>
                </a:solidFill>
              </a:rPr>
              <a:t>What can ERP do? </a:t>
            </a:r>
          </a:p>
        </p:txBody>
      </p:sp>
      <p:sp>
        <p:nvSpPr>
          <p:cNvPr id="2" name="Rectangle 1">
            <a:extLst>
              <a:ext uri="{FF2B5EF4-FFF2-40B4-BE49-F238E27FC236}">
                <a16:creationId xmlns:a16="http://schemas.microsoft.com/office/drawing/2014/main" id="{55654817-2B46-4A74-8897-685C45AB76D0}"/>
              </a:ext>
            </a:extLst>
          </p:cNvPr>
          <p:cNvSpPr/>
          <p:nvPr/>
        </p:nvSpPr>
        <p:spPr>
          <a:xfrm>
            <a:off x="1754335" y="1595021"/>
            <a:ext cx="7726362" cy="4832092"/>
          </a:xfrm>
          <a:prstGeom prst="rect">
            <a:avLst/>
          </a:prstGeom>
        </p:spPr>
        <p:txBody>
          <a:bodyPr>
            <a:spAutoFit/>
          </a:bodyPr>
          <a:lstStyle/>
          <a:p>
            <a:pPr marL="342906" indent="-342906" defTabSz="457207">
              <a:buClr>
                <a:schemeClr val="bg2">
                  <a:lumMod val="40000"/>
                  <a:lumOff val="60000"/>
                </a:schemeClr>
              </a:buClr>
              <a:buFont typeface="Arial" panose="020B0604020202020204" pitchFamily="34" charset="0"/>
              <a:buChar char="•"/>
              <a:defRPr/>
            </a:pPr>
            <a:r>
              <a:rPr lang="en-US" altLang="zh-CN" sz="2800" dirty="0">
                <a:latin typeface="Arial" panose="020B0604020202020204" pitchFamily="34" charset="0"/>
                <a:cs typeface="Arial" panose="020B0604020202020204" pitchFamily="34" charset="0"/>
              </a:rPr>
              <a:t>ERP software system, the back office management information system applications that </a:t>
            </a:r>
            <a:r>
              <a:rPr lang="en-US" altLang="zh-CN" sz="2800" dirty="0">
                <a:solidFill>
                  <a:srgbClr val="FFFF00"/>
                </a:solidFill>
                <a:latin typeface="Arial" panose="020B0604020202020204" pitchFamily="34" charset="0"/>
                <a:cs typeface="Arial" panose="020B0604020202020204" pitchFamily="34" charset="0"/>
              </a:rPr>
              <a:t>integrate, run, and automate </a:t>
            </a:r>
            <a:r>
              <a:rPr lang="en-US" altLang="zh-CN" sz="2800" dirty="0">
                <a:latin typeface="Arial" panose="020B0604020202020204" pitchFamily="34" charset="0"/>
                <a:cs typeface="Arial" panose="020B0604020202020204" pitchFamily="34" charset="0"/>
              </a:rPr>
              <a:t>everything from accounting to human resources and sales orders.</a:t>
            </a:r>
          </a:p>
          <a:p>
            <a:pPr marL="342906" indent="-342906" defTabSz="457207">
              <a:buClr>
                <a:schemeClr val="bg2">
                  <a:lumMod val="40000"/>
                  <a:lumOff val="60000"/>
                </a:schemeClr>
              </a:buClr>
              <a:buFont typeface="Arial" panose="020B0604020202020204" pitchFamily="34" charset="0"/>
              <a:buChar char="•"/>
              <a:defRPr/>
            </a:pPr>
            <a:endParaRPr lang="en-US" altLang="zh-CN" sz="2800" dirty="0">
              <a:latin typeface="Arial" panose="020B0604020202020204" pitchFamily="34" charset="0"/>
              <a:cs typeface="Arial" panose="020B0604020202020204" pitchFamily="34" charset="0"/>
            </a:endParaRPr>
          </a:p>
          <a:p>
            <a:pPr marL="342906" indent="-342906" defTabSz="457207">
              <a:buClr>
                <a:schemeClr val="bg2">
                  <a:lumMod val="40000"/>
                  <a:lumOff val="60000"/>
                </a:schemeClr>
              </a:buClr>
              <a:buFont typeface="Arial" panose="020B0604020202020204" pitchFamily="34" charset="0"/>
              <a:buChar char="•"/>
              <a:defRPr/>
            </a:pPr>
            <a:r>
              <a:rPr lang="en-US" altLang="zh-CN" sz="2800" dirty="0">
                <a:latin typeface="Arial" panose="020B0604020202020204" pitchFamily="34" charset="0"/>
                <a:cs typeface="Arial" panose="020B0604020202020204" pitchFamily="34" charset="0"/>
              </a:rPr>
              <a:t>Typical applications include: manufacturing, logistics, distribution, </a:t>
            </a:r>
            <a:r>
              <a:rPr lang="en-US" altLang="zh-CN" sz="2800" dirty="0">
                <a:solidFill>
                  <a:srgbClr val="FFFF00"/>
                </a:solidFill>
                <a:latin typeface="Arial" panose="020B0604020202020204" pitchFamily="34" charset="0"/>
                <a:cs typeface="Arial" panose="020B0604020202020204" pitchFamily="34" charset="0"/>
              </a:rPr>
              <a:t>inventory</a:t>
            </a:r>
            <a:r>
              <a:rPr lang="en-US" altLang="zh-CN" sz="2800" dirty="0">
                <a:latin typeface="Arial" panose="020B0604020202020204" pitchFamily="34" charset="0"/>
                <a:cs typeface="Arial" panose="020B0604020202020204" pitchFamily="34" charset="0"/>
              </a:rPr>
              <a:t>, shipping, and </a:t>
            </a:r>
            <a:r>
              <a:rPr lang="en-US" altLang="zh-CN" sz="2800" dirty="0">
                <a:solidFill>
                  <a:srgbClr val="FFFF00"/>
                </a:solidFill>
                <a:latin typeface="Arial" panose="020B0604020202020204" pitchFamily="34" charset="0"/>
                <a:cs typeface="Arial" panose="020B0604020202020204" pitchFamily="34" charset="0"/>
              </a:rPr>
              <a:t>invoicing, </a:t>
            </a:r>
            <a:r>
              <a:rPr lang="en-US" altLang="zh-CN" sz="2800" dirty="0" err="1">
                <a:solidFill>
                  <a:srgbClr val="FFFF00"/>
                </a:solidFill>
                <a:latin typeface="Arial" panose="020B0604020202020204" pitchFamily="34" charset="0"/>
                <a:cs typeface="Arial" panose="020B0604020202020204" pitchFamily="34" charset="0"/>
              </a:rPr>
              <a:t>analysing</a:t>
            </a:r>
            <a:r>
              <a:rPr lang="en-US" altLang="zh-CN" sz="2800" dirty="0">
                <a:solidFill>
                  <a:srgbClr val="FFFF00"/>
                </a:solidFill>
                <a:latin typeface="Arial" panose="020B0604020202020204" pitchFamily="34" charset="0"/>
                <a:cs typeface="Arial" panose="020B0604020202020204" pitchFamily="34" charset="0"/>
              </a:rPr>
              <a:t> data from customers</a:t>
            </a:r>
            <a:r>
              <a:rPr lang="en-US" altLang="zh-CN" sz="2800" dirty="0">
                <a:latin typeface="Arial" panose="020B0604020202020204" pitchFamily="34" charset="0"/>
                <a:cs typeface="Arial" panose="020B0604020202020204" pitchFamily="34" charset="0"/>
              </a:rPr>
              <a:t>. (more to do with operations).  </a:t>
            </a:r>
          </a:p>
          <a:p>
            <a:pPr marL="342906" indent="-342906" defTabSz="457207">
              <a:buClr>
                <a:schemeClr val="bg2">
                  <a:lumMod val="40000"/>
                  <a:lumOff val="60000"/>
                </a:schemeClr>
              </a:buClr>
              <a:buFont typeface="Arial" panose="020B0604020202020204" pitchFamily="34" charset="0"/>
              <a:buChar char="•"/>
              <a:defRPr/>
            </a:pPr>
            <a:r>
              <a:rPr lang="en-US" altLang="zh-CN" sz="2800" dirty="0">
                <a:latin typeface="Arial" panose="020B0604020202020204" pitchFamily="34" charset="0"/>
                <a:cs typeface="Arial" panose="020B0604020202020204" pitchFamily="34" charset="0"/>
              </a:rPr>
              <a:t>Think about Airbnb – might ERP be used?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6C589CAC-922D-4B94-AA3F-DF87DEB6ABEA}"/>
              </a:ext>
            </a:extLst>
          </p:cNvPr>
          <p:cNvSpPr>
            <a:spLocks noGrp="1"/>
          </p:cNvSpPr>
          <p:nvPr>
            <p:ph type="title"/>
          </p:nvPr>
        </p:nvSpPr>
        <p:spPr>
          <a:xfrm>
            <a:off x="1752600" y="63500"/>
            <a:ext cx="7056438" cy="698500"/>
          </a:xfrm>
        </p:spPr>
        <p:txBody>
          <a:bodyPr/>
          <a:lstStyle/>
          <a:p>
            <a:pPr eaLnBrk="1" hangingPunct="1"/>
            <a:r>
              <a:rPr lang="en-GB" altLang="en-US" sz="4000">
                <a:solidFill>
                  <a:srgbClr val="FFFF00"/>
                </a:solidFill>
                <a:latin typeface="Arial" panose="020B0604020202020204" pitchFamily="34" charset="0"/>
                <a:cs typeface="Arial" panose="020B0604020202020204" pitchFamily="34" charset="0"/>
              </a:rPr>
              <a:t>Future Impact of ERP</a:t>
            </a:r>
          </a:p>
        </p:txBody>
      </p:sp>
      <p:sp>
        <p:nvSpPr>
          <p:cNvPr id="75779" name="Rectangle 3">
            <a:extLst>
              <a:ext uri="{FF2B5EF4-FFF2-40B4-BE49-F238E27FC236}">
                <a16:creationId xmlns:a16="http://schemas.microsoft.com/office/drawing/2014/main" id="{721B93C1-C8C6-4A5E-B9F8-2AB231066303}"/>
              </a:ext>
            </a:extLst>
          </p:cNvPr>
          <p:cNvSpPr>
            <a:spLocks noChangeArrowheads="1"/>
          </p:cNvSpPr>
          <p:nvPr/>
        </p:nvSpPr>
        <p:spPr bwMode="auto">
          <a:xfrm>
            <a:off x="1752601" y="836613"/>
            <a:ext cx="8653463"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2400" dirty="0">
                <a:solidFill>
                  <a:srgbClr val="FFFF00"/>
                </a:solidFill>
                <a:latin typeface="Times New Roman" panose="02020603050405020304" pitchFamily="18" charset="0"/>
              </a:rPr>
              <a:t>Cloud computing </a:t>
            </a:r>
          </a:p>
          <a:p>
            <a:pPr>
              <a:spcBef>
                <a:spcPct val="0"/>
              </a:spcBef>
              <a:buClrTx/>
              <a:buSzTx/>
              <a:buFontTx/>
              <a:buNone/>
            </a:pPr>
            <a:r>
              <a:rPr lang="en-GB" altLang="en-US" sz="2400" dirty="0">
                <a:latin typeface="Times New Roman" panose="02020603050405020304" pitchFamily="18" charset="0"/>
              </a:rPr>
              <a:t>Allow companies to free up resources, because the company will have a third party hosting the system and software needed to do business over the Internet.</a:t>
            </a:r>
          </a:p>
          <a:p>
            <a:pPr>
              <a:spcBef>
                <a:spcPct val="0"/>
              </a:spcBef>
              <a:buClrTx/>
              <a:buSzTx/>
              <a:buFontTx/>
              <a:buNone/>
            </a:pPr>
            <a:endParaRPr lang="en-GB" altLang="en-US" sz="2400" dirty="0">
              <a:latin typeface="Times New Roman" panose="02020603050405020304" pitchFamily="18" charset="0"/>
            </a:endParaRPr>
          </a:p>
          <a:p>
            <a:pPr>
              <a:spcBef>
                <a:spcPct val="0"/>
              </a:spcBef>
              <a:buClrTx/>
              <a:buSzTx/>
              <a:buFontTx/>
              <a:buNone/>
            </a:pPr>
            <a:r>
              <a:rPr lang="en-GB" altLang="en-US" sz="2400" dirty="0">
                <a:latin typeface="Times New Roman" panose="02020603050405020304" pitchFamily="18" charset="0"/>
              </a:rPr>
              <a:t>Companies will be allowed to pay as they use the service, instead of making a capital investment (Ford, 2010)</a:t>
            </a:r>
          </a:p>
          <a:p>
            <a:pPr>
              <a:spcBef>
                <a:spcPct val="0"/>
              </a:spcBef>
              <a:buClrTx/>
              <a:buSzTx/>
              <a:buFontTx/>
              <a:buNone/>
            </a:pPr>
            <a:endParaRPr lang="en-GB" altLang="en-US" sz="2400" dirty="0">
              <a:latin typeface="Times New Roman" panose="02020603050405020304" pitchFamily="18" charset="0"/>
            </a:endParaRPr>
          </a:p>
          <a:p>
            <a:pPr>
              <a:spcBef>
                <a:spcPct val="0"/>
              </a:spcBef>
              <a:buClrTx/>
              <a:buSzTx/>
              <a:buFontTx/>
              <a:buNone/>
            </a:pPr>
            <a:r>
              <a:rPr lang="en-GB" altLang="en-US" sz="2400" dirty="0">
                <a:latin typeface="Times New Roman" panose="02020603050405020304" pitchFamily="18" charset="0"/>
              </a:rPr>
              <a:t>“This type of flexible technology opens the door to a new way of conducting agile business without being limited by technology infrastructure.” (Ford, 2010)</a:t>
            </a:r>
          </a:p>
          <a:p>
            <a:pPr>
              <a:spcBef>
                <a:spcPct val="0"/>
              </a:spcBef>
              <a:buClrTx/>
              <a:buSzTx/>
              <a:buFontTx/>
              <a:buNone/>
            </a:pPr>
            <a:endParaRPr lang="en-GB" altLang="en-US" sz="2400" dirty="0">
              <a:latin typeface="Times New Roman" panose="02020603050405020304" pitchFamily="18" charset="0"/>
            </a:endParaRPr>
          </a:p>
          <a:p>
            <a:pPr>
              <a:spcBef>
                <a:spcPct val="0"/>
              </a:spcBef>
              <a:buClrTx/>
              <a:buSzTx/>
              <a:buFontTx/>
              <a:buNone/>
            </a:pPr>
            <a:r>
              <a:rPr lang="en-GB" altLang="en-US" sz="2400" dirty="0">
                <a:solidFill>
                  <a:srgbClr val="FFFF00"/>
                </a:solidFill>
                <a:latin typeface="Times New Roman" panose="02020603050405020304" pitchFamily="18" charset="0"/>
              </a:rPr>
              <a:t>Business Intelligence (BI) </a:t>
            </a:r>
            <a:r>
              <a:rPr lang="en-GB" altLang="en-US" sz="2400" dirty="0">
                <a:latin typeface="Times New Roman" panose="02020603050405020304" pitchFamily="18" charset="0"/>
              </a:rPr>
              <a:t>is the ability to analyse data for decision making purposes using computer-based techniques. ERP systems have a built in BI component to help the data mining process.</a:t>
            </a:r>
          </a:p>
        </p:txBody>
      </p:sp>
      <p:sp>
        <p:nvSpPr>
          <p:cNvPr id="75780" name="Rectangle 4">
            <a:extLst>
              <a:ext uri="{FF2B5EF4-FFF2-40B4-BE49-F238E27FC236}">
                <a16:creationId xmlns:a16="http://schemas.microsoft.com/office/drawing/2014/main" id="{0FEB3BE2-7AB7-4C84-8BC3-779ACBE3CD7C}"/>
              </a:ext>
            </a:extLst>
          </p:cNvPr>
          <p:cNvSpPr>
            <a:spLocks noChangeArrowheads="1"/>
          </p:cNvSpPr>
          <p:nvPr/>
        </p:nvSpPr>
        <p:spPr bwMode="auto">
          <a:xfrm>
            <a:off x="4267200" y="6543676"/>
            <a:ext cx="64785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1400">
                <a:latin typeface="Times New Roman" panose="02020603050405020304" pitchFamily="18" charset="0"/>
              </a:rPr>
              <a:t>Extracted from Dunaway &amp; Bristow (2011) Readings on Enterprise Resource Planning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a:extLst>
              <a:ext uri="{FF2B5EF4-FFF2-40B4-BE49-F238E27FC236}">
                <a16:creationId xmlns:a16="http://schemas.microsoft.com/office/drawing/2014/main" id="{DE93B916-A33D-438E-BC67-622FAB8E869E}"/>
              </a:ext>
            </a:extLst>
          </p:cNvPr>
          <p:cNvSpPr>
            <a:spLocks noGrp="1" noChangeArrowheads="1"/>
          </p:cNvSpPr>
          <p:nvPr>
            <p:ph idx="1"/>
          </p:nvPr>
        </p:nvSpPr>
        <p:spPr>
          <a:xfrm>
            <a:off x="1703388" y="2349501"/>
            <a:ext cx="8856662" cy="2663825"/>
          </a:xfrm>
          <a:noFill/>
        </p:spPr>
        <p:txBody>
          <a:bodyPr>
            <a:normAutofit fontScale="92500" lnSpcReduction="20000"/>
          </a:bodyPr>
          <a:lstStyle/>
          <a:p>
            <a:pPr marL="0" indent="0" algn="ctr">
              <a:buNone/>
              <a:defRPr/>
            </a:pPr>
            <a:endParaRPr lang="en-GB" sz="3000" dirty="0"/>
          </a:p>
          <a:p>
            <a:pPr marL="0" indent="0" algn="ctr">
              <a:buNone/>
              <a:defRPr/>
            </a:pPr>
            <a:r>
              <a:rPr lang="en-GB" sz="3000" dirty="0"/>
              <a:t>Chaffey (2007)  defines </a:t>
            </a:r>
            <a:r>
              <a:rPr lang="en-GB" sz="3000" dirty="0">
                <a:solidFill>
                  <a:srgbClr val="FFFF00"/>
                </a:solidFill>
              </a:rPr>
              <a:t>customer relationship management (CRM) </a:t>
            </a:r>
            <a:r>
              <a:rPr lang="en-GB" sz="3000" dirty="0"/>
              <a:t>as an approach to build and sustain long-term business with customers.</a:t>
            </a:r>
          </a:p>
          <a:p>
            <a:pPr marL="0" indent="0" algn="ctr">
              <a:buNone/>
              <a:defRPr/>
            </a:pPr>
            <a:endParaRPr lang="en-GB" sz="3000" dirty="0"/>
          </a:p>
          <a:p>
            <a:pPr marL="0" indent="0" algn="ctr">
              <a:buNone/>
              <a:defRPr/>
            </a:pPr>
            <a:r>
              <a:rPr lang="en-GB" sz="3000" dirty="0"/>
              <a:t> </a:t>
            </a:r>
          </a:p>
          <a:p>
            <a:pPr marL="0" indent="0">
              <a:buNone/>
              <a:defRPr/>
            </a:pPr>
            <a:endParaRPr lang="en-GB" sz="3000" dirty="0"/>
          </a:p>
          <a:p>
            <a:pPr marL="0" indent="0">
              <a:buNone/>
              <a:defRPr/>
            </a:pPr>
            <a:endParaRPr lang="en-GB" sz="2200" dirty="0"/>
          </a:p>
        </p:txBody>
      </p:sp>
      <p:sp>
        <p:nvSpPr>
          <p:cNvPr id="3" name="Rectangle 2">
            <a:extLst>
              <a:ext uri="{FF2B5EF4-FFF2-40B4-BE49-F238E27FC236}">
                <a16:creationId xmlns:a16="http://schemas.microsoft.com/office/drawing/2014/main" id="{14C6F7C7-E4DB-4654-8F13-673DEA80D405}"/>
              </a:ext>
            </a:extLst>
          </p:cNvPr>
          <p:cNvSpPr>
            <a:spLocks noGrp="1" noChangeArrowheads="1"/>
          </p:cNvSpPr>
          <p:nvPr>
            <p:ph type="title"/>
          </p:nvPr>
        </p:nvSpPr>
        <p:spPr>
          <a:xfrm>
            <a:off x="646111" y="452718"/>
            <a:ext cx="9404723" cy="1400530"/>
          </a:xfrm>
        </p:spPr>
        <p:txBody>
          <a:bodyPr/>
          <a:lstStyle/>
          <a:p>
            <a:pPr eaLnBrk="1" hangingPunct="1"/>
            <a:r>
              <a:rPr lang="en-US" altLang="zh-CN" sz="5400" b="1" dirty="0">
                <a:solidFill>
                  <a:srgbClr val="FFCC00"/>
                </a:solidFill>
              </a:rPr>
              <a:t>The Concept of CRM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AD52552-689C-45F6-9962-92396D05CF54}"/>
              </a:ext>
            </a:extLst>
          </p:cNvPr>
          <p:cNvSpPr>
            <a:spLocks noGrp="1" noChangeArrowheads="1"/>
          </p:cNvSpPr>
          <p:nvPr>
            <p:ph type="title"/>
          </p:nvPr>
        </p:nvSpPr>
        <p:spPr/>
        <p:txBody>
          <a:bodyPr/>
          <a:lstStyle/>
          <a:p>
            <a:pPr>
              <a:defRPr/>
            </a:pPr>
            <a:endParaRPr lang="zh-CN" altLang="en-US">
              <a:ea typeface="宋体" pitchFamily="2" charset="-122"/>
            </a:endParaRPr>
          </a:p>
        </p:txBody>
      </p:sp>
      <p:sp>
        <p:nvSpPr>
          <p:cNvPr id="47107" name="Rectangle 3">
            <a:extLst>
              <a:ext uri="{FF2B5EF4-FFF2-40B4-BE49-F238E27FC236}">
                <a16:creationId xmlns:a16="http://schemas.microsoft.com/office/drawing/2014/main" id="{DAA3E01E-5E8B-4034-BF88-AD7FCB0607BF}"/>
              </a:ext>
            </a:extLst>
          </p:cNvPr>
          <p:cNvSpPr>
            <a:spLocks noGrp="1" noChangeArrowheads="1"/>
          </p:cNvSpPr>
          <p:nvPr>
            <p:ph idx="1"/>
          </p:nvPr>
        </p:nvSpPr>
        <p:spPr/>
        <p:txBody>
          <a:bodyPr/>
          <a:lstStyle/>
          <a:p>
            <a:pPr>
              <a:defRPr/>
            </a:pPr>
            <a:endParaRPr lang="zh-CN" altLang="en-US">
              <a:ea typeface="宋体" pitchFamily="2" charset="-122"/>
            </a:endParaRPr>
          </a:p>
        </p:txBody>
      </p:sp>
      <p:pic>
        <p:nvPicPr>
          <p:cNvPr id="6148" name="Picture 4" descr="PE2058 Ch08-07.gif                                             0001EC53Adam's work                    B65CE38B:">
            <a:extLst>
              <a:ext uri="{FF2B5EF4-FFF2-40B4-BE49-F238E27FC236}">
                <a16:creationId xmlns:a16="http://schemas.microsoft.com/office/drawing/2014/main" id="{D108C9A4-8422-4782-9DA5-0169F8296C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7038" y="1"/>
            <a:ext cx="8863012" cy="678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D1AC039A-01DE-4AD8-BA6C-395023765670}"/>
              </a:ext>
            </a:extLst>
          </p:cNvPr>
          <p:cNvSpPr>
            <a:spLocks noGrp="1" noChangeArrowheads="1"/>
          </p:cNvSpPr>
          <p:nvPr>
            <p:ph type="title"/>
          </p:nvPr>
        </p:nvSpPr>
        <p:spPr>
          <a:xfrm>
            <a:off x="0" y="0"/>
            <a:ext cx="10738337" cy="1400530"/>
          </a:xfrm>
        </p:spPr>
        <p:txBody>
          <a:bodyPr/>
          <a:lstStyle/>
          <a:p>
            <a:pPr>
              <a:defRPr/>
            </a:pPr>
            <a:r>
              <a:rPr lang="en-US" altLang="zh-CN" sz="4000" dirty="0">
                <a:ea typeface="宋体" pitchFamily="2" charset="-122"/>
              </a:rPr>
              <a:t>Marketing Model in Sell-side E-commerce</a:t>
            </a:r>
          </a:p>
        </p:txBody>
      </p:sp>
      <p:sp>
        <p:nvSpPr>
          <p:cNvPr id="123907" name="Rectangle 3">
            <a:extLst>
              <a:ext uri="{FF2B5EF4-FFF2-40B4-BE49-F238E27FC236}">
                <a16:creationId xmlns:a16="http://schemas.microsoft.com/office/drawing/2014/main" id="{41973336-64C1-411C-B58B-654BF225FCF5}"/>
              </a:ext>
            </a:extLst>
          </p:cNvPr>
          <p:cNvSpPr>
            <a:spLocks noGrp="1" noChangeArrowheads="1"/>
          </p:cNvSpPr>
          <p:nvPr>
            <p:ph type="body" idx="1"/>
          </p:nvPr>
        </p:nvSpPr>
        <p:spPr>
          <a:xfrm>
            <a:off x="694660" y="1497938"/>
            <a:ext cx="10565219" cy="5113052"/>
          </a:xfrm>
          <a:noFill/>
        </p:spPr>
        <p:txBody>
          <a:bodyPr>
            <a:noAutofit/>
          </a:bodyPr>
          <a:lstStyle/>
          <a:p>
            <a:pPr>
              <a:lnSpc>
                <a:spcPct val="80000"/>
              </a:lnSpc>
              <a:defRPr/>
            </a:pPr>
            <a:r>
              <a:rPr lang="en-US" altLang="zh-CN" sz="2600" dirty="0">
                <a:ea typeface="宋体" pitchFamily="2" charset="-122"/>
              </a:rPr>
              <a:t>CRM: a part of </a:t>
            </a:r>
            <a:r>
              <a:rPr lang="en-US" altLang="zh-CN" sz="2600" dirty="0">
                <a:solidFill>
                  <a:srgbClr val="FFFF00"/>
                </a:solidFill>
                <a:ea typeface="宋体" pitchFamily="2" charset="-122"/>
              </a:rPr>
              <a:t>Relationship Marketing</a:t>
            </a:r>
          </a:p>
          <a:p>
            <a:pPr lvl="1">
              <a:lnSpc>
                <a:spcPct val="80000"/>
              </a:lnSpc>
              <a:defRPr/>
            </a:pPr>
            <a:r>
              <a:rPr lang="en-US" altLang="zh-CN" sz="2600" dirty="0">
                <a:ea typeface="宋体" pitchFamily="2" charset="-122"/>
              </a:rPr>
              <a:t>The Implementation part of relationship marketing </a:t>
            </a:r>
            <a:r>
              <a:rPr lang="en-US" altLang="zh-CN" sz="2600" dirty="0">
                <a:ea typeface="宋体" pitchFamily="2" charset="-122"/>
                <a:cs typeface="Times New Roman" pitchFamily="18" charset="0"/>
              </a:rPr>
              <a:t>CRM.</a:t>
            </a:r>
          </a:p>
          <a:p>
            <a:pPr>
              <a:lnSpc>
                <a:spcPct val="80000"/>
              </a:lnSpc>
              <a:defRPr/>
            </a:pPr>
            <a:endParaRPr lang="en-US" altLang="zh-CN" sz="2600" dirty="0">
              <a:ea typeface="宋体" pitchFamily="2" charset="-122"/>
            </a:endParaRPr>
          </a:p>
          <a:p>
            <a:pPr>
              <a:lnSpc>
                <a:spcPct val="80000"/>
              </a:lnSpc>
              <a:defRPr/>
            </a:pPr>
            <a:r>
              <a:rPr lang="en-US" altLang="zh-CN" sz="2600" dirty="0">
                <a:ea typeface="宋体" pitchFamily="2" charset="-122"/>
              </a:rPr>
              <a:t>CRM is the extension and consolidation of </a:t>
            </a:r>
            <a:r>
              <a:rPr lang="en-US" altLang="zh-CN" sz="2600" b="1" dirty="0">
                <a:solidFill>
                  <a:srgbClr val="FFFF00"/>
                </a:solidFill>
                <a:ea typeface="宋体" pitchFamily="2" charset="-122"/>
              </a:rPr>
              <a:t>sell-side </a:t>
            </a:r>
          </a:p>
          <a:p>
            <a:pPr marL="0" indent="0">
              <a:lnSpc>
                <a:spcPct val="80000"/>
              </a:lnSpc>
              <a:buNone/>
              <a:tabLst>
                <a:tab pos="344488" algn="l"/>
              </a:tabLst>
              <a:defRPr/>
            </a:pPr>
            <a:r>
              <a:rPr lang="en-US" altLang="zh-CN" sz="2600" dirty="0">
                <a:ea typeface="宋体" pitchFamily="2" charset="-122"/>
              </a:rPr>
              <a:t>   E-Commerce by </a:t>
            </a:r>
            <a:r>
              <a:rPr lang="en-US" altLang="zh-CN" sz="2600" dirty="0">
                <a:solidFill>
                  <a:srgbClr val="FFFF00"/>
                </a:solidFill>
                <a:ea typeface="宋体" pitchFamily="2" charset="-122"/>
              </a:rPr>
              <a:t>building and retaining long-term customer 	relationship</a:t>
            </a:r>
            <a:r>
              <a:rPr lang="en-US" altLang="zh-CN" sz="2600" dirty="0">
                <a:ea typeface="宋体" pitchFamily="2" charset="-122"/>
              </a:rPr>
              <a:t>.</a:t>
            </a:r>
          </a:p>
          <a:p>
            <a:pPr>
              <a:lnSpc>
                <a:spcPct val="80000"/>
              </a:lnSpc>
              <a:defRPr/>
            </a:pPr>
            <a:endParaRPr lang="en-US" altLang="zh-CN" sz="2600" dirty="0">
              <a:ea typeface="宋体" pitchFamily="2" charset="-122"/>
            </a:endParaRPr>
          </a:p>
          <a:p>
            <a:pPr>
              <a:lnSpc>
                <a:spcPct val="80000"/>
              </a:lnSpc>
              <a:defRPr/>
            </a:pPr>
            <a:r>
              <a:rPr lang="en-US" altLang="zh-CN" sz="2600" dirty="0">
                <a:ea typeface="宋体" pitchFamily="2" charset="-122"/>
              </a:rPr>
              <a:t>Goal is to, convince your customers that you </a:t>
            </a:r>
            <a:r>
              <a:rPr lang="en-US" altLang="zh-CN" sz="2600" dirty="0">
                <a:solidFill>
                  <a:srgbClr val="FFFF00"/>
                </a:solidFill>
                <a:ea typeface="宋体" pitchFamily="2" charset="-122"/>
              </a:rPr>
              <a:t>add value to their purchase</a:t>
            </a:r>
            <a:r>
              <a:rPr lang="en-US" altLang="zh-CN" sz="2600" dirty="0">
                <a:ea typeface="宋体" pitchFamily="2" charset="-122"/>
              </a:rPr>
              <a:t>. </a:t>
            </a:r>
          </a:p>
          <a:p>
            <a:pPr>
              <a:lnSpc>
                <a:spcPct val="80000"/>
              </a:lnSpc>
              <a:defRPr/>
            </a:pPr>
            <a:r>
              <a:rPr lang="en-US" altLang="zh-CN" sz="2600" dirty="0">
                <a:ea typeface="宋体" pitchFamily="2" charset="-122"/>
              </a:rPr>
              <a:t>Think how Airbnb might use this?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C99F3373-ADF2-4B7C-85B5-C8EC35A64744}"/>
              </a:ext>
            </a:extLst>
          </p:cNvPr>
          <p:cNvSpPr>
            <a:spLocks noGrp="1" noChangeArrowheads="1"/>
          </p:cNvSpPr>
          <p:nvPr>
            <p:ph type="title"/>
          </p:nvPr>
        </p:nvSpPr>
        <p:spPr/>
        <p:txBody>
          <a:bodyPr/>
          <a:lstStyle/>
          <a:p>
            <a:pPr>
              <a:defRPr/>
            </a:pPr>
            <a:r>
              <a:rPr lang="en-US" altLang="zh-CN">
                <a:ea typeface="宋体" pitchFamily="2" charset="-122"/>
              </a:rPr>
              <a:t>CRM and Its </a:t>
            </a:r>
            <a:br>
              <a:rPr lang="en-US" altLang="zh-CN">
                <a:ea typeface="宋体" pitchFamily="2" charset="-122"/>
              </a:rPr>
            </a:br>
            <a:r>
              <a:rPr lang="en-US" altLang="zh-CN">
                <a:ea typeface="宋体" pitchFamily="2" charset="-122"/>
              </a:rPr>
              <a:t>Relationship with EC</a:t>
            </a:r>
          </a:p>
        </p:txBody>
      </p:sp>
      <p:sp>
        <p:nvSpPr>
          <p:cNvPr id="88067" name="Rectangle 3">
            <a:extLst>
              <a:ext uri="{FF2B5EF4-FFF2-40B4-BE49-F238E27FC236}">
                <a16:creationId xmlns:a16="http://schemas.microsoft.com/office/drawing/2014/main" id="{E7BFFF0D-FB91-4EE7-9126-B1A903D59409}"/>
              </a:ext>
            </a:extLst>
          </p:cNvPr>
          <p:cNvSpPr>
            <a:spLocks noGrp="1" noChangeArrowheads="1"/>
          </p:cNvSpPr>
          <p:nvPr>
            <p:ph type="body" idx="1"/>
          </p:nvPr>
        </p:nvSpPr>
        <p:spPr>
          <a:xfrm>
            <a:off x="2126033" y="1940277"/>
            <a:ext cx="8519507" cy="4572000"/>
          </a:xfrm>
        </p:spPr>
        <p:txBody>
          <a:bodyPr>
            <a:normAutofit/>
          </a:bodyPr>
          <a:lstStyle/>
          <a:p>
            <a:pPr>
              <a:defRPr/>
            </a:pPr>
            <a:r>
              <a:rPr lang="en-US" altLang="zh-CN" sz="2800" dirty="0">
                <a:ea typeface="宋体" pitchFamily="2" charset="-122"/>
              </a:rPr>
              <a:t>Customer relationship management (CRM):</a:t>
            </a:r>
            <a:r>
              <a:rPr lang="en-US" altLang="zh-CN" sz="2800" b="1" dirty="0">
                <a:ea typeface="宋体" pitchFamily="2" charset="-122"/>
              </a:rPr>
              <a:t> </a:t>
            </a:r>
          </a:p>
          <a:p>
            <a:pPr marL="0" indent="0">
              <a:buNone/>
              <a:defRPr/>
            </a:pPr>
            <a:r>
              <a:rPr lang="en-US" altLang="zh-CN" sz="2800" dirty="0">
                <a:ea typeface="宋体" pitchFamily="2" charset="-122"/>
              </a:rPr>
              <a:t>A customer service approach that focuses on building long-term and sustainable customer relationships that add value both for the customer and the company</a:t>
            </a:r>
          </a:p>
          <a:p>
            <a:pPr>
              <a:defRPr/>
            </a:pPr>
            <a:endParaRPr lang="en-US" altLang="zh-CN" sz="2800" dirty="0">
              <a:ea typeface="宋体" pitchFamily="2" charset="-122"/>
            </a:endParaRPr>
          </a:p>
          <a:p>
            <a:pPr>
              <a:defRPr/>
            </a:pPr>
            <a:r>
              <a:rPr lang="en-US" altLang="zh-CN" sz="2800" dirty="0">
                <a:ea typeface="宋体" pitchFamily="2" charset="-122"/>
              </a:rPr>
              <a:t>E-CRM:</a:t>
            </a:r>
            <a:r>
              <a:rPr lang="en-US" altLang="zh-CN" sz="2800" b="1" dirty="0">
                <a:ea typeface="宋体" pitchFamily="2" charset="-122"/>
              </a:rPr>
              <a:t> </a:t>
            </a:r>
            <a:r>
              <a:rPr lang="en-US" altLang="zh-CN" sz="2800" dirty="0">
                <a:ea typeface="宋体" pitchFamily="2" charset="-122"/>
              </a:rPr>
              <a:t>Customer relationship management conducted electronically, i.e. CRM Systems</a:t>
            </a:r>
          </a:p>
          <a:p>
            <a:pPr>
              <a:defRPr/>
            </a:pPr>
            <a:r>
              <a:rPr lang="en-US" altLang="zh-CN" sz="2800" dirty="0">
                <a:solidFill>
                  <a:srgbClr val="FFFF00"/>
                </a:solidFill>
                <a:ea typeface="宋体" pitchFamily="2" charset="-122"/>
              </a:rPr>
              <a:t>Open Source CRM called Sugar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a:extLst>
              <a:ext uri="{FF2B5EF4-FFF2-40B4-BE49-F238E27FC236}">
                <a16:creationId xmlns:a16="http://schemas.microsoft.com/office/drawing/2014/main" id="{00C77F26-E765-4611-8C68-62C9BFC0116E}"/>
              </a:ext>
            </a:extLst>
          </p:cNvPr>
          <p:cNvSpPr>
            <a:spLocks noGrp="1" noChangeArrowheads="1"/>
          </p:cNvSpPr>
          <p:nvPr>
            <p:ph type="body" idx="1"/>
          </p:nvPr>
        </p:nvSpPr>
        <p:spPr>
          <a:xfrm>
            <a:off x="1218064" y="1316624"/>
            <a:ext cx="8928100" cy="5256213"/>
          </a:xfrm>
          <a:noFill/>
        </p:spPr>
        <p:txBody>
          <a:bodyPr/>
          <a:lstStyle/>
          <a:p>
            <a:r>
              <a:rPr lang="en-GB" altLang="zh-CN" sz="2700" dirty="0">
                <a:ea typeface="宋体" panose="02010600030101010101" pitchFamily="2" charset="-122"/>
              </a:rPr>
              <a:t>Traditional wisdom: the best customers you can have are the ones you have already</a:t>
            </a:r>
          </a:p>
          <a:p>
            <a:pPr lvl="1"/>
            <a:r>
              <a:rPr lang="en-GB" altLang="zh-CN" sz="2300" dirty="0">
                <a:ea typeface="宋体" panose="02010600030101010101" pitchFamily="2" charset="-122"/>
              </a:rPr>
              <a:t>It is said to cost 10 times more to get a new customer than to keep an existing one</a:t>
            </a:r>
          </a:p>
          <a:p>
            <a:pPr lvl="1"/>
            <a:endParaRPr lang="en-GB" altLang="zh-CN" sz="2300" dirty="0">
              <a:ea typeface="宋体" panose="02010600030101010101" pitchFamily="2" charset="-122"/>
            </a:endParaRPr>
          </a:p>
          <a:p>
            <a:pPr lvl="1"/>
            <a:r>
              <a:rPr lang="en-GB" altLang="zh-CN" sz="2300" dirty="0">
                <a:ea typeface="宋体" panose="02010600030101010101" pitchFamily="2" charset="-122"/>
              </a:rPr>
              <a:t>Cost of acquiring online customers 20-30% higher than for traditional businesses</a:t>
            </a:r>
          </a:p>
          <a:p>
            <a:pPr lvl="1"/>
            <a:endParaRPr lang="en-GB" altLang="zh-CN" sz="2300" dirty="0">
              <a:ea typeface="宋体" panose="02010600030101010101" pitchFamily="2" charset="-122"/>
            </a:endParaRPr>
          </a:p>
          <a:p>
            <a:r>
              <a:rPr lang="en-GB" altLang="zh-CN" sz="2700" dirty="0">
                <a:solidFill>
                  <a:srgbClr val="FFFF00"/>
                </a:solidFill>
                <a:ea typeface="宋体" panose="02010600030101010101" pitchFamily="2" charset="-122"/>
              </a:rPr>
              <a:t>CRM focuses </a:t>
            </a:r>
            <a:r>
              <a:rPr lang="en-GB" altLang="zh-CN" sz="2700" dirty="0">
                <a:ea typeface="宋体" panose="02010600030101010101" pitchFamily="2" charset="-122"/>
              </a:rPr>
              <a:t>on techniques for getting and keeping customers</a:t>
            </a:r>
          </a:p>
        </p:txBody>
      </p:sp>
      <p:sp>
        <p:nvSpPr>
          <p:cNvPr id="51202" name="Rectangle 2">
            <a:extLst>
              <a:ext uri="{FF2B5EF4-FFF2-40B4-BE49-F238E27FC236}">
                <a16:creationId xmlns:a16="http://schemas.microsoft.com/office/drawing/2014/main" id="{A011DE5D-4849-4A2B-8187-7E7EAAF1192A}"/>
              </a:ext>
            </a:extLst>
          </p:cNvPr>
          <p:cNvSpPr>
            <a:spLocks noGrp="1" noChangeArrowheads="1"/>
          </p:cNvSpPr>
          <p:nvPr>
            <p:ph type="title"/>
          </p:nvPr>
        </p:nvSpPr>
        <p:spPr/>
        <p:txBody>
          <a:bodyPr/>
          <a:lstStyle/>
          <a:p>
            <a:pPr>
              <a:defRPr/>
            </a:pPr>
            <a:r>
              <a:rPr lang="en-GB" altLang="zh-CN" sz="4000">
                <a:ea typeface="宋体" pitchFamily="2" charset="-122"/>
              </a:rPr>
              <a:t>Customer Relationship Management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942C5E0-5B7D-46DA-B672-EA1C1249544B}"/>
              </a:ext>
            </a:extLst>
          </p:cNvPr>
          <p:cNvSpPr>
            <a:spLocks noGrp="1" noChangeArrowheads="1"/>
          </p:cNvSpPr>
          <p:nvPr>
            <p:ph type="ctrTitle"/>
          </p:nvPr>
        </p:nvSpPr>
        <p:spPr>
          <a:xfrm>
            <a:off x="1676400" y="5291138"/>
            <a:ext cx="7467600" cy="711200"/>
          </a:xfrm>
        </p:spPr>
        <p:txBody>
          <a:bodyPr/>
          <a:lstStyle/>
          <a:p>
            <a:pPr>
              <a:defRPr/>
            </a:pPr>
            <a:endParaRPr lang="zh-CN" altLang="en-US">
              <a:ea typeface="宋体" pitchFamily="2" charset="-122"/>
            </a:endParaRPr>
          </a:p>
        </p:txBody>
      </p:sp>
      <p:sp>
        <p:nvSpPr>
          <p:cNvPr id="54275" name="Rectangle 3">
            <a:extLst>
              <a:ext uri="{FF2B5EF4-FFF2-40B4-BE49-F238E27FC236}">
                <a16:creationId xmlns:a16="http://schemas.microsoft.com/office/drawing/2014/main" id="{63CCC502-37E5-4441-9461-52C6DCE0C618}"/>
              </a:ext>
            </a:extLst>
          </p:cNvPr>
          <p:cNvSpPr>
            <a:spLocks noGrp="1" noChangeArrowheads="1"/>
          </p:cNvSpPr>
          <p:nvPr>
            <p:ph type="subTitle" idx="1"/>
          </p:nvPr>
        </p:nvSpPr>
        <p:spPr/>
        <p:txBody>
          <a:bodyPr/>
          <a:lstStyle/>
          <a:p>
            <a:pPr>
              <a:defRPr/>
            </a:pPr>
            <a:endParaRPr lang="zh-CN" altLang="en-US">
              <a:ea typeface="宋体" pitchFamily="2" charset="-122"/>
            </a:endParaRPr>
          </a:p>
        </p:txBody>
      </p:sp>
      <p:pic>
        <p:nvPicPr>
          <p:cNvPr id="16388" name="Picture 4" descr="PE2058 Ch09-01.gif                                             0001EC53Adam's work                    B65CE38B:">
            <a:extLst>
              <a:ext uri="{FF2B5EF4-FFF2-40B4-BE49-F238E27FC236}">
                <a16:creationId xmlns:a16="http://schemas.microsoft.com/office/drawing/2014/main" id="{A470BE5B-6AC1-447C-A886-6F49D60CDBC6}"/>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524000" y="1"/>
            <a:ext cx="9144000" cy="690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1B291DC-7771-458A-A969-D6BB9FBE9089}"/>
              </a:ext>
            </a:extLst>
          </p:cNvPr>
          <p:cNvSpPr>
            <a:spLocks noGrp="1" noChangeArrowheads="1"/>
          </p:cNvSpPr>
          <p:nvPr>
            <p:ph type="title" idx="4294967295"/>
          </p:nvPr>
        </p:nvSpPr>
        <p:spPr>
          <a:xfrm>
            <a:off x="1524000" y="285750"/>
            <a:ext cx="8382000" cy="641350"/>
          </a:xfrm>
        </p:spPr>
        <p:txBody>
          <a:bodyPr/>
          <a:lstStyle/>
          <a:p>
            <a:pPr algn="ctr" eaLnBrk="1" hangingPunct="1"/>
            <a:r>
              <a:rPr lang="en-GB" altLang="en-US" sz="3200" b="1"/>
              <a:t>Marketing applications of CRM</a:t>
            </a:r>
            <a:endParaRPr lang="en-US" altLang="en-US" sz="3200" b="1"/>
          </a:p>
        </p:txBody>
      </p:sp>
      <p:sp>
        <p:nvSpPr>
          <p:cNvPr id="7171" name="Rectangle 3">
            <a:extLst>
              <a:ext uri="{FF2B5EF4-FFF2-40B4-BE49-F238E27FC236}">
                <a16:creationId xmlns:a16="http://schemas.microsoft.com/office/drawing/2014/main" id="{43C76F46-A41F-48AD-B0F7-AC5715374F82}"/>
              </a:ext>
            </a:extLst>
          </p:cNvPr>
          <p:cNvSpPr>
            <a:spLocks noGrp="1" noChangeArrowheads="1"/>
          </p:cNvSpPr>
          <p:nvPr>
            <p:ph type="body" idx="4294967295"/>
          </p:nvPr>
        </p:nvSpPr>
        <p:spPr>
          <a:xfrm>
            <a:off x="972152" y="1237632"/>
            <a:ext cx="9686224" cy="4862870"/>
          </a:xfrm>
        </p:spPr>
        <p:txBody>
          <a:bodyPr wrap="square">
            <a:spAutoFit/>
          </a:bodyPr>
          <a:lstStyle/>
          <a:p>
            <a:pPr marL="0" indent="0">
              <a:lnSpc>
                <a:spcPts val="2800"/>
              </a:lnSpc>
              <a:buClr>
                <a:schemeClr val="bg1"/>
              </a:buClr>
              <a:buSzTx/>
              <a:buNone/>
            </a:pPr>
            <a:r>
              <a:rPr lang="en-US" altLang="en-US" sz="2800" dirty="0">
                <a:latin typeface="Arial" panose="020B0604020202020204" pitchFamily="34" charset="0"/>
                <a:ea typeface="宋体" pitchFamily="2" charset="-122"/>
                <a:cs typeface="Arial" panose="020B0604020202020204" pitchFamily="34" charset="0"/>
              </a:rPr>
              <a:t>A CRM system supports the following marketing applications:</a:t>
            </a:r>
          </a:p>
          <a:p>
            <a:pPr marL="400050" lvl="1" indent="0">
              <a:lnSpc>
                <a:spcPts val="2600"/>
              </a:lnSpc>
              <a:buClr>
                <a:schemeClr val="bg1"/>
              </a:buClr>
              <a:buSzTx/>
              <a:buNone/>
            </a:pPr>
            <a:r>
              <a:rPr lang="en-US" altLang="en-US" sz="2800" dirty="0">
                <a:latin typeface="Arial" panose="020B0604020202020204" pitchFamily="34" charset="0"/>
                <a:ea typeface="宋体" pitchFamily="2" charset="-122"/>
                <a:cs typeface="Arial" panose="020B0604020202020204" pitchFamily="34" charset="0"/>
              </a:rPr>
              <a:t>Sales force automation (SFA). Tools to arrange and record customer visits.</a:t>
            </a:r>
          </a:p>
          <a:p>
            <a:pPr marL="400050" lvl="1" indent="0">
              <a:lnSpc>
                <a:spcPts val="2600"/>
              </a:lnSpc>
              <a:buClr>
                <a:schemeClr val="bg1"/>
              </a:buClr>
              <a:buSzTx/>
              <a:buNone/>
            </a:pPr>
            <a:r>
              <a:rPr lang="en-US" altLang="en-US" sz="2800" dirty="0">
                <a:latin typeface="Arial" panose="020B0604020202020204" pitchFamily="34" charset="0"/>
                <a:ea typeface="宋体" pitchFamily="2" charset="-122"/>
                <a:cs typeface="Arial" panose="020B0604020202020204" pitchFamily="34" charset="0"/>
              </a:rPr>
              <a:t>Customer service management. Representatives in contact </a:t>
            </a:r>
            <a:r>
              <a:rPr lang="en-US" altLang="en-US" sz="2800" dirty="0" err="1">
                <a:latin typeface="Arial" panose="020B0604020202020204" pitchFamily="34" charset="0"/>
                <a:ea typeface="宋体" pitchFamily="2" charset="-122"/>
                <a:cs typeface="Arial" panose="020B0604020202020204" pitchFamily="34" charset="0"/>
              </a:rPr>
              <a:t>centres</a:t>
            </a:r>
            <a:r>
              <a:rPr lang="en-US" altLang="en-US" sz="2800" dirty="0">
                <a:latin typeface="Arial" panose="020B0604020202020204" pitchFamily="34" charset="0"/>
                <a:ea typeface="宋体" pitchFamily="2" charset="-122"/>
                <a:cs typeface="Arial" panose="020B0604020202020204" pitchFamily="34" charset="0"/>
              </a:rPr>
              <a:t> respond to customer requests for information by using an intranet to access databases containing information on the customer, products and previous queries.</a:t>
            </a:r>
          </a:p>
          <a:p>
            <a:pPr marL="400050" lvl="1" indent="0">
              <a:lnSpc>
                <a:spcPts val="2600"/>
              </a:lnSpc>
              <a:buClr>
                <a:schemeClr val="bg1"/>
              </a:buClr>
              <a:buSzTx/>
              <a:buNone/>
            </a:pPr>
            <a:r>
              <a:rPr lang="en-US" altLang="en-US" sz="2800" dirty="0">
                <a:latin typeface="Arial" panose="020B0604020202020204" pitchFamily="34" charset="0"/>
                <a:ea typeface="宋体" pitchFamily="2" charset="-122"/>
                <a:cs typeface="Arial" panose="020B0604020202020204" pitchFamily="34" charset="0"/>
              </a:rPr>
              <a:t>Managing the sales process. This can be achieved through e-commerce sites, or in a B2B context by supporting sales representatives by recording the sales process (SFA).</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animEffect transition="in" filter="blinds(horizontal)">
                                      <p:cBhvr>
                                        <p:cTn id="7" dur="500"/>
                                        <p:tgtEl>
                                          <p:spTgt spid="717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2" dur="500"/>
                                        <p:tgtEl>
                                          <p:spTgt spid="717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7171">
                                            <p:txEl>
                                              <p:pRg st="3" end="3"/>
                                            </p:txEl>
                                          </p:spTgt>
                                        </p:tgtEl>
                                        <p:attrNameLst>
                                          <p:attrName>style.visibility</p:attrName>
                                        </p:attrNameLst>
                                      </p:cBhvr>
                                      <p:to>
                                        <p:strVal val="visible"/>
                                      </p:to>
                                    </p:set>
                                    <p:animEffect transition="in" filter="blinds(horizontal)">
                                      <p:cBhvr>
                                        <p:cTn id="17" dur="500"/>
                                        <p:tgtEl>
                                          <p:spTgt spid="717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68995B73-24E4-4629-8496-E484DEC35AD8}"/>
              </a:ext>
            </a:extLst>
          </p:cNvPr>
          <p:cNvSpPr>
            <a:spLocks noGrp="1" noChangeArrowheads="1"/>
          </p:cNvSpPr>
          <p:nvPr>
            <p:ph type="title" idx="4294967295"/>
          </p:nvPr>
        </p:nvSpPr>
        <p:spPr>
          <a:xfrm>
            <a:off x="1524000" y="250826"/>
            <a:ext cx="8382000" cy="1190625"/>
          </a:xfrm>
        </p:spPr>
        <p:txBody>
          <a:bodyPr/>
          <a:lstStyle/>
          <a:p>
            <a:pPr algn="ctr" eaLnBrk="1" hangingPunct="1"/>
            <a:r>
              <a:rPr lang="en-GB" altLang="en-US" sz="3200" b="1"/>
              <a:t>Marketing applications of CRM</a:t>
            </a:r>
            <a:br>
              <a:rPr lang="en-GB" altLang="en-US" sz="3200" b="1"/>
            </a:br>
            <a:r>
              <a:rPr lang="en-GB" altLang="en-US" sz="3200" b="1"/>
              <a:t>(Continued)</a:t>
            </a:r>
            <a:endParaRPr lang="en-US" altLang="en-US" sz="3200" b="1"/>
          </a:p>
        </p:txBody>
      </p:sp>
      <p:sp>
        <p:nvSpPr>
          <p:cNvPr id="8195" name="Rectangle 3">
            <a:extLst>
              <a:ext uri="{FF2B5EF4-FFF2-40B4-BE49-F238E27FC236}">
                <a16:creationId xmlns:a16="http://schemas.microsoft.com/office/drawing/2014/main" id="{6BD73C7F-F465-4572-BC97-FD09FCA5C98E}"/>
              </a:ext>
            </a:extLst>
          </p:cNvPr>
          <p:cNvSpPr>
            <a:spLocks noGrp="1" noChangeArrowheads="1"/>
          </p:cNvSpPr>
          <p:nvPr>
            <p:ph type="body" idx="4294967295"/>
          </p:nvPr>
        </p:nvSpPr>
        <p:spPr>
          <a:xfrm>
            <a:off x="1058779" y="1700213"/>
            <a:ext cx="9609221" cy="3744912"/>
          </a:xfrm>
        </p:spPr>
        <p:txBody>
          <a:bodyPr>
            <a:normAutofit fontScale="92500" lnSpcReduction="10000"/>
          </a:bodyPr>
          <a:lstStyle/>
          <a:p>
            <a:pPr marL="438150" lvl="1" indent="-396875">
              <a:buClr>
                <a:schemeClr val="bg1"/>
              </a:buClr>
              <a:buSzTx/>
              <a:buFontTx/>
              <a:buChar char="•"/>
            </a:pPr>
            <a:r>
              <a:rPr lang="en-US" altLang="en-US" sz="2800" u="sng" dirty="0">
                <a:latin typeface="Arial" panose="020B0604020202020204" pitchFamily="34" charset="0"/>
                <a:cs typeface="Arial" panose="020B0604020202020204" pitchFamily="34" charset="0"/>
              </a:rPr>
              <a:t>Campaign management</a:t>
            </a:r>
            <a:r>
              <a:rPr lang="en-US" altLang="en-US" sz="2800" dirty="0">
                <a:latin typeface="Arial" panose="020B0604020202020204" pitchFamily="34" charset="0"/>
                <a:cs typeface="Arial" panose="020B0604020202020204" pitchFamily="34" charset="0"/>
              </a:rPr>
              <a:t>. Managing ads, direct mail, email and other campaigns.</a:t>
            </a:r>
          </a:p>
          <a:p>
            <a:pPr marL="438150" lvl="1" indent="-396875">
              <a:buClr>
                <a:schemeClr val="bg1"/>
              </a:buClr>
              <a:buSzTx/>
              <a:buFontTx/>
              <a:buChar char="•"/>
            </a:pPr>
            <a:r>
              <a:rPr lang="en-US" altLang="en-US" sz="2800" u="sng" dirty="0">
                <a:latin typeface="Arial" panose="020B0604020202020204" pitchFamily="34" charset="0"/>
                <a:cs typeface="Arial" panose="020B0604020202020204" pitchFamily="34" charset="0"/>
              </a:rPr>
              <a:t>Analysis. </a:t>
            </a:r>
            <a:r>
              <a:rPr lang="en-US" altLang="en-US" sz="2800" dirty="0">
                <a:latin typeface="Arial" panose="020B0604020202020204" pitchFamily="34" charset="0"/>
                <a:cs typeface="Arial" panose="020B0604020202020204" pitchFamily="34" charset="0"/>
              </a:rPr>
              <a:t>Through technologies such as data warehouses and approaches such as data mining, customers characteristics, their purchase behavior and campaigns can be </a:t>
            </a:r>
            <a:r>
              <a:rPr lang="en-US" altLang="en-US" sz="2800" dirty="0" err="1">
                <a:latin typeface="Arial" panose="020B0604020202020204" pitchFamily="34" charset="0"/>
                <a:cs typeface="Arial" panose="020B0604020202020204" pitchFamily="34" charset="0"/>
              </a:rPr>
              <a:t>analysed</a:t>
            </a:r>
            <a:r>
              <a:rPr lang="en-US" altLang="en-US" sz="2800" dirty="0">
                <a:latin typeface="Arial" panose="020B0604020202020204" pitchFamily="34" charset="0"/>
                <a:cs typeface="Arial" panose="020B0604020202020204" pitchFamily="34" charset="0"/>
              </a:rPr>
              <a:t> in order to </a:t>
            </a:r>
            <a:r>
              <a:rPr lang="en-US" altLang="en-US" sz="2800" dirty="0" err="1">
                <a:latin typeface="Arial" panose="020B0604020202020204" pitchFamily="34" charset="0"/>
                <a:cs typeface="Arial" panose="020B0604020202020204" pitchFamily="34" charset="0"/>
              </a:rPr>
              <a:t>optimise</a:t>
            </a:r>
            <a:r>
              <a:rPr lang="en-US" altLang="en-US" sz="2800" dirty="0">
                <a:latin typeface="Arial" panose="020B0604020202020204" pitchFamily="34" charset="0"/>
                <a:cs typeface="Arial" panose="020B0604020202020204" pitchFamily="34" charset="0"/>
              </a:rPr>
              <a:t> the marketing mix.</a:t>
            </a:r>
          </a:p>
          <a:p>
            <a:pPr marL="438150" lvl="1" indent="-396875">
              <a:buClr>
                <a:schemeClr val="bg1"/>
              </a:buClr>
              <a:buSzTx/>
              <a:buFontTx/>
              <a:buChar char="•"/>
            </a:pPr>
            <a:r>
              <a:rPr lang="en-US" altLang="en-US" sz="2800" u="sng" dirty="0">
                <a:latin typeface="Arial" panose="020B0604020202020204" pitchFamily="34" charset="0"/>
                <a:cs typeface="Arial" panose="020B0604020202020204" pitchFamily="34" charset="0"/>
              </a:rPr>
              <a:t>Trends:</a:t>
            </a:r>
            <a:r>
              <a:rPr lang="en-US" altLang="en-US" sz="2800" dirty="0">
                <a:latin typeface="Arial" panose="020B0604020202020204" pitchFamily="34" charset="0"/>
                <a:cs typeface="Arial" panose="020B0604020202020204" pitchFamily="34" charset="0"/>
              </a:rPr>
              <a:t> Monitoring discussion on Social media called sentiment analysis  </a:t>
            </a:r>
            <a:r>
              <a:rPr lang="en-GB"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Tweet Sentiment Visualization App (ncsu.edu)</a:t>
            </a:r>
            <a:endParaRPr lang="en-US" altLang="en-US"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linds(horizontal)">
                                      <p:cBhvr>
                                        <p:cTn id="7" dur="500"/>
                                        <p:tgtEl>
                                          <p:spTgt spid="81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linds(horizontal)">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linds(horizontal)">
                                      <p:cBhvr>
                                        <p:cTn id="17" dur="500"/>
                                        <p:tgtEl>
                                          <p:spTgt spid="8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4">
            <a:extLst>
              <a:ext uri="{FF2B5EF4-FFF2-40B4-BE49-F238E27FC236}">
                <a16:creationId xmlns:a16="http://schemas.microsoft.com/office/drawing/2014/main" id="{2048B862-B9CA-40D2-8D63-27882D194DA7}"/>
              </a:ext>
            </a:extLst>
          </p:cNvPr>
          <p:cNvSpPr txBox="1">
            <a:spLocks noChangeArrowheads="1"/>
          </p:cNvSpPr>
          <p:nvPr/>
        </p:nvSpPr>
        <p:spPr bwMode="auto">
          <a:xfrm>
            <a:off x="261953" y="6372576"/>
            <a:ext cx="8534400" cy="307777"/>
          </a:xfrm>
          <a:prstGeom prst="rect">
            <a:avLst/>
          </a:prstGeom>
          <a:noFill/>
          <a:ln w="9525">
            <a:noFill/>
            <a:miter lim="800000"/>
            <a:headEnd/>
            <a:tailEnd/>
          </a:ln>
        </p:spPr>
        <p:txBody>
          <a:bodyPr>
            <a:spAutoFit/>
          </a:bodyPr>
          <a:lstStyle/>
          <a:p>
            <a:pPr eaLnBrk="1" hangingPunct="1">
              <a:spcBef>
                <a:spcPct val="50000"/>
              </a:spcBef>
              <a:defRPr/>
            </a:pPr>
            <a:r>
              <a:rPr lang="en-GB" sz="1400" dirty="0">
                <a:cs typeface="Microsoft Sans Serif" pitchFamily="34" charset="0"/>
              </a:rPr>
              <a:t>Extracted Chaffey  -  Figure 9.13  </a:t>
            </a:r>
            <a:r>
              <a:rPr lang="en-US" sz="1400" dirty="0">
                <a:cs typeface="Microsoft Sans Serif" pitchFamily="34" charset="0"/>
              </a:rPr>
              <a:t>Online PR categories and activities</a:t>
            </a:r>
          </a:p>
        </p:txBody>
      </p:sp>
      <p:pic>
        <p:nvPicPr>
          <p:cNvPr id="57347" name="Picture 7" descr="M09NF013">
            <a:extLst>
              <a:ext uri="{FF2B5EF4-FFF2-40B4-BE49-F238E27FC236}">
                <a16:creationId xmlns:a16="http://schemas.microsoft.com/office/drawing/2014/main" id="{CF9BF57E-8E8B-4B51-A10A-C27E6CD752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0343" y="646899"/>
            <a:ext cx="6946900" cy="482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B114452-7A08-4DFE-964D-2455654A3DB5}"/>
              </a:ext>
            </a:extLst>
          </p:cNvPr>
          <p:cNvSpPr txBox="1"/>
          <p:nvPr/>
        </p:nvSpPr>
        <p:spPr>
          <a:xfrm>
            <a:off x="261953" y="2164966"/>
            <a:ext cx="3645904" cy="1785104"/>
          </a:xfrm>
          <a:prstGeom prst="rect">
            <a:avLst/>
          </a:prstGeom>
          <a:noFill/>
        </p:spPr>
        <p:txBody>
          <a:bodyPr wrap="square">
            <a:spAutoFit/>
          </a:bodyPr>
          <a:lstStyle/>
          <a:p>
            <a:r>
              <a:rPr lang="en-US" altLang="en-US" sz="2200" dirty="0"/>
              <a:t>Google </a:t>
            </a:r>
            <a:r>
              <a:rPr lang="en-US" altLang="en-US" sz="2200" dirty="0" err="1"/>
              <a:t>Adwords</a:t>
            </a:r>
            <a:r>
              <a:rPr lang="en-US" altLang="en-US" sz="2200" dirty="0"/>
              <a:t> – </a:t>
            </a:r>
          </a:p>
          <a:p>
            <a:r>
              <a:rPr lang="en-US" altLang="en-US" sz="2200" dirty="0"/>
              <a:t>SEO ranking</a:t>
            </a:r>
          </a:p>
          <a:p>
            <a:endParaRPr lang="en-US" altLang="en-US" sz="2200" dirty="0"/>
          </a:p>
          <a:p>
            <a:r>
              <a:rPr lang="en-US" altLang="en-US" sz="2200" dirty="0"/>
              <a:t>Web 2.0 on next slide – </a:t>
            </a:r>
          </a:p>
          <a:p>
            <a:r>
              <a:rPr lang="en-US" altLang="en-US" sz="2200" dirty="0"/>
              <a:t>Social network presence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3">
            <a:extLst>
              <a:ext uri="{FF2B5EF4-FFF2-40B4-BE49-F238E27FC236}">
                <a16:creationId xmlns:a16="http://schemas.microsoft.com/office/drawing/2014/main" id="{216D385B-E7FC-46C6-A450-1C388BFAE175}"/>
              </a:ext>
            </a:extLst>
          </p:cNvPr>
          <p:cNvSpPr>
            <a:spLocks noGrp="1" noChangeArrowheads="1"/>
          </p:cNvSpPr>
          <p:nvPr>
            <p:ph type="title"/>
          </p:nvPr>
        </p:nvSpPr>
        <p:spPr>
          <a:xfrm>
            <a:off x="93842" y="2086665"/>
            <a:ext cx="1357271" cy="1620630"/>
          </a:xfrm>
        </p:spPr>
        <p:txBody>
          <a:bodyPr/>
          <a:lstStyle/>
          <a:p>
            <a:pPr eaLnBrk="1" hangingPunct="1">
              <a:defRPr/>
            </a:pPr>
            <a:r>
              <a:rPr lang="en-US" altLang="en-US" sz="3000" b="1" dirty="0">
                <a:solidFill>
                  <a:schemeClr val="tx1"/>
                </a:solidFill>
                <a:latin typeface="Lucida Grande" charset="0"/>
                <a:ea typeface="Lucida Grande" charset="0"/>
                <a:cs typeface="Lucida Grande" charset="0"/>
                <a:sym typeface="Lucida Grande" charset="0"/>
              </a:rPr>
              <a:t>Social</a:t>
            </a:r>
            <a:br>
              <a:rPr lang="en-US" altLang="en-US" sz="3000" b="1" dirty="0">
                <a:solidFill>
                  <a:schemeClr val="tx1"/>
                </a:solidFill>
                <a:latin typeface="Lucida Grande" charset="0"/>
                <a:ea typeface="Lucida Grande" charset="0"/>
                <a:cs typeface="Lucida Grande" charset="0"/>
                <a:sym typeface="Lucida Grande" charset="0"/>
              </a:rPr>
            </a:br>
            <a:r>
              <a:rPr lang="en-US" altLang="en-US" sz="3000" b="1" dirty="0">
                <a:solidFill>
                  <a:schemeClr val="tx1"/>
                </a:solidFill>
                <a:latin typeface="Lucida Grande" charset="0"/>
                <a:ea typeface="Lucida Grande" charset="0"/>
                <a:cs typeface="Lucida Grande" charset="0"/>
                <a:sym typeface="Lucida Grande" charset="0"/>
              </a:rPr>
              <a:t>Web </a:t>
            </a:r>
            <a:br>
              <a:rPr lang="en-US" altLang="en-US" sz="3000" b="1" dirty="0">
                <a:solidFill>
                  <a:schemeClr val="tx1"/>
                </a:solidFill>
                <a:latin typeface="Lucida Grande" charset="0"/>
                <a:ea typeface="Lucida Grande" charset="0"/>
                <a:cs typeface="Lucida Grande" charset="0"/>
                <a:sym typeface="Lucida Grande" charset="0"/>
              </a:rPr>
            </a:br>
            <a:r>
              <a:rPr lang="en-US" altLang="en-US" sz="3000" b="1" dirty="0">
                <a:solidFill>
                  <a:schemeClr val="tx1"/>
                </a:solidFill>
                <a:latin typeface="Lucida Grande" charset="0"/>
                <a:ea typeface="Lucida Grande" charset="0"/>
                <a:cs typeface="Lucida Grande" charset="0"/>
                <a:sym typeface="Lucida Grande" charset="0"/>
              </a:rPr>
              <a:t>Tools</a:t>
            </a:r>
            <a:endParaRPr lang="en-US" altLang="en-US" sz="3000" b="1" dirty="0">
              <a:solidFill>
                <a:schemeClr val="tx1"/>
              </a:solidFill>
              <a:latin typeface="Lucida Grande" charset="0"/>
              <a:sym typeface="Lucida Grande" charset="0"/>
            </a:endParaRPr>
          </a:p>
        </p:txBody>
      </p:sp>
      <p:sp>
        <p:nvSpPr>
          <p:cNvPr id="73750" name="Rectangle 75">
            <a:extLst>
              <a:ext uri="{FF2B5EF4-FFF2-40B4-BE49-F238E27FC236}">
                <a16:creationId xmlns:a16="http://schemas.microsoft.com/office/drawing/2014/main" id="{2E0310EC-2FCA-48E2-B1CC-C83E6EF2E189}"/>
              </a:ext>
            </a:extLst>
          </p:cNvPr>
          <p:cNvSpPr>
            <a:spLocks noChangeArrowheads="1"/>
          </p:cNvSpPr>
          <p:nvPr/>
        </p:nvSpPr>
        <p:spPr bwMode="auto">
          <a:xfrm>
            <a:off x="7620000" y="6386376"/>
            <a:ext cx="45720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r>
              <a:rPr lang="en-US" altLang="en-US" sz="1600" dirty="0">
                <a:ea typeface="Gill Sans"/>
                <a:cs typeface="Gill Sans"/>
              </a:rPr>
              <a:t>Adapted from - slideshare.com/</a:t>
            </a:r>
            <a:r>
              <a:rPr lang="en-US" altLang="en-US" sz="1600" dirty="0" err="1">
                <a:ea typeface="Gill Sans"/>
                <a:cs typeface="Gill Sans"/>
              </a:rPr>
              <a:t>metzconsulting</a:t>
            </a:r>
            <a:endParaRPr lang="en-US" altLang="en-US" sz="1600" b="1" dirty="0">
              <a:solidFill>
                <a:schemeClr val="bg1"/>
              </a:solidFill>
              <a:highlight>
                <a:srgbClr val="000000"/>
              </a:highlight>
              <a:ea typeface="Gill Sans"/>
              <a:cs typeface="Gill Sans"/>
            </a:endParaRPr>
          </a:p>
        </p:txBody>
      </p:sp>
      <p:pic>
        <p:nvPicPr>
          <p:cNvPr id="4" name="Picture 3">
            <a:extLst>
              <a:ext uri="{FF2B5EF4-FFF2-40B4-BE49-F238E27FC236}">
                <a16:creationId xmlns:a16="http://schemas.microsoft.com/office/drawing/2014/main" id="{87616D19-B136-7B2B-E484-5BF861CE119D}"/>
              </a:ext>
            </a:extLst>
          </p:cNvPr>
          <p:cNvPicPr>
            <a:picLocks noChangeAspect="1"/>
          </p:cNvPicPr>
          <p:nvPr/>
        </p:nvPicPr>
        <p:blipFill>
          <a:blip r:embed="rId3"/>
          <a:stretch>
            <a:fillRect/>
          </a:stretch>
        </p:blipFill>
        <p:spPr>
          <a:xfrm>
            <a:off x="1451113" y="118926"/>
            <a:ext cx="10496550" cy="6267450"/>
          </a:xfrm>
          <a:prstGeom prst="rect">
            <a:avLst/>
          </a:prstGeom>
        </p:spPr>
      </p:pic>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01" name="Picture 55300">
            <a:extLst>
              <a:ext uri="{FF2B5EF4-FFF2-40B4-BE49-F238E27FC236}">
                <a16:creationId xmlns:a16="http://schemas.microsoft.com/office/drawing/2014/main" id="{E0275775-5311-4F38-AF8C-BC7C678C387A}"/>
              </a:ext>
            </a:extLst>
          </p:cNvPr>
          <p:cNvPicPr>
            <a:picLocks noChangeAspect="1"/>
          </p:cNvPicPr>
          <p:nvPr/>
        </p:nvPicPr>
        <p:blipFill rotWithShape="1">
          <a:blip r:embed="rId3"/>
          <a:srcRect l="26158" r="16010" b="-2"/>
          <a:stretch/>
        </p:blipFill>
        <p:spPr>
          <a:xfrm>
            <a:off x="8122273" y="1080294"/>
            <a:ext cx="4069727" cy="4697412"/>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5299" name="Rectangle 3">
            <a:extLst>
              <a:ext uri="{FF2B5EF4-FFF2-40B4-BE49-F238E27FC236}">
                <a16:creationId xmlns:a16="http://schemas.microsoft.com/office/drawing/2014/main" id="{930B1586-DCCC-43B2-9E2D-D8048435DACB}"/>
              </a:ext>
            </a:extLst>
          </p:cNvPr>
          <p:cNvSpPr>
            <a:spLocks noGrp="1" noChangeArrowheads="1"/>
          </p:cNvSpPr>
          <p:nvPr>
            <p:ph type="body" idx="4294967295"/>
          </p:nvPr>
        </p:nvSpPr>
        <p:spPr>
          <a:xfrm>
            <a:off x="240633" y="2160589"/>
            <a:ext cx="7170260" cy="3881437"/>
          </a:xfrm>
        </p:spPr>
        <p:txBody>
          <a:bodyPr vert="horz" lIns="91440" tIns="45720" rIns="91440" bIns="45720" rtlCol="0">
            <a:noAutofit/>
          </a:bodyPr>
          <a:lstStyle/>
          <a:p>
            <a:pPr>
              <a:lnSpc>
                <a:spcPct val="90000"/>
              </a:lnSpc>
            </a:pPr>
            <a:r>
              <a:rPr lang="en-US" altLang="zh-CN" sz="2400" b="1" dirty="0"/>
              <a:t>Supply Chain Management (SCM) is the business function that coordinates all of the network links</a:t>
            </a:r>
          </a:p>
          <a:p>
            <a:pPr>
              <a:lnSpc>
                <a:spcPct val="90000"/>
              </a:lnSpc>
            </a:pPr>
            <a:endParaRPr lang="en-US" altLang="zh-CN" sz="2400" b="1" dirty="0"/>
          </a:p>
          <a:p>
            <a:pPr>
              <a:lnSpc>
                <a:spcPct val="90000"/>
              </a:lnSpc>
            </a:pPr>
            <a:r>
              <a:rPr lang="en-US" altLang="zh-CN" sz="2400" dirty="0">
                <a:solidFill>
                  <a:srgbClr val="FFFF00"/>
                </a:solidFill>
              </a:rPr>
              <a:t>Coordinates</a:t>
            </a:r>
            <a:r>
              <a:rPr lang="en-US" altLang="zh-CN" sz="2400" dirty="0"/>
              <a:t> movement of goods through supply chain from </a:t>
            </a:r>
            <a:r>
              <a:rPr lang="en-US" altLang="zh-CN" sz="2400" dirty="0">
                <a:solidFill>
                  <a:srgbClr val="FFFF00"/>
                </a:solidFill>
              </a:rPr>
              <a:t>suppliers</a:t>
            </a:r>
            <a:r>
              <a:rPr lang="en-US" altLang="zh-CN" sz="2400" dirty="0"/>
              <a:t> to manufacturers to distributors </a:t>
            </a:r>
            <a:r>
              <a:rPr lang="en-US" altLang="en-US" sz="2400" dirty="0"/>
              <a:t>to final </a:t>
            </a:r>
            <a:r>
              <a:rPr lang="en-US" altLang="en-US" sz="2400" dirty="0">
                <a:solidFill>
                  <a:srgbClr val="FFFF00"/>
                </a:solidFill>
              </a:rPr>
              <a:t>customers</a:t>
            </a:r>
          </a:p>
          <a:p>
            <a:pPr>
              <a:lnSpc>
                <a:spcPct val="90000"/>
              </a:lnSpc>
            </a:pPr>
            <a:r>
              <a:rPr lang="en-US" altLang="en-US" sz="2400" dirty="0"/>
              <a:t> </a:t>
            </a:r>
          </a:p>
          <a:p>
            <a:pPr>
              <a:lnSpc>
                <a:spcPct val="90000"/>
              </a:lnSpc>
            </a:pPr>
            <a:r>
              <a:rPr lang="en-US" altLang="zh-CN" sz="2400" dirty="0">
                <a:solidFill>
                  <a:srgbClr val="FFFF00"/>
                </a:solidFill>
              </a:rPr>
              <a:t>Think about an inventory – booking system – contains info about suppliers and customers</a:t>
            </a:r>
          </a:p>
        </p:txBody>
      </p:sp>
      <p:sp>
        <p:nvSpPr>
          <p:cNvPr id="5" name="Rectangle 2">
            <a:extLst>
              <a:ext uri="{FF2B5EF4-FFF2-40B4-BE49-F238E27FC236}">
                <a16:creationId xmlns:a16="http://schemas.microsoft.com/office/drawing/2014/main" id="{24AB6F63-0EAB-487B-8D6D-72BA79E3655A}"/>
              </a:ext>
            </a:extLst>
          </p:cNvPr>
          <p:cNvSpPr txBox="1">
            <a:spLocks noChangeArrowheads="1"/>
          </p:cNvSpPr>
          <p:nvPr/>
        </p:nvSpPr>
        <p:spPr>
          <a:xfrm>
            <a:off x="240633" y="0"/>
            <a:ext cx="10813310" cy="1400530"/>
          </a:xfrm>
          <a:prstGeom prst="rect">
            <a:avLst/>
          </a:prstGeom>
        </p:spPr>
        <p:txBody>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zh-CN" sz="5400" b="1" dirty="0">
                <a:solidFill>
                  <a:srgbClr val="FFCC00"/>
                </a:solidFill>
              </a:rPr>
              <a:t>The Concept of Supply Chain Management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animEffect transition="in" filter="fade">
                                      <p:cBhvr>
                                        <p:cTn id="7" dur="500"/>
                                        <p:tgtEl>
                                          <p:spTgt spid="552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5299">
                                            <p:txEl>
                                              <p:pRg st="2" end="2"/>
                                            </p:txEl>
                                          </p:spTgt>
                                        </p:tgtEl>
                                        <p:attrNameLst>
                                          <p:attrName>style.visibility</p:attrName>
                                        </p:attrNameLst>
                                      </p:cBhvr>
                                      <p:to>
                                        <p:strVal val="visible"/>
                                      </p:to>
                                    </p:set>
                                    <p:animEffect transition="in" filter="fade">
                                      <p:cBhvr>
                                        <p:cTn id="12" dur="500"/>
                                        <p:tgtEl>
                                          <p:spTgt spid="552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5299">
                                            <p:txEl>
                                              <p:pRg st="3" end="3"/>
                                            </p:txEl>
                                          </p:spTgt>
                                        </p:tgtEl>
                                        <p:attrNameLst>
                                          <p:attrName>style.visibility</p:attrName>
                                        </p:attrNameLst>
                                      </p:cBhvr>
                                      <p:to>
                                        <p:strVal val="visible"/>
                                      </p:to>
                                    </p:set>
                                    <p:animEffect transition="in" filter="fade">
                                      <p:cBhvr>
                                        <p:cTn id="17" dur="500"/>
                                        <p:tgtEl>
                                          <p:spTgt spid="552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5299">
                                            <p:txEl>
                                              <p:pRg st="4" end="4"/>
                                            </p:txEl>
                                          </p:spTgt>
                                        </p:tgtEl>
                                        <p:attrNameLst>
                                          <p:attrName>style.visibility</p:attrName>
                                        </p:attrNameLst>
                                      </p:cBhvr>
                                      <p:to>
                                        <p:strVal val="visible"/>
                                      </p:to>
                                    </p:set>
                                    <p:animEffect transition="in" filter="fade">
                                      <p:cBhvr>
                                        <p:cTn id="22" dur="500"/>
                                        <p:tgtEl>
                                          <p:spTgt spid="552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BA0FADA-3F25-40A5-A43D-CA9262457A0E}"/>
              </a:ext>
            </a:extLst>
          </p:cNvPr>
          <p:cNvSpPr>
            <a:spLocks noGrp="1" noChangeArrowheads="1"/>
          </p:cNvSpPr>
          <p:nvPr>
            <p:ph type="title" idx="4294967295"/>
          </p:nvPr>
        </p:nvSpPr>
        <p:spPr>
          <a:xfrm>
            <a:off x="1524000" y="1382714"/>
            <a:ext cx="2660650" cy="4092575"/>
          </a:xfrm>
        </p:spPr>
        <p:txBody>
          <a:bodyPr vert="horz" lIns="91440" tIns="45720" rIns="91440" bIns="45720" rtlCol="0" anchor="ctr">
            <a:normAutofit/>
          </a:bodyPr>
          <a:lstStyle/>
          <a:p>
            <a:r>
              <a:rPr lang="en-US" altLang="zh-CN" sz="3800"/>
              <a:t>Goal of SC and SCM</a:t>
            </a:r>
          </a:p>
        </p:txBody>
      </p:sp>
      <p:graphicFrame>
        <p:nvGraphicFramePr>
          <p:cNvPr id="14347" name="Rectangle 3">
            <a:extLst>
              <a:ext uri="{FF2B5EF4-FFF2-40B4-BE49-F238E27FC236}">
                <a16:creationId xmlns:a16="http://schemas.microsoft.com/office/drawing/2014/main" id="{0B2D5547-36D3-4072-BA58-77B1CE4E6536}"/>
              </a:ext>
            </a:extLst>
          </p:cNvPr>
          <p:cNvGraphicFramePr/>
          <p:nvPr/>
        </p:nvGraphicFramePr>
        <p:xfrm>
          <a:off x="5211415" y="944564"/>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9" name="Picture 16388">
            <a:extLst>
              <a:ext uri="{FF2B5EF4-FFF2-40B4-BE49-F238E27FC236}">
                <a16:creationId xmlns:a16="http://schemas.microsoft.com/office/drawing/2014/main" id="{237F494C-D949-4515-96A0-DC2D6DD23F75}"/>
              </a:ext>
            </a:extLst>
          </p:cNvPr>
          <p:cNvPicPr>
            <a:picLocks noChangeAspect="1"/>
          </p:cNvPicPr>
          <p:nvPr/>
        </p:nvPicPr>
        <p:blipFill rotWithShape="1">
          <a:blip r:embed="rId3"/>
          <a:srcRect l="26158" r="16010" b="-2"/>
          <a:stretch/>
        </p:blipFill>
        <p:spPr>
          <a:xfrm>
            <a:off x="8754166" y="2870791"/>
            <a:ext cx="3437833" cy="396805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6386" name="Rectangle 2">
            <a:extLst>
              <a:ext uri="{FF2B5EF4-FFF2-40B4-BE49-F238E27FC236}">
                <a16:creationId xmlns:a16="http://schemas.microsoft.com/office/drawing/2014/main" id="{92CC5105-E7D5-4540-92CF-EC15E69A360C}"/>
              </a:ext>
            </a:extLst>
          </p:cNvPr>
          <p:cNvSpPr>
            <a:spLocks noGrp="1" noChangeArrowheads="1"/>
          </p:cNvSpPr>
          <p:nvPr>
            <p:ph type="title" idx="4294967295"/>
          </p:nvPr>
        </p:nvSpPr>
        <p:spPr>
          <a:xfrm>
            <a:off x="9029250" y="1161063"/>
            <a:ext cx="2887663" cy="1320800"/>
          </a:xfrm>
        </p:spPr>
        <p:txBody>
          <a:bodyPr vert="horz" lIns="91440" tIns="45720" rIns="91440" bIns="45720" rtlCol="0" anchor="t">
            <a:normAutofit/>
          </a:bodyPr>
          <a:lstStyle/>
          <a:p>
            <a:pPr>
              <a:lnSpc>
                <a:spcPct val="90000"/>
              </a:lnSpc>
            </a:pPr>
            <a:r>
              <a:rPr lang="en-US" altLang="en-US" sz="2500" b="1" dirty="0"/>
              <a:t>Key Activities for each component of SCM </a:t>
            </a:r>
          </a:p>
        </p:txBody>
      </p:sp>
      <p:sp>
        <p:nvSpPr>
          <p:cNvPr id="16387" name="Rectangle 3">
            <a:extLst>
              <a:ext uri="{FF2B5EF4-FFF2-40B4-BE49-F238E27FC236}">
                <a16:creationId xmlns:a16="http://schemas.microsoft.com/office/drawing/2014/main" id="{367C98C8-87A6-404B-90A8-451AE394FAF7}"/>
              </a:ext>
            </a:extLst>
          </p:cNvPr>
          <p:cNvSpPr>
            <a:spLocks noGrp="1" noChangeArrowheads="1"/>
          </p:cNvSpPr>
          <p:nvPr>
            <p:ph type="body" idx="4294967295"/>
          </p:nvPr>
        </p:nvSpPr>
        <p:spPr>
          <a:xfrm>
            <a:off x="109086" y="159986"/>
            <a:ext cx="8114097" cy="6539197"/>
          </a:xfrm>
        </p:spPr>
        <p:txBody>
          <a:bodyPr vert="horz" lIns="91440" tIns="45720" rIns="91440" bIns="45720" rtlCol="0">
            <a:noAutofit/>
          </a:bodyPr>
          <a:lstStyle/>
          <a:p>
            <a:pPr marL="0" indent="0">
              <a:lnSpc>
                <a:spcPct val="90000"/>
              </a:lnSpc>
              <a:buNone/>
            </a:pPr>
            <a:r>
              <a:rPr lang="en-US" altLang="en-US" sz="2200" dirty="0">
                <a:solidFill>
                  <a:srgbClr val="FFFF00"/>
                </a:solidFill>
              </a:rPr>
              <a:t>Upstream Supply Chain</a:t>
            </a:r>
          </a:p>
          <a:p>
            <a:pPr>
              <a:lnSpc>
                <a:spcPct val="90000"/>
              </a:lnSpc>
            </a:pPr>
            <a:r>
              <a:rPr lang="en-US" altLang="en-US" sz="2200" dirty="0"/>
              <a:t>Transactions between an </a:t>
            </a:r>
            <a:r>
              <a:rPr lang="en-US" altLang="en-US" sz="2200" dirty="0" err="1"/>
              <a:t>organisation</a:t>
            </a:r>
            <a:r>
              <a:rPr lang="en-US" altLang="en-US" sz="2200" dirty="0"/>
              <a:t> and its </a:t>
            </a:r>
            <a:r>
              <a:rPr lang="en-US" altLang="en-US" sz="2200" dirty="0">
                <a:solidFill>
                  <a:srgbClr val="FFFF00"/>
                </a:solidFill>
              </a:rPr>
              <a:t>suppliers</a:t>
            </a:r>
            <a:r>
              <a:rPr lang="en-US" altLang="en-US" sz="2200" dirty="0"/>
              <a:t> and intermediaries; logistics</a:t>
            </a:r>
            <a:endParaRPr lang="en-US" altLang="zh-CN" sz="2200" dirty="0"/>
          </a:p>
          <a:p>
            <a:pPr>
              <a:lnSpc>
                <a:spcPct val="90000"/>
              </a:lnSpc>
            </a:pPr>
            <a:r>
              <a:rPr lang="en-US" altLang="zh-CN" sz="2200" dirty="0"/>
              <a:t>activities of a manufacturing company with its suppliers</a:t>
            </a:r>
          </a:p>
          <a:p>
            <a:pPr>
              <a:lnSpc>
                <a:spcPct val="90000"/>
              </a:lnSpc>
            </a:pPr>
            <a:endParaRPr lang="en-US" altLang="en-US" sz="2200" dirty="0"/>
          </a:p>
          <a:p>
            <a:pPr marL="0" indent="0">
              <a:lnSpc>
                <a:spcPct val="90000"/>
              </a:lnSpc>
              <a:buNone/>
            </a:pPr>
            <a:r>
              <a:rPr lang="en-US" altLang="en-US" sz="2200" dirty="0">
                <a:solidFill>
                  <a:srgbClr val="FFFF00"/>
                </a:solidFill>
              </a:rPr>
              <a:t>Internal Supply Chain </a:t>
            </a:r>
          </a:p>
          <a:p>
            <a:pPr>
              <a:lnSpc>
                <a:spcPct val="90000"/>
              </a:lnSpc>
            </a:pPr>
            <a:r>
              <a:rPr lang="en-US" altLang="zh-CN" sz="2200" dirty="0"/>
              <a:t>Internal collaboration for processing, purchasing, planning, quality assuring, shipping.</a:t>
            </a:r>
          </a:p>
          <a:p>
            <a:pPr>
              <a:lnSpc>
                <a:spcPct val="90000"/>
              </a:lnSpc>
            </a:pPr>
            <a:r>
              <a:rPr lang="en-US" altLang="zh-CN" sz="2200" dirty="0">
                <a:solidFill>
                  <a:srgbClr val="FFFF00"/>
                </a:solidFill>
              </a:rPr>
              <a:t>in-house processes </a:t>
            </a:r>
            <a:r>
              <a:rPr lang="en-US" altLang="zh-CN" sz="2200" dirty="0"/>
              <a:t>for transforming the inputs from the suppliers into the outputs </a:t>
            </a:r>
          </a:p>
          <a:p>
            <a:pPr>
              <a:lnSpc>
                <a:spcPct val="90000"/>
              </a:lnSpc>
            </a:pPr>
            <a:endParaRPr lang="en-US" altLang="en-US" sz="2200" dirty="0"/>
          </a:p>
          <a:p>
            <a:pPr marL="0" indent="0">
              <a:lnSpc>
                <a:spcPct val="90000"/>
              </a:lnSpc>
              <a:buNone/>
            </a:pPr>
            <a:r>
              <a:rPr lang="en-US" altLang="en-US" sz="2200" dirty="0">
                <a:solidFill>
                  <a:srgbClr val="FFFF00"/>
                </a:solidFill>
              </a:rPr>
              <a:t>Downstream Supply Chain</a:t>
            </a:r>
          </a:p>
          <a:p>
            <a:pPr>
              <a:lnSpc>
                <a:spcPct val="90000"/>
              </a:lnSpc>
            </a:pPr>
            <a:r>
              <a:rPr lang="en-US" altLang="en-US" sz="2200" dirty="0"/>
              <a:t>Transactions between an </a:t>
            </a:r>
            <a:r>
              <a:rPr lang="en-US" altLang="en-US" sz="2200" dirty="0" err="1"/>
              <a:t>organisation</a:t>
            </a:r>
            <a:r>
              <a:rPr lang="en-US" altLang="en-US" sz="2200" dirty="0"/>
              <a:t> and its </a:t>
            </a:r>
            <a:r>
              <a:rPr lang="en-US" altLang="en-US" sz="2200" dirty="0">
                <a:solidFill>
                  <a:srgbClr val="FFFF00"/>
                </a:solidFill>
              </a:rPr>
              <a:t>customers</a:t>
            </a:r>
            <a:r>
              <a:rPr lang="en-US" altLang="en-US" sz="2200" dirty="0"/>
              <a:t> and intermediaries</a:t>
            </a:r>
            <a:endParaRPr lang="en-US" altLang="zh-CN" sz="2200" dirty="0"/>
          </a:p>
          <a:p>
            <a:pPr>
              <a:lnSpc>
                <a:spcPct val="90000"/>
              </a:lnSpc>
            </a:pPr>
            <a:r>
              <a:rPr lang="en-US" altLang="zh-CN" sz="2200" dirty="0"/>
              <a:t>activities involved in delivering the products to the final customers</a:t>
            </a:r>
          </a:p>
          <a:p>
            <a:pPr>
              <a:lnSpc>
                <a:spcPct val="90000"/>
              </a:lnSpc>
            </a:pPr>
            <a:endParaRPr lang="en-US" altLang="zh-CN" sz="2200" dirty="0"/>
          </a:p>
          <a:p>
            <a:pPr>
              <a:lnSpc>
                <a:spcPct val="90000"/>
              </a:lnSpc>
            </a:pPr>
            <a:endParaRPr lang="en-US" altLang="en-US" sz="2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PE2058 Ch06-01.gif                                             0001EC53Adam's work                    B65CE38B:">
            <a:extLst>
              <a:ext uri="{FF2B5EF4-FFF2-40B4-BE49-F238E27FC236}">
                <a16:creationId xmlns:a16="http://schemas.microsoft.com/office/drawing/2014/main" id="{B232C95B-8B2E-468E-A734-E136C2D572D0}"/>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682750" y="15876"/>
            <a:ext cx="8877300" cy="679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a:extLst>
              <a:ext uri="{FF2B5EF4-FFF2-40B4-BE49-F238E27FC236}">
                <a16:creationId xmlns:a16="http://schemas.microsoft.com/office/drawing/2014/main" id="{B6214A57-B20C-47D7-A655-66C74364FA51}"/>
              </a:ext>
            </a:extLst>
          </p:cNvPr>
          <p:cNvSpPr>
            <a:spLocks noGrp="1" noChangeArrowheads="1"/>
          </p:cNvSpPr>
          <p:nvPr>
            <p:ph type="body" idx="4294967295"/>
          </p:nvPr>
        </p:nvSpPr>
        <p:spPr>
          <a:xfrm>
            <a:off x="421075" y="703535"/>
            <a:ext cx="7132320" cy="5450929"/>
          </a:xfrm>
        </p:spPr>
        <p:txBody>
          <a:bodyPr vert="horz" lIns="91440" tIns="45720" rIns="91440" bIns="45720" rtlCol="0" anchor="ctr">
            <a:noAutofit/>
          </a:bodyPr>
          <a:lstStyle/>
          <a:p>
            <a:pPr marL="0" indent="0">
              <a:lnSpc>
                <a:spcPct val="90000"/>
              </a:lnSpc>
              <a:buNone/>
            </a:pPr>
            <a:r>
              <a:rPr lang="en-US" altLang="en-US" dirty="0">
                <a:solidFill>
                  <a:srgbClr val="FFFF00"/>
                </a:solidFill>
              </a:rPr>
              <a:t>Upstream</a:t>
            </a:r>
            <a:r>
              <a:rPr lang="en-US" altLang="en-US" dirty="0"/>
              <a:t> Supply Chain</a:t>
            </a:r>
          </a:p>
          <a:p>
            <a:pPr>
              <a:lnSpc>
                <a:spcPct val="90000"/>
              </a:lnSpc>
            </a:pPr>
            <a:r>
              <a:rPr lang="en-US" altLang="en-US" dirty="0"/>
              <a:t>buy-side e-commerce (B2B</a:t>
            </a:r>
            <a:r>
              <a:rPr lang="en-US" altLang="zh-CN" dirty="0"/>
              <a:t> with </a:t>
            </a:r>
            <a:r>
              <a:rPr lang="en-US" altLang="en-US" dirty="0"/>
              <a:t>E-procurement)</a:t>
            </a:r>
            <a:endParaRPr lang="en-US" altLang="zh-CN" dirty="0"/>
          </a:p>
          <a:p>
            <a:pPr>
              <a:lnSpc>
                <a:spcPct val="90000"/>
              </a:lnSpc>
            </a:pPr>
            <a:r>
              <a:rPr lang="en-US" altLang="zh-CN" dirty="0"/>
              <a:t>Collaboration with Suppliers </a:t>
            </a:r>
          </a:p>
          <a:p>
            <a:pPr>
              <a:lnSpc>
                <a:spcPct val="90000"/>
              </a:lnSpc>
            </a:pPr>
            <a:r>
              <a:rPr lang="en-US" altLang="en-US" dirty="0"/>
              <a:t>Managing relationship with suppliers (</a:t>
            </a:r>
            <a:r>
              <a:rPr lang="en-US" altLang="en-US" dirty="0">
                <a:solidFill>
                  <a:srgbClr val="FFFF00"/>
                </a:solidFill>
              </a:rPr>
              <a:t>CRM</a:t>
            </a:r>
            <a:r>
              <a:rPr lang="en-US" altLang="en-US" dirty="0"/>
              <a:t>)</a:t>
            </a:r>
          </a:p>
          <a:p>
            <a:pPr>
              <a:lnSpc>
                <a:spcPct val="90000"/>
              </a:lnSpc>
            </a:pPr>
            <a:endParaRPr lang="en-US" altLang="en-US" dirty="0"/>
          </a:p>
          <a:p>
            <a:pPr marL="0" indent="0">
              <a:lnSpc>
                <a:spcPct val="90000"/>
              </a:lnSpc>
              <a:buNone/>
            </a:pPr>
            <a:r>
              <a:rPr lang="en-US" altLang="en-US" dirty="0">
                <a:solidFill>
                  <a:srgbClr val="FFFF00"/>
                </a:solidFill>
              </a:rPr>
              <a:t>Internal</a:t>
            </a:r>
            <a:r>
              <a:rPr lang="en-US" altLang="en-US" dirty="0"/>
              <a:t> Supply Chain </a:t>
            </a:r>
          </a:p>
          <a:p>
            <a:pPr>
              <a:lnSpc>
                <a:spcPct val="90000"/>
              </a:lnSpc>
            </a:pPr>
            <a:r>
              <a:rPr lang="en-US" altLang="en-US" dirty="0"/>
              <a:t>Internally – B2E and </a:t>
            </a:r>
            <a:r>
              <a:rPr lang="en-US" altLang="en-US" dirty="0">
                <a:solidFill>
                  <a:srgbClr val="FFFF00"/>
                </a:solidFill>
              </a:rPr>
              <a:t>ERP</a:t>
            </a:r>
          </a:p>
          <a:p>
            <a:pPr>
              <a:lnSpc>
                <a:spcPct val="90000"/>
              </a:lnSpc>
            </a:pPr>
            <a:r>
              <a:rPr lang="en-US" altLang="zh-CN" dirty="0"/>
              <a:t>Processing, purchasing, planning, quality, shipping…..</a:t>
            </a:r>
          </a:p>
          <a:p>
            <a:pPr>
              <a:lnSpc>
                <a:spcPct val="90000"/>
              </a:lnSpc>
            </a:pPr>
            <a:endParaRPr lang="en-US" altLang="en-US" dirty="0"/>
          </a:p>
          <a:p>
            <a:pPr marL="0" indent="0">
              <a:lnSpc>
                <a:spcPct val="90000"/>
              </a:lnSpc>
              <a:buNone/>
            </a:pPr>
            <a:r>
              <a:rPr lang="en-US" altLang="en-US" dirty="0">
                <a:solidFill>
                  <a:srgbClr val="FFFF00"/>
                </a:solidFill>
              </a:rPr>
              <a:t>Downstream</a:t>
            </a:r>
            <a:r>
              <a:rPr lang="en-US" altLang="en-US" dirty="0"/>
              <a:t> Supply Chain</a:t>
            </a:r>
          </a:p>
          <a:p>
            <a:pPr>
              <a:lnSpc>
                <a:spcPct val="90000"/>
              </a:lnSpc>
            </a:pPr>
            <a:r>
              <a:rPr lang="en-US" altLang="zh-CN" dirty="0"/>
              <a:t>S</a:t>
            </a:r>
            <a:r>
              <a:rPr lang="en-US" altLang="en-US" dirty="0"/>
              <a:t>ell-side e-commerce (B2C/B2B)</a:t>
            </a:r>
          </a:p>
          <a:p>
            <a:pPr>
              <a:lnSpc>
                <a:spcPct val="90000"/>
              </a:lnSpc>
            </a:pPr>
            <a:r>
              <a:rPr lang="en-US" altLang="zh-CN" dirty="0"/>
              <a:t>Collaboration with Distributors and/or retailer by SCM</a:t>
            </a:r>
            <a:endParaRPr lang="en-US" altLang="en-US" dirty="0"/>
          </a:p>
          <a:p>
            <a:pPr>
              <a:lnSpc>
                <a:spcPct val="90000"/>
              </a:lnSpc>
            </a:pPr>
            <a:r>
              <a:rPr lang="en-US" altLang="zh-CN" dirty="0"/>
              <a:t>Further extended to m</a:t>
            </a:r>
            <a:r>
              <a:rPr lang="en-US" altLang="en-US" dirty="0"/>
              <a:t>anag</a:t>
            </a:r>
            <a:r>
              <a:rPr lang="en-US" altLang="zh-CN" dirty="0"/>
              <a:t>e</a:t>
            </a:r>
            <a:r>
              <a:rPr lang="en-US" altLang="en-US" dirty="0"/>
              <a:t> customers relationship with (</a:t>
            </a:r>
            <a:r>
              <a:rPr lang="en-US" altLang="en-US" dirty="0">
                <a:solidFill>
                  <a:srgbClr val="FFFF00"/>
                </a:solidFill>
              </a:rPr>
              <a:t>CRM</a:t>
            </a:r>
            <a:r>
              <a:rPr lang="en-US" altLang="zh-CN" dirty="0"/>
              <a:t>)</a:t>
            </a:r>
            <a:endParaRPr lang="en-US" altLang="en-US" b="1" dirty="0"/>
          </a:p>
        </p:txBody>
      </p:sp>
      <p:sp>
        <p:nvSpPr>
          <p:cNvPr id="37890" name="Rectangle 2">
            <a:extLst>
              <a:ext uri="{FF2B5EF4-FFF2-40B4-BE49-F238E27FC236}">
                <a16:creationId xmlns:a16="http://schemas.microsoft.com/office/drawing/2014/main" id="{E406602F-4905-4075-885F-3744C1074BB2}"/>
              </a:ext>
            </a:extLst>
          </p:cNvPr>
          <p:cNvSpPr>
            <a:spLocks noGrp="1" noChangeArrowheads="1"/>
          </p:cNvSpPr>
          <p:nvPr>
            <p:ph type="title" idx="4294967295"/>
          </p:nvPr>
        </p:nvSpPr>
        <p:spPr>
          <a:xfrm>
            <a:off x="8204766" y="1253067"/>
            <a:ext cx="3759436" cy="4351866"/>
          </a:xfrm>
        </p:spPr>
        <p:txBody>
          <a:bodyPr vert="horz" lIns="91440" tIns="45720" rIns="91440" bIns="45720" rtlCol="0" anchor="ctr">
            <a:normAutofit/>
          </a:bodyPr>
          <a:lstStyle/>
          <a:p>
            <a:r>
              <a:rPr lang="en-US" altLang="en-US" dirty="0">
                <a:solidFill>
                  <a:schemeClr val="tx1"/>
                </a:solidFill>
              </a:rPr>
              <a:t>Key Activities of SCM in </a:t>
            </a:r>
            <a:br>
              <a:rPr lang="en-US" altLang="en-US" dirty="0">
                <a:solidFill>
                  <a:schemeClr val="tx1"/>
                </a:solidFill>
              </a:rPr>
            </a:br>
            <a:r>
              <a:rPr lang="en-US" altLang="en-US" dirty="0">
                <a:solidFill>
                  <a:schemeClr val="tx1"/>
                </a:solidFill>
              </a:rPr>
              <a:t>e-Business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BEC28A-899D-A9EF-8404-0299AEC1DBD5}"/>
              </a:ext>
            </a:extLst>
          </p:cNvPr>
          <p:cNvSpPr txBox="1"/>
          <p:nvPr/>
        </p:nvSpPr>
        <p:spPr>
          <a:xfrm>
            <a:off x="1590261" y="2325757"/>
            <a:ext cx="7682948" cy="1569660"/>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Apps run the World</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Useful resource</a:t>
            </a:r>
          </a:p>
        </p:txBody>
      </p:sp>
    </p:spTree>
    <p:extLst>
      <p:ext uri="{BB962C8B-B14F-4D97-AF65-F5344CB8AC3E}">
        <p14:creationId xmlns:p14="http://schemas.microsoft.com/office/powerpoint/2010/main" val="3424894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C870D-A432-4856-9D8E-7D571DE34E13}"/>
              </a:ext>
            </a:extLst>
          </p:cNvPr>
          <p:cNvSpPr>
            <a:spLocks noGrp="1"/>
          </p:cNvSpPr>
          <p:nvPr>
            <p:ph type="title"/>
          </p:nvPr>
        </p:nvSpPr>
        <p:spPr>
          <a:xfrm>
            <a:off x="646111" y="452718"/>
            <a:ext cx="10752574" cy="1400530"/>
          </a:xfrm>
        </p:spPr>
        <p:txBody>
          <a:bodyPr/>
          <a:lstStyle/>
          <a:p>
            <a:r>
              <a:rPr lang="en-GB" dirty="0"/>
              <a:t>What and Who using these systems?</a:t>
            </a:r>
          </a:p>
        </p:txBody>
      </p:sp>
      <p:sp>
        <p:nvSpPr>
          <p:cNvPr id="3" name="TextBox 2">
            <a:extLst>
              <a:ext uri="{FF2B5EF4-FFF2-40B4-BE49-F238E27FC236}">
                <a16:creationId xmlns:a16="http://schemas.microsoft.com/office/drawing/2014/main" id="{26389E43-BA97-46DE-97EA-74E2D33385B0}"/>
              </a:ext>
            </a:extLst>
          </p:cNvPr>
          <p:cNvSpPr txBox="1"/>
          <p:nvPr/>
        </p:nvSpPr>
        <p:spPr>
          <a:xfrm>
            <a:off x="237994" y="1590805"/>
            <a:ext cx="5594959" cy="4708981"/>
          </a:xfrm>
          <a:prstGeom prst="rect">
            <a:avLst/>
          </a:prstGeom>
          <a:noFill/>
        </p:spPr>
        <p:txBody>
          <a:bodyPr wrap="square" rtlCol="0">
            <a:spAutoFit/>
          </a:bodyPr>
          <a:lstStyle/>
          <a:p>
            <a:r>
              <a:rPr lang="en-GB" sz="3000" dirty="0">
                <a:latin typeface="Arial" panose="020B0604020202020204" pitchFamily="34" charset="0"/>
                <a:cs typeface="Arial" panose="020B0604020202020204" pitchFamily="34" charset="0"/>
              </a:rPr>
              <a:t>We looked at the following website which is an excellent current resource. Search by category, company system [ERP / CRM / SCM] to understand who the vendors of the apps are , who the competitors are, and who are using these and for what purpose.</a:t>
            </a:r>
            <a:r>
              <a:rPr lang="en-GB" dirty="0"/>
              <a:t>  </a:t>
            </a:r>
          </a:p>
        </p:txBody>
      </p:sp>
      <p:pic>
        <p:nvPicPr>
          <p:cNvPr id="5" name="Picture 4">
            <a:extLst>
              <a:ext uri="{FF2B5EF4-FFF2-40B4-BE49-F238E27FC236}">
                <a16:creationId xmlns:a16="http://schemas.microsoft.com/office/drawing/2014/main" id="{F024CDE2-5315-43D4-8E2B-A823C84AA140}"/>
              </a:ext>
            </a:extLst>
          </p:cNvPr>
          <p:cNvPicPr>
            <a:picLocks noChangeAspect="1"/>
          </p:cNvPicPr>
          <p:nvPr/>
        </p:nvPicPr>
        <p:blipFill>
          <a:blip r:embed="rId3"/>
          <a:stretch>
            <a:fillRect/>
          </a:stretch>
        </p:blipFill>
        <p:spPr>
          <a:xfrm>
            <a:off x="5706044" y="1869106"/>
            <a:ext cx="6357442" cy="4536176"/>
          </a:xfrm>
          <a:prstGeom prst="rect">
            <a:avLst/>
          </a:prstGeom>
        </p:spPr>
      </p:pic>
    </p:spTree>
    <p:extLst>
      <p:ext uri="{BB962C8B-B14F-4D97-AF65-F5344CB8AC3E}">
        <p14:creationId xmlns:p14="http://schemas.microsoft.com/office/powerpoint/2010/main" val="611207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5315F9-17E3-4AE0-A3FA-C759D3420E1B}"/>
              </a:ext>
            </a:extLst>
          </p:cNvPr>
          <p:cNvPicPr>
            <a:picLocks noChangeAspect="1"/>
          </p:cNvPicPr>
          <p:nvPr/>
        </p:nvPicPr>
        <p:blipFill>
          <a:blip r:embed="rId3"/>
          <a:stretch>
            <a:fillRect/>
          </a:stretch>
        </p:blipFill>
        <p:spPr>
          <a:xfrm>
            <a:off x="1714500" y="656925"/>
            <a:ext cx="8763000" cy="6158267"/>
          </a:xfrm>
          <a:prstGeom prst="rect">
            <a:avLst/>
          </a:prstGeom>
        </p:spPr>
      </p:pic>
      <p:sp>
        <p:nvSpPr>
          <p:cNvPr id="4" name="Rectangle 2">
            <a:extLst>
              <a:ext uri="{FF2B5EF4-FFF2-40B4-BE49-F238E27FC236}">
                <a16:creationId xmlns:a16="http://schemas.microsoft.com/office/drawing/2014/main" id="{78798ECB-F22E-4BBC-B484-AF9614ED241F}"/>
              </a:ext>
            </a:extLst>
          </p:cNvPr>
          <p:cNvSpPr txBox="1">
            <a:spLocks noChangeArrowheads="1"/>
          </p:cNvSpPr>
          <p:nvPr/>
        </p:nvSpPr>
        <p:spPr>
          <a:xfrm>
            <a:off x="1981200" y="-14438"/>
            <a:ext cx="8229600" cy="685800"/>
          </a:xfrm>
          <a:prstGeom prst="rect">
            <a:avLst/>
          </a:prstGeom>
        </p:spPr>
        <p:txBody>
          <a:bodyPr vert="horz" lIns="91436" tIns="45718" rIns="91436" bIns="45718"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zh-CN" sz="2800" b="1" dirty="0">
                <a:ea typeface="宋体" pitchFamily="2" charset="-122"/>
              </a:rPr>
              <a:t>Summary of Digital Business</a:t>
            </a:r>
          </a:p>
        </p:txBody>
      </p:sp>
    </p:spTree>
    <p:extLst>
      <p:ext uri="{BB962C8B-B14F-4D97-AF65-F5344CB8AC3E}">
        <p14:creationId xmlns:p14="http://schemas.microsoft.com/office/powerpoint/2010/main" val="268717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69B0AA-9D18-6457-418E-69F70B821D47}"/>
              </a:ext>
            </a:extLst>
          </p:cNvPr>
          <p:cNvSpPr txBox="1"/>
          <p:nvPr/>
        </p:nvSpPr>
        <p:spPr>
          <a:xfrm>
            <a:off x="1485899" y="2047461"/>
            <a:ext cx="9228483" cy="1292662"/>
          </a:xfrm>
          <a:prstGeom prst="rect">
            <a:avLst/>
          </a:prstGeom>
          <a:noFill/>
        </p:spPr>
        <p:txBody>
          <a:bodyPr wrap="square" rtlCol="0">
            <a:spAutoFit/>
          </a:bodyPr>
          <a:lstStyle/>
          <a:p>
            <a:r>
              <a:rPr lang="en-GB" sz="2600" dirty="0" err="1">
                <a:latin typeface="Abadi" panose="020B0604020104020204" pitchFamily="34" charset="0"/>
              </a:rPr>
              <a:t>LinkedIN</a:t>
            </a:r>
            <a:r>
              <a:rPr lang="en-GB" sz="2600" dirty="0">
                <a:latin typeface="Abadi" panose="020B0604020104020204" pitchFamily="34" charset="0"/>
              </a:rPr>
              <a:t> Learning and additional Hubs to check</a:t>
            </a:r>
          </a:p>
          <a:p>
            <a:endParaRPr lang="en-GB" sz="2600" dirty="0">
              <a:latin typeface="Abadi" panose="020B0604020104020204" pitchFamily="34" charset="0"/>
            </a:endParaRPr>
          </a:p>
          <a:p>
            <a:r>
              <a:rPr lang="en-GB" sz="2600" dirty="0">
                <a:latin typeface="Abadi" panose="020B0604020104020204" pitchFamily="34" charset="0"/>
              </a:rPr>
              <a:t>Short courses and gain certificates / accreditation</a:t>
            </a:r>
          </a:p>
        </p:txBody>
      </p:sp>
    </p:spTree>
    <p:extLst>
      <p:ext uri="{BB962C8B-B14F-4D97-AF65-F5344CB8AC3E}">
        <p14:creationId xmlns:p14="http://schemas.microsoft.com/office/powerpoint/2010/main" val="2224382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8448F5-AB40-421F-B06B-45F359E3A780}"/>
              </a:ext>
            </a:extLst>
          </p:cNvPr>
          <p:cNvPicPr>
            <a:picLocks noChangeAspect="1"/>
          </p:cNvPicPr>
          <p:nvPr/>
        </p:nvPicPr>
        <p:blipFill>
          <a:blip r:embed="rId2"/>
          <a:stretch>
            <a:fillRect/>
          </a:stretch>
        </p:blipFill>
        <p:spPr>
          <a:xfrm>
            <a:off x="818606" y="164458"/>
            <a:ext cx="8803733" cy="6529084"/>
          </a:xfrm>
          <a:prstGeom prst="rect">
            <a:avLst/>
          </a:prstGeom>
        </p:spPr>
      </p:pic>
    </p:spTree>
    <p:extLst>
      <p:ext uri="{BB962C8B-B14F-4D97-AF65-F5344CB8AC3E}">
        <p14:creationId xmlns:p14="http://schemas.microsoft.com/office/powerpoint/2010/main" val="3521260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0A3267-BDE4-47A2-B2C1-C0C5C9C5601F}"/>
              </a:ext>
            </a:extLst>
          </p:cNvPr>
          <p:cNvPicPr>
            <a:picLocks noChangeAspect="1"/>
          </p:cNvPicPr>
          <p:nvPr/>
        </p:nvPicPr>
        <p:blipFill>
          <a:blip r:embed="rId2"/>
          <a:stretch>
            <a:fillRect/>
          </a:stretch>
        </p:blipFill>
        <p:spPr>
          <a:xfrm>
            <a:off x="139337" y="331535"/>
            <a:ext cx="11913326" cy="6194930"/>
          </a:xfrm>
          <a:prstGeom prst="rect">
            <a:avLst/>
          </a:prstGeom>
        </p:spPr>
      </p:pic>
    </p:spTree>
    <p:extLst>
      <p:ext uri="{BB962C8B-B14F-4D97-AF65-F5344CB8AC3E}">
        <p14:creationId xmlns:p14="http://schemas.microsoft.com/office/powerpoint/2010/main" val="2171312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624D50-8C41-45DF-B5E1-F630AC70C495}"/>
              </a:ext>
            </a:extLst>
          </p:cNvPr>
          <p:cNvPicPr>
            <a:picLocks noChangeAspect="1"/>
          </p:cNvPicPr>
          <p:nvPr/>
        </p:nvPicPr>
        <p:blipFill>
          <a:blip r:embed="rId2"/>
          <a:stretch>
            <a:fillRect/>
          </a:stretch>
        </p:blipFill>
        <p:spPr>
          <a:xfrm>
            <a:off x="522514" y="124081"/>
            <a:ext cx="10948422" cy="6609838"/>
          </a:xfrm>
          <a:prstGeom prst="rect">
            <a:avLst/>
          </a:prstGeom>
        </p:spPr>
      </p:pic>
    </p:spTree>
    <p:extLst>
      <p:ext uri="{BB962C8B-B14F-4D97-AF65-F5344CB8AC3E}">
        <p14:creationId xmlns:p14="http://schemas.microsoft.com/office/powerpoint/2010/main" val="3689166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15030A-CE2F-44E4-A093-E4C02971FA18}"/>
              </a:ext>
            </a:extLst>
          </p:cNvPr>
          <p:cNvPicPr>
            <a:picLocks noChangeAspect="1"/>
          </p:cNvPicPr>
          <p:nvPr/>
        </p:nvPicPr>
        <p:blipFill>
          <a:blip r:embed="rId2"/>
          <a:stretch>
            <a:fillRect/>
          </a:stretch>
        </p:blipFill>
        <p:spPr>
          <a:xfrm>
            <a:off x="265611" y="806702"/>
            <a:ext cx="11660777" cy="5494923"/>
          </a:xfrm>
          <a:prstGeom prst="rect">
            <a:avLst/>
          </a:prstGeom>
        </p:spPr>
      </p:pic>
    </p:spTree>
    <p:extLst>
      <p:ext uri="{BB962C8B-B14F-4D97-AF65-F5344CB8AC3E}">
        <p14:creationId xmlns:p14="http://schemas.microsoft.com/office/powerpoint/2010/main" val="3266965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2912</Words>
  <Application>Microsoft Office PowerPoint</Application>
  <PresentationFormat>Widescreen</PresentationFormat>
  <Paragraphs>228</Paragraphs>
  <Slides>29</Slides>
  <Notes>23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29</vt:i4>
      </vt:variant>
    </vt:vector>
  </HeadingPairs>
  <TitlesOfParts>
    <vt:vector size="40" baseType="lpstr">
      <vt:lpstr>Lucida Grande</vt:lpstr>
      <vt:lpstr>Abadi</vt:lpstr>
      <vt:lpstr>Arial</vt:lpstr>
      <vt:lpstr>Calibri</vt:lpstr>
      <vt:lpstr>Century Gothic</vt:lpstr>
      <vt:lpstr>Times</vt:lpstr>
      <vt:lpstr>Times New Roman</vt:lpstr>
      <vt:lpstr>Wingdings</vt:lpstr>
      <vt:lpstr>Wingdings 3</vt:lpstr>
      <vt:lpstr>Ion</vt:lpstr>
      <vt:lpstr>1_Ion</vt:lpstr>
      <vt:lpstr> Enterprise Resource Management Customer relationship Management Supply Chain Management </vt:lpstr>
      <vt:lpstr>PowerPoint Presentation</vt:lpstr>
      <vt:lpstr>The Concept of ERP </vt:lpstr>
      <vt:lpstr>PowerPoint Presentation</vt:lpstr>
      <vt:lpstr>What can ERP do? </vt:lpstr>
      <vt:lpstr>Future Impact of ERP</vt:lpstr>
      <vt:lpstr>The Concept of CRM</vt:lpstr>
      <vt:lpstr>PowerPoint Presentation</vt:lpstr>
      <vt:lpstr>Marketing Model in Sell-side E-commerce</vt:lpstr>
      <vt:lpstr>CRM and Its  Relationship with EC</vt:lpstr>
      <vt:lpstr>Customer Relationship Management</vt:lpstr>
      <vt:lpstr>PowerPoint Presentation</vt:lpstr>
      <vt:lpstr>Marketing applications of CRM</vt:lpstr>
      <vt:lpstr>Marketing applications of CRM (Continued)</vt:lpstr>
      <vt:lpstr>PowerPoint Presentation</vt:lpstr>
      <vt:lpstr>Social Web  Tools</vt:lpstr>
      <vt:lpstr>PowerPoint Presentation</vt:lpstr>
      <vt:lpstr>Goal of SC and SCM</vt:lpstr>
      <vt:lpstr>Key Activities for each component of SCM </vt:lpstr>
      <vt:lpstr>PowerPoint Presentation</vt:lpstr>
      <vt:lpstr>Key Activities of SCM in  e-Business  </vt:lpstr>
      <vt:lpstr>PowerPoint Presentation</vt:lpstr>
      <vt:lpstr>What and Who using these systems?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RM</dc:creator>
  <cp:lastModifiedBy>Roisin Mullins</cp:lastModifiedBy>
  <cp:revision>46</cp:revision>
  <dcterms:created xsi:type="dcterms:W3CDTF">2021-02-22T11:09:25Z</dcterms:created>
  <dcterms:modified xsi:type="dcterms:W3CDTF">2023-11-29T10:16:59Z</dcterms:modified>
</cp:coreProperties>
</file>