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4" autoAdjust="0"/>
    <p:restoredTop sz="94216" autoAdjust="0"/>
  </p:normalViewPr>
  <p:slideViewPr>
    <p:cSldViewPr snapToGrid="0">
      <p:cViewPr>
        <p:scale>
          <a:sx n="50" d="100"/>
          <a:sy n="50" d="100"/>
        </p:scale>
        <p:origin x="-288"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2A5CD7-D9CB-47B7-AF3D-D56F012D94AD}" type="datetimeFigureOut">
              <a:rPr lang="en-GB" smtClean="0"/>
              <a:t>24/01/2018</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DB48751-4D65-4511-A777-EC5AA3DFB8B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306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2A5CD7-D9CB-47B7-AF3D-D56F012D94AD}"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48751-4D65-4511-A777-EC5AA3DFB8B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1601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72A5CD7-D9CB-47B7-AF3D-D56F012D94AD}"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48751-4D65-4511-A777-EC5AA3DFB8B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85515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2A5CD7-D9CB-47B7-AF3D-D56F012D94AD}"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B48751-4D65-4511-A777-EC5AA3DFB8B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794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2A5CD7-D9CB-47B7-AF3D-D56F012D94AD}" type="datetimeFigureOut">
              <a:rPr lang="en-GB" smtClean="0"/>
              <a:t>24/01/2018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B48751-4D65-4511-A777-EC5AA3DFB8B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97061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2A5CD7-D9CB-47B7-AF3D-D56F012D94AD}" type="datetimeFigureOut">
              <a:rPr lang="en-GB" smtClean="0"/>
              <a:t>24/01/2018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B48751-4D65-4511-A777-EC5AA3DFB8B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2337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2A5CD7-D9CB-47B7-AF3D-D56F012D94AD}" type="datetimeFigureOut">
              <a:rPr lang="en-GB" smtClean="0"/>
              <a:t>24/01/2018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B48751-4D65-4511-A777-EC5AA3DFB8BA}" type="slidenum">
              <a:rPr lang="en-GB" smtClean="0"/>
              <a:t>‹#›</a:t>
            </a:fld>
            <a:endParaRPr lang="en-GB"/>
          </a:p>
        </p:txBody>
      </p:sp>
    </p:spTree>
    <p:extLst>
      <p:ext uri="{BB962C8B-B14F-4D97-AF65-F5344CB8AC3E}">
        <p14:creationId xmlns:p14="http://schemas.microsoft.com/office/powerpoint/2010/main" val="1185784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72A5CD7-D9CB-47B7-AF3D-D56F012D94AD}"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B48751-4D65-4511-A777-EC5AA3DFB8B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6440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72A5CD7-D9CB-47B7-AF3D-D56F012D94AD}" type="datetimeFigureOut">
              <a:rPr lang="en-GB" smtClean="0"/>
              <a:t>24/01/2018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DB48751-4D65-4511-A777-EC5AA3DFB8B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26061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2A5CD7-D9CB-47B7-AF3D-D56F012D94AD}"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48751-4D65-4511-A777-EC5AA3DFB8B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24490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2A5CD7-D9CB-47B7-AF3D-D56F012D94AD}"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48751-4D65-4511-A777-EC5AA3DFB8B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5923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72A5CD7-D9CB-47B7-AF3D-D56F012D94AD}" type="datetimeFigureOut">
              <a:rPr lang="en-GB" smtClean="0"/>
              <a:t>24/01/2018</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DB48751-4D65-4511-A777-EC5AA3DFB8B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82862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4819F-D3E2-4884-B0D7-1B55212F8240}"/>
              </a:ext>
            </a:extLst>
          </p:cNvPr>
          <p:cNvSpPr>
            <a:spLocks noGrp="1"/>
          </p:cNvSpPr>
          <p:nvPr>
            <p:ph type="ctrTitle"/>
          </p:nvPr>
        </p:nvSpPr>
        <p:spPr/>
        <p:txBody>
          <a:bodyPr/>
          <a:lstStyle/>
          <a:p>
            <a:r>
              <a:rPr lang="en-GB" dirty="0"/>
              <a:t>Let them eat cake</a:t>
            </a:r>
          </a:p>
        </p:txBody>
      </p:sp>
      <p:sp>
        <p:nvSpPr>
          <p:cNvPr id="3" name="Subtitle 2">
            <a:extLst>
              <a:ext uri="{FF2B5EF4-FFF2-40B4-BE49-F238E27FC236}">
                <a16:creationId xmlns:a16="http://schemas.microsoft.com/office/drawing/2014/main" id="{700F1BB8-A51E-41DE-8781-0A823B520DD8}"/>
              </a:ext>
            </a:extLst>
          </p:cNvPr>
          <p:cNvSpPr>
            <a:spLocks noGrp="1"/>
          </p:cNvSpPr>
          <p:nvPr>
            <p:ph type="subTitle" idx="1"/>
          </p:nvPr>
        </p:nvSpPr>
        <p:spPr/>
        <p:txBody>
          <a:bodyPr/>
          <a:lstStyle/>
          <a:p>
            <a:r>
              <a:rPr lang="en-GB" dirty="0"/>
              <a:t>How hospitality is used as means of control</a:t>
            </a:r>
          </a:p>
        </p:txBody>
      </p:sp>
    </p:spTree>
    <p:extLst>
      <p:ext uri="{BB962C8B-B14F-4D97-AF65-F5344CB8AC3E}">
        <p14:creationId xmlns:p14="http://schemas.microsoft.com/office/powerpoint/2010/main" val="4145773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FDDE2-37FE-492E-A775-3F9DE7B92474}"/>
              </a:ext>
            </a:extLst>
          </p:cNvPr>
          <p:cNvSpPr>
            <a:spLocks noGrp="1"/>
          </p:cNvSpPr>
          <p:nvPr>
            <p:ph type="title"/>
          </p:nvPr>
        </p:nvSpPr>
        <p:spPr/>
        <p:txBody>
          <a:bodyPr/>
          <a:lstStyle/>
          <a:p>
            <a:r>
              <a:rPr lang="en-GB" dirty="0"/>
              <a:t>index</a:t>
            </a:r>
          </a:p>
        </p:txBody>
      </p:sp>
      <p:sp>
        <p:nvSpPr>
          <p:cNvPr id="3" name="Content Placeholder 2">
            <a:extLst>
              <a:ext uri="{FF2B5EF4-FFF2-40B4-BE49-F238E27FC236}">
                <a16:creationId xmlns:a16="http://schemas.microsoft.com/office/drawing/2014/main" id="{FAE4021A-B0E4-44F5-A07A-6965EDB6DA2B}"/>
              </a:ext>
            </a:extLst>
          </p:cNvPr>
          <p:cNvSpPr>
            <a:spLocks noGrp="1"/>
          </p:cNvSpPr>
          <p:nvPr>
            <p:ph idx="1"/>
          </p:nvPr>
        </p:nvSpPr>
        <p:spPr>
          <a:xfrm>
            <a:off x="1451579" y="2015732"/>
            <a:ext cx="9603275" cy="4037749"/>
          </a:xfrm>
        </p:spPr>
        <p:txBody>
          <a:bodyPr>
            <a:normAutofit fontScale="85000" lnSpcReduction="20000"/>
          </a:bodyPr>
          <a:lstStyle/>
          <a:p>
            <a:pPr marL="457200" indent="-457200">
              <a:buFont typeface="+mj-lt"/>
              <a:buAutoNum type="arabicPeriod"/>
            </a:pPr>
            <a:r>
              <a:rPr lang="en-GB" dirty="0"/>
              <a:t>Introduction</a:t>
            </a:r>
          </a:p>
          <a:p>
            <a:pPr marL="457200" indent="-457200">
              <a:buFont typeface="+mj-lt"/>
              <a:buAutoNum type="arabicPeriod"/>
            </a:pPr>
            <a:r>
              <a:rPr lang="en-GB" dirty="0"/>
              <a:t>Background</a:t>
            </a:r>
          </a:p>
          <a:p>
            <a:pPr marL="457200" indent="-457200">
              <a:buFont typeface="+mj-lt"/>
              <a:buAutoNum type="arabicPeriod"/>
            </a:pPr>
            <a:r>
              <a:rPr lang="en-GB" dirty="0"/>
              <a:t>Literature Review</a:t>
            </a:r>
          </a:p>
          <a:p>
            <a:pPr marL="457200" indent="-457200">
              <a:buFont typeface="+mj-lt"/>
              <a:buAutoNum type="arabicPeriod"/>
            </a:pPr>
            <a:r>
              <a:rPr lang="en-GB" dirty="0"/>
              <a:t>Methodology</a:t>
            </a:r>
          </a:p>
          <a:p>
            <a:pPr marL="457200" indent="-457200">
              <a:buFont typeface="+mj-lt"/>
              <a:buAutoNum type="arabicPeriod"/>
            </a:pPr>
            <a:r>
              <a:rPr lang="en-GB" dirty="0"/>
              <a:t>Findings and </a:t>
            </a:r>
            <a:r>
              <a:rPr lang="en-GB" dirty="0" err="1"/>
              <a:t>Evalution</a:t>
            </a:r>
            <a:endParaRPr lang="en-GB" dirty="0"/>
          </a:p>
          <a:p>
            <a:pPr marL="457200" indent="-457200">
              <a:buFont typeface="+mj-lt"/>
              <a:buAutoNum type="arabicPeriod"/>
            </a:pPr>
            <a:r>
              <a:rPr lang="en-GB" dirty="0"/>
              <a:t>Hospitality and Value</a:t>
            </a:r>
          </a:p>
          <a:p>
            <a:pPr marL="457200" indent="-457200">
              <a:buFont typeface="+mj-lt"/>
              <a:buAutoNum type="arabicPeriod"/>
            </a:pPr>
            <a:r>
              <a:rPr lang="en-GB" dirty="0"/>
              <a:t>Hospitality and Communication</a:t>
            </a:r>
          </a:p>
          <a:p>
            <a:pPr marL="457200" indent="-457200">
              <a:buFont typeface="+mj-lt"/>
              <a:buAutoNum type="arabicPeriod"/>
            </a:pPr>
            <a:r>
              <a:rPr lang="en-GB" dirty="0"/>
              <a:t>Hospitality and Environment</a:t>
            </a:r>
          </a:p>
          <a:p>
            <a:pPr marL="457200" indent="-457200">
              <a:buFont typeface="+mj-lt"/>
              <a:buAutoNum type="arabicPeriod"/>
            </a:pPr>
            <a:r>
              <a:rPr lang="en-GB" dirty="0"/>
              <a:t>Necessity of Control?</a:t>
            </a:r>
          </a:p>
          <a:p>
            <a:pPr marL="457200" indent="-457200">
              <a:buFont typeface="+mj-lt"/>
              <a:buAutoNum type="arabicPeriod"/>
            </a:pPr>
            <a:r>
              <a:rPr lang="en-GB" dirty="0"/>
              <a:t>Conclusions</a:t>
            </a:r>
          </a:p>
          <a:p>
            <a:pPr marL="457200" indent="-457200">
              <a:buFont typeface="+mj-lt"/>
              <a:buAutoNum type="arabicPeriod"/>
            </a:pPr>
            <a:endParaRPr lang="en-GB" dirty="0"/>
          </a:p>
        </p:txBody>
      </p:sp>
    </p:spTree>
    <p:extLst>
      <p:ext uri="{BB962C8B-B14F-4D97-AF65-F5344CB8AC3E}">
        <p14:creationId xmlns:p14="http://schemas.microsoft.com/office/powerpoint/2010/main" val="2691610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D8F9F-E715-4ED4-BD7E-77CC53EC1BF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F5F0DD7-EA10-46A4-AC97-24149252D2F9}"/>
              </a:ext>
            </a:extLst>
          </p:cNvPr>
          <p:cNvSpPr>
            <a:spLocks noGrp="1"/>
          </p:cNvSpPr>
          <p:nvPr>
            <p:ph idx="1"/>
          </p:nvPr>
        </p:nvSpPr>
        <p:spPr/>
        <p:txBody>
          <a:bodyPr/>
          <a:lstStyle/>
          <a:p>
            <a:r>
              <a:rPr lang="en-GB" sz="3200" dirty="0"/>
              <a:t>Exploring 21</a:t>
            </a:r>
            <a:r>
              <a:rPr lang="en-GB" sz="3200" baseline="30000" dirty="0"/>
              <a:t>st</a:t>
            </a:r>
            <a:r>
              <a:rPr lang="en-GB" sz="3200" dirty="0"/>
              <a:t> century poverty through food banks</a:t>
            </a:r>
          </a:p>
          <a:p>
            <a:r>
              <a:rPr lang="en-GB" sz="3200" dirty="0"/>
              <a:t>Explore how hospitality is used as a means of control</a:t>
            </a:r>
          </a:p>
          <a:p>
            <a:r>
              <a:rPr lang="en-GB" sz="3200" dirty="0"/>
              <a:t>“An anthropological perspective of food, its value and meaning”</a:t>
            </a:r>
          </a:p>
          <a:p>
            <a:r>
              <a:rPr lang="en-GB" sz="3200" dirty="0"/>
              <a:t>Shift into a more focused perspective – hospitality</a:t>
            </a:r>
          </a:p>
          <a:p>
            <a:endParaRPr lang="en-GB" dirty="0"/>
          </a:p>
        </p:txBody>
      </p:sp>
    </p:spTree>
    <p:extLst>
      <p:ext uri="{BB962C8B-B14F-4D97-AF65-F5344CB8AC3E}">
        <p14:creationId xmlns:p14="http://schemas.microsoft.com/office/powerpoint/2010/main" val="1873868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C6E1C-1108-4A9B-8D9C-2CDFCDEF6FA0}"/>
              </a:ext>
            </a:extLst>
          </p:cNvPr>
          <p:cNvSpPr>
            <a:spLocks noGrp="1"/>
          </p:cNvSpPr>
          <p:nvPr>
            <p:ph type="title"/>
          </p:nvPr>
        </p:nvSpPr>
        <p:spPr/>
        <p:txBody>
          <a:bodyPr/>
          <a:lstStyle/>
          <a:p>
            <a:r>
              <a:rPr lang="en-GB" dirty="0"/>
              <a:t>Background and Context – Alive! Church Foodbank </a:t>
            </a:r>
          </a:p>
        </p:txBody>
      </p:sp>
      <p:sp>
        <p:nvSpPr>
          <p:cNvPr id="3" name="Content Placeholder 2">
            <a:extLst>
              <a:ext uri="{FF2B5EF4-FFF2-40B4-BE49-F238E27FC236}">
                <a16:creationId xmlns:a16="http://schemas.microsoft.com/office/drawing/2014/main" id="{B60B6F6B-16D9-41CC-A023-3DF141706DD2}"/>
              </a:ext>
            </a:extLst>
          </p:cNvPr>
          <p:cNvSpPr>
            <a:spLocks noGrp="1"/>
          </p:cNvSpPr>
          <p:nvPr>
            <p:ph idx="1"/>
          </p:nvPr>
        </p:nvSpPr>
        <p:spPr/>
        <p:txBody>
          <a:bodyPr>
            <a:normAutofit fontScale="92500" lnSpcReduction="10000"/>
          </a:bodyPr>
          <a:lstStyle/>
          <a:p>
            <a:r>
              <a:rPr lang="en-GB" dirty="0"/>
              <a:t>Originally the basis was one two food banks – to centralise my dissertation the focus will be on just the Norwich Food Bank</a:t>
            </a:r>
          </a:p>
          <a:p>
            <a:r>
              <a:rPr lang="en-GB" dirty="0"/>
              <a:t>Based in Heigham Grove, Norwich, Norfolk – most financially deprived area in Norfolk</a:t>
            </a:r>
          </a:p>
          <a:p>
            <a:r>
              <a:rPr lang="en-GB" dirty="0"/>
              <a:t>Started in 2007 – the food bank has been owned by multiple organisations in the past</a:t>
            </a:r>
          </a:p>
          <a:p>
            <a:r>
              <a:rPr lang="en-GB" dirty="0"/>
              <a:t>Open between 10:00 am and 12:00pm every Friday</a:t>
            </a:r>
          </a:p>
          <a:p>
            <a:r>
              <a:rPr lang="en-GB" dirty="0"/>
              <a:t>Up to 10 volunteers</a:t>
            </a:r>
          </a:p>
          <a:p>
            <a:r>
              <a:rPr lang="en-GB" dirty="0"/>
              <a:t>Caters on average a hundred people at a time </a:t>
            </a:r>
          </a:p>
          <a:p>
            <a:r>
              <a:rPr lang="en-GB" dirty="0"/>
              <a:t>Includes a free breakfast</a:t>
            </a:r>
          </a:p>
        </p:txBody>
      </p:sp>
    </p:spTree>
    <p:extLst>
      <p:ext uri="{BB962C8B-B14F-4D97-AF65-F5344CB8AC3E}">
        <p14:creationId xmlns:p14="http://schemas.microsoft.com/office/powerpoint/2010/main" val="3762338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2B36-868B-4113-8C3D-352B9D4ABEFF}"/>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8FEF3103-CCCF-4D4E-B368-C9ACE3662928}"/>
              </a:ext>
            </a:extLst>
          </p:cNvPr>
          <p:cNvSpPr>
            <a:spLocks noGrp="1"/>
          </p:cNvSpPr>
          <p:nvPr>
            <p:ph idx="1"/>
          </p:nvPr>
        </p:nvSpPr>
        <p:spPr>
          <a:xfrm>
            <a:off x="1451579" y="2015732"/>
            <a:ext cx="9603275" cy="3879742"/>
          </a:xfrm>
        </p:spPr>
        <p:txBody>
          <a:bodyPr>
            <a:normAutofit fontScale="70000" lnSpcReduction="20000"/>
          </a:bodyPr>
          <a:lstStyle/>
          <a:p>
            <a:r>
              <a:rPr lang="en-GB" dirty="0"/>
              <a:t>An Anthropology of Hospitality – (Selwyn, 2001)</a:t>
            </a:r>
          </a:p>
          <a:p>
            <a:r>
              <a:rPr lang="en-GB" dirty="0"/>
              <a:t>Hospitality: A Social Lens – (Paul Lynch, 2001)</a:t>
            </a:r>
          </a:p>
          <a:p>
            <a:r>
              <a:rPr lang="en-GB" dirty="0"/>
              <a:t>In Search of Hospitality: Theoretical Perspectives and Debates (Conrad Ashley, 2001)</a:t>
            </a:r>
          </a:p>
          <a:p>
            <a:r>
              <a:rPr lang="en-GB" dirty="0"/>
              <a:t>A Return to Hospitality – (</a:t>
            </a:r>
            <a:r>
              <a:rPr lang="en-GB" dirty="0" err="1"/>
              <a:t>Caneda</a:t>
            </a:r>
            <a:r>
              <a:rPr lang="en-GB" dirty="0"/>
              <a:t>, 2012)</a:t>
            </a:r>
          </a:p>
          <a:p>
            <a:r>
              <a:rPr lang="en-GB" dirty="0"/>
              <a:t>In Search of Hospitality – (Conrad and Morrison, 2013)</a:t>
            </a:r>
          </a:p>
          <a:p>
            <a:r>
              <a:rPr lang="en-GB" dirty="0"/>
              <a:t>Food as a method of communication – (Douglas,1972)</a:t>
            </a:r>
          </a:p>
          <a:p>
            <a:r>
              <a:rPr lang="en-GB" dirty="0"/>
              <a:t>Commodity pathway diversion – (</a:t>
            </a:r>
            <a:r>
              <a:rPr lang="en-GB" dirty="0" err="1"/>
              <a:t>Appaurdi</a:t>
            </a:r>
            <a:r>
              <a:rPr lang="en-GB" dirty="0"/>
              <a:t>, 1986)</a:t>
            </a:r>
          </a:p>
          <a:p>
            <a:r>
              <a:rPr lang="en-GB" dirty="0"/>
              <a:t> Gift exchange theory – (Maus, 1925)</a:t>
            </a:r>
          </a:p>
          <a:p>
            <a:r>
              <a:rPr lang="en-GB" dirty="0"/>
              <a:t>Corporeal Vulnerability (‘a precondition of humanization) – (Howarth, 2016 &amp; Butler, 2007)</a:t>
            </a:r>
          </a:p>
          <a:p>
            <a:r>
              <a:rPr lang="en-GB" dirty="0"/>
              <a:t>Deprivation made visible – (Riches, 2014)</a:t>
            </a:r>
          </a:p>
          <a:p>
            <a:r>
              <a:rPr lang="en-GB" dirty="0"/>
              <a:t>Reciprocity – (</a:t>
            </a:r>
            <a:r>
              <a:rPr lang="en-GB" dirty="0" err="1"/>
              <a:t>Sahlins</a:t>
            </a:r>
            <a:r>
              <a:rPr lang="en-GB" dirty="0"/>
              <a:t>, 1972)</a:t>
            </a:r>
          </a:p>
          <a:p>
            <a:endParaRPr lang="en-GB" dirty="0"/>
          </a:p>
          <a:p>
            <a:pPr marL="0" indent="0">
              <a:buNone/>
            </a:pPr>
            <a:endParaRPr lang="en-GB" dirty="0"/>
          </a:p>
        </p:txBody>
      </p:sp>
    </p:spTree>
    <p:extLst>
      <p:ext uri="{BB962C8B-B14F-4D97-AF65-F5344CB8AC3E}">
        <p14:creationId xmlns:p14="http://schemas.microsoft.com/office/powerpoint/2010/main" val="3384963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3A6BF-A81E-4B5B-ACC7-9FC8F26536DA}"/>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5E341E6B-D3DE-4E3F-B112-CC89E3CCAD13}"/>
              </a:ext>
            </a:extLst>
          </p:cNvPr>
          <p:cNvSpPr>
            <a:spLocks noGrp="1"/>
          </p:cNvSpPr>
          <p:nvPr>
            <p:ph idx="1"/>
          </p:nvPr>
        </p:nvSpPr>
        <p:spPr/>
        <p:txBody>
          <a:bodyPr>
            <a:normAutofit fontScale="85000" lnSpcReduction="20000"/>
          </a:bodyPr>
          <a:lstStyle/>
          <a:p>
            <a:r>
              <a:rPr lang="en-GB" sz="3200" dirty="0"/>
              <a:t>Qualitative methodological research (Bryman, 2016:p398)</a:t>
            </a:r>
          </a:p>
          <a:p>
            <a:r>
              <a:rPr lang="en-GB" sz="3200" dirty="0"/>
              <a:t>Participant observation (Robben &amp; </a:t>
            </a:r>
            <a:r>
              <a:rPr lang="en-GB" sz="3200" dirty="0" err="1"/>
              <a:t>Sluka</a:t>
            </a:r>
            <a:r>
              <a:rPr lang="en-GB" sz="3200" dirty="0"/>
              <a:t>, 2012) – 48 hours volunteering in 12, four hour sessions over 12 weeks</a:t>
            </a:r>
          </a:p>
          <a:p>
            <a:r>
              <a:rPr lang="en-GB" sz="3200" dirty="0"/>
              <a:t>Interviews – 7 semi structed interviews</a:t>
            </a:r>
          </a:p>
          <a:p>
            <a:r>
              <a:rPr lang="en-GB" sz="3200" dirty="0"/>
              <a:t>Over the Christmas break, an additional 4 hours of volunteering was added, along with another hour long interview with the head of the food bank</a:t>
            </a:r>
          </a:p>
          <a:p>
            <a:endParaRPr lang="en-GB" dirty="0"/>
          </a:p>
        </p:txBody>
      </p:sp>
    </p:spTree>
    <p:extLst>
      <p:ext uri="{BB962C8B-B14F-4D97-AF65-F5344CB8AC3E}">
        <p14:creationId xmlns:p14="http://schemas.microsoft.com/office/powerpoint/2010/main" val="4177227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518B3-77DE-435D-9E17-EAFA0BE6296A}"/>
              </a:ext>
            </a:extLst>
          </p:cNvPr>
          <p:cNvSpPr>
            <a:spLocks noGrp="1"/>
          </p:cNvSpPr>
          <p:nvPr>
            <p:ph type="title"/>
          </p:nvPr>
        </p:nvSpPr>
        <p:spPr/>
        <p:txBody>
          <a:bodyPr/>
          <a:lstStyle/>
          <a:p>
            <a:r>
              <a:rPr lang="en-GB" dirty="0"/>
              <a:t>Evaluation and Findings</a:t>
            </a:r>
          </a:p>
        </p:txBody>
      </p:sp>
      <p:sp>
        <p:nvSpPr>
          <p:cNvPr id="3" name="Content Placeholder 2">
            <a:extLst>
              <a:ext uri="{FF2B5EF4-FFF2-40B4-BE49-F238E27FC236}">
                <a16:creationId xmlns:a16="http://schemas.microsoft.com/office/drawing/2014/main" id="{C93A62D4-AC81-49DF-8E00-D64D2D9B3F1A}"/>
              </a:ext>
            </a:extLst>
          </p:cNvPr>
          <p:cNvSpPr>
            <a:spLocks noGrp="1"/>
          </p:cNvSpPr>
          <p:nvPr>
            <p:ph idx="1"/>
          </p:nvPr>
        </p:nvSpPr>
        <p:spPr/>
        <p:txBody>
          <a:bodyPr>
            <a:normAutofit fontScale="62500" lnSpcReduction="20000"/>
          </a:bodyPr>
          <a:lstStyle/>
          <a:p>
            <a:r>
              <a:rPr lang="en-GB" sz="4800" dirty="0"/>
              <a:t>Divided into 4 sections</a:t>
            </a:r>
          </a:p>
          <a:p>
            <a:r>
              <a:rPr lang="en-GB" sz="4800" dirty="0"/>
              <a:t>With the overall focus on hospitality</a:t>
            </a:r>
          </a:p>
          <a:p>
            <a:r>
              <a:rPr lang="en-GB" sz="4800" dirty="0"/>
              <a:t>Major personal insights:</a:t>
            </a:r>
          </a:p>
          <a:p>
            <a:r>
              <a:rPr lang="en-GB" sz="4800" dirty="0"/>
              <a:t>The Three Networks</a:t>
            </a:r>
          </a:p>
          <a:p>
            <a:r>
              <a:rPr lang="en-GB" sz="4800" dirty="0"/>
              <a:t>Everyone is in Need (but some are in more need than others</a:t>
            </a:r>
          </a:p>
        </p:txBody>
      </p:sp>
    </p:spTree>
    <p:extLst>
      <p:ext uri="{BB962C8B-B14F-4D97-AF65-F5344CB8AC3E}">
        <p14:creationId xmlns:p14="http://schemas.microsoft.com/office/powerpoint/2010/main" val="3144011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E776F-A2FA-4F5F-87C0-C30E5B5ACE0B}"/>
              </a:ext>
            </a:extLst>
          </p:cNvPr>
          <p:cNvSpPr>
            <a:spLocks noGrp="1"/>
          </p:cNvSpPr>
          <p:nvPr>
            <p:ph type="title"/>
          </p:nvPr>
        </p:nvSpPr>
        <p:spPr/>
        <p:txBody>
          <a:bodyPr/>
          <a:lstStyle/>
          <a:p>
            <a:r>
              <a:rPr lang="en-GB" dirty="0"/>
              <a:t>Hospitality and value</a:t>
            </a:r>
          </a:p>
        </p:txBody>
      </p:sp>
      <p:sp>
        <p:nvSpPr>
          <p:cNvPr id="3" name="Content Placeholder 2">
            <a:extLst>
              <a:ext uri="{FF2B5EF4-FFF2-40B4-BE49-F238E27FC236}">
                <a16:creationId xmlns:a16="http://schemas.microsoft.com/office/drawing/2014/main" id="{8F58905F-1E98-48F5-A38B-19E304332B2D}"/>
              </a:ext>
            </a:extLst>
          </p:cNvPr>
          <p:cNvSpPr>
            <a:spLocks noGrp="1"/>
          </p:cNvSpPr>
          <p:nvPr>
            <p:ph idx="1"/>
          </p:nvPr>
        </p:nvSpPr>
        <p:spPr/>
        <p:txBody>
          <a:bodyPr>
            <a:normAutofit fontScale="62500" lnSpcReduction="20000"/>
          </a:bodyPr>
          <a:lstStyle/>
          <a:p>
            <a:r>
              <a:rPr lang="en-GB" sz="2300" dirty="0"/>
              <a:t>Hospitality can </a:t>
            </a:r>
            <a:r>
              <a:rPr lang="en-GB" sz="2300" dirty="0" err="1"/>
              <a:t>extert</a:t>
            </a:r>
            <a:r>
              <a:rPr lang="en-GB" sz="2300" dirty="0"/>
              <a:t> control by demonstrating the level of value between individuals</a:t>
            </a:r>
          </a:p>
          <a:p>
            <a:r>
              <a:rPr lang="en-GB" sz="2300" dirty="0"/>
              <a:t>The different values between groups determine who exerts more control</a:t>
            </a:r>
          </a:p>
          <a:p>
            <a:r>
              <a:rPr lang="en-GB" sz="2300" dirty="0"/>
              <a:t>Limits were put on how much attendants could take, yet some left overs were thrown away</a:t>
            </a:r>
          </a:p>
          <a:p>
            <a:r>
              <a:rPr lang="en-GB" sz="2300" dirty="0"/>
              <a:t>Thus, we can infer that hospitality given in the form of food is of much greater value to </a:t>
            </a:r>
            <a:r>
              <a:rPr lang="en-GB" sz="2300" dirty="0" err="1"/>
              <a:t>recievers</a:t>
            </a:r>
            <a:r>
              <a:rPr lang="en-GB" sz="2300" dirty="0"/>
              <a:t> than to the volunteers</a:t>
            </a:r>
          </a:p>
          <a:p>
            <a:r>
              <a:rPr lang="en-GB" sz="2300" dirty="0"/>
              <a:t>“Your own mother, your own sister, your own pigs, your own yams which you have piled up, you may not eat.” (Rosman, 2017)</a:t>
            </a:r>
          </a:p>
          <a:p>
            <a:r>
              <a:rPr lang="en-GB" sz="2300" dirty="0"/>
              <a:t>“We have to follow the things themselves, for their meanings are inscribed in their forms, their uses, their trajectories. It is only through the analysis of these trajectories that we can interpret the human transactions and calculations that enliven things. Thus, even though from a theoretical point of view human actors encode things with significance, from a methodological point of view it is the things-in-motion that illuminate their human and social context.” (Appadurai, 1986)</a:t>
            </a:r>
          </a:p>
          <a:p>
            <a:endParaRPr lang="en-GB" dirty="0"/>
          </a:p>
        </p:txBody>
      </p:sp>
    </p:spTree>
    <p:extLst>
      <p:ext uri="{BB962C8B-B14F-4D97-AF65-F5344CB8AC3E}">
        <p14:creationId xmlns:p14="http://schemas.microsoft.com/office/powerpoint/2010/main" val="3238483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6E540-1A56-4E95-AD1C-1153E739A91B}"/>
              </a:ext>
            </a:extLst>
          </p:cNvPr>
          <p:cNvSpPr>
            <a:spLocks noGrp="1"/>
          </p:cNvSpPr>
          <p:nvPr>
            <p:ph type="title"/>
          </p:nvPr>
        </p:nvSpPr>
        <p:spPr/>
        <p:txBody>
          <a:bodyPr/>
          <a:lstStyle/>
          <a:p>
            <a:r>
              <a:rPr lang="en-GB" dirty="0"/>
              <a:t>Hospitality and communication</a:t>
            </a:r>
          </a:p>
        </p:txBody>
      </p:sp>
      <p:sp>
        <p:nvSpPr>
          <p:cNvPr id="3" name="Content Placeholder 2">
            <a:extLst>
              <a:ext uri="{FF2B5EF4-FFF2-40B4-BE49-F238E27FC236}">
                <a16:creationId xmlns:a16="http://schemas.microsoft.com/office/drawing/2014/main" id="{875D1481-FAE1-42C2-8DD8-65F9CADD6896}"/>
              </a:ext>
            </a:extLst>
          </p:cNvPr>
          <p:cNvSpPr>
            <a:spLocks noGrp="1"/>
          </p:cNvSpPr>
          <p:nvPr>
            <p:ph idx="1"/>
          </p:nvPr>
        </p:nvSpPr>
        <p:spPr/>
        <p:txBody>
          <a:bodyPr/>
          <a:lstStyle/>
          <a:p>
            <a:r>
              <a:rPr lang="en-GB" dirty="0"/>
              <a:t>“If food is treated as a code, the messages it encodes will found in the pattern of social relations expressed” (Mary Douglas, 1972)</a:t>
            </a:r>
          </a:p>
          <a:p>
            <a:r>
              <a:rPr lang="en-GB" dirty="0"/>
              <a:t>The packages and the free meal exist outside the traditional structure of meals that Mary Douglas expresses</a:t>
            </a:r>
          </a:p>
          <a:p>
            <a:r>
              <a:rPr lang="en-GB" dirty="0"/>
              <a:t>“Of the most basic things in our </a:t>
            </a:r>
            <a:r>
              <a:rPr lang="en-GB" dirty="0" err="1"/>
              <a:t>behavioral</a:t>
            </a:r>
            <a:r>
              <a:rPr lang="en-GB" dirty="0"/>
              <a:t> repertoire, eating is the most accessible and effective for conveying our messages to others.” Fox, 2005 </a:t>
            </a:r>
          </a:p>
          <a:p>
            <a:r>
              <a:rPr lang="en-GB" dirty="0" err="1"/>
              <a:t>Newletters</a:t>
            </a:r>
            <a:r>
              <a:rPr lang="en-GB" dirty="0"/>
              <a:t> talked of the success of foodbanks</a:t>
            </a:r>
          </a:p>
          <a:p>
            <a:endParaRPr lang="en-GB" dirty="0"/>
          </a:p>
        </p:txBody>
      </p:sp>
    </p:spTree>
    <p:extLst>
      <p:ext uri="{BB962C8B-B14F-4D97-AF65-F5344CB8AC3E}">
        <p14:creationId xmlns:p14="http://schemas.microsoft.com/office/powerpoint/2010/main" val="491100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F8956-618D-4E10-AA0A-5E25EB9A03D2}"/>
              </a:ext>
            </a:extLst>
          </p:cNvPr>
          <p:cNvSpPr>
            <a:spLocks noGrp="1"/>
          </p:cNvSpPr>
          <p:nvPr>
            <p:ph type="title"/>
          </p:nvPr>
        </p:nvSpPr>
        <p:spPr/>
        <p:txBody>
          <a:bodyPr/>
          <a:lstStyle/>
          <a:p>
            <a:r>
              <a:rPr lang="en-GB" dirty="0"/>
              <a:t>Hospitality and Reciprocity</a:t>
            </a:r>
          </a:p>
        </p:txBody>
      </p:sp>
      <p:sp>
        <p:nvSpPr>
          <p:cNvPr id="3" name="Content Placeholder 2">
            <a:extLst>
              <a:ext uri="{FF2B5EF4-FFF2-40B4-BE49-F238E27FC236}">
                <a16:creationId xmlns:a16="http://schemas.microsoft.com/office/drawing/2014/main" id="{6387A3C9-6183-4767-B5F9-F18D3718CACB}"/>
              </a:ext>
            </a:extLst>
          </p:cNvPr>
          <p:cNvSpPr>
            <a:spLocks noGrp="1"/>
          </p:cNvSpPr>
          <p:nvPr>
            <p:ph idx="1"/>
          </p:nvPr>
        </p:nvSpPr>
        <p:spPr/>
        <p:txBody>
          <a:bodyPr>
            <a:normAutofit fontScale="92500" lnSpcReduction="20000"/>
          </a:bodyPr>
          <a:lstStyle/>
          <a:p>
            <a:r>
              <a:rPr lang="en-GB" dirty="0"/>
              <a:t>Derrida - divides unconditional hospitality from conditional hospitality</a:t>
            </a:r>
          </a:p>
          <a:p>
            <a:r>
              <a:rPr lang="en-GB" dirty="0" err="1"/>
              <a:t>Pagden</a:t>
            </a:r>
            <a:r>
              <a:rPr lang="en-GB" dirty="0"/>
              <a:t> argues that hospitality is manipulated </a:t>
            </a:r>
          </a:p>
          <a:p>
            <a:r>
              <a:rPr lang="en-GB" dirty="0"/>
              <a:t>Possibly, hospitality is a political institution which can be ideologically change to oppress others</a:t>
            </a:r>
          </a:p>
          <a:p>
            <a:r>
              <a:rPr lang="en-GB" dirty="0"/>
              <a:t>Generalized reciprocity</a:t>
            </a:r>
          </a:p>
          <a:p>
            <a:r>
              <a:rPr lang="en-GB" dirty="0"/>
              <a:t>Religiosity is created</a:t>
            </a:r>
          </a:p>
          <a:p>
            <a:r>
              <a:rPr lang="en-GB" dirty="0"/>
              <a:t>“</a:t>
            </a:r>
            <a:r>
              <a:rPr lang="en-GB" i="1" dirty="0"/>
              <a:t>We want to show Gods love and compassion through caring for those in need. In Matthew 25:24-46, Jesus encourages us to feed those who are hungry and give drinks to those who are thirsty, telling us that whenever we are  doing this, we are doing it for Him.”</a:t>
            </a:r>
          </a:p>
          <a:p>
            <a:endParaRPr lang="en-GB" i="1" dirty="0"/>
          </a:p>
        </p:txBody>
      </p:sp>
    </p:spTree>
    <p:extLst>
      <p:ext uri="{BB962C8B-B14F-4D97-AF65-F5344CB8AC3E}">
        <p14:creationId xmlns:p14="http://schemas.microsoft.com/office/powerpoint/2010/main" val="3023304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E97B7-64FB-4B53-9015-95B96C56E00D}"/>
              </a:ext>
            </a:extLst>
          </p:cNvPr>
          <p:cNvSpPr>
            <a:spLocks noGrp="1"/>
          </p:cNvSpPr>
          <p:nvPr>
            <p:ph type="title"/>
          </p:nvPr>
        </p:nvSpPr>
        <p:spPr/>
        <p:txBody>
          <a:bodyPr/>
          <a:lstStyle/>
          <a:p>
            <a:r>
              <a:rPr lang="en-GB" dirty="0"/>
              <a:t>Necessity of control?</a:t>
            </a:r>
          </a:p>
        </p:txBody>
      </p:sp>
      <p:sp>
        <p:nvSpPr>
          <p:cNvPr id="3" name="Content Placeholder 2">
            <a:extLst>
              <a:ext uri="{FF2B5EF4-FFF2-40B4-BE49-F238E27FC236}">
                <a16:creationId xmlns:a16="http://schemas.microsoft.com/office/drawing/2014/main" id="{F2B7CE6B-F793-4F1D-A034-5E77DDF189CF}"/>
              </a:ext>
            </a:extLst>
          </p:cNvPr>
          <p:cNvSpPr>
            <a:spLocks noGrp="1"/>
          </p:cNvSpPr>
          <p:nvPr>
            <p:ph idx="1"/>
          </p:nvPr>
        </p:nvSpPr>
        <p:spPr/>
        <p:txBody>
          <a:bodyPr>
            <a:normAutofit/>
          </a:bodyPr>
          <a:lstStyle/>
          <a:p>
            <a:r>
              <a:rPr lang="en-GB" sz="2800" dirty="0"/>
              <a:t>Is the issue paradoxical?</a:t>
            </a:r>
          </a:p>
          <a:p>
            <a:r>
              <a:rPr lang="en-GB" sz="2800" dirty="0"/>
              <a:t>Hospitality offers a paradoxical situation since inclusion of those who are welcomed in the sacred law of hospitality implies others will be rejected</a:t>
            </a:r>
          </a:p>
          <a:p>
            <a:r>
              <a:rPr lang="en-GB" sz="2800" dirty="0"/>
              <a:t>Ken Loach argues that the current welfare system is designed to punish rather than provide</a:t>
            </a:r>
          </a:p>
        </p:txBody>
      </p:sp>
    </p:spTree>
    <p:extLst>
      <p:ext uri="{BB962C8B-B14F-4D97-AF65-F5344CB8AC3E}">
        <p14:creationId xmlns:p14="http://schemas.microsoft.com/office/powerpoint/2010/main" val="1001133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11E1E-758A-40A5-BD52-3EE551E4A764}"/>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DBC1ED28-0834-418C-AEB3-C2D01E9F3051}"/>
              </a:ext>
            </a:extLst>
          </p:cNvPr>
          <p:cNvSpPr>
            <a:spLocks noGrp="1"/>
          </p:cNvSpPr>
          <p:nvPr>
            <p:ph idx="1"/>
          </p:nvPr>
        </p:nvSpPr>
        <p:spPr/>
        <p:txBody>
          <a:bodyPr>
            <a:normAutofit/>
          </a:bodyPr>
          <a:lstStyle/>
          <a:p>
            <a:r>
              <a:rPr lang="en-GB" dirty="0"/>
              <a:t>The Alive! Food Bank seeks to utilise hospitality as a way of controlling the individuals who come in</a:t>
            </a:r>
          </a:p>
          <a:p>
            <a:r>
              <a:rPr lang="en-GB" dirty="0"/>
              <a:t>The food bank is very much an example of a form of conditional hospitality</a:t>
            </a:r>
          </a:p>
          <a:p>
            <a:r>
              <a:rPr lang="en-GB" dirty="0"/>
              <a:t>The aim of this paper is not to denigrate the Food Bank and its volunteers, but to demonstrate how the </a:t>
            </a:r>
            <a:r>
              <a:rPr lang="en-GB" dirty="0" err="1"/>
              <a:t>instituations</a:t>
            </a:r>
            <a:r>
              <a:rPr lang="en-GB" dirty="0"/>
              <a:t> is an example of control of a certain proportion of the population</a:t>
            </a:r>
          </a:p>
        </p:txBody>
      </p:sp>
    </p:spTree>
    <p:extLst>
      <p:ext uri="{BB962C8B-B14F-4D97-AF65-F5344CB8AC3E}">
        <p14:creationId xmlns:p14="http://schemas.microsoft.com/office/powerpoint/2010/main" val="265724007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897</TotalTime>
  <Words>859</Words>
  <Application>Microsoft Office PowerPoint</Application>
  <PresentationFormat>Widescreen</PresentationFormat>
  <Paragraphs>76</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Gallery</vt:lpstr>
      <vt:lpstr>Let them eat cake</vt:lpstr>
      <vt:lpstr>index</vt:lpstr>
      <vt:lpstr>Introduction</vt:lpstr>
      <vt:lpstr>Background and Context – Alive! Church Foodbank </vt:lpstr>
      <vt:lpstr>Literature review</vt:lpstr>
      <vt:lpstr>methodology</vt:lpstr>
      <vt:lpstr>Evaluation and Findings</vt:lpstr>
      <vt:lpstr>Hospitality and value</vt:lpstr>
      <vt:lpstr>Hospitality and communication</vt:lpstr>
      <vt:lpstr>Hospitality and Reciprocity</vt:lpstr>
      <vt:lpstr>Necessity of control?</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dc:title>
  <dc:creator>Perky Perks</dc:creator>
  <cp:lastModifiedBy>Perky Perks</cp:lastModifiedBy>
  <cp:revision>20</cp:revision>
  <dcterms:created xsi:type="dcterms:W3CDTF">2018-01-06T13:10:40Z</dcterms:created>
  <dcterms:modified xsi:type="dcterms:W3CDTF">2018-01-24T02:14:39Z</dcterms:modified>
</cp:coreProperties>
</file>