
<file path=[Content_Types].xml><?xml version="1.0" encoding="utf-8"?>
<Types xmlns="http://schemas.openxmlformats.org/package/2006/content-types">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82" name="Google Shape;82;p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p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93" name="Google Shape;93;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p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03" name="Google Shape;103;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 name="Shape 111"/>
        <p:cNvGrpSpPr/>
        <p:nvPr/>
      </p:nvGrpSpPr>
      <p:grpSpPr>
        <a:xfrm>
          <a:off x="0" y="0"/>
          <a:ext cx="0" cy="0"/>
          <a:chOff x="0" y="0"/>
          <a:chExt cx="0" cy="0"/>
        </a:xfrm>
      </p:grpSpPr>
      <p:sp>
        <p:nvSpPr>
          <p:cNvPr id="112" name="Google Shape;112;p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13" name="Google Shape;113;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p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3" name="Google Shape;123;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228600" lvl="0" marL="457200" rtl="0" algn="l">
              <a:lnSpc>
                <a:spcPct val="100000"/>
              </a:lnSpc>
              <a:spcBef>
                <a:spcPts val="0"/>
              </a:spcBef>
              <a:spcAft>
                <a:spcPts val="0"/>
              </a:spcAft>
              <a:buSzPts val="1100"/>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 name="Shape 132"/>
        <p:cNvGrpSpPr/>
        <p:nvPr/>
      </p:nvGrpSpPr>
      <p:grpSpPr>
        <a:xfrm>
          <a:off x="0" y="0"/>
          <a:ext cx="0" cy="0"/>
          <a:chOff x="0" y="0"/>
          <a:chExt cx="0" cy="0"/>
        </a:xfrm>
      </p:grpSpPr>
      <p:sp>
        <p:nvSpPr>
          <p:cNvPr id="133" name="Google Shape;133;p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4" name="Google Shape;134;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4" name="Shape 144"/>
        <p:cNvGrpSpPr/>
        <p:nvPr/>
      </p:nvGrpSpPr>
      <p:grpSpPr>
        <a:xfrm>
          <a:off x="0" y="0"/>
          <a:ext cx="0" cy="0"/>
          <a:chOff x="0" y="0"/>
          <a:chExt cx="0" cy="0"/>
        </a:xfrm>
      </p:grpSpPr>
      <p:sp>
        <p:nvSpPr>
          <p:cNvPr id="145" name="Google Shape;145;p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46" name="Google Shape;146;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5" name="Shape 155"/>
        <p:cNvGrpSpPr/>
        <p:nvPr/>
      </p:nvGrpSpPr>
      <p:grpSpPr>
        <a:xfrm>
          <a:off x="0" y="0"/>
          <a:ext cx="0" cy="0"/>
          <a:chOff x="0" y="0"/>
          <a:chExt cx="0" cy="0"/>
        </a:xfrm>
      </p:grpSpPr>
      <p:sp>
        <p:nvSpPr>
          <p:cNvPr id="156" name="Google Shape;156;p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57" name="Google Shape;157;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7" name="Shape 167"/>
        <p:cNvGrpSpPr/>
        <p:nvPr/>
      </p:nvGrpSpPr>
      <p:grpSpPr>
        <a:xfrm>
          <a:off x="0" y="0"/>
          <a:ext cx="0" cy="0"/>
          <a:chOff x="0" y="0"/>
          <a:chExt cx="0" cy="0"/>
        </a:xfrm>
      </p:grpSpPr>
      <p:sp>
        <p:nvSpPr>
          <p:cNvPr id="168" name="Google Shape;168;p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69" name="Google Shape;169;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8" name="Shape 178"/>
        <p:cNvGrpSpPr/>
        <p:nvPr/>
      </p:nvGrpSpPr>
      <p:grpSpPr>
        <a:xfrm>
          <a:off x="0" y="0"/>
          <a:ext cx="0" cy="0"/>
          <a:chOff x="0" y="0"/>
          <a:chExt cx="0" cy="0"/>
        </a:xfrm>
      </p:grpSpPr>
      <p:sp>
        <p:nvSpPr>
          <p:cNvPr id="179" name="Google Shape;179;p1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80" name="Google Shape;180;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8" name="Shape 188"/>
        <p:cNvGrpSpPr/>
        <p:nvPr/>
      </p:nvGrpSpPr>
      <p:grpSpPr>
        <a:xfrm>
          <a:off x="0" y="0"/>
          <a:ext cx="0" cy="0"/>
          <a:chOff x="0" y="0"/>
          <a:chExt cx="0" cy="0"/>
        </a:xfrm>
      </p:grpSpPr>
      <p:sp>
        <p:nvSpPr>
          <p:cNvPr id="189" name="Google Shape;189;p1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90" name="Google Shape;190;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p1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00" name="Google Shape;200;p1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8" name="Shape 208"/>
        <p:cNvGrpSpPr/>
        <p:nvPr/>
      </p:nvGrpSpPr>
      <p:grpSpPr>
        <a:xfrm>
          <a:off x="0" y="0"/>
          <a:ext cx="0" cy="0"/>
          <a:chOff x="0" y="0"/>
          <a:chExt cx="0" cy="0"/>
        </a:xfrm>
      </p:grpSpPr>
      <p:sp>
        <p:nvSpPr>
          <p:cNvPr id="209" name="Google Shape;209;p1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10" name="Google Shape;210;p1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1" name="Shape 11"/>
        <p:cNvGrpSpPr/>
        <p:nvPr/>
      </p:nvGrpSpPr>
      <p:grpSpPr>
        <a:xfrm>
          <a:off x="0" y="0"/>
          <a:ext cx="0" cy="0"/>
          <a:chOff x="0" y="0"/>
          <a:chExt cx="0" cy="0"/>
        </a:xfrm>
      </p:grpSpPr>
      <p:sp>
        <p:nvSpPr>
          <p:cNvPr id="12" name="Google Shape;12;p2"/>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 name="Google Shape;13;p2"/>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4" name="Google Shape;14;p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5" name="Google Shape;15;p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6" name="Google Shape;16;p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7" name="Shape 17"/>
        <p:cNvGrpSpPr/>
        <p:nvPr/>
      </p:nvGrpSpPr>
      <p:grpSpPr>
        <a:xfrm>
          <a:off x="0" y="0"/>
          <a:ext cx="0" cy="0"/>
          <a:chOff x="0" y="0"/>
          <a:chExt cx="0" cy="0"/>
        </a:xfrm>
      </p:grpSpPr>
      <p:sp>
        <p:nvSpPr>
          <p:cNvPr id="18" name="Google Shape;18;p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9" name="Google Shape;19;p3"/>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0" name="Google Shape;20;p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1" name="Google Shape;21;p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2" name="Google Shape;22;p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3" name="Shape 23"/>
        <p:cNvGrpSpPr/>
        <p:nvPr/>
      </p:nvGrpSpPr>
      <p:grpSpPr>
        <a:xfrm>
          <a:off x="0" y="0"/>
          <a:ext cx="0" cy="0"/>
          <a:chOff x="0" y="0"/>
          <a:chExt cx="0" cy="0"/>
        </a:xfrm>
      </p:grpSpPr>
      <p:sp>
        <p:nvSpPr>
          <p:cNvPr id="24" name="Google Shape;24;p4"/>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5" name="Google Shape;25;p4"/>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26" name="Google Shape;26;p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7" name="Google Shape;27;p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8" name="Google Shape;28;p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29" name="Shape 29"/>
        <p:cNvGrpSpPr/>
        <p:nvPr/>
      </p:nvGrpSpPr>
      <p:grpSpPr>
        <a:xfrm>
          <a:off x="0" y="0"/>
          <a:ext cx="0" cy="0"/>
          <a:chOff x="0" y="0"/>
          <a:chExt cx="0" cy="0"/>
        </a:xfrm>
      </p:grpSpPr>
      <p:sp>
        <p:nvSpPr>
          <p:cNvPr id="30" name="Google Shape;30;p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1" name="Google Shape;31;p5"/>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2" name="Google Shape;32;p5"/>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3" name="Google Shape;33;p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4" name="Google Shape;34;p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5" name="Google Shape;35;p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36" name="Shape 36"/>
        <p:cNvGrpSpPr/>
        <p:nvPr/>
      </p:nvGrpSpPr>
      <p:grpSpPr>
        <a:xfrm>
          <a:off x="0" y="0"/>
          <a:ext cx="0" cy="0"/>
          <a:chOff x="0" y="0"/>
          <a:chExt cx="0" cy="0"/>
        </a:xfrm>
      </p:grpSpPr>
      <p:sp>
        <p:nvSpPr>
          <p:cNvPr id="37" name="Google Shape;37;p6"/>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8" name="Google Shape;38;p6"/>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9" name="Google Shape;39;p6"/>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0" name="Google Shape;40;p6"/>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1" name="Google Shape;41;p6"/>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2" name="Google Shape;42;p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3" name="Google Shape;43;p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4" name="Google Shape;44;p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5" name="Shape 45"/>
        <p:cNvGrpSpPr/>
        <p:nvPr/>
      </p:nvGrpSpPr>
      <p:grpSpPr>
        <a:xfrm>
          <a:off x="0" y="0"/>
          <a:ext cx="0" cy="0"/>
          <a:chOff x="0" y="0"/>
          <a:chExt cx="0" cy="0"/>
        </a:xfrm>
      </p:grpSpPr>
      <p:sp>
        <p:nvSpPr>
          <p:cNvPr id="46" name="Google Shape;46;p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7" name="Google Shape;47;p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8" name="Google Shape;48;p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9" name="Google Shape;49;p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0" name="Shape 50"/>
        <p:cNvGrpSpPr/>
        <p:nvPr/>
      </p:nvGrpSpPr>
      <p:grpSpPr>
        <a:xfrm>
          <a:off x="0" y="0"/>
          <a:ext cx="0" cy="0"/>
          <a:chOff x="0" y="0"/>
          <a:chExt cx="0" cy="0"/>
        </a:xfrm>
      </p:grpSpPr>
      <p:sp>
        <p:nvSpPr>
          <p:cNvPr id="51" name="Google Shape;51;p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2" name="Google Shape;52;p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3" name="Google Shape;53;p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9"/>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6" name="Google Shape;56;p9"/>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57" name="Google Shape;57;p9"/>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58" name="Google Shape;58;p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9" name="Google Shape;59;p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0" name="Google Shape;60;p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10"/>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3" name="Google Shape;63;p10"/>
          <p:cNvSpPr/>
          <p:nvPr>
            <p:ph idx="2" type="pic"/>
          </p:nvPr>
        </p:nvSpPr>
        <p:spPr>
          <a:xfrm>
            <a:off x="5183188" y="987425"/>
            <a:ext cx="6172200" cy="4873625"/>
          </a:xfrm>
          <a:prstGeom prst="rect">
            <a:avLst/>
          </a:prstGeom>
          <a:noFill/>
          <a:ln>
            <a:noFill/>
          </a:ln>
        </p:spPr>
      </p:sp>
      <p:sp>
        <p:nvSpPr>
          <p:cNvPr id="64" name="Google Shape;64;p10"/>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5" name="Google Shape;65;p1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6" name="Google Shape;66;p1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7" name="Google Shape;67;p1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1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0" name="Google Shape;70;p11"/>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1" name="Google Shape;71;p1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2" name="Google Shape;72;p1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3" name="Google Shape;73;p1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12"/>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6" name="Google Shape;76;p12"/>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7" name="Google Shape;77;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8" name="Google Shape;78;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9" name="Google Shape;79;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7" name="Google Shape;7;p1"/>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8" name="Google Shape;8;p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rgbClr val="888888"/>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9" name="Google Shape;9;p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200" u="none" cap="none" strike="noStrike">
                <a:solidFill>
                  <a:srgbClr val="888888"/>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10" name="Google Shape;10;p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3.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3.pn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3.png"/><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3.pn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3.png"/><Relationship Id="rId4" Type="http://schemas.openxmlformats.org/officeDocument/2006/relationships/image" Target="../media/image4.png"/><Relationship Id="rId5" Type="http://schemas.openxmlformats.org/officeDocument/2006/relationships/image" Target="../media/image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3.png"/><Relationship Id="rId4" Type="http://schemas.openxmlformats.org/officeDocument/2006/relationships/image" Target="../media/image1.png"/><Relationship Id="rId5"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3.png"/><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3.png"/><Relationship Id="rId4" Type="http://schemas.openxmlformats.org/officeDocument/2006/relationships/image" Target="../media/image1.png"/><Relationship Id="rId5" Type="http://schemas.openxmlformats.org/officeDocument/2006/relationships/image" Target="../media/image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3.png"/><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3.png"/><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3.png"/><Relationship Id="rId4" Type="http://schemas.openxmlformats.org/officeDocument/2006/relationships/image" Target="../media/image5.png"/><Relationship Id="rId5" Type="http://schemas.openxmlformats.org/officeDocument/2006/relationships/image" Target="../media/image1.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6.pn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3"/>
          <p:cNvSpPr txBox="1"/>
          <p:nvPr/>
        </p:nvSpPr>
        <p:spPr>
          <a:xfrm>
            <a:off x="3461850" y="3565796"/>
            <a:ext cx="5268300" cy="408300"/>
          </a:xfrm>
          <a:prstGeom prst="rect">
            <a:avLst/>
          </a:prstGeom>
          <a:noFill/>
          <a:ln>
            <a:noFill/>
          </a:ln>
        </p:spPr>
        <p:txBody>
          <a:bodyPr anchorCtr="0" anchor="t" bIns="45700" lIns="91425" spcFirstLastPara="1" rIns="91425" wrap="square" tIns="45700">
            <a:normAutofit/>
          </a:bodyPr>
          <a:lstStyle/>
          <a:p>
            <a:pPr indent="0" lvl="0" marL="0" marR="0" rtl="0" algn="l">
              <a:lnSpc>
                <a:spcPct val="90000"/>
              </a:lnSpc>
              <a:spcBef>
                <a:spcPts val="1000"/>
              </a:spcBef>
              <a:spcAft>
                <a:spcPts val="0"/>
              </a:spcAft>
              <a:buClr>
                <a:srgbClr val="4C4C4C"/>
              </a:buClr>
              <a:buSzPts val="2400"/>
              <a:buFont typeface="Arial"/>
              <a:buNone/>
            </a:pPr>
            <a:r>
              <a:rPr b="1" i="0" lang="en-US" sz="2000" u="none" cap="none" strike="noStrike">
                <a:solidFill>
                  <a:srgbClr val="3F3F3F"/>
                </a:solidFill>
                <a:latin typeface="Cambria"/>
                <a:ea typeface="Cambria"/>
                <a:cs typeface="Cambria"/>
                <a:sym typeface="Cambria"/>
              </a:rPr>
              <a:t>Present</a:t>
            </a:r>
            <a:r>
              <a:rPr b="1" lang="en-US" sz="2000">
                <a:solidFill>
                  <a:srgbClr val="3F3F3F"/>
                </a:solidFill>
                <a:latin typeface="Cambria"/>
                <a:ea typeface="Cambria"/>
                <a:cs typeface="Cambria"/>
                <a:sym typeface="Cambria"/>
              </a:rPr>
              <a:t>ed by</a:t>
            </a:r>
            <a:r>
              <a:rPr b="1" i="0" lang="en-US" sz="2000" u="none" cap="none" strike="noStrike">
                <a:solidFill>
                  <a:srgbClr val="3F3F3F"/>
                </a:solidFill>
                <a:latin typeface="Cambria"/>
                <a:ea typeface="Cambria"/>
                <a:cs typeface="Cambria"/>
                <a:sym typeface="Cambria"/>
              </a:rPr>
              <a:t>: </a:t>
            </a:r>
            <a:r>
              <a:rPr lang="en-US" sz="2000">
                <a:solidFill>
                  <a:srgbClr val="3F3F3F"/>
                </a:solidFill>
                <a:latin typeface="Cambria"/>
                <a:ea typeface="Cambria"/>
                <a:cs typeface="Cambria"/>
                <a:sym typeface="Cambria"/>
              </a:rPr>
              <a:t>MD Imran Biswas</a:t>
            </a:r>
            <a:endParaRPr/>
          </a:p>
        </p:txBody>
      </p:sp>
      <p:sp>
        <p:nvSpPr>
          <p:cNvPr id="85" name="Google Shape;85;p13"/>
          <p:cNvSpPr txBox="1"/>
          <p:nvPr/>
        </p:nvSpPr>
        <p:spPr>
          <a:xfrm>
            <a:off x="2332075" y="3140575"/>
            <a:ext cx="6751200" cy="297000"/>
          </a:xfrm>
          <a:prstGeom prst="rect">
            <a:avLst/>
          </a:prstGeom>
          <a:noFill/>
          <a:ln>
            <a:noFill/>
          </a:ln>
        </p:spPr>
        <p:txBody>
          <a:bodyPr anchorCtr="0" anchor="t" bIns="45700" lIns="91425" spcFirstLastPara="1" rIns="91425" wrap="square" tIns="45700">
            <a:noAutofit/>
          </a:bodyPr>
          <a:lstStyle/>
          <a:p>
            <a:pPr indent="0" lvl="0" marL="0" marR="0" rtl="0" algn="ctr">
              <a:lnSpc>
                <a:spcPct val="70000"/>
              </a:lnSpc>
              <a:spcBef>
                <a:spcPts val="0"/>
              </a:spcBef>
              <a:spcAft>
                <a:spcPts val="0"/>
              </a:spcAft>
              <a:buClr>
                <a:srgbClr val="4C4C4C"/>
              </a:buClr>
              <a:buSzPts val="5400"/>
              <a:buFont typeface="Arial"/>
              <a:buNone/>
            </a:pPr>
            <a:r>
              <a:rPr b="0" i="0" lang="en-US" sz="2300" u="none" cap="none" strike="noStrike">
                <a:solidFill>
                  <a:schemeClr val="dk1"/>
                </a:solidFill>
                <a:latin typeface="Calibri"/>
                <a:ea typeface="Calibri"/>
                <a:cs typeface="Calibri"/>
                <a:sym typeface="Calibri"/>
              </a:rPr>
              <a:t>Research Methods and Professional Development</a:t>
            </a:r>
            <a:endParaRPr b="0" i="0" sz="3300" u="none" cap="none" strike="noStrike">
              <a:solidFill>
                <a:schemeClr val="dk1"/>
              </a:solidFill>
              <a:latin typeface="Cambria"/>
              <a:ea typeface="Cambria"/>
              <a:cs typeface="Cambria"/>
              <a:sym typeface="Cambria"/>
            </a:endParaRPr>
          </a:p>
        </p:txBody>
      </p:sp>
      <p:sp>
        <p:nvSpPr>
          <p:cNvPr id="86" name="Google Shape;86;p13"/>
          <p:cNvSpPr txBox="1"/>
          <p:nvPr/>
        </p:nvSpPr>
        <p:spPr>
          <a:xfrm>
            <a:off x="1406744" y="2090017"/>
            <a:ext cx="9750972" cy="773975"/>
          </a:xfrm>
          <a:prstGeom prst="rect">
            <a:avLst/>
          </a:prstGeom>
          <a:noFill/>
          <a:ln>
            <a:noFill/>
          </a:ln>
        </p:spPr>
        <p:txBody>
          <a:bodyPr anchorCtr="0" anchor="t" bIns="45700" lIns="91425" spcFirstLastPara="1" rIns="91425" wrap="square" tIns="45700">
            <a:normAutofit lnSpcReduction="20000"/>
          </a:bodyPr>
          <a:lstStyle/>
          <a:p>
            <a:pPr indent="0" lvl="0" marL="0" marR="0" rtl="0" algn="just">
              <a:lnSpc>
                <a:spcPct val="90000"/>
              </a:lnSpc>
              <a:spcBef>
                <a:spcPts val="0"/>
              </a:spcBef>
              <a:spcAft>
                <a:spcPts val="0"/>
              </a:spcAft>
              <a:buClr>
                <a:srgbClr val="4C4C4C"/>
              </a:buClr>
              <a:buSzPts val="6353"/>
              <a:buFont typeface="Arial"/>
              <a:buNone/>
            </a:pPr>
            <a:r>
              <a:rPr b="0" i="0" lang="en-US" sz="2800" u="none" cap="none" strike="noStrike">
                <a:solidFill>
                  <a:srgbClr val="4C4C4C"/>
                </a:solidFill>
                <a:latin typeface="Cambria"/>
                <a:ea typeface="Cambria"/>
                <a:cs typeface="Cambria"/>
                <a:sym typeface="Cambria"/>
              </a:rPr>
              <a:t>ExPhish-Net: An Explainable Attention-Based CNN-BiGRU</a:t>
            </a:r>
            <a:endParaRPr b="0" i="0" sz="2800" u="none" cap="none" strike="noStrike">
              <a:solidFill>
                <a:srgbClr val="4C4C4C"/>
              </a:solidFill>
              <a:latin typeface="Cambria"/>
              <a:ea typeface="Cambria"/>
              <a:cs typeface="Cambria"/>
              <a:sym typeface="Cambria"/>
            </a:endParaRPr>
          </a:p>
          <a:p>
            <a:pPr indent="0" lvl="0" marL="0" marR="0" rtl="0" algn="just">
              <a:lnSpc>
                <a:spcPct val="90000"/>
              </a:lnSpc>
              <a:spcBef>
                <a:spcPts val="0"/>
              </a:spcBef>
              <a:spcAft>
                <a:spcPts val="0"/>
              </a:spcAft>
              <a:buClr>
                <a:srgbClr val="4C4C4C"/>
              </a:buClr>
              <a:buSzPts val="6353"/>
              <a:buFont typeface="Arial"/>
              <a:buNone/>
            </a:pPr>
            <a:r>
              <a:rPr b="0" i="0" lang="en-US" sz="2800" u="none" cap="none" strike="noStrike">
                <a:solidFill>
                  <a:srgbClr val="4C4C4C"/>
                </a:solidFill>
                <a:latin typeface="Cambria"/>
                <a:ea typeface="Cambria"/>
                <a:cs typeface="Cambria"/>
                <a:sym typeface="Cambria"/>
              </a:rPr>
              <a:t>Framework for Real-Time Phishing URL Detection</a:t>
            </a:r>
            <a:r>
              <a:rPr b="1" i="0" lang="en-US" sz="2800" u="none" cap="none" strike="noStrike">
                <a:solidFill>
                  <a:srgbClr val="4C4C4C"/>
                </a:solidFill>
                <a:latin typeface="Cambria"/>
                <a:ea typeface="Cambria"/>
                <a:cs typeface="Cambria"/>
                <a:sym typeface="Cambria"/>
              </a:rPr>
              <a:t> </a:t>
            </a:r>
            <a:endParaRPr b="0" i="0" sz="2800" u="none" cap="none" strike="noStrike">
              <a:solidFill>
                <a:schemeClr val="dk1"/>
              </a:solidFill>
              <a:latin typeface="Cambria"/>
              <a:ea typeface="Cambria"/>
              <a:cs typeface="Cambria"/>
              <a:sym typeface="Cambria"/>
            </a:endParaRPr>
          </a:p>
        </p:txBody>
      </p:sp>
      <p:sp>
        <p:nvSpPr>
          <p:cNvPr id="87" name="Google Shape;87;p13"/>
          <p:cNvSpPr/>
          <p:nvPr/>
        </p:nvSpPr>
        <p:spPr>
          <a:xfrm>
            <a:off x="0" y="6561000"/>
            <a:ext cx="12192000" cy="297000"/>
          </a:xfrm>
          <a:prstGeom prst="rect">
            <a:avLst/>
          </a:prstGeom>
          <a:solidFill>
            <a:schemeClr val="accent5"/>
          </a:solidFill>
          <a:ln cap="flat" cmpd="sng" w="25400">
            <a:solidFill>
              <a:srgbClr val="42719B"/>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1" i="0" sz="1600" u="none" cap="none" strike="noStrike">
              <a:solidFill>
                <a:schemeClr val="lt1"/>
              </a:solidFill>
              <a:latin typeface="Cambria"/>
              <a:ea typeface="Cambria"/>
              <a:cs typeface="Cambria"/>
              <a:sym typeface="Cambria"/>
            </a:endParaRPr>
          </a:p>
        </p:txBody>
      </p:sp>
      <p:pic>
        <p:nvPicPr>
          <p:cNvPr id="88" name="Google Shape;88;p13"/>
          <p:cNvPicPr preferRelativeResize="0"/>
          <p:nvPr/>
        </p:nvPicPr>
        <p:blipFill rotWithShape="1">
          <a:blip r:embed="rId3">
            <a:alphaModFix/>
          </a:blip>
          <a:srcRect b="0" l="0" r="0" t="0"/>
          <a:stretch/>
        </p:blipFill>
        <p:spPr>
          <a:xfrm>
            <a:off x="10131316" y="9250"/>
            <a:ext cx="2052801" cy="1140445"/>
          </a:xfrm>
          <a:prstGeom prst="rect">
            <a:avLst/>
          </a:prstGeom>
          <a:noFill/>
          <a:ln>
            <a:noFill/>
          </a:ln>
        </p:spPr>
      </p:pic>
      <p:sp>
        <p:nvSpPr>
          <p:cNvPr id="89" name="Google Shape;89;p13"/>
          <p:cNvSpPr/>
          <p:nvPr/>
        </p:nvSpPr>
        <p:spPr>
          <a:xfrm>
            <a:off x="0" y="6561000"/>
            <a:ext cx="12192000" cy="297000"/>
          </a:xfrm>
          <a:prstGeom prst="rect">
            <a:avLst/>
          </a:prstGeom>
          <a:solidFill>
            <a:srgbClr val="FFD20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1" i="0" sz="1600" u="none" cap="none" strike="noStrike">
              <a:solidFill>
                <a:schemeClr val="lt1"/>
              </a:solidFill>
              <a:latin typeface="Cambria"/>
              <a:ea typeface="Cambria"/>
              <a:cs typeface="Cambria"/>
              <a:sym typeface="Cambria"/>
            </a:endParaRPr>
          </a:p>
        </p:txBody>
      </p:sp>
      <p:sp>
        <p:nvSpPr>
          <p:cNvPr id="90" name="Google Shape;90;p13"/>
          <p:cNvSpPr txBox="1"/>
          <p:nvPr/>
        </p:nvSpPr>
        <p:spPr>
          <a:xfrm>
            <a:off x="3229350" y="5422875"/>
            <a:ext cx="5733300" cy="503400"/>
          </a:xfrm>
          <a:prstGeom prst="rect">
            <a:avLst/>
          </a:prstGeom>
          <a:noFill/>
          <a:ln>
            <a:noFill/>
          </a:ln>
        </p:spPr>
        <p:txBody>
          <a:bodyPr anchorCtr="0" anchor="t" bIns="91425" lIns="91425" spcFirstLastPara="1" rIns="91425" wrap="square" tIns="91425">
            <a:spAutoFit/>
          </a:bodyPr>
          <a:lstStyle/>
          <a:p>
            <a:pPr indent="0" lvl="0" marL="0" rtl="0" algn="l">
              <a:lnSpc>
                <a:spcPct val="90000"/>
              </a:lnSpc>
              <a:spcBef>
                <a:spcPts val="1000"/>
              </a:spcBef>
              <a:spcAft>
                <a:spcPts val="0"/>
              </a:spcAft>
              <a:buClr>
                <a:srgbClr val="4C4C4C"/>
              </a:buClr>
              <a:buSzPts val="2400"/>
              <a:buFont typeface="Arial"/>
              <a:buNone/>
            </a:pPr>
            <a:r>
              <a:rPr b="1" lang="en-US" sz="2300">
                <a:solidFill>
                  <a:srgbClr val="3F3F3F"/>
                </a:solidFill>
                <a:latin typeface="Cambria"/>
                <a:ea typeface="Cambria"/>
                <a:cs typeface="Cambria"/>
                <a:sym typeface="Cambria"/>
              </a:rPr>
              <a:t>University of Wales Trinity Saint David</a:t>
            </a:r>
            <a:endParaRPr sz="3100">
              <a:solidFill>
                <a:schemeClr val="dk1"/>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 name="Shape 94"/>
        <p:cNvGrpSpPr/>
        <p:nvPr/>
      </p:nvGrpSpPr>
      <p:grpSpPr>
        <a:xfrm>
          <a:off x="0" y="0"/>
          <a:ext cx="0" cy="0"/>
          <a:chOff x="0" y="0"/>
          <a:chExt cx="0" cy="0"/>
        </a:xfrm>
      </p:grpSpPr>
      <p:sp>
        <p:nvSpPr>
          <p:cNvPr id="95" name="Google Shape;95;p14"/>
          <p:cNvSpPr txBox="1"/>
          <p:nvPr>
            <p:ph type="title"/>
          </p:nvPr>
        </p:nvSpPr>
        <p:spPr>
          <a:xfrm>
            <a:off x="493047" y="0"/>
            <a:ext cx="10515600" cy="778827"/>
          </a:xfrm>
          <a:prstGeom prst="rect">
            <a:avLst/>
          </a:prstGeom>
          <a:noFill/>
          <a:ln>
            <a:noFill/>
          </a:ln>
        </p:spPr>
        <p:txBody>
          <a:bodyPr anchorCtr="0" anchor="ctr" bIns="45700" lIns="91425" spcFirstLastPara="1" rIns="91425" wrap="square" tIns="45700">
            <a:normAutofit/>
          </a:bodyPr>
          <a:lstStyle/>
          <a:p>
            <a:pPr indent="0" lvl="0" marL="0" rtl="0" algn="l">
              <a:lnSpc>
                <a:spcPct val="100000"/>
              </a:lnSpc>
              <a:spcBef>
                <a:spcPts val="0"/>
              </a:spcBef>
              <a:spcAft>
                <a:spcPts val="0"/>
              </a:spcAft>
              <a:buSzPts val="1800"/>
              <a:buNone/>
            </a:pPr>
            <a:r>
              <a:rPr b="1" lang="en-US" sz="3600"/>
              <a:t>Contents</a:t>
            </a:r>
            <a:r>
              <a:rPr lang="en-US" sz="3600"/>
              <a:t> </a:t>
            </a:r>
            <a:endParaRPr b="1" sz="3600"/>
          </a:p>
        </p:txBody>
      </p:sp>
      <p:pic>
        <p:nvPicPr>
          <p:cNvPr id="96" name="Google Shape;96;p14"/>
          <p:cNvPicPr preferRelativeResize="0"/>
          <p:nvPr/>
        </p:nvPicPr>
        <p:blipFill rotWithShape="1">
          <a:blip r:embed="rId3">
            <a:alphaModFix/>
          </a:blip>
          <a:srcRect b="0" l="0" r="0" t="0"/>
          <a:stretch/>
        </p:blipFill>
        <p:spPr>
          <a:xfrm>
            <a:off x="582168" y="746327"/>
            <a:ext cx="1828959" cy="170703"/>
          </a:xfrm>
          <a:prstGeom prst="rect">
            <a:avLst/>
          </a:prstGeom>
          <a:noFill/>
          <a:ln>
            <a:noFill/>
          </a:ln>
        </p:spPr>
      </p:pic>
      <p:sp>
        <p:nvSpPr>
          <p:cNvPr id="97" name="Google Shape;97;p14"/>
          <p:cNvSpPr txBox="1"/>
          <p:nvPr/>
        </p:nvSpPr>
        <p:spPr>
          <a:xfrm>
            <a:off x="582168" y="1351370"/>
            <a:ext cx="6599074" cy="5097689"/>
          </a:xfrm>
          <a:prstGeom prst="rect">
            <a:avLst/>
          </a:prstGeom>
          <a:noFill/>
          <a:ln>
            <a:noFill/>
          </a:ln>
        </p:spPr>
        <p:txBody>
          <a:bodyPr anchorCtr="0" anchor="t" bIns="45700" lIns="91425" spcFirstLastPara="1" rIns="91425" wrap="square" tIns="45700">
            <a:noAutofit/>
          </a:bodyPr>
          <a:lstStyle/>
          <a:p>
            <a:pPr indent="-342900" lvl="0" marL="342900" marR="0" rtl="0" algn="just">
              <a:lnSpc>
                <a:spcPct val="90000"/>
              </a:lnSpc>
              <a:spcBef>
                <a:spcPts val="1000"/>
              </a:spcBef>
              <a:spcAft>
                <a:spcPts val="0"/>
              </a:spcAft>
              <a:buClr>
                <a:schemeClr val="dk1"/>
              </a:buClr>
              <a:buSzPts val="1800"/>
              <a:buFont typeface="Arial"/>
              <a:buChar char="•"/>
            </a:pPr>
            <a:r>
              <a:rPr b="1" i="0" lang="en-US" sz="2400" u="none" cap="none" strike="noStrike">
                <a:solidFill>
                  <a:schemeClr val="dk1"/>
                </a:solidFill>
                <a:latin typeface="Times New Roman"/>
                <a:ea typeface="Times New Roman"/>
                <a:cs typeface="Times New Roman"/>
                <a:sym typeface="Times New Roman"/>
              </a:rPr>
              <a:t>Research Context and Background</a:t>
            </a:r>
            <a:endParaRPr/>
          </a:p>
          <a:p>
            <a:pPr indent="-342900" lvl="0" marL="342900" marR="0" rtl="0" algn="just">
              <a:lnSpc>
                <a:spcPct val="90000"/>
              </a:lnSpc>
              <a:spcBef>
                <a:spcPts val="1000"/>
              </a:spcBef>
              <a:spcAft>
                <a:spcPts val="0"/>
              </a:spcAft>
              <a:buClr>
                <a:schemeClr val="dk1"/>
              </a:buClr>
              <a:buSzPts val="1800"/>
              <a:buFont typeface="Arial"/>
              <a:buChar char="•"/>
            </a:pPr>
            <a:r>
              <a:rPr b="1" i="0" lang="en-US" sz="2400" u="none" cap="none" strike="noStrike">
                <a:solidFill>
                  <a:schemeClr val="dk1"/>
                </a:solidFill>
                <a:latin typeface="Times New Roman"/>
                <a:ea typeface="Times New Roman"/>
                <a:cs typeface="Times New Roman"/>
                <a:sym typeface="Times New Roman"/>
              </a:rPr>
              <a:t>Research Problem</a:t>
            </a:r>
            <a:endParaRPr/>
          </a:p>
          <a:p>
            <a:pPr indent="-342900" lvl="0" marL="342900" marR="0" rtl="0" algn="just">
              <a:lnSpc>
                <a:spcPct val="90000"/>
              </a:lnSpc>
              <a:spcBef>
                <a:spcPts val="1000"/>
              </a:spcBef>
              <a:spcAft>
                <a:spcPts val="0"/>
              </a:spcAft>
              <a:buClr>
                <a:schemeClr val="dk1"/>
              </a:buClr>
              <a:buSzPts val="1800"/>
              <a:buFont typeface="Arial"/>
              <a:buChar char="•"/>
            </a:pPr>
            <a:r>
              <a:rPr b="1" i="0" lang="en-US" sz="2400" u="none" cap="none" strike="noStrike">
                <a:solidFill>
                  <a:schemeClr val="dk1"/>
                </a:solidFill>
                <a:latin typeface="Times New Roman"/>
                <a:ea typeface="Times New Roman"/>
                <a:cs typeface="Times New Roman"/>
                <a:sym typeface="Times New Roman"/>
              </a:rPr>
              <a:t>Research Aim and Objectives</a:t>
            </a:r>
            <a:endParaRPr b="1" i="0" sz="2400" u="none" cap="none" strike="noStrike">
              <a:solidFill>
                <a:schemeClr val="dk1"/>
              </a:solidFill>
              <a:latin typeface="Calibri"/>
              <a:ea typeface="Calibri"/>
              <a:cs typeface="Calibri"/>
              <a:sym typeface="Calibri"/>
            </a:endParaRPr>
          </a:p>
          <a:p>
            <a:pPr indent="-342900" lvl="0" marL="342900" marR="0" rtl="0" algn="just">
              <a:lnSpc>
                <a:spcPct val="90000"/>
              </a:lnSpc>
              <a:spcBef>
                <a:spcPts val="1000"/>
              </a:spcBef>
              <a:spcAft>
                <a:spcPts val="0"/>
              </a:spcAft>
              <a:buClr>
                <a:schemeClr val="dk1"/>
              </a:buClr>
              <a:buSzPts val="1800"/>
              <a:buFont typeface="Arial"/>
              <a:buChar char="•"/>
            </a:pPr>
            <a:r>
              <a:rPr b="1" i="0" lang="en-US" sz="2400" u="none" cap="none" strike="noStrike">
                <a:solidFill>
                  <a:schemeClr val="dk1"/>
                </a:solidFill>
                <a:latin typeface="Times New Roman"/>
                <a:ea typeface="Times New Roman"/>
                <a:cs typeface="Times New Roman"/>
                <a:sym typeface="Times New Roman"/>
              </a:rPr>
              <a:t>A Brief Literature Review and Summary </a:t>
            </a:r>
            <a:endParaRPr/>
          </a:p>
          <a:p>
            <a:pPr indent="-342900" lvl="0" marL="342900" marR="0" rtl="0" algn="just">
              <a:lnSpc>
                <a:spcPct val="90000"/>
              </a:lnSpc>
              <a:spcBef>
                <a:spcPts val="1000"/>
              </a:spcBef>
              <a:spcAft>
                <a:spcPts val="0"/>
              </a:spcAft>
              <a:buClr>
                <a:schemeClr val="dk1"/>
              </a:buClr>
              <a:buSzPts val="1800"/>
              <a:buFont typeface="Arial"/>
              <a:buChar char="•"/>
            </a:pPr>
            <a:r>
              <a:rPr b="1" i="0" lang="en-US" sz="2400" u="none" cap="none" strike="noStrike">
                <a:solidFill>
                  <a:schemeClr val="dk1"/>
                </a:solidFill>
                <a:latin typeface="Times New Roman"/>
                <a:ea typeface="Times New Roman"/>
                <a:cs typeface="Times New Roman"/>
                <a:sym typeface="Times New Roman"/>
              </a:rPr>
              <a:t>Research Methodology and Justification</a:t>
            </a:r>
            <a:endParaRPr/>
          </a:p>
          <a:p>
            <a:pPr indent="-342900" lvl="0" marL="342900" marR="0" rtl="0" algn="just">
              <a:lnSpc>
                <a:spcPct val="90000"/>
              </a:lnSpc>
              <a:spcBef>
                <a:spcPts val="1000"/>
              </a:spcBef>
              <a:spcAft>
                <a:spcPts val="0"/>
              </a:spcAft>
              <a:buClr>
                <a:schemeClr val="dk1"/>
              </a:buClr>
              <a:buSzPts val="1800"/>
              <a:buFont typeface="Arial"/>
              <a:buChar char="•"/>
            </a:pPr>
            <a:r>
              <a:rPr b="1" i="0" lang="en-US" sz="2400" u="none" cap="none" strike="noStrike">
                <a:solidFill>
                  <a:schemeClr val="dk1"/>
                </a:solidFill>
                <a:latin typeface="Times New Roman"/>
                <a:ea typeface="Times New Roman"/>
                <a:cs typeface="Times New Roman"/>
                <a:sym typeface="Times New Roman"/>
              </a:rPr>
              <a:t>Data Collection and Evaluation Process </a:t>
            </a:r>
            <a:endParaRPr/>
          </a:p>
          <a:p>
            <a:pPr indent="-342900" lvl="0" marL="342900" marR="0" rtl="0" algn="just">
              <a:lnSpc>
                <a:spcPct val="90000"/>
              </a:lnSpc>
              <a:spcBef>
                <a:spcPts val="1000"/>
              </a:spcBef>
              <a:spcAft>
                <a:spcPts val="0"/>
              </a:spcAft>
              <a:buClr>
                <a:schemeClr val="dk1"/>
              </a:buClr>
              <a:buSzPts val="1800"/>
              <a:buFont typeface="Arial"/>
              <a:buChar char="•"/>
            </a:pPr>
            <a:r>
              <a:rPr b="1" i="0" lang="en-US" sz="2400" u="none" cap="none" strike="noStrike">
                <a:solidFill>
                  <a:schemeClr val="dk1"/>
                </a:solidFill>
                <a:latin typeface="Calibri"/>
                <a:ea typeface="Calibri"/>
                <a:cs typeface="Calibri"/>
                <a:sym typeface="Calibri"/>
              </a:rPr>
              <a:t>Project Planning and Resource Management </a:t>
            </a:r>
            <a:endParaRPr/>
          </a:p>
          <a:p>
            <a:pPr indent="-342900" lvl="0" marL="342900" marR="0" rtl="0" algn="just">
              <a:lnSpc>
                <a:spcPct val="90000"/>
              </a:lnSpc>
              <a:spcBef>
                <a:spcPts val="1000"/>
              </a:spcBef>
              <a:spcAft>
                <a:spcPts val="0"/>
              </a:spcAft>
              <a:buClr>
                <a:schemeClr val="dk1"/>
              </a:buClr>
              <a:buSzPts val="1800"/>
              <a:buFont typeface="Arial"/>
              <a:buChar char="•"/>
            </a:pPr>
            <a:r>
              <a:rPr b="1" i="0" lang="en-US" sz="2400" u="none" cap="none" strike="noStrike">
                <a:solidFill>
                  <a:schemeClr val="dk1"/>
                </a:solidFill>
                <a:latin typeface="Times New Roman"/>
                <a:ea typeface="Times New Roman"/>
                <a:cs typeface="Times New Roman"/>
                <a:sym typeface="Times New Roman"/>
              </a:rPr>
              <a:t>Project Impact and Limitations </a:t>
            </a:r>
            <a:endParaRPr/>
          </a:p>
          <a:p>
            <a:pPr indent="-342900" lvl="0" marL="342900" marR="0" rtl="0" algn="just">
              <a:lnSpc>
                <a:spcPct val="90000"/>
              </a:lnSpc>
              <a:spcBef>
                <a:spcPts val="1000"/>
              </a:spcBef>
              <a:spcAft>
                <a:spcPts val="0"/>
              </a:spcAft>
              <a:buClr>
                <a:schemeClr val="dk1"/>
              </a:buClr>
              <a:buSzPts val="1800"/>
              <a:buFont typeface="Arial"/>
              <a:buChar char="•"/>
            </a:pPr>
            <a:r>
              <a:rPr b="1" i="0" lang="en-US" sz="2400" u="none" cap="none" strike="noStrike">
                <a:solidFill>
                  <a:schemeClr val="dk1"/>
                </a:solidFill>
                <a:latin typeface="Times New Roman"/>
                <a:ea typeface="Times New Roman"/>
                <a:cs typeface="Times New Roman"/>
                <a:sym typeface="Times New Roman"/>
              </a:rPr>
              <a:t>References </a:t>
            </a:r>
            <a:endParaRPr/>
          </a:p>
        </p:txBody>
      </p:sp>
      <p:pic>
        <p:nvPicPr>
          <p:cNvPr id="98" name="Google Shape;98;p14"/>
          <p:cNvPicPr preferRelativeResize="0"/>
          <p:nvPr/>
        </p:nvPicPr>
        <p:blipFill rotWithShape="1">
          <a:blip r:embed="rId4">
            <a:alphaModFix/>
          </a:blip>
          <a:srcRect b="0" l="0" r="0" t="0"/>
          <a:stretch/>
        </p:blipFill>
        <p:spPr>
          <a:xfrm>
            <a:off x="10131316" y="9250"/>
            <a:ext cx="2052801" cy="1140445"/>
          </a:xfrm>
          <a:prstGeom prst="rect">
            <a:avLst/>
          </a:prstGeom>
          <a:noFill/>
          <a:ln>
            <a:noFill/>
          </a:ln>
        </p:spPr>
      </p:pic>
      <p:sp>
        <p:nvSpPr>
          <p:cNvPr id="99" name="Google Shape;99;p14"/>
          <p:cNvSpPr/>
          <p:nvPr/>
        </p:nvSpPr>
        <p:spPr>
          <a:xfrm>
            <a:off x="0" y="6561000"/>
            <a:ext cx="12192000" cy="297000"/>
          </a:xfrm>
          <a:prstGeom prst="rect">
            <a:avLst/>
          </a:prstGeom>
          <a:solidFill>
            <a:schemeClr val="accent5"/>
          </a:solidFill>
          <a:ln cap="flat" cmpd="sng" w="25400">
            <a:solidFill>
              <a:srgbClr val="42719B"/>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1" i="0" sz="1600" u="none" cap="none" strike="noStrike">
              <a:solidFill>
                <a:schemeClr val="lt1"/>
              </a:solidFill>
              <a:latin typeface="Cambria"/>
              <a:ea typeface="Cambria"/>
              <a:cs typeface="Cambria"/>
              <a:sym typeface="Cambria"/>
            </a:endParaRPr>
          </a:p>
        </p:txBody>
      </p:sp>
      <p:sp>
        <p:nvSpPr>
          <p:cNvPr id="100" name="Google Shape;100;p14"/>
          <p:cNvSpPr/>
          <p:nvPr/>
        </p:nvSpPr>
        <p:spPr>
          <a:xfrm>
            <a:off x="0" y="6561000"/>
            <a:ext cx="12192000" cy="297000"/>
          </a:xfrm>
          <a:prstGeom prst="rect">
            <a:avLst/>
          </a:prstGeom>
          <a:solidFill>
            <a:srgbClr val="FFD20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1" i="0" sz="1600" u="none" cap="none" strike="noStrike">
              <a:solidFill>
                <a:schemeClr val="lt1"/>
              </a:solidFill>
              <a:latin typeface="Cambria"/>
              <a:ea typeface="Cambria"/>
              <a:cs typeface="Cambria"/>
              <a:sym typeface="Cambria"/>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 name="Shape 104"/>
        <p:cNvGrpSpPr/>
        <p:nvPr/>
      </p:nvGrpSpPr>
      <p:grpSpPr>
        <a:xfrm>
          <a:off x="0" y="0"/>
          <a:ext cx="0" cy="0"/>
          <a:chOff x="0" y="0"/>
          <a:chExt cx="0" cy="0"/>
        </a:xfrm>
      </p:grpSpPr>
      <p:sp>
        <p:nvSpPr>
          <p:cNvPr id="105" name="Google Shape;105;p15"/>
          <p:cNvSpPr txBox="1"/>
          <p:nvPr>
            <p:ph type="title"/>
          </p:nvPr>
        </p:nvSpPr>
        <p:spPr>
          <a:xfrm>
            <a:off x="0" y="-635"/>
            <a:ext cx="10515600" cy="1074420"/>
          </a:xfrm>
          <a:prstGeom prst="rect">
            <a:avLst/>
          </a:prstGeom>
          <a:noFill/>
          <a:ln>
            <a:noFill/>
          </a:ln>
        </p:spPr>
        <p:txBody>
          <a:bodyPr anchorCtr="0" anchor="ctr" bIns="45700" lIns="91425" spcFirstLastPara="1" rIns="91425" wrap="square" tIns="45700">
            <a:normAutofit/>
          </a:bodyPr>
          <a:lstStyle/>
          <a:p>
            <a:pPr indent="0" lvl="0" marL="0" rtl="0" algn="l">
              <a:lnSpc>
                <a:spcPct val="100000"/>
              </a:lnSpc>
              <a:spcBef>
                <a:spcPts val="0"/>
              </a:spcBef>
              <a:spcAft>
                <a:spcPts val="0"/>
              </a:spcAft>
              <a:buSzPts val="1800"/>
              <a:buNone/>
            </a:pPr>
            <a:r>
              <a:rPr b="1" lang="en-US" sz="3600"/>
              <a:t>    </a:t>
            </a:r>
            <a:r>
              <a:rPr b="1" lang="en-US" sz="2400">
                <a:latin typeface="Times New Roman"/>
                <a:ea typeface="Times New Roman"/>
                <a:cs typeface="Times New Roman"/>
                <a:sym typeface="Times New Roman"/>
              </a:rPr>
              <a:t> Research Context and Background</a:t>
            </a:r>
            <a:endParaRPr/>
          </a:p>
        </p:txBody>
      </p:sp>
      <p:pic>
        <p:nvPicPr>
          <p:cNvPr id="106" name="Google Shape;106;p15"/>
          <p:cNvPicPr preferRelativeResize="0"/>
          <p:nvPr/>
        </p:nvPicPr>
        <p:blipFill rotWithShape="1">
          <a:blip r:embed="rId3">
            <a:alphaModFix/>
          </a:blip>
          <a:srcRect b="0" l="0" r="0" t="0"/>
          <a:stretch/>
        </p:blipFill>
        <p:spPr>
          <a:xfrm>
            <a:off x="592328" y="837249"/>
            <a:ext cx="1828959" cy="170703"/>
          </a:xfrm>
          <a:prstGeom prst="rect">
            <a:avLst/>
          </a:prstGeom>
          <a:noFill/>
          <a:ln>
            <a:noFill/>
          </a:ln>
        </p:spPr>
      </p:pic>
      <p:sp>
        <p:nvSpPr>
          <p:cNvPr id="107" name="Google Shape;107;p15"/>
          <p:cNvSpPr txBox="1"/>
          <p:nvPr/>
        </p:nvSpPr>
        <p:spPr>
          <a:xfrm>
            <a:off x="1617300" y="1070250"/>
            <a:ext cx="8957400" cy="4717500"/>
          </a:xfrm>
          <a:prstGeom prst="rect">
            <a:avLst/>
          </a:prstGeom>
          <a:noFill/>
          <a:ln>
            <a:noFill/>
          </a:ln>
        </p:spPr>
        <p:txBody>
          <a:bodyPr anchorCtr="0" anchor="t" bIns="45700" lIns="91425" spcFirstLastPara="1" rIns="91425" wrap="square" tIns="45700">
            <a:noAutofit/>
          </a:bodyPr>
          <a:lstStyle/>
          <a:p>
            <a:pPr indent="0" lvl="0" marL="0" marR="0" rtl="0" algn="just">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Times New Roman"/>
              <a:ea typeface="Times New Roman"/>
              <a:cs typeface="Times New Roman"/>
              <a:sym typeface="Times New Roman"/>
            </a:endParaRPr>
          </a:p>
          <a:p>
            <a:pPr indent="0" lvl="0" marL="0" marR="0" rtl="0" algn="just">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Times New Roman"/>
              <a:ea typeface="Times New Roman"/>
              <a:cs typeface="Times New Roman"/>
              <a:sym typeface="Times New Roman"/>
            </a:endParaRPr>
          </a:p>
          <a:p>
            <a:pPr indent="0" lvl="0" marL="0" marR="0" rtl="0" algn="just">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Times New Roman"/>
              <a:ea typeface="Times New Roman"/>
              <a:cs typeface="Times New Roman"/>
              <a:sym typeface="Times New Roman"/>
            </a:endParaRPr>
          </a:p>
          <a:p>
            <a:pPr indent="-342900" lvl="0" marL="342900" marR="0" rtl="0" algn="just">
              <a:lnSpc>
                <a:spcPct val="100000"/>
              </a:lnSpc>
              <a:spcBef>
                <a:spcPts val="0"/>
              </a:spcBef>
              <a:spcAft>
                <a:spcPts val="0"/>
              </a:spcAft>
              <a:buClr>
                <a:srgbClr val="000000"/>
              </a:buClr>
              <a:buSzPts val="1400"/>
              <a:buFont typeface="Arial"/>
              <a:buAutoNum type="arabicPeriod"/>
            </a:pPr>
            <a:r>
              <a:rPr b="1" i="0" lang="en-US" sz="1400" u="none" cap="none" strike="noStrike">
                <a:solidFill>
                  <a:srgbClr val="000000"/>
                </a:solidFill>
                <a:latin typeface="Times New Roman"/>
                <a:ea typeface="Times New Roman"/>
                <a:cs typeface="Times New Roman"/>
                <a:sym typeface="Times New Roman"/>
              </a:rPr>
              <a:t>Threat Landscape: </a:t>
            </a:r>
            <a:r>
              <a:rPr b="0" i="0" lang="en-US" sz="1400" u="none" cap="none" strike="noStrike">
                <a:solidFill>
                  <a:srgbClr val="000000"/>
                </a:solidFill>
                <a:latin typeface="Times New Roman"/>
                <a:ea typeface="Times New Roman"/>
                <a:cs typeface="Times New Roman"/>
                <a:sym typeface="Times New Roman"/>
              </a:rPr>
              <a:t>Phishing remains one of the most serious cyber threats on the international level. Hackers are becoming more advanced and tricky in their URLs manipulation strategy to garner users into sharing sensitive financial and personal data [1].</a:t>
            </a:r>
            <a:endParaRPr/>
          </a:p>
          <a:p>
            <a:pPr indent="-254000" lvl="0" marL="342900" marR="0" rtl="0" algn="just">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Times New Roman"/>
              <a:ea typeface="Times New Roman"/>
              <a:cs typeface="Times New Roman"/>
              <a:sym typeface="Times New Roman"/>
            </a:endParaRPr>
          </a:p>
          <a:p>
            <a:pPr indent="-342900" lvl="0" marL="342900" marR="0" rtl="0" algn="just">
              <a:lnSpc>
                <a:spcPct val="100000"/>
              </a:lnSpc>
              <a:spcBef>
                <a:spcPts val="0"/>
              </a:spcBef>
              <a:spcAft>
                <a:spcPts val="0"/>
              </a:spcAft>
              <a:buClr>
                <a:srgbClr val="000000"/>
              </a:buClr>
              <a:buSzPts val="1400"/>
              <a:buFont typeface="Arial"/>
              <a:buAutoNum type="arabicPeriod"/>
            </a:pPr>
            <a:r>
              <a:rPr b="1" i="0" lang="en-US" sz="1400" u="none" cap="none" strike="noStrike">
                <a:solidFill>
                  <a:srgbClr val="000000"/>
                </a:solidFill>
                <a:latin typeface="Times New Roman"/>
                <a:ea typeface="Times New Roman"/>
                <a:cs typeface="Times New Roman"/>
                <a:sym typeface="Times New Roman"/>
              </a:rPr>
              <a:t>Detection Mechanisms: </a:t>
            </a:r>
            <a:r>
              <a:rPr b="0" i="0" lang="en-US" sz="1400" u="none" cap="none" strike="noStrike">
                <a:solidFill>
                  <a:srgbClr val="000000"/>
                </a:solidFill>
                <a:latin typeface="Times New Roman"/>
                <a:ea typeface="Times New Roman"/>
                <a:cs typeface="Times New Roman"/>
                <a:sym typeface="Times New Roman"/>
              </a:rPr>
              <a:t>Traditional blacklist and manual feature-based systems are becoming ineffective against modern, dynamic phishing attacks. [2]</a:t>
            </a:r>
            <a:endParaRPr/>
          </a:p>
          <a:p>
            <a:pPr indent="-254000" lvl="0" marL="342900" marR="0" rtl="0" algn="just">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Times New Roman"/>
              <a:ea typeface="Times New Roman"/>
              <a:cs typeface="Times New Roman"/>
              <a:sym typeface="Times New Roman"/>
            </a:endParaRPr>
          </a:p>
          <a:p>
            <a:pPr indent="-342900" lvl="0" marL="342900" marR="0" rtl="0" algn="just">
              <a:lnSpc>
                <a:spcPct val="100000"/>
              </a:lnSpc>
              <a:spcBef>
                <a:spcPts val="0"/>
              </a:spcBef>
              <a:spcAft>
                <a:spcPts val="0"/>
              </a:spcAft>
              <a:buClr>
                <a:srgbClr val="000000"/>
              </a:buClr>
              <a:buSzPts val="1400"/>
              <a:buFont typeface="Arial"/>
              <a:buAutoNum type="arabicPeriod"/>
            </a:pPr>
            <a:r>
              <a:rPr b="1" i="0" lang="en-US" sz="1400" u="none" cap="none" strike="noStrike">
                <a:solidFill>
                  <a:srgbClr val="000000"/>
                </a:solidFill>
                <a:latin typeface="Times New Roman"/>
                <a:ea typeface="Times New Roman"/>
                <a:cs typeface="Times New Roman"/>
                <a:sym typeface="Times New Roman"/>
              </a:rPr>
              <a:t>Deep Learning Advances: </a:t>
            </a:r>
            <a:r>
              <a:rPr b="0" i="0" lang="en-US" sz="1400" u="none" cap="none" strike="noStrike">
                <a:solidFill>
                  <a:srgbClr val="000000"/>
                </a:solidFill>
                <a:latin typeface="Times New Roman"/>
                <a:ea typeface="Times New Roman"/>
                <a:cs typeface="Times New Roman"/>
                <a:sym typeface="Times New Roman"/>
              </a:rPr>
              <a:t>CNNs and RNNs are now used to automatically identify hidden semantic patterns directly from raw URL text without human aid. [1]</a:t>
            </a:r>
            <a:endParaRPr/>
          </a:p>
          <a:p>
            <a:pPr indent="-254000" lvl="0" marL="342900" marR="0" rtl="0" algn="just">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Times New Roman"/>
              <a:ea typeface="Times New Roman"/>
              <a:cs typeface="Times New Roman"/>
              <a:sym typeface="Times New Roman"/>
            </a:endParaRPr>
          </a:p>
          <a:p>
            <a:pPr indent="-342900" lvl="0" marL="342900" marR="0" rtl="0" algn="just">
              <a:lnSpc>
                <a:spcPct val="100000"/>
              </a:lnSpc>
              <a:spcBef>
                <a:spcPts val="0"/>
              </a:spcBef>
              <a:spcAft>
                <a:spcPts val="0"/>
              </a:spcAft>
              <a:buClr>
                <a:srgbClr val="000000"/>
              </a:buClr>
              <a:buSzPts val="1400"/>
              <a:buFont typeface="Arial"/>
              <a:buAutoNum type="arabicPeriod"/>
            </a:pPr>
            <a:r>
              <a:rPr b="1" i="0" lang="en-US" sz="1400" u="none" cap="none" strike="noStrike">
                <a:solidFill>
                  <a:srgbClr val="000000"/>
                </a:solidFill>
                <a:latin typeface="Times New Roman"/>
                <a:ea typeface="Times New Roman"/>
                <a:cs typeface="Times New Roman"/>
                <a:sym typeface="Times New Roman"/>
              </a:rPr>
              <a:t>Shift to Explainability: </a:t>
            </a:r>
            <a:r>
              <a:rPr b="0" i="0" lang="en-US" sz="1400" u="none" cap="none" strike="noStrike">
                <a:solidFill>
                  <a:srgbClr val="000000"/>
                </a:solidFill>
                <a:latin typeface="Times New Roman"/>
                <a:ea typeface="Times New Roman"/>
                <a:cs typeface="Times New Roman"/>
                <a:sym typeface="Times New Roman"/>
              </a:rPr>
              <a:t>While deep learning is powerful, it remains a "black box." Integrating Explainable AI (XAI) is critical for transparent and credible threat detection. [3]</a:t>
            </a:r>
            <a:endParaRPr/>
          </a:p>
          <a:p>
            <a:pPr indent="0" lvl="0" marL="0" marR="0" rtl="0" algn="just">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Times New Roman"/>
              <a:ea typeface="Times New Roman"/>
              <a:cs typeface="Times New Roman"/>
              <a:sym typeface="Times New Roman"/>
            </a:endParaRPr>
          </a:p>
        </p:txBody>
      </p:sp>
      <p:pic>
        <p:nvPicPr>
          <p:cNvPr id="108" name="Google Shape;108;p15"/>
          <p:cNvPicPr preferRelativeResize="0"/>
          <p:nvPr/>
        </p:nvPicPr>
        <p:blipFill rotWithShape="1">
          <a:blip r:embed="rId4">
            <a:alphaModFix/>
          </a:blip>
          <a:srcRect b="0" l="0" r="0" t="0"/>
          <a:stretch/>
        </p:blipFill>
        <p:spPr>
          <a:xfrm>
            <a:off x="10131316" y="9250"/>
            <a:ext cx="2052801" cy="1140445"/>
          </a:xfrm>
          <a:prstGeom prst="rect">
            <a:avLst/>
          </a:prstGeom>
          <a:noFill/>
          <a:ln>
            <a:noFill/>
          </a:ln>
        </p:spPr>
      </p:pic>
      <p:sp>
        <p:nvSpPr>
          <p:cNvPr id="109" name="Google Shape;109;p15"/>
          <p:cNvSpPr/>
          <p:nvPr/>
        </p:nvSpPr>
        <p:spPr>
          <a:xfrm>
            <a:off x="0" y="6561000"/>
            <a:ext cx="12192000" cy="297000"/>
          </a:xfrm>
          <a:prstGeom prst="rect">
            <a:avLst/>
          </a:prstGeom>
          <a:solidFill>
            <a:schemeClr val="accent5"/>
          </a:solidFill>
          <a:ln cap="flat" cmpd="sng" w="25400">
            <a:solidFill>
              <a:srgbClr val="42719B"/>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1" i="0" sz="1600" u="none" cap="none" strike="noStrike">
              <a:solidFill>
                <a:schemeClr val="lt1"/>
              </a:solidFill>
              <a:latin typeface="Cambria"/>
              <a:ea typeface="Cambria"/>
              <a:cs typeface="Cambria"/>
              <a:sym typeface="Cambria"/>
            </a:endParaRPr>
          </a:p>
        </p:txBody>
      </p:sp>
      <p:sp>
        <p:nvSpPr>
          <p:cNvPr id="110" name="Google Shape;110;p15"/>
          <p:cNvSpPr/>
          <p:nvPr/>
        </p:nvSpPr>
        <p:spPr>
          <a:xfrm>
            <a:off x="0" y="6561000"/>
            <a:ext cx="12192000" cy="297000"/>
          </a:xfrm>
          <a:prstGeom prst="rect">
            <a:avLst/>
          </a:prstGeom>
          <a:solidFill>
            <a:srgbClr val="FFD20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1" i="0" sz="1600" u="none" cap="none" strike="noStrike">
              <a:solidFill>
                <a:schemeClr val="lt1"/>
              </a:solidFill>
              <a:latin typeface="Cambria"/>
              <a:ea typeface="Cambria"/>
              <a:cs typeface="Cambria"/>
              <a:sym typeface="Cambria"/>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4" name="Shape 114"/>
        <p:cNvGrpSpPr/>
        <p:nvPr/>
      </p:nvGrpSpPr>
      <p:grpSpPr>
        <a:xfrm>
          <a:off x="0" y="0"/>
          <a:ext cx="0" cy="0"/>
          <a:chOff x="0" y="0"/>
          <a:chExt cx="0" cy="0"/>
        </a:xfrm>
      </p:grpSpPr>
      <p:sp>
        <p:nvSpPr>
          <p:cNvPr id="115" name="Google Shape;115;p16"/>
          <p:cNvSpPr txBox="1"/>
          <p:nvPr>
            <p:ph type="title"/>
          </p:nvPr>
        </p:nvSpPr>
        <p:spPr>
          <a:xfrm>
            <a:off x="685799" y="0"/>
            <a:ext cx="10515600" cy="1007952"/>
          </a:xfrm>
          <a:prstGeom prst="rect">
            <a:avLst/>
          </a:prstGeom>
          <a:noFill/>
          <a:ln>
            <a:noFill/>
          </a:ln>
        </p:spPr>
        <p:txBody>
          <a:bodyPr anchorCtr="0" anchor="ctr" bIns="45700" lIns="91425" spcFirstLastPara="1" rIns="91425" wrap="square" tIns="45700">
            <a:normAutofit/>
          </a:bodyPr>
          <a:lstStyle/>
          <a:p>
            <a:pPr indent="0" lvl="0" marL="0" rtl="0" algn="l">
              <a:lnSpc>
                <a:spcPct val="100000"/>
              </a:lnSpc>
              <a:spcBef>
                <a:spcPts val="0"/>
              </a:spcBef>
              <a:spcAft>
                <a:spcPts val="0"/>
              </a:spcAft>
              <a:buSzPts val="1800"/>
              <a:buNone/>
            </a:pPr>
            <a:r>
              <a:rPr b="1" lang="en-US" sz="2400">
                <a:latin typeface="Times New Roman"/>
                <a:ea typeface="Times New Roman"/>
                <a:cs typeface="Times New Roman"/>
                <a:sym typeface="Times New Roman"/>
              </a:rPr>
              <a:t>Research Problem</a:t>
            </a:r>
            <a:endParaRPr/>
          </a:p>
        </p:txBody>
      </p:sp>
      <p:pic>
        <p:nvPicPr>
          <p:cNvPr id="116" name="Google Shape;116;p16"/>
          <p:cNvPicPr preferRelativeResize="0"/>
          <p:nvPr/>
        </p:nvPicPr>
        <p:blipFill rotWithShape="1">
          <a:blip r:embed="rId3">
            <a:alphaModFix/>
          </a:blip>
          <a:srcRect b="0" l="0" r="0" t="0"/>
          <a:stretch/>
        </p:blipFill>
        <p:spPr>
          <a:xfrm>
            <a:off x="809001" y="837249"/>
            <a:ext cx="1828959" cy="170703"/>
          </a:xfrm>
          <a:prstGeom prst="rect">
            <a:avLst/>
          </a:prstGeom>
          <a:noFill/>
          <a:ln>
            <a:noFill/>
          </a:ln>
        </p:spPr>
      </p:pic>
      <p:sp>
        <p:nvSpPr>
          <p:cNvPr id="117" name="Google Shape;117;p16"/>
          <p:cNvSpPr txBox="1"/>
          <p:nvPr/>
        </p:nvSpPr>
        <p:spPr>
          <a:xfrm>
            <a:off x="1462950" y="1998200"/>
            <a:ext cx="9266100" cy="3714300"/>
          </a:xfrm>
          <a:prstGeom prst="rect">
            <a:avLst/>
          </a:prstGeom>
          <a:noFill/>
          <a:ln>
            <a:noFill/>
          </a:ln>
        </p:spPr>
        <p:txBody>
          <a:bodyPr anchorCtr="0" anchor="t" bIns="45700" lIns="91425" spcFirstLastPara="1" rIns="91425" wrap="square" tIns="45700">
            <a:noAutofit/>
          </a:bodyPr>
          <a:lstStyle/>
          <a:p>
            <a:pPr indent="0" lvl="0" marL="0" marR="0" rtl="0" algn="just">
              <a:lnSpc>
                <a:spcPct val="100000"/>
              </a:lnSpc>
              <a:spcBef>
                <a:spcPts val="0"/>
              </a:spcBef>
              <a:spcAft>
                <a:spcPts val="0"/>
              </a:spcAft>
              <a:buNone/>
            </a:pPr>
            <a:r>
              <a:rPr b="1" i="0" lang="en-US" sz="1400" u="none" cap="none" strike="noStrike">
                <a:solidFill>
                  <a:srgbClr val="000000"/>
                </a:solidFill>
                <a:latin typeface="Arial"/>
                <a:ea typeface="Arial"/>
                <a:cs typeface="Arial"/>
                <a:sym typeface="Arial"/>
              </a:rPr>
              <a:t>The Identified Problem:</a:t>
            </a:r>
            <a:r>
              <a:rPr b="0" i="0" lang="en-US" sz="1400" u="none" cap="none" strike="noStrike">
                <a:solidFill>
                  <a:srgbClr val="000000"/>
                </a:solidFill>
                <a:latin typeface="Arial"/>
                <a:ea typeface="Arial"/>
                <a:cs typeface="Arial"/>
                <a:sym typeface="Arial"/>
              </a:rPr>
              <a:t> Based on the literature gap, the core problem in current cybersecurity systems is the inability to perform transparent, highly accurate, and real-time phishing URL detection using raw lexical analysis.</a:t>
            </a:r>
            <a:endParaRPr/>
          </a:p>
          <a:p>
            <a:pPr indent="0" lvl="0" marL="0" marR="0" rtl="0" algn="just">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None/>
            </a:pPr>
            <a:r>
              <a:rPr b="1" i="0" lang="en-US" sz="1400" u="none" cap="none" strike="noStrike">
                <a:solidFill>
                  <a:srgbClr val="000000"/>
                </a:solidFill>
                <a:latin typeface="Arial"/>
                <a:ea typeface="Arial"/>
                <a:cs typeface="Arial"/>
                <a:sym typeface="Arial"/>
              </a:rPr>
              <a:t>Key Problem Areas:</a:t>
            </a:r>
            <a:endParaRPr/>
          </a:p>
          <a:p>
            <a:pPr indent="0" lvl="0" marL="0" marR="0" rtl="0" algn="just">
              <a:lnSpc>
                <a:spcPct val="100000"/>
              </a:lnSpc>
              <a:spcBef>
                <a:spcPts val="0"/>
              </a:spcBef>
              <a:spcAft>
                <a:spcPts val="0"/>
              </a:spcAft>
              <a:buNone/>
            </a:pPr>
            <a:r>
              <a:t/>
            </a:r>
            <a:endParaRPr b="1" i="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None/>
            </a:pPr>
            <a:r>
              <a:rPr b="0" i="0" lang="en-US" sz="1400" u="none" cap="none" strike="noStrike">
                <a:solidFill>
                  <a:srgbClr val="000000"/>
                </a:solidFill>
                <a:latin typeface="Arial"/>
                <a:ea typeface="Arial"/>
                <a:cs typeface="Arial"/>
                <a:sym typeface="Arial"/>
              </a:rPr>
              <a:t>1.</a:t>
            </a:r>
            <a:r>
              <a:rPr b="1" i="0" lang="en-US" sz="1400" u="none" cap="none" strike="noStrike">
                <a:solidFill>
                  <a:srgbClr val="000000"/>
                </a:solidFill>
                <a:latin typeface="Arial"/>
                <a:ea typeface="Arial"/>
                <a:cs typeface="Arial"/>
                <a:sym typeface="Arial"/>
              </a:rPr>
              <a:t>The "Black-Box" Dilemma: </a:t>
            </a:r>
            <a:r>
              <a:rPr b="0" i="0" lang="en-US" sz="1400" u="none" cap="none" strike="noStrike">
                <a:solidFill>
                  <a:srgbClr val="000000"/>
                </a:solidFill>
                <a:latin typeface="Arial"/>
                <a:ea typeface="Arial"/>
                <a:cs typeface="Arial"/>
                <a:sym typeface="Arial"/>
              </a:rPr>
              <a:t>Highly accurate deep learning models for lexical URL analysis currently operate opaquely. Without explainability, Security Operations Center (SOC) analysts cannot trust or verify the automated decisions [2].</a:t>
            </a:r>
            <a:endParaRPr/>
          </a:p>
          <a:p>
            <a:pPr indent="0" lvl="0" marL="0" marR="0" rtl="0" algn="just">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None/>
            </a:pPr>
            <a:r>
              <a:rPr b="0" i="0" lang="en-US" sz="1400" u="none" cap="none" strike="noStrike">
                <a:solidFill>
                  <a:srgbClr val="000000"/>
                </a:solidFill>
                <a:latin typeface="Arial"/>
                <a:ea typeface="Arial"/>
                <a:cs typeface="Arial"/>
                <a:sym typeface="Arial"/>
              </a:rPr>
              <a:t>2.</a:t>
            </a:r>
            <a:r>
              <a:rPr b="1" i="0" lang="en-US" sz="1400" u="none" cap="none" strike="noStrike">
                <a:solidFill>
                  <a:srgbClr val="000000"/>
                </a:solidFill>
                <a:latin typeface="Arial"/>
                <a:ea typeface="Arial"/>
                <a:cs typeface="Arial"/>
                <a:sym typeface="Arial"/>
              </a:rPr>
              <a:t>The Latency Trade-off: </a:t>
            </a:r>
            <a:r>
              <a:rPr b="0" i="0" lang="en-US" sz="1400" u="none" cap="none" strike="noStrike">
                <a:solidFill>
                  <a:srgbClr val="000000"/>
                </a:solidFill>
                <a:latin typeface="Arial"/>
                <a:ea typeface="Arial"/>
                <a:cs typeface="Arial"/>
                <a:sym typeface="Arial"/>
              </a:rPr>
              <a:t>Attempting to solve the transparency issue with current XAI frameworks requires heavy multimodal architectures (rendering full web pages and taking screenshots) [4]. This computational overhead makes them entirely impractical for the rapid filtering of incoming URLs.</a:t>
            </a:r>
            <a:endParaRPr b="0" i="0" sz="1400" u="none" cap="none" strike="noStrike">
              <a:solidFill>
                <a:srgbClr val="000000"/>
              </a:solidFill>
              <a:latin typeface="Arial"/>
              <a:ea typeface="Arial"/>
              <a:cs typeface="Arial"/>
              <a:sym typeface="Arial"/>
            </a:endParaRPr>
          </a:p>
        </p:txBody>
      </p:sp>
      <p:pic>
        <p:nvPicPr>
          <p:cNvPr id="118" name="Google Shape;118;p16"/>
          <p:cNvPicPr preferRelativeResize="0"/>
          <p:nvPr/>
        </p:nvPicPr>
        <p:blipFill rotWithShape="1">
          <a:blip r:embed="rId4">
            <a:alphaModFix/>
          </a:blip>
          <a:srcRect b="0" l="0" r="0" t="0"/>
          <a:stretch/>
        </p:blipFill>
        <p:spPr>
          <a:xfrm>
            <a:off x="10131316" y="9250"/>
            <a:ext cx="2052801" cy="1140445"/>
          </a:xfrm>
          <a:prstGeom prst="rect">
            <a:avLst/>
          </a:prstGeom>
          <a:noFill/>
          <a:ln>
            <a:noFill/>
          </a:ln>
        </p:spPr>
      </p:pic>
      <p:sp>
        <p:nvSpPr>
          <p:cNvPr id="119" name="Google Shape;119;p16"/>
          <p:cNvSpPr/>
          <p:nvPr/>
        </p:nvSpPr>
        <p:spPr>
          <a:xfrm>
            <a:off x="0" y="6561000"/>
            <a:ext cx="12192000" cy="297000"/>
          </a:xfrm>
          <a:prstGeom prst="rect">
            <a:avLst/>
          </a:prstGeom>
          <a:solidFill>
            <a:schemeClr val="accent5"/>
          </a:solidFill>
          <a:ln cap="flat" cmpd="sng" w="25400">
            <a:solidFill>
              <a:srgbClr val="42719B"/>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1" i="0" sz="1600" u="none" cap="none" strike="noStrike">
              <a:solidFill>
                <a:schemeClr val="lt1"/>
              </a:solidFill>
              <a:latin typeface="Cambria"/>
              <a:ea typeface="Cambria"/>
              <a:cs typeface="Cambria"/>
              <a:sym typeface="Cambria"/>
            </a:endParaRPr>
          </a:p>
        </p:txBody>
      </p:sp>
      <p:sp>
        <p:nvSpPr>
          <p:cNvPr id="120" name="Google Shape;120;p16"/>
          <p:cNvSpPr/>
          <p:nvPr/>
        </p:nvSpPr>
        <p:spPr>
          <a:xfrm>
            <a:off x="0" y="6561000"/>
            <a:ext cx="12192000" cy="297000"/>
          </a:xfrm>
          <a:prstGeom prst="rect">
            <a:avLst/>
          </a:prstGeom>
          <a:solidFill>
            <a:srgbClr val="FFD20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1" i="0" sz="1600" u="none" cap="none" strike="noStrike">
              <a:solidFill>
                <a:schemeClr val="lt1"/>
              </a:solidFill>
              <a:latin typeface="Cambria"/>
              <a:ea typeface="Cambria"/>
              <a:cs typeface="Cambria"/>
              <a:sym typeface="Cambria"/>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4" name="Shape 124"/>
        <p:cNvGrpSpPr/>
        <p:nvPr/>
      </p:nvGrpSpPr>
      <p:grpSpPr>
        <a:xfrm>
          <a:off x="0" y="0"/>
          <a:ext cx="0" cy="0"/>
          <a:chOff x="0" y="0"/>
          <a:chExt cx="0" cy="0"/>
        </a:xfrm>
      </p:grpSpPr>
      <p:sp>
        <p:nvSpPr>
          <p:cNvPr id="125" name="Google Shape;125;p17"/>
          <p:cNvSpPr txBox="1"/>
          <p:nvPr>
            <p:ph type="title"/>
          </p:nvPr>
        </p:nvSpPr>
        <p:spPr>
          <a:xfrm>
            <a:off x="685799" y="0"/>
            <a:ext cx="10515600" cy="1007952"/>
          </a:xfrm>
          <a:prstGeom prst="rect">
            <a:avLst/>
          </a:prstGeom>
          <a:noFill/>
          <a:ln>
            <a:noFill/>
          </a:ln>
        </p:spPr>
        <p:txBody>
          <a:bodyPr anchorCtr="0" anchor="ctr" bIns="45700" lIns="91425" spcFirstLastPara="1" rIns="91425" wrap="square" tIns="45700">
            <a:normAutofit/>
          </a:bodyPr>
          <a:lstStyle/>
          <a:p>
            <a:pPr indent="0" lvl="0" marL="0" rtl="0" algn="l">
              <a:lnSpc>
                <a:spcPct val="100000"/>
              </a:lnSpc>
              <a:spcBef>
                <a:spcPts val="0"/>
              </a:spcBef>
              <a:spcAft>
                <a:spcPts val="0"/>
              </a:spcAft>
              <a:buSzPts val="1800"/>
              <a:buNone/>
            </a:pPr>
            <a:r>
              <a:rPr b="1" lang="en-US" sz="2400">
                <a:latin typeface="Times New Roman"/>
                <a:ea typeface="Times New Roman"/>
                <a:cs typeface="Times New Roman"/>
                <a:sym typeface="Times New Roman"/>
              </a:rPr>
              <a:t>Research Aim and Objectives</a:t>
            </a:r>
            <a:endParaRPr/>
          </a:p>
        </p:txBody>
      </p:sp>
      <p:pic>
        <p:nvPicPr>
          <p:cNvPr id="126" name="Google Shape;126;p17"/>
          <p:cNvPicPr preferRelativeResize="0"/>
          <p:nvPr/>
        </p:nvPicPr>
        <p:blipFill rotWithShape="1">
          <a:blip r:embed="rId3">
            <a:alphaModFix/>
          </a:blip>
          <a:srcRect b="0" l="0" r="0" t="0"/>
          <a:stretch/>
        </p:blipFill>
        <p:spPr>
          <a:xfrm>
            <a:off x="809001" y="837249"/>
            <a:ext cx="1828959" cy="170703"/>
          </a:xfrm>
          <a:prstGeom prst="rect">
            <a:avLst/>
          </a:prstGeom>
          <a:noFill/>
          <a:ln>
            <a:noFill/>
          </a:ln>
        </p:spPr>
      </p:pic>
      <p:sp>
        <p:nvSpPr>
          <p:cNvPr id="127" name="Google Shape;127;p17"/>
          <p:cNvSpPr/>
          <p:nvPr/>
        </p:nvSpPr>
        <p:spPr>
          <a:xfrm>
            <a:off x="0" y="6658212"/>
            <a:ext cx="12192000" cy="199787"/>
          </a:xfrm>
          <a:prstGeom prst="rect">
            <a:avLst/>
          </a:prstGeom>
          <a:solidFill>
            <a:schemeClr val="accent5"/>
          </a:solidFill>
          <a:ln cap="flat" cmpd="sng" w="25400">
            <a:solidFill>
              <a:srgbClr val="42719B"/>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1" i="0" sz="1600" u="none" cap="none" strike="noStrike">
              <a:solidFill>
                <a:schemeClr val="lt1"/>
              </a:solidFill>
              <a:latin typeface="Cambria"/>
              <a:ea typeface="Cambria"/>
              <a:cs typeface="Cambria"/>
              <a:sym typeface="Cambria"/>
            </a:endParaRPr>
          </a:p>
        </p:txBody>
      </p:sp>
      <p:sp>
        <p:nvSpPr>
          <p:cNvPr id="128" name="Google Shape;128;p17"/>
          <p:cNvSpPr txBox="1"/>
          <p:nvPr/>
        </p:nvSpPr>
        <p:spPr>
          <a:xfrm>
            <a:off x="1614156" y="1680461"/>
            <a:ext cx="8658900" cy="3714300"/>
          </a:xfrm>
          <a:prstGeom prst="rect">
            <a:avLst/>
          </a:prstGeom>
          <a:noFill/>
          <a:ln>
            <a:noFill/>
          </a:ln>
        </p:spPr>
        <p:txBody>
          <a:bodyPr anchorCtr="0" anchor="t" bIns="45700" lIns="91425" spcFirstLastPara="1" rIns="91425" wrap="square" tIns="45700">
            <a:noAutofit/>
          </a:bodyPr>
          <a:lstStyle/>
          <a:p>
            <a:pPr indent="0" lvl="0" marL="0" marR="0" rtl="0" algn="just">
              <a:lnSpc>
                <a:spcPct val="100000"/>
              </a:lnSpc>
              <a:spcBef>
                <a:spcPts val="0"/>
              </a:spcBef>
              <a:spcAft>
                <a:spcPts val="0"/>
              </a:spcAft>
              <a:buNone/>
            </a:pPr>
            <a:r>
              <a:rPr b="1" i="0" lang="en-US" sz="1400" u="none" cap="none" strike="noStrike">
                <a:solidFill>
                  <a:srgbClr val="000000"/>
                </a:solidFill>
                <a:latin typeface="Arial"/>
                <a:ea typeface="Arial"/>
                <a:cs typeface="Arial"/>
                <a:sym typeface="Arial"/>
              </a:rPr>
              <a:t>Research Aim: </a:t>
            </a:r>
            <a:r>
              <a:rPr b="0" i="0" lang="en-US" sz="1400" u="none" cap="none" strike="noStrike">
                <a:solidFill>
                  <a:srgbClr val="000000"/>
                </a:solidFill>
                <a:latin typeface="Arial"/>
                <a:ea typeface="Arial"/>
                <a:cs typeface="Arial"/>
                <a:sym typeface="Arial"/>
              </a:rPr>
              <a:t>It is proposed to design, develop and test ExPhish-Net, a </a:t>
            </a:r>
            <a:r>
              <a:rPr b="1" i="0" lang="en-US" sz="1400" u="none" cap="none" strike="noStrike">
                <a:solidFill>
                  <a:srgbClr val="000000"/>
                </a:solidFill>
                <a:latin typeface="Arial"/>
                <a:ea typeface="Arial"/>
                <a:cs typeface="Arial"/>
                <a:sym typeface="Arial"/>
              </a:rPr>
              <a:t>lightweight</a:t>
            </a:r>
            <a:r>
              <a:rPr b="0" i="0" lang="en-US" sz="1400" u="none" cap="none" strike="noStrike">
                <a:solidFill>
                  <a:srgbClr val="000000"/>
                </a:solidFill>
                <a:latin typeface="Arial"/>
                <a:ea typeface="Arial"/>
                <a:cs typeface="Arial"/>
                <a:sym typeface="Arial"/>
              </a:rPr>
              <a:t> and </a:t>
            </a:r>
            <a:r>
              <a:rPr b="1" i="0" lang="en-US" sz="1400" u="none" cap="none" strike="noStrike">
                <a:solidFill>
                  <a:srgbClr val="000000"/>
                </a:solidFill>
                <a:latin typeface="Arial"/>
                <a:ea typeface="Arial"/>
                <a:cs typeface="Arial"/>
                <a:sym typeface="Arial"/>
              </a:rPr>
              <a:t>interpretable</a:t>
            </a:r>
            <a:r>
              <a:rPr b="0" i="0" lang="en-US" sz="1400" u="none" cap="none" strike="noStrike">
                <a:solidFill>
                  <a:srgbClr val="000000"/>
                </a:solidFill>
                <a:latin typeface="Arial"/>
                <a:ea typeface="Arial"/>
                <a:cs typeface="Arial"/>
                <a:sym typeface="Arial"/>
              </a:rPr>
              <a:t> attention-based CNN-BiGRU deep learning model that can be applied to the real time detection and with high accuracy of phishing URLs in raw lexical analysis.</a:t>
            </a:r>
            <a:endParaRPr/>
          </a:p>
          <a:p>
            <a:pPr indent="0" lvl="0" marL="0" marR="0" rtl="0" algn="just">
              <a:lnSpc>
                <a:spcPct val="100000"/>
              </a:lnSpc>
              <a:spcBef>
                <a:spcPts val="0"/>
              </a:spcBef>
              <a:spcAft>
                <a:spcPts val="0"/>
              </a:spcAft>
              <a:buNone/>
            </a:pPr>
            <a:r>
              <a:t/>
            </a:r>
            <a:endParaRPr b="1" i="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None/>
            </a:pPr>
            <a:r>
              <a:rPr b="1" i="0" lang="en-US" sz="1400" u="none" cap="none" strike="noStrike">
                <a:solidFill>
                  <a:srgbClr val="000000"/>
                </a:solidFill>
                <a:latin typeface="Arial"/>
                <a:ea typeface="Arial"/>
                <a:cs typeface="Arial"/>
                <a:sym typeface="Arial"/>
              </a:rPr>
              <a:t>Research Objectives (SMART) :</a:t>
            </a:r>
            <a:endParaRPr/>
          </a:p>
          <a:p>
            <a:pPr indent="0" lvl="0" marL="0" marR="0" rtl="0" algn="just">
              <a:lnSpc>
                <a:spcPct val="100000"/>
              </a:lnSpc>
              <a:spcBef>
                <a:spcPts val="0"/>
              </a:spcBef>
              <a:spcAft>
                <a:spcPts val="0"/>
              </a:spcAft>
              <a:buNone/>
            </a:pPr>
            <a:r>
              <a:t/>
            </a:r>
            <a:endParaRPr b="1" i="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None/>
            </a:pPr>
            <a:r>
              <a:rPr b="1" i="0" lang="en-US" sz="1400" u="none" cap="none" strike="noStrike">
                <a:solidFill>
                  <a:srgbClr val="000000"/>
                </a:solidFill>
                <a:latin typeface="Arial"/>
                <a:ea typeface="Arial"/>
                <a:cs typeface="Arial"/>
                <a:sym typeface="Arial"/>
              </a:rPr>
              <a:t>Data Formulation: </a:t>
            </a:r>
            <a:r>
              <a:rPr b="0" i="0" lang="en-US" sz="1400" u="none" cap="none" strike="noStrike">
                <a:solidFill>
                  <a:srgbClr val="000000"/>
                </a:solidFill>
                <a:latin typeface="Arial"/>
                <a:ea typeface="Arial"/>
                <a:cs typeface="Arial"/>
                <a:sym typeface="Arial"/>
              </a:rPr>
              <a:t>To create a balanced dataset of 112, 000 URLs by combining PhishTank with Majestic Million datasets.</a:t>
            </a:r>
            <a:endParaRPr/>
          </a:p>
          <a:p>
            <a:pPr indent="0" lvl="0" marL="0" marR="0" rtl="0" algn="just">
              <a:lnSpc>
                <a:spcPct val="100000"/>
              </a:lnSpc>
              <a:spcBef>
                <a:spcPts val="0"/>
              </a:spcBef>
              <a:spcAft>
                <a:spcPts val="0"/>
              </a:spcAft>
              <a:buNone/>
            </a:pPr>
            <a:r>
              <a:t/>
            </a:r>
            <a:endParaRPr b="1" i="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None/>
            </a:pPr>
            <a:r>
              <a:rPr b="1" i="0" lang="en-US" sz="1400" u="none" cap="none" strike="noStrike">
                <a:solidFill>
                  <a:srgbClr val="000000"/>
                </a:solidFill>
                <a:latin typeface="Arial"/>
                <a:ea typeface="Arial"/>
                <a:cs typeface="Arial"/>
                <a:sym typeface="Arial"/>
              </a:rPr>
              <a:t>Architecture Design: </a:t>
            </a:r>
            <a:r>
              <a:rPr b="0" i="0" lang="en-US" sz="1400" u="none" cap="none" strike="noStrike">
                <a:solidFill>
                  <a:srgbClr val="000000"/>
                </a:solidFill>
                <a:latin typeface="Arial"/>
                <a:ea typeface="Arial"/>
                <a:cs typeface="Arial"/>
                <a:sym typeface="Arial"/>
              </a:rPr>
              <a:t>To adopt a hybrid CNN-BiGRU based architecture with an Attention mechanism in order to identify local and sequential context of URLs.</a:t>
            </a:r>
            <a:endParaRPr/>
          </a:p>
          <a:p>
            <a:pPr indent="0" lvl="0" marL="0" marR="0" rtl="0" algn="just">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None/>
            </a:pPr>
            <a:r>
              <a:rPr b="1" i="0" lang="en-US" sz="1400" u="none" cap="none" strike="noStrike">
                <a:solidFill>
                  <a:srgbClr val="000000"/>
                </a:solidFill>
                <a:latin typeface="Arial"/>
                <a:ea typeface="Arial"/>
                <a:cs typeface="Arial"/>
                <a:sym typeface="Arial"/>
              </a:rPr>
              <a:t>Performance Evaluation: </a:t>
            </a:r>
            <a:r>
              <a:rPr b="0" i="0" lang="en-US" sz="1400" u="none" cap="none" strike="noStrike">
                <a:solidFill>
                  <a:srgbClr val="000000"/>
                </a:solidFill>
                <a:latin typeface="Arial"/>
                <a:ea typeface="Arial"/>
                <a:cs typeface="Arial"/>
                <a:sym typeface="Arial"/>
              </a:rPr>
              <a:t>In order to measure the model effectiveness in terms of standard measures with the intention of accuracy of above 97%.</a:t>
            </a:r>
            <a:endParaRPr/>
          </a:p>
          <a:p>
            <a:pPr indent="0" lvl="0" marL="0" marR="0" rtl="0" algn="just">
              <a:lnSpc>
                <a:spcPct val="100000"/>
              </a:lnSpc>
              <a:spcBef>
                <a:spcPts val="0"/>
              </a:spcBef>
              <a:spcAft>
                <a:spcPts val="0"/>
              </a:spcAft>
              <a:buNone/>
            </a:pPr>
            <a:r>
              <a:t/>
            </a:r>
            <a:endParaRPr b="1" i="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None/>
            </a:pPr>
            <a:r>
              <a:rPr b="1" i="0" lang="en-US" sz="1400" u="none" cap="none" strike="noStrike">
                <a:solidFill>
                  <a:srgbClr val="000000"/>
                </a:solidFill>
                <a:latin typeface="Arial"/>
                <a:ea typeface="Arial"/>
                <a:cs typeface="Arial"/>
                <a:sym typeface="Arial"/>
              </a:rPr>
              <a:t>Explainability Integration: </a:t>
            </a:r>
            <a:r>
              <a:rPr b="0" i="0" lang="en-US" sz="1400" u="none" cap="none" strike="noStrike">
                <a:solidFill>
                  <a:srgbClr val="000000"/>
                </a:solidFill>
                <a:latin typeface="Arial"/>
                <a:ea typeface="Arial"/>
                <a:cs typeface="Arial"/>
                <a:sym typeface="Arial"/>
              </a:rPr>
              <a:t>To incorporate XAI tools (SHAP and LIME) to give clear and understandable explanations of the lexical characteristics that lead the model to make its decisions.</a:t>
            </a:r>
            <a:endParaRPr b="0" i="0" sz="1400" u="none" cap="none" strike="noStrike">
              <a:solidFill>
                <a:srgbClr val="000000"/>
              </a:solidFill>
              <a:latin typeface="Arial"/>
              <a:ea typeface="Arial"/>
              <a:cs typeface="Arial"/>
              <a:sym typeface="Arial"/>
            </a:endParaRPr>
          </a:p>
        </p:txBody>
      </p:sp>
      <p:pic>
        <p:nvPicPr>
          <p:cNvPr id="129" name="Google Shape;129;p17"/>
          <p:cNvPicPr preferRelativeResize="0"/>
          <p:nvPr/>
        </p:nvPicPr>
        <p:blipFill rotWithShape="1">
          <a:blip r:embed="rId4">
            <a:alphaModFix/>
          </a:blip>
          <a:srcRect b="0" l="0" r="0" t="0"/>
          <a:stretch/>
        </p:blipFill>
        <p:spPr>
          <a:xfrm>
            <a:off x="10131316" y="9250"/>
            <a:ext cx="2052801" cy="1140445"/>
          </a:xfrm>
          <a:prstGeom prst="rect">
            <a:avLst/>
          </a:prstGeom>
          <a:noFill/>
          <a:ln>
            <a:noFill/>
          </a:ln>
        </p:spPr>
      </p:pic>
      <p:sp>
        <p:nvSpPr>
          <p:cNvPr id="130" name="Google Shape;130;p17"/>
          <p:cNvSpPr/>
          <p:nvPr/>
        </p:nvSpPr>
        <p:spPr>
          <a:xfrm>
            <a:off x="0" y="6561000"/>
            <a:ext cx="12192000" cy="297000"/>
          </a:xfrm>
          <a:prstGeom prst="rect">
            <a:avLst/>
          </a:prstGeom>
          <a:solidFill>
            <a:schemeClr val="accent5"/>
          </a:solidFill>
          <a:ln cap="flat" cmpd="sng" w="25400">
            <a:solidFill>
              <a:srgbClr val="42719B"/>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1" i="0" sz="1600" u="none" cap="none" strike="noStrike">
              <a:solidFill>
                <a:schemeClr val="lt1"/>
              </a:solidFill>
              <a:latin typeface="Cambria"/>
              <a:ea typeface="Cambria"/>
              <a:cs typeface="Cambria"/>
              <a:sym typeface="Cambria"/>
            </a:endParaRPr>
          </a:p>
        </p:txBody>
      </p:sp>
      <p:sp>
        <p:nvSpPr>
          <p:cNvPr id="131" name="Google Shape;131;p17"/>
          <p:cNvSpPr/>
          <p:nvPr/>
        </p:nvSpPr>
        <p:spPr>
          <a:xfrm>
            <a:off x="0" y="6561000"/>
            <a:ext cx="12192000" cy="297000"/>
          </a:xfrm>
          <a:prstGeom prst="rect">
            <a:avLst/>
          </a:prstGeom>
          <a:solidFill>
            <a:srgbClr val="FFD20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1" i="0" sz="1600" u="none" cap="none" strike="noStrike">
              <a:solidFill>
                <a:schemeClr val="lt1"/>
              </a:solidFill>
              <a:latin typeface="Cambria"/>
              <a:ea typeface="Cambria"/>
              <a:cs typeface="Cambria"/>
              <a:sym typeface="Cambria"/>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 name="Shape 135"/>
        <p:cNvGrpSpPr/>
        <p:nvPr/>
      </p:nvGrpSpPr>
      <p:grpSpPr>
        <a:xfrm>
          <a:off x="0" y="0"/>
          <a:ext cx="0" cy="0"/>
          <a:chOff x="0" y="0"/>
          <a:chExt cx="0" cy="0"/>
        </a:xfrm>
      </p:grpSpPr>
      <p:sp>
        <p:nvSpPr>
          <p:cNvPr id="136" name="Google Shape;136;p18"/>
          <p:cNvSpPr txBox="1"/>
          <p:nvPr>
            <p:ph type="title"/>
          </p:nvPr>
        </p:nvSpPr>
        <p:spPr>
          <a:xfrm>
            <a:off x="426372" y="66040"/>
            <a:ext cx="10515600" cy="1007952"/>
          </a:xfrm>
          <a:prstGeom prst="rect">
            <a:avLst/>
          </a:prstGeom>
          <a:noFill/>
          <a:ln>
            <a:noFill/>
          </a:ln>
        </p:spPr>
        <p:txBody>
          <a:bodyPr anchorCtr="0" anchor="ctr" bIns="45700" lIns="91425" spcFirstLastPara="1" rIns="91425" wrap="square" tIns="45700">
            <a:normAutofit/>
          </a:bodyPr>
          <a:lstStyle/>
          <a:p>
            <a:pPr indent="0" lvl="0" marL="0" rtl="0" algn="l">
              <a:lnSpc>
                <a:spcPct val="100000"/>
              </a:lnSpc>
              <a:spcBef>
                <a:spcPts val="0"/>
              </a:spcBef>
              <a:spcAft>
                <a:spcPts val="0"/>
              </a:spcAft>
              <a:buSzPts val="1800"/>
              <a:buNone/>
            </a:pPr>
            <a:r>
              <a:rPr b="1" lang="en-US" sz="2400">
                <a:latin typeface="Times New Roman"/>
                <a:ea typeface="Times New Roman"/>
                <a:cs typeface="Times New Roman"/>
                <a:sym typeface="Times New Roman"/>
              </a:rPr>
              <a:t>A Brief Literature Review and Summary </a:t>
            </a:r>
            <a:endParaRPr b="1" sz="2400">
              <a:latin typeface="Times New Roman"/>
              <a:ea typeface="Times New Roman"/>
              <a:cs typeface="Times New Roman"/>
              <a:sym typeface="Times New Roman"/>
            </a:endParaRPr>
          </a:p>
        </p:txBody>
      </p:sp>
      <p:pic>
        <p:nvPicPr>
          <p:cNvPr id="137" name="Google Shape;137;p18"/>
          <p:cNvPicPr preferRelativeResize="0"/>
          <p:nvPr/>
        </p:nvPicPr>
        <p:blipFill rotWithShape="1">
          <a:blip r:embed="rId3">
            <a:alphaModFix/>
          </a:blip>
          <a:srcRect b="0" l="0" r="0" t="0"/>
          <a:stretch/>
        </p:blipFill>
        <p:spPr>
          <a:xfrm>
            <a:off x="612648" y="837249"/>
            <a:ext cx="1828959" cy="170703"/>
          </a:xfrm>
          <a:prstGeom prst="rect">
            <a:avLst/>
          </a:prstGeom>
          <a:noFill/>
          <a:ln>
            <a:noFill/>
          </a:ln>
        </p:spPr>
      </p:pic>
      <p:sp>
        <p:nvSpPr>
          <p:cNvPr id="138" name="Google Shape;138;p18"/>
          <p:cNvSpPr txBox="1"/>
          <p:nvPr/>
        </p:nvSpPr>
        <p:spPr>
          <a:xfrm>
            <a:off x="426372" y="1481959"/>
            <a:ext cx="5753711" cy="3894082"/>
          </a:xfrm>
          <a:prstGeom prst="rect">
            <a:avLst/>
          </a:prstGeom>
          <a:noFill/>
          <a:ln>
            <a:noFill/>
          </a:ln>
        </p:spPr>
        <p:txBody>
          <a:bodyPr anchorCtr="0" anchor="t" bIns="45700" lIns="91425" spcFirstLastPara="1" rIns="91425" wrap="square" tIns="45700">
            <a:noAutofit/>
          </a:bodyPr>
          <a:lstStyle/>
          <a:p>
            <a:pPr indent="0" lvl="0" marL="0" marR="0" rtl="0" algn="just">
              <a:lnSpc>
                <a:spcPct val="100000"/>
              </a:lnSpc>
              <a:spcBef>
                <a:spcPts val="0"/>
              </a:spcBef>
              <a:spcAft>
                <a:spcPts val="0"/>
              </a:spcAft>
              <a:buNone/>
            </a:pPr>
            <a:r>
              <a:rPr b="1" i="0" lang="en-US" sz="1400" u="none" cap="none" strike="noStrike">
                <a:solidFill>
                  <a:srgbClr val="000000"/>
                </a:solidFill>
                <a:latin typeface="Times New Roman"/>
                <a:ea typeface="Times New Roman"/>
                <a:cs typeface="Times New Roman"/>
                <a:sym typeface="Times New Roman"/>
              </a:rPr>
              <a:t>Recent Advancements &amp; Limitations:</a:t>
            </a:r>
            <a:endParaRPr/>
          </a:p>
          <a:p>
            <a:pPr indent="0" lvl="0" marL="0" marR="0" rtl="0" algn="just">
              <a:lnSpc>
                <a:spcPct val="100000"/>
              </a:lnSpc>
              <a:spcBef>
                <a:spcPts val="0"/>
              </a:spcBef>
              <a:spcAft>
                <a:spcPts val="0"/>
              </a:spcAft>
              <a:buNone/>
            </a:pPr>
            <a:r>
              <a:t/>
            </a:r>
            <a:endParaRPr b="1" i="0" sz="1400" u="none" cap="none" strike="noStrike">
              <a:solidFill>
                <a:srgbClr val="000000"/>
              </a:solidFill>
              <a:latin typeface="Times New Roman"/>
              <a:ea typeface="Times New Roman"/>
              <a:cs typeface="Times New Roman"/>
              <a:sym typeface="Times New Roman"/>
            </a:endParaRPr>
          </a:p>
          <a:p>
            <a:pPr indent="0" lvl="0" marL="0" marR="0" rtl="0" algn="just">
              <a:lnSpc>
                <a:spcPct val="100000"/>
              </a:lnSpc>
              <a:spcBef>
                <a:spcPts val="0"/>
              </a:spcBef>
              <a:spcAft>
                <a:spcPts val="0"/>
              </a:spcAft>
              <a:buNone/>
            </a:pPr>
            <a:r>
              <a:rPr b="1" i="0" lang="en-US" sz="1400" u="none" cap="none" strike="noStrike">
                <a:solidFill>
                  <a:srgbClr val="000000"/>
                </a:solidFill>
                <a:latin typeface="Times New Roman"/>
                <a:ea typeface="Times New Roman"/>
                <a:cs typeface="Times New Roman"/>
                <a:sym typeface="Times New Roman"/>
              </a:rPr>
              <a:t>1. Traditional Machine Learning (2024-2025): </a:t>
            </a:r>
            <a:r>
              <a:rPr b="0" i="0" lang="en-US" sz="1400" u="none" cap="none" strike="noStrike">
                <a:solidFill>
                  <a:srgbClr val="000000"/>
                </a:solidFill>
                <a:latin typeface="Times New Roman"/>
                <a:ea typeface="Times New Roman"/>
                <a:cs typeface="Times New Roman"/>
                <a:sym typeface="Times New Roman"/>
              </a:rPr>
              <a:t>Studies by Mahajan et al. [1] achieved high accuracy (97.14%) using Random Forest and SVM, but they heavily rely on time-consuming manual feature engineering.</a:t>
            </a:r>
            <a:endParaRPr/>
          </a:p>
          <a:p>
            <a:pPr indent="0" lvl="0" marL="0" marR="0" rtl="0" algn="just">
              <a:lnSpc>
                <a:spcPct val="100000"/>
              </a:lnSpc>
              <a:spcBef>
                <a:spcPts val="0"/>
              </a:spcBef>
              <a:spcAft>
                <a:spcPts val="0"/>
              </a:spcAft>
              <a:buNone/>
            </a:pPr>
            <a:r>
              <a:t/>
            </a:r>
            <a:endParaRPr b="0" i="0" sz="1400" u="none" cap="none" strike="noStrike">
              <a:solidFill>
                <a:srgbClr val="000000"/>
              </a:solidFill>
              <a:latin typeface="Times New Roman"/>
              <a:ea typeface="Times New Roman"/>
              <a:cs typeface="Times New Roman"/>
              <a:sym typeface="Times New Roman"/>
            </a:endParaRPr>
          </a:p>
          <a:p>
            <a:pPr indent="0" lvl="0" marL="0" marR="0" rtl="0" algn="just">
              <a:lnSpc>
                <a:spcPct val="100000"/>
              </a:lnSpc>
              <a:spcBef>
                <a:spcPts val="0"/>
              </a:spcBef>
              <a:spcAft>
                <a:spcPts val="0"/>
              </a:spcAft>
              <a:buClr>
                <a:srgbClr val="000000"/>
              </a:buClr>
              <a:buSzPts val="1400"/>
              <a:buFont typeface="Arial"/>
              <a:buNone/>
            </a:pPr>
            <a:r>
              <a:rPr b="1" i="0" lang="en-US" sz="1400" u="none" cap="none" strike="noStrike">
                <a:solidFill>
                  <a:srgbClr val="000000"/>
                </a:solidFill>
                <a:latin typeface="Times New Roman"/>
                <a:ea typeface="Times New Roman"/>
                <a:cs typeface="Times New Roman"/>
                <a:sym typeface="Times New Roman"/>
              </a:rPr>
              <a:t>2. Deep Learning (2024-2025): </a:t>
            </a:r>
            <a:r>
              <a:rPr b="0" i="0" lang="en-US" sz="1400" u="none" cap="none" strike="noStrike">
                <a:solidFill>
                  <a:srgbClr val="000000"/>
                </a:solidFill>
                <a:latin typeface="Times New Roman"/>
                <a:ea typeface="Times New Roman"/>
                <a:cs typeface="Times New Roman"/>
                <a:sym typeface="Times New Roman"/>
              </a:rPr>
              <a:t>Researchers like Aslam et al. [3] successfully applied deep learning (LSTM) for raw text analysis, completely eliminating manual feature extraction. However, these models act as "black boxes" with zero explainability.</a:t>
            </a:r>
            <a:endParaRPr/>
          </a:p>
          <a:p>
            <a:pPr indent="0" lvl="0" marL="0" marR="0" rtl="0" algn="just">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Times New Roman"/>
              <a:ea typeface="Times New Roman"/>
              <a:cs typeface="Times New Roman"/>
              <a:sym typeface="Times New Roman"/>
            </a:endParaRPr>
          </a:p>
          <a:p>
            <a:pPr indent="0" lvl="0" marL="0" marR="0" rtl="0" algn="just">
              <a:lnSpc>
                <a:spcPct val="100000"/>
              </a:lnSpc>
              <a:spcBef>
                <a:spcPts val="0"/>
              </a:spcBef>
              <a:spcAft>
                <a:spcPts val="0"/>
              </a:spcAft>
              <a:buClr>
                <a:srgbClr val="000000"/>
              </a:buClr>
              <a:buSzPts val="1400"/>
              <a:buFont typeface="Arial"/>
              <a:buNone/>
            </a:pPr>
            <a:r>
              <a:rPr b="1" i="0" lang="en-US" sz="1400" u="none" cap="none" strike="noStrike">
                <a:solidFill>
                  <a:srgbClr val="000000"/>
                </a:solidFill>
                <a:latin typeface="Times New Roman"/>
                <a:ea typeface="Times New Roman"/>
                <a:cs typeface="Times New Roman"/>
                <a:sym typeface="Times New Roman"/>
              </a:rPr>
              <a:t>3.Explainable AI (2026): </a:t>
            </a:r>
            <a:r>
              <a:rPr b="0" i="0" lang="en-US" sz="1400" u="none" cap="none" strike="noStrike">
                <a:solidFill>
                  <a:srgbClr val="000000"/>
                </a:solidFill>
                <a:latin typeface="Times New Roman"/>
                <a:ea typeface="Times New Roman"/>
                <a:cs typeface="Times New Roman"/>
                <a:sym typeface="Times New Roman"/>
              </a:rPr>
              <a:t>The most recent work by Vulfin et al. [4] successfully integrated XAI (SHAP, Grad-CAM). However, they used a heavy multimodal approach (downloading HTML + Images), which introduces significant latency.</a:t>
            </a:r>
            <a:endParaRPr/>
          </a:p>
          <a:p>
            <a:pPr indent="0" lvl="0" marL="0" marR="0" rtl="0" algn="just">
              <a:lnSpc>
                <a:spcPct val="100000"/>
              </a:lnSpc>
              <a:spcBef>
                <a:spcPts val="0"/>
              </a:spcBef>
              <a:spcAft>
                <a:spcPts val="0"/>
              </a:spcAft>
              <a:buClr>
                <a:srgbClr val="000000"/>
              </a:buClr>
              <a:buSzPts val="1400"/>
              <a:buFont typeface="Arial"/>
              <a:buNone/>
            </a:pPr>
            <a:r>
              <a:t/>
            </a:r>
            <a:endParaRPr b="1" i="0" sz="1400" u="none" cap="none" strike="noStrike">
              <a:solidFill>
                <a:srgbClr val="000000"/>
              </a:solidFill>
              <a:latin typeface="Times New Roman"/>
              <a:ea typeface="Times New Roman"/>
              <a:cs typeface="Times New Roman"/>
              <a:sym typeface="Times New Roman"/>
            </a:endParaRPr>
          </a:p>
          <a:p>
            <a:pPr indent="0" lvl="0" marL="0" marR="0" rtl="0" algn="just">
              <a:lnSpc>
                <a:spcPct val="100000"/>
              </a:lnSpc>
              <a:spcBef>
                <a:spcPts val="0"/>
              </a:spcBef>
              <a:spcAft>
                <a:spcPts val="0"/>
              </a:spcAft>
              <a:buClr>
                <a:srgbClr val="000000"/>
              </a:buClr>
              <a:buSzPts val="1400"/>
              <a:buFont typeface="Arial"/>
              <a:buNone/>
            </a:pPr>
            <a:r>
              <a:t/>
            </a:r>
            <a:endParaRPr b="1" i="0" sz="1400" u="none" cap="none" strike="noStrike">
              <a:solidFill>
                <a:srgbClr val="000000"/>
              </a:solidFill>
              <a:latin typeface="Times New Roman"/>
              <a:ea typeface="Times New Roman"/>
              <a:cs typeface="Times New Roman"/>
              <a:sym typeface="Times New Roman"/>
            </a:endParaRPr>
          </a:p>
        </p:txBody>
      </p:sp>
      <p:pic>
        <p:nvPicPr>
          <p:cNvPr id="139" name="Google Shape;139;p18"/>
          <p:cNvPicPr preferRelativeResize="0"/>
          <p:nvPr/>
        </p:nvPicPr>
        <p:blipFill rotWithShape="1">
          <a:blip r:embed="rId4">
            <a:alphaModFix/>
          </a:blip>
          <a:srcRect b="0" l="0" r="0" t="0"/>
          <a:stretch/>
        </p:blipFill>
        <p:spPr>
          <a:xfrm>
            <a:off x="6767302" y="2022915"/>
            <a:ext cx="4998326" cy="2471775"/>
          </a:xfrm>
          <a:prstGeom prst="rect">
            <a:avLst/>
          </a:prstGeom>
          <a:noFill/>
          <a:ln>
            <a:noFill/>
          </a:ln>
        </p:spPr>
      </p:pic>
      <p:sp>
        <p:nvSpPr>
          <p:cNvPr id="140" name="Google Shape;140;p18"/>
          <p:cNvSpPr txBox="1"/>
          <p:nvPr/>
        </p:nvSpPr>
        <p:spPr>
          <a:xfrm>
            <a:off x="6767302" y="1481959"/>
            <a:ext cx="5202622" cy="540956"/>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rPr b="1" i="0" lang="en-US" sz="1400" u="none" cap="none" strike="noStrike">
                <a:solidFill>
                  <a:srgbClr val="000000"/>
                </a:solidFill>
                <a:latin typeface="Times New Roman"/>
                <a:ea typeface="Times New Roman"/>
                <a:cs typeface="Times New Roman"/>
                <a:sym typeface="Times New Roman"/>
              </a:rPr>
              <a:t> Literature Summary &amp; Gap Analysis:</a:t>
            </a:r>
            <a:endParaRPr/>
          </a:p>
        </p:txBody>
      </p:sp>
      <p:pic>
        <p:nvPicPr>
          <p:cNvPr id="141" name="Google Shape;141;p18"/>
          <p:cNvPicPr preferRelativeResize="0"/>
          <p:nvPr/>
        </p:nvPicPr>
        <p:blipFill rotWithShape="1">
          <a:blip r:embed="rId5">
            <a:alphaModFix/>
          </a:blip>
          <a:srcRect b="0" l="0" r="0" t="0"/>
          <a:stretch/>
        </p:blipFill>
        <p:spPr>
          <a:xfrm>
            <a:off x="10131316" y="9250"/>
            <a:ext cx="2052801" cy="1140445"/>
          </a:xfrm>
          <a:prstGeom prst="rect">
            <a:avLst/>
          </a:prstGeom>
          <a:noFill/>
          <a:ln>
            <a:noFill/>
          </a:ln>
        </p:spPr>
      </p:pic>
      <p:sp>
        <p:nvSpPr>
          <p:cNvPr id="142" name="Google Shape;142;p18"/>
          <p:cNvSpPr/>
          <p:nvPr/>
        </p:nvSpPr>
        <p:spPr>
          <a:xfrm>
            <a:off x="0" y="6561000"/>
            <a:ext cx="12192000" cy="297000"/>
          </a:xfrm>
          <a:prstGeom prst="rect">
            <a:avLst/>
          </a:prstGeom>
          <a:solidFill>
            <a:schemeClr val="accent5"/>
          </a:solidFill>
          <a:ln cap="flat" cmpd="sng" w="25400">
            <a:solidFill>
              <a:srgbClr val="42719B"/>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1" i="0" sz="1600" u="none" cap="none" strike="noStrike">
              <a:solidFill>
                <a:schemeClr val="lt1"/>
              </a:solidFill>
              <a:latin typeface="Cambria"/>
              <a:ea typeface="Cambria"/>
              <a:cs typeface="Cambria"/>
              <a:sym typeface="Cambria"/>
            </a:endParaRPr>
          </a:p>
        </p:txBody>
      </p:sp>
      <p:sp>
        <p:nvSpPr>
          <p:cNvPr id="143" name="Google Shape;143;p18"/>
          <p:cNvSpPr/>
          <p:nvPr/>
        </p:nvSpPr>
        <p:spPr>
          <a:xfrm>
            <a:off x="0" y="6561000"/>
            <a:ext cx="12192000" cy="297000"/>
          </a:xfrm>
          <a:prstGeom prst="rect">
            <a:avLst/>
          </a:prstGeom>
          <a:solidFill>
            <a:srgbClr val="FFD20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1" i="0" sz="1600" u="none" cap="none" strike="noStrike">
              <a:solidFill>
                <a:schemeClr val="lt1"/>
              </a:solidFill>
              <a:latin typeface="Cambria"/>
              <a:ea typeface="Cambria"/>
              <a:cs typeface="Cambria"/>
              <a:sym typeface="Cambria"/>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7" name="Shape 147"/>
        <p:cNvGrpSpPr/>
        <p:nvPr/>
      </p:nvGrpSpPr>
      <p:grpSpPr>
        <a:xfrm>
          <a:off x="0" y="0"/>
          <a:ext cx="0" cy="0"/>
          <a:chOff x="0" y="0"/>
          <a:chExt cx="0" cy="0"/>
        </a:xfrm>
      </p:grpSpPr>
      <p:sp>
        <p:nvSpPr>
          <p:cNvPr id="148" name="Google Shape;148;p19"/>
          <p:cNvSpPr txBox="1"/>
          <p:nvPr>
            <p:ph type="title"/>
          </p:nvPr>
        </p:nvSpPr>
        <p:spPr>
          <a:xfrm>
            <a:off x="685799" y="0"/>
            <a:ext cx="10515600" cy="1007952"/>
          </a:xfrm>
          <a:prstGeom prst="rect">
            <a:avLst/>
          </a:prstGeom>
          <a:noFill/>
          <a:ln>
            <a:noFill/>
          </a:ln>
        </p:spPr>
        <p:txBody>
          <a:bodyPr anchorCtr="0" anchor="ctr" bIns="45700" lIns="91425" spcFirstLastPara="1" rIns="91425" wrap="square" tIns="45700">
            <a:normAutofit/>
          </a:bodyPr>
          <a:lstStyle/>
          <a:p>
            <a:pPr indent="0" lvl="0" marL="0" rtl="0" algn="l">
              <a:lnSpc>
                <a:spcPct val="100000"/>
              </a:lnSpc>
              <a:spcBef>
                <a:spcPts val="0"/>
              </a:spcBef>
              <a:spcAft>
                <a:spcPts val="0"/>
              </a:spcAft>
              <a:buSzPts val="1800"/>
              <a:buNone/>
            </a:pPr>
            <a:r>
              <a:rPr b="1" lang="en-US" sz="2400">
                <a:latin typeface="Times New Roman"/>
                <a:ea typeface="Times New Roman"/>
                <a:cs typeface="Times New Roman"/>
                <a:sym typeface="Times New Roman"/>
              </a:rPr>
              <a:t>Research Methodology and Justification</a:t>
            </a:r>
            <a:endParaRPr/>
          </a:p>
        </p:txBody>
      </p:sp>
      <p:pic>
        <p:nvPicPr>
          <p:cNvPr id="149" name="Google Shape;149;p19"/>
          <p:cNvPicPr preferRelativeResize="0"/>
          <p:nvPr/>
        </p:nvPicPr>
        <p:blipFill rotWithShape="1">
          <a:blip r:embed="rId3">
            <a:alphaModFix/>
          </a:blip>
          <a:srcRect b="0" l="0" r="0" t="0"/>
          <a:stretch/>
        </p:blipFill>
        <p:spPr>
          <a:xfrm>
            <a:off x="768361" y="816929"/>
            <a:ext cx="1828959" cy="170703"/>
          </a:xfrm>
          <a:prstGeom prst="rect">
            <a:avLst/>
          </a:prstGeom>
          <a:noFill/>
          <a:ln>
            <a:noFill/>
          </a:ln>
        </p:spPr>
      </p:pic>
      <p:sp>
        <p:nvSpPr>
          <p:cNvPr id="150" name="Google Shape;150;p19"/>
          <p:cNvSpPr txBox="1"/>
          <p:nvPr/>
        </p:nvSpPr>
        <p:spPr>
          <a:xfrm>
            <a:off x="685799" y="2025263"/>
            <a:ext cx="5707381" cy="2807473"/>
          </a:xfrm>
          <a:prstGeom prst="rect">
            <a:avLst/>
          </a:prstGeom>
          <a:noFill/>
          <a:ln>
            <a:noFill/>
          </a:ln>
        </p:spPr>
        <p:txBody>
          <a:bodyPr anchorCtr="0" anchor="t" bIns="45700" lIns="91425" spcFirstLastPara="1" rIns="91425" wrap="square" tIns="45700">
            <a:noAutofit/>
          </a:bodyPr>
          <a:lstStyle/>
          <a:p>
            <a:pPr indent="0" lvl="0" marL="0" marR="0" rtl="0" algn="just">
              <a:lnSpc>
                <a:spcPct val="100000"/>
              </a:lnSpc>
              <a:spcBef>
                <a:spcPts val="0"/>
              </a:spcBef>
              <a:spcAft>
                <a:spcPts val="0"/>
              </a:spcAft>
              <a:buNone/>
            </a:pPr>
            <a:r>
              <a:rPr b="1" i="0" lang="en-US" sz="1400" u="none" cap="none" strike="noStrike">
                <a:solidFill>
                  <a:srgbClr val="000000"/>
                </a:solidFill>
                <a:latin typeface="Times New Roman"/>
                <a:ea typeface="Times New Roman"/>
                <a:cs typeface="Times New Roman"/>
                <a:sym typeface="Times New Roman"/>
              </a:rPr>
              <a:t>Strategy: </a:t>
            </a:r>
            <a:r>
              <a:rPr b="0" i="0" lang="en-US" sz="1400" u="none" cap="none" strike="noStrike">
                <a:solidFill>
                  <a:srgbClr val="000000"/>
                </a:solidFill>
                <a:latin typeface="Times New Roman"/>
                <a:ea typeface="Times New Roman"/>
                <a:cs typeface="Times New Roman"/>
                <a:sym typeface="Times New Roman"/>
              </a:rPr>
              <a:t>Raw lexical analysis using quantitative and experimental deep learning.</a:t>
            </a:r>
            <a:endParaRPr/>
          </a:p>
          <a:p>
            <a:pPr indent="0" lvl="0" marL="0" marR="0" rtl="0" algn="just">
              <a:lnSpc>
                <a:spcPct val="100000"/>
              </a:lnSpc>
              <a:spcBef>
                <a:spcPts val="0"/>
              </a:spcBef>
              <a:spcAft>
                <a:spcPts val="0"/>
              </a:spcAft>
              <a:buNone/>
            </a:pPr>
            <a:r>
              <a:t/>
            </a:r>
            <a:endParaRPr b="0" i="0" sz="1400" u="none" cap="none" strike="noStrike">
              <a:solidFill>
                <a:srgbClr val="000000"/>
              </a:solidFill>
              <a:latin typeface="Times New Roman"/>
              <a:ea typeface="Times New Roman"/>
              <a:cs typeface="Times New Roman"/>
              <a:sym typeface="Times New Roman"/>
            </a:endParaRPr>
          </a:p>
          <a:p>
            <a:pPr indent="0" lvl="0" marL="0" marR="0" rtl="0" algn="just">
              <a:lnSpc>
                <a:spcPct val="100000"/>
              </a:lnSpc>
              <a:spcBef>
                <a:spcPts val="0"/>
              </a:spcBef>
              <a:spcAft>
                <a:spcPts val="0"/>
              </a:spcAft>
              <a:buNone/>
            </a:pPr>
            <a:r>
              <a:rPr b="1" i="0" lang="en-US" sz="1400" u="none" cap="none" strike="noStrike">
                <a:solidFill>
                  <a:srgbClr val="000000"/>
                </a:solidFill>
                <a:latin typeface="Times New Roman"/>
                <a:ea typeface="Times New Roman"/>
                <a:cs typeface="Times New Roman"/>
                <a:sym typeface="Times New Roman"/>
              </a:rPr>
              <a:t>ExPhish-Net Architecture:</a:t>
            </a:r>
            <a:endParaRPr/>
          </a:p>
          <a:p>
            <a:pPr indent="0" lvl="0" marL="0" marR="0" rtl="0" algn="just">
              <a:lnSpc>
                <a:spcPct val="100000"/>
              </a:lnSpc>
              <a:spcBef>
                <a:spcPts val="0"/>
              </a:spcBef>
              <a:spcAft>
                <a:spcPts val="0"/>
              </a:spcAft>
              <a:buNone/>
            </a:pPr>
            <a:r>
              <a:t/>
            </a:r>
            <a:endParaRPr b="0" i="0" sz="1400" u="none" cap="none" strike="noStrike">
              <a:solidFill>
                <a:srgbClr val="000000"/>
              </a:solidFill>
              <a:latin typeface="Times New Roman"/>
              <a:ea typeface="Times New Roman"/>
              <a:cs typeface="Times New Roman"/>
              <a:sym typeface="Times New Roman"/>
            </a:endParaRPr>
          </a:p>
          <a:p>
            <a:pPr indent="-285750" lvl="0" marL="285750" marR="0" rtl="0" algn="just">
              <a:lnSpc>
                <a:spcPct val="100000"/>
              </a:lnSpc>
              <a:spcBef>
                <a:spcPts val="0"/>
              </a:spcBef>
              <a:spcAft>
                <a:spcPts val="0"/>
              </a:spcAft>
              <a:buClr>
                <a:srgbClr val="000000"/>
              </a:buClr>
              <a:buSzPts val="1400"/>
              <a:buFont typeface="Arial"/>
              <a:buChar char="•"/>
            </a:pPr>
            <a:r>
              <a:rPr b="1" i="0" lang="en-US" sz="1400" u="none" cap="none" strike="noStrike">
                <a:solidFill>
                  <a:srgbClr val="000000"/>
                </a:solidFill>
                <a:latin typeface="Times New Roman"/>
                <a:ea typeface="Times New Roman"/>
                <a:cs typeface="Times New Roman"/>
                <a:sym typeface="Times New Roman"/>
              </a:rPr>
              <a:t>1D-CNN: </a:t>
            </a:r>
            <a:r>
              <a:rPr b="0" i="0" lang="en-US" sz="1400" u="none" cap="none" strike="noStrike">
                <a:solidFill>
                  <a:srgbClr val="000000"/>
                </a:solidFill>
                <a:latin typeface="Times New Roman"/>
                <a:ea typeface="Times New Roman"/>
                <a:cs typeface="Times New Roman"/>
                <a:sym typeface="Times New Roman"/>
              </a:rPr>
              <a:t>Finds local spatial characteristics (detects typosquatting).</a:t>
            </a:r>
            <a:endParaRPr/>
          </a:p>
          <a:p>
            <a:pPr indent="-285750" lvl="0" marL="285750" marR="0" rtl="0" algn="just">
              <a:lnSpc>
                <a:spcPct val="100000"/>
              </a:lnSpc>
              <a:spcBef>
                <a:spcPts val="0"/>
              </a:spcBef>
              <a:spcAft>
                <a:spcPts val="0"/>
              </a:spcAft>
              <a:buClr>
                <a:srgbClr val="000000"/>
              </a:buClr>
              <a:buSzPts val="1400"/>
              <a:buFont typeface="Arial"/>
              <a:buChar char="•"/>
            </a:pPr>
            <a:r>
              <a:rPr b="1" i="0" lang="en-US" sz="1400" u="none" cap="none" strike="noStrike">
                <a:solidFill>
                  <a:srgbClr val="000000"/>
                </a:solidFill>
                <a:latin typeface="Times New Roman"/>
                <a:ea typeface="Times New Roman"/>
                <a:cs typeface="Times New Roman"/>
                <a:sym typeface="Times New Roman"/>
              </a:rPr>
              <a:t>BiGRU: </a:t>
            </a:r>
            <a:r>
              <a:rPr b="0" i="0" lang="en-US" sz="1400" u="none" cap="none" strike="noStrike">
                <a:solidFill>
                  <a:srgbClr val="000000"/>
                </a:solidFill>
                <a:latin typeface="Times New Roman"/>
                <a:ea typeface="Times New Roman"/>
                <a:cs typeface="Times New Roman"/>
                <a:sym typeface="Times New Roman"/>
              </a:rPr>
              <a:t>Trains two way sequencing of the URL.</a:t>
            </a:r>
            <a:endParaRPr/>
          </a:p>
          <a:p>
            <a:pPr indent="-285750" lvl="0" marL="285750" marR="0" rtl="0" algn="just">
              <a:lnSpc>
                <a:spcPct val="100000"/>
              </a:lnSpc>
              <a:spcBef>
                <a:spcPts val="0"/>
              </a:spcBef>
              <a:spcAft>
                <a:spcPts val="0"/>
              </a:spcAft>
              <a:buClr>
                <a:srgbClr val="000000"/>
              </a:buClr>
              <a:buSzPts val="1400"/>
              <a:buFont typeface="Arial"/>
              <a:buChar char="•"/>
            </a:pPr>
            <a:r>
              <a:rPr b="1" i="0" lang="en-US" sz="1400" u="none" cap="none" strike="noStrike">
                <a:solidFill>
                  <a:srgbClr val="000000"/>
                </a:solidFill>
                <a:latin typeface="Times New Roman"/>
                <a:ea typeface="Times New Roman"/>
                <a:cs typeface="Times New Roman"/>
                <a:sym typeface="Times New Roman"/>
              </a:rPr>
              <a:t>Attention: </a:t>
            </a:r>
            <a:r>
              <a:rPr b="0" i="0" lang="en-US" sz="1400" u="none" cap="none" strike="noStrike">
                <a:solidFill>
                  <a:srgbClr val="000000"/>
                </a:solidFill>
                <a:latin typeface="Times New Roman"/>
                <a:ea typeface="Times New Roman"/>
                <a:cs typeface="Times New Roman"/>
                <a:sym typeface="Times New Roman"/>
              </a:rPr>
              <a:t>Weights malicious tokens for better explainability.</a:t>
            </a:r>
            <a:endParaRPr/>
          </a:p>
          <a:p>
            <a:pPr indent="0" lvl="0" marL="0" marR="0" rtl="0" algn="just">
              <a:lnSpc>
                <a:spcPct val="100000"/>
              </a:lnSpc>
              <a:spcBef>
                <a:spcPts val="0"/>
              </a:spcBef>
              <a:spcAft>
                <a:spcPts val="0"/>
              </a:spcAft>
              <a:buNone/>
            </a:pPr>
            <a:r>
              <a:t/>
            </a:r>
            <a:endParaRPr b="0" i="0" sz="1400" u="none" cap="none" strike="noStrike">
              <a:solidFill>
                <a:srgbClr val="000000"/>
              </a:solidFill>
              <a:latin typeface="Times New Roman"/>
              <a:ea typeface="Times New Roman"/>
              <a:cs typeface="Times New Roman"/>
              <a:sym typeface="Times New Roman"/>
            </a:endParaRPr>
          </a:p>
          <a:p>
            <a:pPr indent="0" lvl="0" marL="0" marR="0" rtl="0" algn="just">
              <a:lnSpc>
                <a:spcPct val="100000"/>
              </a:lnSpc>
              <a:spcBef>
                <a:spcPts val="0"/>
              </a:spcBef>
              <a:spcAft>
                <a:spcPts val="0"/>
              </a:spcAft>
              <a:buNone/>
            </a:pPr>
            <a:r>
              <a:rPr b="1" i="0" lang="en-US" sz="1400" u="none" cap="none" strike="noStrike">
                <a:solidFill>
                  <a:srgbClr val="000000"/>
                </a:solidFill>
                <a:latin typeface="Times New Roman"/>
                <a:ea typeface="Times New Roman"/>
                <a:cs typeface="Times New Roman"/>
                <a:sym typeface="Times New Roman"/>
              </a:rPr>
              <a:t>Justification: </a:t>
            </a:r>
            <a:r>
              <a:rPr b="0" i="0" lang="en-US" sz="1400" u="none" cap="none" strike="noStrike">
                <a:solidFill>
                  <a:srgbClr val="000000"/>
                </a:solidFill>
                <a:latin typeface="Times New Roman"/>
                <a:ea typeface="Times New Roman"/>
                <a:cs typeface="Times New Roman"/>
                <a:sym typeface="Times New Roman"/>
              </a:rPr>
              <a:t>No manual feature engineering; lightweight to do real-time detection.</a:t>
            </a:r>
            <a:endParaRPr b="0" i="0" sz="1400" u="none" cap="none" strike="noStrike">
              <a:solidFill>
                <a:srgbClr val="000000"/>
              </a:solidFill>
              <a:latin typeface="Times New Roman"/>
              <a:ea typeface="Times New Roman"/>
              <a:cs typeface="Times New Roman"/>
              <a:sym typeface="Times New Roman"/>
            </a:endParaRPr>
          </a:p>
        </p:txBody>
      </p:sp>
      <p:pic>
        <p:nvPicPr>
          <p:cNvPr id="151" name="Google Shape;151;p19"/>
          <p:cNvPicPr preferRelativeResize="0"/>
          <p:nvPr/>
        </p:nvPicPr>
        <p:blipFill rotWithShape="1">
          <a:blip r:embed="rId4">
            <a:alphaModFix/>
          </a:blip>
          <a:srcRect b="0" l="0" r="0" t="0"/>
          <a:stretch/>
        </p:blipFill>
        <p:spPr>
          <a:xfrm>
            <a:off x="10131316" y="9250"/>
            <a:ext cx="2052801" cy="1140445"/>
          </a:xfrm>
          <a:prstGeom prst="rect">
            <a:avLst/>
          </a:prstGeom>
          <a:noFill/>
          <a:ln>
            <a:noFill/>
          </a:ln>
        </p:spPr>
      </p:pic>
      <p:pic>
        <p:nvPicPr>
          <p:cNvPr id="152" name="Google Shape;152;p19"/>
          <p:cNvPicPr preferRelativeResize="0"/>
          <p:nvPr/>
        </p:nvPicPr>
        <p:blipFill rotWithShape="1">
          <a:blip r:embed="rId5">
            <a:alphaModFix/>
          </a:blip>
          <a:srcRect b="0" l="-140" r="16992" t="0"/>
          <a:stretch/>
        </p:blipFill>
        <p:spPr>
          <a:xfrm>
            <a:off x="6563810" y="1543795"/>
            <a:ext cx="5620307" cy="3770408"/>
          </a:xfrm>
          <a:prstGeom prst="rect">
            <a:avLst/>
          </a:prstGeom>
          <a:noFill/>
          <a:ln>
            <a:noFill/>
          </a:ln>
        </p:spPr>
      </p:pic>
      <p:sp>
        <p:nvSpPr>
          <p:cNvPr id="153" name="Google Shape;153;p19"/>
          <p:cNvSpPr/>
          <p:nvPr/>
        </p:nvSpPr>
        <p:spPr>
          <a:xfrm>
            <a:off x="0" y="6561000"/>
            <a:ext cx="12192000" cy="297000"/>
          </a:xfrm>
          <a:prstGeom prst="rect">
            <a:avLst/>
          </a:prstGeom>
          <a:solidFill>
            <a:schemeClr val="accent5"/>
          </a:solidFill>
          <a:ln cap="flat" cmpd="sng" w="25400">
            <a:solidFill>
              <a:srgbClr val="42719B"/>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1" i="0" sz="1600" u="none" cap="none" strike="noStrike">
              <a:solidFill>
                <a:schemeClr val="lt1"/>
              </a:solidFill>
              <a:latin typeface="Cambria"/>
              <a:ea typeface="Cambria"/>
              <a:cs typeface="Cambria"/>
              <a:sym typeface="Cambria"/>
            </a:endParaRPr>
          </a:p>
        </p:txBody>
      </p:sp>
      <p:sp>
        <p:nvSpPr>
          <p:cNvPr id="154" name="Google Shape;154;p19"/>
          <p:cNvSpPr/>
          <p:nvPr/>
        </p:nvSpPr>
        <p:spPr>
          <a:xfrm>
            <a:off x="0" y="6561000"/>
            <a:ext cx="12192000" cy="297000"/>
          </a:xfrm>
          <a:prstGeom prst="rect">
            <a:avLst/>
          </a:prstGeom>
          <a:solidFill>
            <a:srgbClr val="FFD20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1" i="0" sz="1600" u="none" cap="none" strike="noStrike">
              <a:solidFill>
                <a:schemeClr val="lt1"/>
              </a:solidFill>
              <a:latin typeface="Cambria"/>
              <a:ea typeface="Cambria"/>
              <a:cs typeface="Cambria"/>
              <a:sym typeface="Cambria"/>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8" name="Shape 158"/>
        <p:cNvGrpSpPr/>
        <p:nvPr/>
      </p:nvGrpSpPr>
      <p:grpSpPr>
        <a:xfrm>
          <a:off x="0" y="0"/>
          <a:ext cx="0" cy="0"/>
          <a:chOff x="0" y="0"/>
          <a:chExt cx="0" cy="0"/>
        </a:xfrm>
      </p:grpSpPr>
      <p:sp>
        <p:nvSpPr>
          <p:cNvPr id="159" name="Google Shape;159;p20"/>
          <p:cNvSpPr txBox="1"/>
          <p:nvPr>
            <p:ph type="title"/>
          </p:nvPr>
        </p:nvSpPr>
        <p:spPr>
          <a:xfrm>
            <a:off x="685799" y="0"/>
            <a:ext cx="10515600" cy="1007952"/>
          </a:xfrm>
          <a:prstGeom prst="rect">
            <a:avLst/>
          </a:prstGeom>
          <a:noFill/>
          <a:ln>
            <a:noFill/>
          </a:ln>
        </p:spPr>
        <p:txBody>
          <a:bodyPr anchorCtr="0" anchor="ctr" bIns="45700" lIns="91425" spcFirstLastPara="1" rIns="91425" wrap="square" tIns="45700">
            <a:normAutofit/>
          </a:bodyPr>
          <a:lstStyle/>
          <a:p>
            <a:pPr indent="0" lvl="0" marL="0" rtl="0" algn="l">
              <a:lnSpc>
                <a:spcPct val="100000"/>
              </a:lnSpc>
              <a:spcBef>
                <a:spcPts val="0"/>
              </a:spcBef>
              <a:spcAft>
                <a:spcPts val="0"/>
              </a:spcAft>
              <a:buSzPts val="1800"/>
              <a:buNone/>
            </a:pPr>
            <a:r>
              <a:rPr b="1" lang="en-US" sz="2400">
                <a:latin typeface="Times New Roman"/>
                <a:ea typeface="Times New Roman"/>
                <a:cs typeface="Times New Roman"/>
                <a:sym typeface="Times New Roman"/>
              </a:rPr>
              <a:t>Data Collection and Evaluation Process </a:t>
            </a:r>
            <a:endParaRPr b="1" sz="2400">
              <a:latin typeface="Times New Roman"/>
              <a:ea typeface="Times New Roman"/>
              <a:cs typeface="Times New Roman"/>
              <a:sym typeface="Times New Roman"/>
            </a:endParaRPr>
          </a:p>
        </p:txBody>
      </p:sp>
      <p:pic>
        <p:nvPicPr>
          <p:cNvPr id="160" name="Google Shape;160;p20"/>
          <p:cNvPicPr preferRelativeResize="0"/>
          <p:nvPr/>
        </p:nvPicPr>
        <p:blipFill rotWithShape="1">
          <a:blip r:embed="rId3">
            <a:alphaModFix/>
          </a:blip>
          <a:srcRect b="0" l="0" r="0" t="0"/>
          <a:stretch/>
        </p:blipFill>
        <p:spPr>
          <a:xfrm>
            <a:off x="841248" y="837249"/>
            <a:ext cx="1828959" cy="170703"/>
          </a:xfrm>
          <a:prstGeom prst="rect">
            <a:avLst/>
          </a:prstGeom>
          <a:noFill/>
          <a:ln>
            <a:noFill/>
          </a:ln>
        </p:spPr>
      </p:pic>
      <p:sp>
        <p:nvSpPr>
          <p:cNvPr id="161" name="Google Shape;161;p20"/>
          <p:cNvSpPr/>
          <p:nvPr/>
        </p:nvSpPr>
        <p:spPr>
          <a:xfrm>
            <a:off x="0" y="6606540"/>
            <a:ext cx="12192000" cy="251460"/>
          </a:xfrm>
          <a:prstGeom prst="rect">
            <a:avLst/>
          </a:prstGeom>
          <a:solidFill>
            <a:schemeClr val="accent5"/>
          </a:solidFill>
          <a:ln cap="flat" cmpd="sng" w="25400">
            <a:solidFill>
              <a:srgbClr val="42719B"/>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1" i="0" sz="1600" u="none" cap="none" strike="noStrike">
              <a:solidFill>
                <a:schemeClr val="lt1"/>
              </a:solidFill>
              <a:latin typeface="Cambria"/>
              <a:ea typeface="Cambria"/>
              <a:cs typeface="Cambria"/>
              <a:sym typeface="Cambria"/>
            </a:endParaRPr>
          </a:p>
        </p:txBody>
      </p:sp>
      <p:sp>
        <p:nvSpPr>
          <p:cNvPr id="162" name="Google Shape;162;p20"/>
          <p:cNvSpPr txBox="1"/>
          <p:nvPr/>
        </p:nvSpPr>
        <p:spPr>
          <a:xfrm>
            <a:off x="1740150" y="1864638"/>
            <a:ext cx="9250500" cy="2037600"/>
          </a:xfrm>
          <a:prstGeom prst="rect">
            <a:avLst/>
          </a:prstGeom>
          <a:noFill/>
          <a:ln>
            <a:noFill/>
          </a:ln>
        </p:spPr>
        <p:txBody>
          <a:bodyPr anchorCtr="0" anchor="t" bIns="45700" lIns="91425" spcFirstLastPara="1" rIns="91425" wrap="square" tIns="45700">
            <a:noAutofit/>
          </a:bodyPr>
          <a:lstStyle/>
          <a:p>
            <a:pPr indent="0" lvl="0" marL="0" marR="0" rtl="0" algn="just">
              <a:lnSpc>
                <a:spcPct val="100000"/>
              </a:lnSpc>
              <a:spcBef>
                <a:spcPts val="0"/>
              </a:spcBef>
              <a:spcAft>
                <a:spcPts val="0"/>
              </a:spcAft>
              <a:buNone/>
            </a:pPr>
            <a:r>
              <a:rPr b="1" i="0" lang="en-US" sz="1400" u="none" cap="none" strike="noStrike">
                <a:solidFill>
                  <a:srgbClr val="000000"/>
                </a:solidFill>
                <a:latin typeface="Times New Roman"/>
                <a:ea typeface="Times New Roman"/>
                <a:cs typeface="Times New Roman"/>
                <a:sym typeface="Times New Roman"/>
              </a:rPr>
              <a:t>Dataset Formulation:</a:t>
            </a:r>
            <a:endParaRPr/>
          </a:p>
          <a:p>
            <a:pPr indent="0" lvl="0" marL="0" marR="0" rtl="0" algn="just">
              <a:lnSpc>
                <a:spcPct val="100000"/>
              </a:lnSpc>
              <a:spcBef>
                <a:spcPts val="0"/>
              </a:spcBef>
              <a:spcAft>
                <a:spcPts val="0"/>
              </a:spcAft>
              <a:buNone/>
            </a:pPr>
            <a:r>
              <a:rPr b="0" i="0" lang="en-US" sz="1400" u="none" cap="none" strike="noStrike">
                <a:solidFill>
                  <a:srgbClr val="000000"/>
                </a:solidFill>
                <a:latin typeface="Times New Roman"/>
                <a:ea typeface="Times New Roman"/>
                <a:cs typeface="Times New Roman"/>
                <a:sym typeface="Times New Roman"/>
              </a:rPr>
              <a:t>1. </a:t>
            </a:r>
            <a:r>
              <a:rPr b="1" i="0" lang="en-US" sz="1400" u="none" cap="none" strike="noStrike">
                <a:solidFill>
                  <a:srgbClr val="000000"/>
                </a:solidFill>
                <a:latin typeface="Times New Roman"/>
                <a:ea typeface="Times New Roman"/>
                <a:cs typeface="Times New Roman"/>
                <a:sym typeface="Times New Roman"/>
              </a:rPr>
              <a:t>Data Sources: </a:t>
            </a:r>
            <a:r>
              <a:rPr b="0" i="0" lang="en-US" sz="1400" u="none" cap="none" strike="noStrike">
                <a:solidFill>
                  <a:srgbClr val="000000"/>
                </a:solidFill>
                <a:latin typeface="Times New Roman"/>
                <a:ea typeface="Times New Roman"/>
                <a:cs typeface="Times New Roman"/>
                <a:sym typeface="Times New Roman"/>
              </a:rPr>
              <a:t>The dataset will combine approximately 56,000 verified phishing URLs from the PhishTank database and 56,000 legitimate URLs from the Majestic Million top domains list.</a:t>
            </a:r>
            <a:endParaRPr/>
          </a:p>
          <a:p>
            <a:pPr indent="0" lvl="0" marL="0" marR="0" rtl="0" algn="just">
              <a:lnSpc>
                <a:spcPct val="100000"/>
              </a:lnSpc>
              <a:spcBef>
                <a:spcPts val="0"/>
              </a:spcBef>
              <a:spcAft>
                <a:spcPts val="0"/>
              </a:spcAft>
              <a:buNone/>
            </a:pPr>
            <a:r>
              <a:rPr b="0" i="0" lang="en-US" sz="1400" u="none" cap="none" strike="noStrike">
                <a:solidFill>
                  <a:srgbClr val="000000"/>
                </a:solidFill>
                <a:latin typeface="Times New Roman"/>
                <a:ea typeface="Times New Roman"/>
                <a:cs typeface="Times New Roman"/>
                <a:sym typeface="Times New Roman"/>
              </a:rPr>
              <a:t>2. </a:t>
            </a:r>
            <a:r>
              <a:rPr b="1" i="0" lang="en-US" sz="1400" u="none" cap="none" strike="noStrike">
                <a:solidFill>
                  <a:srgbClr val="000000"/>
                </a:solidFill>
                <a:latin typeface="Times New Roman"/>
                <a:ea typeface="Times New Roman"/>
                <a:cs typeface="Times New Roman"/>
                <a:sym typeface="Times New Roman"/>
              </a:rPr>
              <a:t>Class Balance: </a:t>
            </a:r>
            <a:r>
              <a:rPr b="0" i="0" lang="en-US" sz="1400" u="none" cap="none" strike="noStrike">
                <a:solidFill>
                  <a:srgbClr val="000000"/>
                </a:solidFill>
                <a:latin typeface="Times New Roman"/>
                <a:ea typeface="Times New Roman"/>
                <a:cs typeface="Times New Roman"/>
                <a:sym typeface="Times New Roman"/>
              </a:rPr>
              <a:t>An exact 50/50 split will be maintained to prevent model bias toward the majority class.</a:t>
            </a:r>
            <a:endParaRPr/>
          </a:p>
          <a:p>
            <a:pPr indent="0" lvl="0" marL="0" marR="0" rtl="0" algn="just">
              <a:lnSpc>
                <a:spcPct val="100000"/>
              </a:lnSpc>
              <a:spcBef>
                <a:spcPts val="0"/>
              </a:spcBef>
              <a:spcAft>
                <a:spcPts val="0"/>
              </a:spcAft>
              <a:buNone/>
            </a:pPr>
            <a:r>
              <a:rPr b="0" i="0" lang="en-US" sz="1400" u="none" cap="none" strike="noStrike">
                <a:solidFill>
                  <a:srgbClr val="000000"/>
                </a:solidFill>
                <a:latin typeface="Times New Roman"/>
                <a:ea typeface="Times New Roman"/>
                <a:cs typeface="Times New Roman"/>
                <a:sym typeface="Times New Roman"/>
              </a:rPr>
              <a:t>3. </a:t>
            </a:r>
            <a:r>
              <a:rPr b="1" i="0" lang="en-US" sz="1400" u="none" cap="none" strike="noStrike">
                <a:solidFill>
                  <a:srgbClr val="000000"/>
                </a:solidFill>
                <a:latin typeface="Times New Roman"/>
                <a:ea typeface="Times New Roman"/>
                <a:cs typeface="Times New Roman"/>
                <a:sym typeface="Times New Roman"/>
              </a:rPr>
              <a:t>Data Splitting: </a:t>
            </a:r>
            <a:r>
              <a:rPr b="0" i="0" lang="en-US" sz="1400" u="none" cap="none" strike="noStrike">
                <a:solidFill>
                  <a:srgbClr val="000000"/>
                </a:solidFill>
                <a:latin typeface="Times New Roman"/>
                <a:ea typeface="Times New Roman"/>
                <a:cs typeface="Times New Roman"/>
                <a:sym typeface="Times New Roman"/>
              </a:rPr>
              <a:t>The final dataset of 112,000 URLs will be divided into 70% Training, 15% Validation, and 15% Testing sets.</a:t>
            </a:r>
            <a:endParaRPr/>
          </a:p>
          <a:p>
            <a:pPr indent="0" lvl="0" marL="0" marR="0" rtl="0" algn="just">
              <a:lnSpc>
                <a:spcPct val="100000"/>
              </a:lnSpc>
              <a:spcBef>
                <a:spcPts val="0"/>
              </a:spcBef>
              <a:spcAft>
                <a:spcPts val="0"/>
              </a:spcAft>
              <a:buNone/>
            </a:pPr>
            <a:r>
              <a:t/>
            </a:r>
            <a:endParaRPr b="0" i="0" sz="1400" u="none" cap="none" strike="noStrike">
              <a:solidFill>
                <a:srgbClr val="000000"/>
              </a:solidFill>
              <a:latin typeface="Times New Roman"/>
              <a:ea typeface="Times New Roman"/>
              <a:cs typeface="Times New Roman"/>
              <a:sym typeface="Times New Roman"/>
            </a:endParaRPr>
          </a:p>
          <a:p>
            <a:pPr indent="0" lvl="0" marL="0" marR="0" rtl="0" algn="just">
              <a:lnSpc>
                <a:spcPct val="100000"/>
              </a:lnSpc>
              <a:spcBef>
                <a:spcPts val="0"/>
              </a:spcBef>
              <a:spcAft>
                <a:spcPts val="0"/>
              </a:spcAft>
              <a:buNone/>
            </a:pPr>
            <a:r>
              <a:rPr b="1" i="0" lang="en-US" sz="1400" u="none" cap="none" strike="noStrike">
                <a:solidFill>
                  <a:srgbClr val="000000"/>
                </a:solidFill>
                <a:latin typeface="Times New Roman"/>
                <a:ea typeface="Times New Roman"/>
                <a:cs typeface="Times New Roman"/>
                <a:sym typeface="Times New Roman"/>
              </a:rPr>
              <a:t>Data Preparation:</a:t>
            </a:r>
            <a:endParaRPr/>
          </a:p>
          <a:p>
            <a:pPr indent="0" lvl="0" marL="0" marR="0" rtl="0" algn="just">
              <a:lnSpc>
                <a:spcPct val="100000"/>
              </a:lnSpc>
              <a:spcBef>
                <a:spcPts val="0"/>
              </a:spcBef>
              <a:spcAft>
                <a:spcPts val="0"/>
              </a:spcAft>
              <a:buNone/>
            </a:pPr>
            <a:r>
              <a:rPr b="0" i="0" lang="en-US" sz="1400" u="none" cap="none" strike="noStrike">
                <a:solidFill>
                  <a:srgbClr val="000000"/>
                </a:solidFill>
                <a:latin typeface="Times New Roman"/>
                <a:ea typeface="Times New Roman"/>
                <a:cs typeface="Times New Roman"/>
                <a:sym typeface="Times New Roman"/>
              </a:rPr>
              <a:t>1. </a:t>
            </a:r>
            <a:r>
              <a:rPr b="1" i="0" lang="en-US" sz="1400" u="none" cap="none" strike="noStrike">
                <a:solidFill>
                  <a:srgbClr val="000000"/>
                </a:solidFill>
                <a:latin typeface="Times New Roman"/>
                <a:ea typeface="Times New Roman"/>
                <a:cs typeface="Times New Roman"/>
                <a:sym typeface="Times New Roman"/>
              </a:rPr>
              <a:t>Tokenization: </a:t>
            </a:r>
            <a:r>
              <a:rPr b="0" i="0" lang="en-US" sz="1400" u="none" cap="none" strike="noStrike">
                <a:solidFill>
                  <a:srgbClr val="000000"/>
                </a:solidFill>
                <a:latin typeface="Times New Roman"/>
                <a:ea typeface="Times New Roman"/>
                <a:cs typeface="Times New Roman"/>
                <a:sym typeface="Times New Roman"/>
              </a:rPr>
              <a:t>URLs will not use standard word embeddings. Instead, character-level tokenization will be applied to capture raw structural anomalies.</a:t>
            </a:r>
            <a:endParaRPr/>
          </a:p>
          <a:p>
            <a:pPr indent="0" lvl="0" marL="0" marR="0" rtl="0" algn="just">
              <a:lnSpc>
                <a:spcPct val="100000"/>
              </a:lnSpc>
              <a:spcBef>
                <a:spcPts val="0"/>
              </a:spcBef>
              <a:spcAft>
                <a:spcPts val="0"/>
              </a:spcAft>
              <a:buNone/>
            </a:pPr>
            <a:r>
              <a:rPr b="0" i="0" lang="en-US" sz="1400" u="none" cap="none" strike="noStrike">
                <a:solidFill>
                  <a:srgbClr val="000000"/>
                </a:solidFill>
                <a:latin typeface="Times New Roman"/>
                <a:ea typeface="Times New Roman"/>
                <a:cs typeface="Times New Roman"/>
                <a:sym typeface="Times New Roman"/>
              </a:rPr>
              <a:t>2. </a:t>
            </a:r>
            <a:r>
              <a:rPr b="1" i="0" lang="en-US" sz="1400" u="none" cap="none" strike="noStrike">
                <a:solidFill>
                  <a:srgbClr val="000000"/>
                </a:solidFill>
                <a:latin typeface="Times New Roman"/>
                <a:ea typeface="Times New Roman"/>
                <a:cs typeface="Times New Roman"/>
                <a:sym typeface="Times New Roman"/>
              </a:rPr>
              <a:t>Padding: </a:t>
            </a:r>
            <a:r>
              <a:rPr b="0" i="0" lang="en-US" sz="1400" u="none" cap="none" strike="noStrike">
                <a:solidFill>
                  <a:srgbClr val="000000"/>
                </a:solidFill>
                <a:latin typeface="Times New Roman"/>
                <a:ea typeface="Times New Roman"/>
                <a:cs typeface="Times New Roman"/>
                <a:sym typeface="Times New Roman"/>
              </a:rPr>
              <a:t>All URL sequences will be padded or truncated to a fixed uniform length for neural network processing.</a:t>
            </a:r>
            <a:endParaRPr b="0" i="0" sz="1400" u="none" cap="none" strike="noStrike">
              <a:solidFill>
                <a:srgbClr val="000000"/>
              </a:solidFill>
              <a:latin typeface="Times New Roman"/>
              <a:ea typeface="Times New Roman"/>
              <a:cs typeface="Times New Roman"/>
              <a:sym typeface="Times New Roman"/>
            </a:endParaRPr>
          </a:p>
        </p:txBody>
      </p:sp>
      <p:sp>
        <p:nvSpPr>
          <p:cNvPr id="163" name="Google Shape;163;p20"/>
          <p:cNvSpPr txBox="1"/>
          <p:nvPr/>
        </p:nvSpPr>
        <p:spPr>
          <a:xfrm>
            <a:off x="1671450" y="4617175"/>
            <a:ext cx="9387900" cy="2447400"/>
          </a:xfrm>
          <a:prstGeom prst="rect">
            <a:avLst/>
          </a:prstGeom>
          <a:noFill/>
          <a:ln>
            <a:noFill/>
          </a:ln>
        </p:spPr>
        <p:txBody>
          <a:bodyPr anchorCtr="0" anchor="t" bIns="45700" lIns="91425" spcFirstLastPara="1" rIns="91425" wrap="square" tIns="45700">
            <a:noAutofit/>
          </a:bodyPr>
          <a:lstStyle/>
          <a:p>
            <a:pPr indent="0" lvl="0" marL="0" marR="0" rtl="0" algn="just">
              <a:lnSpc>
                <a:spcPct val="100000"/>
              </a:lnSpc>
              <a:spcBef>
                <a:spcPts val="0"/>
              </a:spcBef>
              <a:spcAft>
                <a:spcPts val="0"/>
              </a:spcAft>
              <a:buNone/>
            </a:pPr>
            <a:r>
              <a:rPr b="1" i="0" lang="en-US" sz="1400" u="none" cap="none" strike="noStrike">
                <a:solidFill>
                  <a:srgbClr val="000000"/>
                </a:solidFill>
                <a:latin typeface="Times New Roman"/>
                <a:ea typeface="Times New Roman"/>
                <a:cs typeface="Times New Roman"/>
                <a:sym typeface="Times New Roman"/>
              </a:rPr>
              <a:t>Evaluation and Validation:</a:t>
            </a:r>
            <a:endParaRPr/>
          </a:p>
          <a:p>
            <a:pPr indent="0" lvl="0" marL="0" marR="0" rtl="0" algn="just">
              <a:lnSpc>
                <a:spcPct val="100000"/>
              </a:lnSpc>
              <a:spcBef>
                <a:spcPts val="0"/>
              </a:spcBef>
              <a:spcAft>
                <a:spcPts val="0"/>
              </a:spcAft>
              <a:buNone/>
            </a:pPr>
            <a:r>
              <a:rPr b="0" i="0" lang="en-US" sz="1400" u="none" cap="none" strike="noStrike">
                <a:solidFill>
                  <a:srgbClr val="000000"/>
                </a:solidFill>
                <a:latin typeface="Times New Roman"/>
                <a:ea typeface="Times New Roman"/>
                <a:cs typeface="Times New Roman"/>
                <a:sym typeface="Times New Roman"/>
              </a:rPr>
              <a:t>1. </a:t>
            </a:r>
            <a:r>
              <a:rPr b="1" i="0" lang="en-US" sz="1400" u="none" cap="none" strike="noStrike">
                <a:solidFill>
                  <a:srgbClr val="000000"/>
                </a:solidFill>
                <a:latin typeface="Times New Roman"/>
                <a:ea typeface="Times New Roman"/>
                <a:cs typeface="Times New Roman"/>
                <a:sym typeface="Times New Roman"/>
              </a:rPr>
              <a:t>Performance Metrics: </a:t>
            </a:r>
            <a:r>
              <a:rPr b="0" i="0" lang="en-US" sz="1400" u="none" cap="none" strike="noStrike">
                <a:solidFill>
                  <a:srgbClr val="000000"/>
                </a:solidFill>
                <a:latin typeface="Times New Roman"/>
                <a:ea typeface="Times New Roman"/>
                <a:cs typeface="Times New Roman"/>
                <a:sym typeface="Times New Roman"/>
              </a:rPr>
              <a:t>The framework will be evaluated using standard metrics: Accuracy, Precision, F1-Score, and a specific focus on Recall to strictly minimize false negatives (missed phishing attacks).</a:t>
            </a:r>
            <a:endParaRPr/>
          </a:p>
          <a:p>
            <a:pPr indent="0" lvl="0" marL="0" marR="0" rtl="0" algn="just">
              <a:lnSpc>
                <a:spcPct val="100000"/>
              </a:lnSpc>
              <a:spcBef>
                <a:spcPts val="0"/>
              </a:spcBef>
              <a:spcAft>
                <a:spcPts val="0"/>
              </a:spcAft>
              <a:buNone/>
            </a:pPr>
            <a:r>
              <a:rPr b="0" i="0" lang="en-US" sz="1400" u="none" cap="none" strike="noStrike">
                <a:solidFill>
                  <a:srgbClr val="000000"/>
                </a:solidFill>
                <a:latin typeface="Times New Roman"/>
                <a:ea typeface="Times New Roman"/>
                <a:cs typeface="Times New Roman"/>
                <a:sym typeface="Times New Roman"/>
              </a:rPr>
              <a:t>2. </a:t>
            </a:r>
            <a:r>
              <a:rPr b="1" i="0" lang="en-US" sz="1400" u="none" cap="none" strike="noStrike">
                <a:solidFill>
                  <a:srgbClr val="000000"/>
                </a:solidFill>
                <a:latin typeface="Times New Roman"/>
                <a:ea typeface="Times New Roman"/>
                <a:cs typeface="Times New Roman"/>
                <a:sym typeface="Times New Roman"/>
              </a:rPr>
              <a:t>XAI Validation: </a:t>
            </a:r>
            <a:r>
              <a:rPr b="0" i="0" lang="en-US" sz="1400" u="none" cap="none" strike="noStrike">
                <a:solidFill>
                  <a:srgbClr val="000000"/>
                </a:solidFill>
                <a:latin typeface="Times New Roman"/>
                <a:ea typeface="Times New Roman"/>
                <a:cs typeface="Times New Roman"/>
                <a:sym typeface="Times New Roman"/>
              </a:rPr>
              <a:t>Post-hoc explanation tools like SHAP and LIME will be tested on the validation set to visually confirm that the model's Attention mechanism is focusing on the correct malicious tokens.</a:t>
            </a:r>
            <a:endParaRPr b="0" i="0" sz="1400" u="none" cap="none" strike="noStrike">
              <a:solidFill>
                <a:srgbClr val="000000"/>
              </a:solidFill>
              <a:latin typeface="Times New Roman"/>
              <a:ea typeface="Times New Roman"/>
              <a:cs typeface="Times New Roman"/>
              <a:sym typeface="Times New Roman"/>
            </a:endParaRPr>
          </a:p>
        </p:txBody>
      </p:sp>
      <p:pic>
        <p:nvPicPr>
          <p:cNvPr id="164" name="Google Shape;164;p20"/>
          <p:cNvPicPr preferRelativeResize="0"/>
          <p:nvPr/>
        </p:nvPicPr>
        <p:blipFill rotWithShape="1">
          <a:blip r:embed="rId4">
            <a:alphaModFix/>
          </a:blip>
          <a:srcRect b="0" l="0" r="0" t="0"/>
          <a:stretch/>
        </p:blipFill>
        <p:spPr>
          <a:xfrm>
            <a:off x="10131316" y="9250"/>
            <a:ext cx="2052801" cy="1140445"/>
          </a:xfrm>
          <a:prstGeom prst="rect">
            <a:avLst/>
          </a:prstGeom>
          <a:noFill/>
          <a:ln>
            <a:noFill/>
          </a:ln>
        </p:spPr>
      </p:pic>
      <p:sp>
        <p:nvSpPr>
          <p:cNvPr id="165" name="Google Shape;165;p20"/>
          <p:cNvSpPr/>
          <p:nvPr/>
        </p:nvSpPr>
        <p:spPr>
          <a:xfrm>
            <a:off x="0" y="6561000"/>
            <a:ext cx="12192000" cy="297000"/>
          </a:xfrm>
          <a:prstGeom prst="rect">
            <a:avLst/>
          </a:prstGeom>
          <a:solidFill>
            <a:schemeClr val="accent5"/>
          </a:solidFill>
          <a:ln cap="flat" cmpd="sng" w="25400">
            <a:solidFill>
              <a:srgbClr val="42719B"/>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1" i="0" sz="1600" u="none" cap="none" strike="noStrike">
              <a:solidFill>
                <a:schemeClr val="lt1"/>
              </a:solidFill>
              <a:latin typeface="Cambria"/>
              <a:ea typeface="Cambria"/>
              <a:cs typeface="Cambria"/>
              <a:sym typeface="Cambria"/>
            </a:endParaRPr>
          </a:p>
        </p:txBody>
      </p:sp>
      <p:sp>
        <p:nvSpPr>
          <p:cNvPr id="166" name="Google Shape;166;p20"/>
          <p:cNvSpPr/>
          <p:nvPr/>
        </p:nvSpPr>
        <p:spPr>
          <a:xfrm>
            <a:off x="0" y="6561000"/>
            <a:ext cx="12192000" cy="297000"/>
          </a:xfrm>
          <a:prstGeom prst="rect">
            <a:avLst/>
          </a:prstGeom>
          <a:solidFill>
            <a:srgbClr val="FFD20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1" i="0" sz="1600" u="none" cap="none" strike="noStrike">
              <a:solidFill>
                <a:schemeClr val="lt1"/>
              </a:solidFill>
              <a:latin typeface="Cambria"/>
              <a:ea typeface="Cambria"/>
              <a:cs typeface="Cambria"/>
              <a:sym typeface="Cambria"/>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0" name="Shape 170"/>
        <p:cNvGrpSpPr/>
        <p:nvPr/>
      </p:nvGrpSpPr>
      <p:grpSpPr>
        <a:xfrm>
          <a:off x="0" y="0"/>
          <a:ext cx="0" cy="0"/>
          <a:chOff x="0" y="0"/>
          <a:chExt cx="0" cy="0"/>
        </a:xfrm>
      </p:grpSpPr>
      <p:sp>
        <p:nvSpPr>
          <p:cNvPr id="171" name="Google Shape;171;p21"/>
          <p:cNvSpPr txBox="1"/>
          <p:nvPr>
            <p:ph type="title"/>
          </p:nvPr>
        </p:nvSpPr>
        <p:spPr>
          <a:xfrm>
            <a:off x="685799" y="0"/>
            <a:ext cx="10515600" cy="1007952"/>
          </a:xfrm>
          <a:prstGeom prst="rect">
            <a:avLst/>
          </a:prstGeom>
          <a:noFill/>
          <a:ln>
            <a:noFill/>
          </a:ln>
        </p:spPr>
        <p:txBody>
          <a:bodyPr anchorCtr="0" anchor="ctr" bIns="45700" lIns="91425" spcFirstLastPara="1" rIns="91425" wrap="square" tIns="45700">
            <a:normAutofit/>
          </a:bodyPr>
          <a:lstStyle/>
          <a:p>
            <a:pPr indent="0" lvl="0" marL="0" rtl="0" algn="l">
              <a:lnSpc>
                <a:spcPct val="100000"/>
              </a:lnSpc>
              <a:spcBef>
                <a:spcPts val="0"/>
              </a:spcBef>
              <a:spcAft>
                <a:spcPts val="0"/>
              </a:spcAft>
              <a:buSzPts val="1800"/>
              <a:buNone/>
            </a:pPr>
            <a:r>
              <a:rPr b="1" lang="en-US" sz="2800"/>
              <a:t> </a:t>
            </a:r>
            <a:r>
              <a:rPr b="1" lang="en-US" sz="2400">
                <a:latin typeface="Times New Roman"/>
                <a:ea typeface="Times New Roman"/>
                <a:cs typeface="Times New Roman"/>
                <a:sym typeface="Times New Roman"/>
              </a:rPr>
              <a:t>Project Planning and Resource Management</a:t>
            </a:r>
            <a:endParaRPr/>
          </a:p>
        </p:txBody>
      </p:sp>
      <p:pic>
        <p:nvPicPr>
          <p:cNvPr id="172" name="Google Shape;172;p21"/>
          <p:cNvPicPr preferRelativeResize="0"/>
          <p:nvPr/>
        </p:nvPicPr>
        <p:blipFill rotWithShape="1">
          <a:blip r:embed="rId3">
            <a:alphaModFix/>
          </a:blip>
          <a:srcRect b="0" l="0" r="0" t="0"/>
          <a:stretch/>
        </p:blipFill>
        <p:spPr>
          <a:xfrm>
            <a:off x="861568" y="806905"/>
            <a:ext cx="1828959" cy="170703"/>
          </a:xfrm>
          <a:prstGeom prst="rect">
            <a:avLst/>
          </a:prstGeom>
          <a:noFill/>
          <a:ln>
            <a:noFill/>
          </a:ln>
        </p:spPr>
      </p:pic>
      <p:sp>
        <p:nvSpPr>
          <p:cNvPr id="173" name="Google Shape;173;p21"/>
          <p:cNvSpPr txBox="1"/>
          <p:nvPr/>
        </p:nvSpPr>
        <p:spPr>
          <a:xfrm>
            <a:off x="1042025" y="4521179"/>
            <a:ext cx="8079000" cy="1283100"/>
          </a:xfrm>
          <a:prstGeom prst="rect">
            <a:avLst/>
          </a:prstGeom>
          <a:noFill/>
          <a:ln>
            <a:noFill/>
          </a:ln>
        </p:spPr>
        <p:txBody>
          <a:bodyPr anchorCtr="0" anchor="t" bIns="45700" lIns="91425" spcFirstLastPara="1" rIns="91425" wrap="square" tIns="45700">
            <a:noAutofit/>
          </a:bodyPr>
          <a:lstStyle/>
          <a:p>
            <a:pPr indent="0" lvl="0" marL="0" marR="0" rtl="0" algn="just">
              <a:lnSpc>
                <a:spcPct val="100000"/>
              </a:lnSpc>
              <a:spcBef>
                <a:spcPts val="0"/>
              </a:spcBef>
              <a:spcAft>
                <a:spcPts val="0"/>
              </a:spcAft>
              <a:buNone/>
            </a:pPr>
            <a:r>
              <a:rPr b="1" i="0" lang="en-US" sz="1400" u="none" cap="none" strike="noStrike">
                <a:solidFill>
                  <a:srgbClr val="000000"/>
                </a:solidFill>
                <a:latin typeface="Times New Roman"/>
                <a:ea typeface="Times New Roman"/>
                <a:cs typeface="Times New Roman"/>
                <a:sym typeface="Times New Roman"/>
              </a:rPr>
              <a:t>Resource Requirements:</a:t>
            </a:r>
            <a:endParaRPr/>
          </a:p>
          <a:p>
            <a:pPr indent="0" lvl="0" marL="0" marR="0" rtl="0" algn="just">
              <a:lnSpc>
                <a:spcPct val="100000"/>
              </a:lnSpc>
              <a:spcBef>
                <a:spcPts val="0"/>
              </a:spcBef>
              <a:spcAft>
                <a:spcPts val="0"/>
              </a:spcAft>
              <a:buNone/>
            </a:pPr>
            <a:r>
              <a:rPr b="0" i="0" lang="en-US" sz="1400" u="none" cap="none" strike="noStrike">
                <a:solidFill>
                  <a:srgbClr val="000000"/>
                </a:solidFill>
                <a:latin typeface="Times New Roman"/>
                <a:ea typeface="Times New Roman"/>
                <a:cs typeface="Times New Roman"/>
                <a:sym typeface="Times New Roman"/>
              </a:rPr>
              <a:t>1. </a:t>
            </a:r>
            <a:r>
              <a:rPr b="1" i="0" lang="en-US" sz="1400" u="none" cap="none" strike="noStrike">
                <a:solidFill>
                  <a:srgbClr val="000000"/>
                </a:solidFill>
                <a:latin typeface="Times New Roman"/>
                <a:ea typeface="Times New Roman"/>
                <a:cs typeface="Times New Roman"/>
                <a:sym typeface="Times New Roman"/>
              </a:rPr>
              <a:t>Hardware: </a:t>
            </a:r>
            <a:r>
              <a:rPr b="0" i="0" lang="en-US" sz="1400" u="none" cap="none" strike="noStrike">
                <a:solidFill>
                  <a:srgbClr val="000000"/>
                </a:solidFill>
                <a:latin typeface="Times New Roman"/>
                <a:ea typeface="Times New Roman"/>
                <a:cs typeface="Times New Roman"/>
                <a:sym typeface="Times New Roman"/>
              </a:rPr>
              <a:t>Cloud-based GPU infrastructure (e.g., Google Colab Pro or AWS) for faster deep learning model training.</a:t>
            </a:r>
            <a:endParaRPr/>
          </a:p>
          <a:p>
            <a:pPr indent="0" lvl="0" marL="0" marR="0" rtl="0" algn="just">
              <a:lnSpc>
                <a:spcPct val="100000"/>
              </a:lnSpc>
              <a:spcBef>
                <a:spcPts val="0"/>
              </a:spcBef>
              <a:spcAft>
                <a:spcPts val="0"/>
              </a:spcAft>
              <a:buNone/>
            </a:pPr>
            <a:r>
              <a:rPr b="0" i="0" lang="en-US" sz="1400" u="none" cap="none" strike="noStrike">
                <a:solidFill>
                  <a:srgbClr val="000000"/>
                </a:solidFill>
                <a:latin typeface="Times New Roman"/>
                <a:ea typeface="Times New Roman"/>
                <a:cs typeface="Times New Roman"/>
                <a:sym typeface="Times New Roman"/>
              </a:rPr>
              <a:t>2. </a:t>
            </a:r>
            <a:r>
              <a:rPr b="1" i="0" lang="en-US" sz="1400" u="none" cap="none" strike="noStrike">
                <a:solidFill>
                  <a:srgbClr val="000000"/>
                </a:solidFill>
                <a:latin typeface="Times New Roman"/>
                <a:ea typeface="Times New Roman"/>
                <a:cs typeface="Times New Roman"/>
                <a:sym typeface="Times New Roman"/>
              </a:rPr>
              <a:t>Software: </a:t>
            </a:r>
            <a:r>
              <a:rPr b="0" i="0" lang="en-US" sz="1400" u="none" cap="none" strike="noStrike">
                <a:solidFill>
                  <a:srgbClr val="000000"/>
                </a:solidFill>
                <a:latin typeface="Times New Roman"/>
                <a:ea typeface="Times New Roman"/>
                <a:cs typeface="Times New Roman"/>
                <a:sym typeface="Times New Roman"/>
              </a:rPr>
              <a:t>Python 3, TensorFlow/Keras or PyTorch framework, Scikit-learn, and SHAP/LIME libraries.</a:t>
            </a:r>
            <a:endParaRPr/>
          </a:p>
          <a:p>
            <a:pPr indent="0" lvl="0" marL="0" marR="0" rtl="0" algn="just">
              <a:lnSpc>
                <a:spcPct val="100000"/>
              </a:lnSpc>
              <a:spcBef>
                <a:spcPts val="0"/>
              </a:spcBef>
              <a:spcAft>
                <a:spcPts val="0"/>
              </a:spcAft>
              <a:buNone/>
            </a:pPr>
            <a:r>
              <a:rPr b="0" i="0" lang="en-US" sz="1400" u="none" cap="none" strike="noStrike">
                <a:solidFill>
                  <a:srgbClr val="000000"/>
                </a:solidFill>
                <a:latin typeface="Times New Roman"/>
                <a:ea typeface="Times New Roman"/>
                <a:cs typeface="Times New Roman"/>
                <a:sym typeface="Times New Roman"/>
              </a:rPr>
              <a:t>3. </a:t>
            </a:r>
            <a:r>
              <a:rPr b="1" i="0" lang="en-US" sz="1400" u="none" cap="none" strike="noStrike">
                <a:solidFill>
                  <a:srgbClr val="000000"/>
                </a:solidFill>
                <a:latin typeface="Times New Roman"/>
                <a:ea typeface="Times New Roman"/>
                <a:cs typeface="Times New Roman"/>
                <a:sym typeface="Times New Roman"/>
              </a:rPr>
              <a:t>Data Sources: </a:t>
            </a:r>
            <a:r>
              <a:rPr b="0" i="0" lang="en-US" sz="1400" u="none" cap="none" strike="noStrike">
                <a:solidFill>
                  <a:srgbClr val="000000"/>
                </a:solidFill>
                <a:latin typeface="Times New Roman"/>
                <a:ea typeface="Times New Roman"/>
                <a:cs typeface="Times New Roman"/>
                <a:sym typeface="Times New Roman"/>
              </a:rPr>
              <a:t>Open-access PhishTank API and Majestic Million CSV datasets.</a:t>
            </a:r>
            <a:endParaRPr b="0" i="0" sz="1400" u="none" cap="none" strike="noStrike">
              <a:solidFill>
                <a:srgbClr val="000000"/>
              </a:solidFill>
              <a:latin typeface="Times New Roman"/>
              <a:ea typeface="Times New Roman"/>
              <a:cs typeface="Times New Roman"/>
              <a:sym typeface="Times New Roman"/>
            </a:endParaRPr>
          </a:p>
        </p:txBody>
      </p:sp>
      <p:pic>
        <p:nvPicPr>
          <p:cNvPr id="174" name="Google Shape;174;p21"/>
          <p:cNvPicPr preferRelativeResize="0"/>
          <p:nvPr/>
        </p:nvPicPr>
        <p:blipFill rotWithShape="1">
          <a:blip r:embed="rId4">
            <a:alphaModFix/>
          </a:blip>
          <a:srcRect b="0" l="0" r="0" t="0"/>
          <a:stretch/>
        </p:blipFill>
        <p:spPr>
          <a:xfrm>
            <a:off x="10131316" y="9250"/>
            <a:ext cx="2052801" cy="1140445"/>
          </a:xfrm>
          <a:prstGeom prst="rect">
            <a:avLst/>
          </a:prstGeom>
          <a:noFill/>
          <a:ln>
            <a:noFill/>
          </a:ln>
        </p:spPr>
      </p:pic>
      <p:pic>
        <p:nvPicPr>
          <p:cNvPr descr="Black and White Minimalist Weekly Gantt Chart" id="175" name="Google Shape;175;p21"/>
          <p:cNvPicPr preferRelativeResize="0"/>
          <p:nvPr/>
        </p:nvPicPr>
        <p:blipFill rotWithShape="1">
          <a:blip r:embed="rId5">
            <a:alphaModFix/>
          </a:blip>
          <a:srcRect b="0" l="0" r="0" t="0"/>
          <a:stretch/>
        </p:blipFill>
        <p:spPr>
          <a:xfrm>
            <a:off x="1042035" y="1233713"/>
            <a:ext cx="5445957" cy="3198250"/>
          </a:xfrm>
          <a:prstGeom prst="rect">
            <a:avLst/>
          </a:prstGeom>
          <a:noFill/>
          <a:ln>
            <a:noFill/>
          </a:ln>
        </p:spPr>
      </p:pic>
      <p:sp>
        <p:nvSpPr>
          <p:cNvPr id="176" name="Google Shape;176;p21"/>
          <p:cNvSpPr/>
          <p:nvPr/>
        </p:nvSpPr>
        <p:spPr>
          <a:xfrm>
            <a:off x="0" y="6561000"/>
            <a:ext cx="12192000" cy="297000"/>
          </a:xfrm>
          <a:prstGeom prst="rect">
            <a:avLst/>
          </a:prstGeom>
          <a:solidFill>
            <a:schemeClr val="accent5"/>
          </a:solidFill>
          <a:ln cap="flat" cmpd="sng" w="25400">
            <a:solidFill>
              <a:srgbClr val="42719B"/>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1" i="0" sz="1600" u="none" cap="none" strike="noStrike">
              <a:solidFill>
                <a:schemeClr val="lt1"/>
              </a:solidFill>
              <a:latin typeface="Cambria"/>
              <a:ea typeface="Cambria"/>
              <a:cs typeface="Cambria"/>
              <a:sym typeface="Cambria"/>
            </a:endParaRPr>
          </a:p>
        </p:txBody>
      </p:sp>
      <p:sp>
        <p:nvSpPr>
          <p:cNvPr id="177" name="Google Shape;177;p21"/>
          <p:cNvSpPr/>
          <p:nvPr/>
        </p:nvSpPr>
        <p:spPr>
          <a:xfrm>
            <a:off x="0" y="6561000"/>
            <a:ext cx="12192000" cy="297000"/>
          </a:xfrm>
          <a:prstGeom prst="rect">
            <a:avLst/>
          </a:prstGeom>
          <a:solidFill>
            <a:srgbClr val="FFD20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1" i="0" sz="1600" u="none" cap="none" strike="noStrike">
              <a:solidFill>
                <a:schemeClr val="lt1"/>
              </a:solidFill>
              <a:latin typeface="Cambria"/>
              <a:ea typeface="Cambria"/>
              <a:cs typeface="Cambria"/>
              <a:sym typeface="Cambria"/>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1" name="Shape 181"/>
        <p:cNvGrpSpPr/>
        <p:nvPr/>
      </p:nvGrpSpPr>
      <p:grpSpPr>
        <a:xfrm>
          <a:off x="0" y="0"/>
          <a:ext cx="0" cy="0"/>
          <a:chOff x="0" y="0"/>
          <a:chExt cx="0" cy="0"/>
        </a:xfrm>
      </p:grpSpPr>
      <p:sp>
        <p:nvSpPr>
          <p:cNvPr id="182" name="Google Shape;182;p22"/>
          <p:cNvSpPr txBox="1"/>
          <p:nvPr>
            <p:ph type="title"/>
          </p:nvPr>
        </p:nvSpPr>
        <p:spPr>
          <a:xfrm>
            <a:off x="685799" y="66040"/>
            <a:ext cx="10515600" cy="1008000"/>
          </a:xfrm>
          <a:prstGeom prst="rect">
            <a:avLst/>
          </a:prstGeom>
          <a:noFill/>
          <a:ln>
            <a:noFill/>
          </a:ln>
        </p:spPr>
        <p:txBody>
          <a:bodyPr anchorCtr="0" anchor="ctr" bIns="45700" lIns="91425" spcFirstLastPara="1" rIns="91425" wrap="square" tIns="45700">
            <a:normAutofit/>
          </a:bodyPr>
          <a:lstStyle/>
          <a:p>
            <a:pPr indent="0" lvl="0" marL="0" rtl="0" algn="l">
              <a:lnSpc>
                <a:spcPct val="100000"/>
              </a:lnSpc>
              <a:spcBef>
                <a:spcPts val="0"/>
              </a:spcBef>
              <a:spcAft>
                <a:spcPts val="0"/>
              </a:spcAft>
              <a:buSzPts val="1800"/>
              <a:buNone/>
            </a:pPr>
            <a:r>
              <a:rPr b="1" lang="en-US" sz="2400">
                <a:latin typeface="Times New Roman"/>
                <a:ea typeface="Times New Roman"/>
                <a:cs typeface="Times New Roman"/>
                <a:sym typeface="Times New Roman"/>
              </a:rPr>
              <a:t>Project Impact and Limitations </a:t>
            </a:r>
            <a:endParaRPr b="1" sz="2400">
              <a:latin typeface="Times New Roman"/>
              <a:ea typeface="Times New Roman"/>
              <a:cs typeface="Times New Roman"/>
              <a:sym typeface="Times New Roman"/>
            </a:endParaRPr>
          </a:p>
        </p:txBody>
      </p:sp>
      <p:pic>
        <p:nvPicPr>
          <p:cNvPr id="183" name="Google Shape;183;p22"/>
          <p:cNvPicPr preferRelativeResize="0"/>
          <p:nvPr/>
        </p:nvPicPr>
        <p:blipFill rotWithShape="1">
          <a:blip r:embed="rId3">
            <a:alphaModFix/>
          </a:blip>
          <a:srcRect b="0" l="0" r="0" t="0"/>
          <a:stretch/>
        </p:blipFill>
        <p:spPr>
          <a:xfrm>
            <a:off x="778081" y="837249"/>
            <a:ext cx="1828959" cy="170703"/>
          </a:xfrm>
          <a:prstGeom prst="rect">
            <a:avLst/>
          </a:prstGeom>
          <a:noFill/>
          <a:ln>
            <a:noFill/>
          </a:ln>
        </p:spPr>
      </p:pic>
      <p:sp>
        <p:nvSpPr>
          <p:cNvPr id="184" name="Google Shape;184;p22"/>
          <p:cNvSpPr txBox="1"/>
          <p:nvPr/>
        </p:nvSpPr>
        <p:spPr>
          <a:xfrm>
            <a:off x="1580850" y="1593350"/>
            <a:ext cx="9030300" cy="4524000"/>
          </a:xfrm>
          <a:prstGeom prst="rect">
            <a:avLst/>
          </a:prstGeom>
          <a:noFill/>
          <a:ln>
            <a:noFill/>
          </a:ln>
        </p:spPr>
        <p:txBody>
          <a:bodyPr anchorCtr="0" anchor="t" bIns="45700" lIns="91425" spcFirstLastPara="1" rIns="91425" wrap="square" tIns="45700">
            <a:noAutofit/>
          </a:bodyPr>
          <a:lstStyle/>
          <a:p>
            <a:pPr indent="0" lvl="0" marL="0" marR="0" rtl="0" algn="just">
              <a:lnSpc>
                <a:spcPct val="100000"/>
              </a:lnSpc>
              <a:spcBef>
                <a:spcPts val="0"/>
              </a:spcBef>
              <a:spcAft>
                <a:spcPts val="0"/>
              </a:spcAft>
              <a:buNone/>
            </a:pPr>
            <a:r>
              <a:rPr b="1" i="0" lang="en-US" sz="1400" u="none" cap="none" strike="noStrike">
                <a:solidFill>
                  <a:srgbClr val="000000"/>
                </a:solidFill>
                <a:latin typeface="Times New Roman"/>
                <a:ea typeface="Times New Roman"/>
                <a:cs typeface="Times New Roman"/>
                <a:sym typeface="Times New Roman"/>
              </a:rPr>
              <a:t>Potential Impact:</a:t>
            </a:r>
            <a:endParaRPr/>
          </a:p>
          <a:p>
            <a:pPr indent="0" lvl="0" marL="0" marR="0" rtl="0" algn="just">
              <a:lnSpc>
                <a:spcPct val="100000"/>
              </a:lnSpc>
              <a:spcBef>
                <a:spcPts val="0"/>
              </a:spcBef>
              <a:spcAft>
                <a:spcPts val="0"/>
              </a:spcAft>
              <a:buNone/>
            </a:pPr>
            <a:r>
              <a:rPr b="0" i="0" lang="en-US" sz="1400" u="none" cap="none" strike="noStrike">
                <a:solidFill>
                  <a:srgbClr val="000000"/>
                </a:solidFill>
                <a:latin typeface="Times New Roman"/>
                <a:ea typeface="Times New Roman"/>
                <a:cs typeface="Times New Roman"/>
                <a:sym typeface="Times New Roman"/>
              </a:rPr>
              <a:t>1. </a:t>
            </a:r>
            <a:r>
              <a:rPr b="1" i="0" lang="en-US" sz="1400" u="none" cap="none" strike="noStrike">
                <a:solidFill>
                  <a:srgbClr val="000000"/>
                </a:solidFill>
                <a:latin typeface="Times New Roman"/>
                <a:ea typeface="Times New Roman"/>
                <a:cs typeface="Times New Roman"/>
                <a:sym typeface="Times New Roman"/>
              </a:rPr>
              <a:t>Real-Time SOC Support: </a:t>
            </a:r>
            <a:r>
              <a:rPr b="0" i="0" lang="en-US" sz="1400" u="none" cap="none" strike="noStrike">
                <a:solidFill>
                  <a:srgbClr val="000000"/>
                </a:solidFill>
                <a:latin typeface="Times New Roman"/>
                <a:ea typeface="Times New Roman"/>
                <a:cs typeface="Times New Roman"/>
                <a:sym typeface="Times New Roman"/>
              </a:rPr>
              <a:t>Provides Security Operations Center (SOC) analysts with a high-speed, automated URL filtering system that does not suffer from multimodal latency.</a:t>
            </a:r>
            <a:endParaRPr/>
          </a:p>
          <a:p>
            <a:pPr indent="0" lvl="0" marL="0" marR="0" rtl="0" algn="just">
              <a:lnSpc>
                <a:spcPct val="100000"/>
              </a:lnSpc>
              <a:spcBef>
                <a:spcPts val="0"/>
              </a:spcBef>
              <a:spcAft>
                <a:spcPts val="0"/>
              </a:spcAft>
              <a:buNone/>
            </a:pPr>
            <a:r>
              <a:rPr b="0" i="0" lang="en-US" sz="1400" u="none" cap="none" strike="noStrike">
                <a:solidFill>
                  <a:srgbClr val="000000"/>
                </a:solidFill>
                <a:latin typeface="Times New Roman"/>
                <a:ea typeface="Times New Roman"/>
                <a:cs typeface="Times New Roman"/>
                <a:sym typeface="Times New Roman"/>
              </a:rPr>
              <a:t>2. </a:t>
            </a:r>
            <a:r>
              <a:rPr b="1" i="0" lang="en-US" sz="1400" u="none" cap="none" strike="noStrike">
                <a:solidFill>
                  <a:srgbClr val="000000"/>
                </a:solidFill>
                <a:latin typeface="Times New Roman"/>
                <a:ea typeface="Times New Roman"/>
                <a:cs typeface="Times New Roman"/>
                <a:sym typeface="Times New Roman"/>
              </a:rPr>
              <a:t>Building Trust: </a:t>
            </a:r>
            <a:r>
              <a:rPr b="0" i="0" lang="en-US" sz="1400" u="none" cap="none" strike="noStrike">
                <a:solidFill>
                  <a:srgbClr val="000000"/>
                </a:solidFill>
                <a:latin typeface="Times New Roman"/>
                <a:ea typeface="Times New Roman"/>
                <a:cs typeface="Times New Roman"/>
                <a:sym typeface="Times New Roman"/>
              </a:rPr>
              <a:t>By using XAI, it translates opaque deep learning decisions into human-readable lexical triggers, bridging the gap between AI accuracy and human trust.</a:t>
            </a:r>
            <a:endParaRPr b="0" i="0" sz="1400" u="none" cap="none" strike="noStrike">
              <a:solidFill>
                <a:srgbClr val="000000"/>
              </a:solidFill>
              <a:latin typeface="Times New Roman"/>
              <a:ea typeface="Times New Roman"/>
              <a:cs typeface="Times New Roman"/>
              <a:sym typeface="Times New Roman"/>
            </a:endParaRPr>
          </a:p>
          <a:p>
            <a:pPr indent="0" lvl="0" marL="0" marR="0" rtl="0" algn="just">
              <a:lnSpc>
                <a:spcPct val="100000"/>
              </a:lnSpc>
              <a:spcBef>
                <a:spcPts val="0"/>
              </a:spcBef>
              <a:spcAft>
                <a:spcPts val="0"/>
              </a:spcAft>
              <a:buNone/>
            </a:pPr>
            <a:r>
              <a:t/>
            </a:r>
            <a:endParaRPr>
              <a:latin typeface="Times New Roman"/>
              <a:ea typeface="Times New Roman"/>
              <a:cs typeface="Times New Roman"/>
              <a:sym typeface="Times New Roman"/>
            </a:endParaRPr>
          </a:p>
          <a:p>
            <a:pPr indent="0" lvl="0" marL="0" marR="0" rtl="0" algn="just">
              <a:lnSpc>
                <a:spcPct val="100000"/>
              </a:lnSpc>
              <a:spcBef>
                <a:spcPts val="0"/>
              </a:spcBef>
              <a:spcAft>
                <a:spcPts val="0"/>
              </a:spcAft>
              <a:buNone/>
            </a:pPr>
            <a:r>
              <a:t/>
            </a:r>
            <a:endParaRPr b="0" i="0" sz="1400" u="none" cap="none" strike="noStrike">
              <a:solidFill>
                <a:srgbClr val="000000"/>
              </a:solidFill>
              <a:latin typeface="Times New Roman"/>
              <a:ea typeface="Times New Roman"/>
              <a:cs typeface="Times New Roman"/>
              <a:sym typeface="Times New Roman"/>
            </a:endParaRPr>
          </a:p>
          <a:p>
            <a:pPr indent="0" lvl="0" marL="0" marR="0" rtl="0" algn="just">
              <a:lnSpc>
                <a:spcPct val="100000"/>
              </a:lnSpc>
              <a:spcBef>
                <a:spcPts val="0"/>
              </a:spcBef>
              <a:spcAft>
                <a:spcPts val="0"/>
              </a:spcAft>
              <a:buNone/>
            </a:pPr>
            <a:r>
              <a:rPr b="1" i="0" lang="en-US" sz="1400" u="none" cap="none" strike="noStrike">
                <a:solidFill>
                  <a:srgbClr val="000000"/>
                </a:solidFill>
                <a:latin typeface="Times New Roman"/>
                <a:ea typeface="Times New Roman"/>
                <a:cs typeface="Times New Roman"/>
                <a:sym typeface="Times New Roman"/>
              </a:rPr>
              <a:t>Project Limitations:</a:t>
            </a:r>
            <a:endParaRPr/>
          </a:p>
          <a:p>
            <a:pPr indent="0" lvl="0" marL="0" marR="0" rtl="0" algn="just">
              <a:lnSpc>
                <a:spcPct val="100000"/>
              </a:lnSpc>
              <a:spcBef>
                <a:spcPts val="0"/>
              </a:spcBef>
              <a:spcAft>
                <a:spcPts val="0"/>
              </a:spcAft>
              <a:buNone/>
            </a:pPr>
            <a:r>
              <a:rPr b="0" i="0" lang="en-US" sz="1400" u="none" cap="none" strike="noStrike">
                <a:solidFill>
                  <a:srgbClr val="000000"/>
                </a:solidFill>
                <a:latin typeface="Times New Roman"/>
                <a:ea typeface="Times New Roman"/>
                <a:cs typeface="Times New Roman"/>
                <a:sym typeface="Times New Roman"/>
              </a:rPr>
              <a:t>1. </a:t>
            </a:r>
            <a:r>
              <a:rPr b="1" i="0" lang="en-US" sz="1400" u="none" cap="none" strike="noStrike">
                <a:solidFill>
                  <a:srgbClr val="000000"/>
                </a:solidFill>
                <a:latin typeface="Times New Roman"/>
                <a:ea typeface="Times New Roman"/>
                <a:cs typeface="Times New Roman"/>
                <a:sym typeface="Times New Roman"/>
              </a:rPr>
              <a:t>Lexical Dependency: </a:t>
            </a:r>
            <a:r>
              <a:rPr b="0" i="0" lang="en-US" sz="1400" u="none" cap="none" strike="noStrike">
                <a:solidFill>
                  <a:srgbClr val="000000"/>
                </a:solidFill>
                <a:latin typeface="Times New Roman"/>
                <a:ea typeface="Times New Roman"/>
                <a:cs typeface="Times New Roman"/>
                <a:sym typeface="Times New Roman"/>
              </a:rPr>
              <a:t>Because the model strictly analyzes raw URL text for speed, it might miss highly sophisticated phishing attacks that rely entirely on visual deception (like fake logos) on legitimate-looking compromised domains.</a:t>
            </a:r>
            <a:endParaRPr/>
          </a:p>
          <a:p>
            <a:pPr indent="0" lvl="0" marL="0" marR="0" rtl="0" algn="just">
              <a:lnSpc>
                <a:spcPct val="100000"/>
              </a:lnSpc>
              <a:spcBef>
                <a:spcPts val="0"/>
              </a:spcBef>
              <a:spcAft>
                <a:spcPts val="0"/>
              </a:spcAft>
              <a:buNone/>
            </a:pPr>
            <a:r>
              <a:rPr b="0" i="0" lang="en-US" sz="1400" u="none" cap="none" strike="noStrike">
                <a:solidFill>
                  <a:srgbClr val="000000"/>
                </a:solidFill>
                <a:latin typeface="Times New Roman"/>
                <a:ea typeface="Times New Roman"/>
                <a:cs typeface="Times New Roman"/>
                <a:sym typeface="Times New Roman"/>
              </a:rPr>
              <a:t>2. </a:t>
            </a:r>
            <a:r>
              <a:rPr b="1" i="0" lang="en-US" sz="1400" u="none" cap="none" strike="noStrike">
                <a:solidFill>
                  <a:srgbClr val="000000"/>
                </a:solidFill>
                <a:latin typeface="Times New Roman"/>
                <a:ea typeface="Times New Roman"/>
                <a:cs typeface="Times New Roman"/>
                <a:sym typeface="Times New Roman"/>
              </a:rPr>
              <a:t>Computational Overhead of XAI: </a:t>
            </a:r>
            <a:r>
              <a:rPr b="0" i="0" lang="en-US" sz="1400" u="none" cap="none" strike="noStrike">
                <a:solidFill>
                  <a:srgbClr val="000000"/>
                </a:solidFill>
                <a:latin typeface="Times New Roman"/>
                <a:ea typeface="Times New Roman"/>
                <a:cs typeface="Times New Roman"/>
                <a:sym typeface="Times New Roman"/>
              </a:rPr>
              <a:t>While much faster than rendering HTML or taking screenshots, generating SHAP/LIME explanations still adds a slight processing overhead during the post-prediction phase.</a:t>
            </a:r>
            <a:endParaRPr b="0" i="0" sz="1400" u="none" cap="none" strike="noStrike">
              <a:solidFill>
                <a:srgbClr val="000000"/>
              </a:solidFill>
              <a:latin typeface="Times New Roman"/>
              <a:ea typeface="Times New Roman"/>
              <a:cs typeface="Times New Roman"/>
              <a:sym typeface="Times New Roman"/>
            </a:endParaRPr>
          </a:p>
        </p:txBody>
      </p:sp>
      <p:pic>
        <p:nvPicPr>
          <p:cNvPr id="185" name="Google Shape;185;p22"/>
          <p:cNvPicPr preferRelativeResize="0"/>
          <p:nvPr/>
        </p:nvPicPr>
        <p:blipFill rotWithShape="1">
          <a:blip r:embed="rId4">
            <a:alphaModFix/>
          </a:blip>
          <a:srcRect b="0" l="0" r="0" t="0"/>
          <a:stretch/>
        </p:blipFill>
        <p:spPr>
          <a:xfrm>
            <a:off x="10131316" y="9250"/>
            <a:ext cx="2052801" cy="1140445"/>
          </a:xfrm>
          <a:prstGeom prst="rect">
            <a:avLst/>
          </a:prstGeom>
          <a:noFill/>
          <a:ln>
            <a:noFill/>
          </a:ln>
        </p:spPr>
      </p:pic>
      <p:sp>
        <p:nvSpPr>
          <p:cNvPr id="186" name="Google Shape;186;p22"/>
          <p:cNvSpPr/>
          <p:nvPr/>
        </p:nvSpPr>
        <p:spPr>
          <a:xfrm>
            <a:off x="0" y="6561000"/>
            <a:ext cx="12192000" cy="297000"/>
          </a:xfrm>
          <a:prstGeom prst="rect">
            <a:avLst/>
          </a:prstGeom>
          <a:solidFill>
            <a:schemeClr val="accent5"/>
          </a:solidFill>
          <a:ln cap="flat" cmpd="sng" w="25400">
            <a:solidFill>
              <a:srgbClr val="42719B"/>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1" i="0" sz="1600" u="none" cap="none" strike="noStrike">
              <a:solidFill>
                <a:schemeClr val="lt1"/>
              </a:solidFill>
              <a:latin typeface="Cambria"/>
              <a:ea typeface="Cambria"/>
              <a:cs typeface="Cambria"/>
              <a:sym typeface="Cambria"/>
            </a:endParaRPr>
          </a:p>
        </p:txBody>
      </p:sp>
      <p:sp>
        <p:nvSpPr>
          <p:cNvPr id="187" name="Google Shape;187;p22"/>
          <p:cNvSpPr/>
          <p:nvPr/>
        </p:nvSpPr>
        <p:spPr>
          <a:xfrm>
            <a:off x="0" y="6561000"/>
            <a:ext cx="12192000" cy="297000"/>
          </a:xfrm>
          <a:prstGeom prst="rect">
            <a:avLst/>
          </a:prstGeom>
          <a:solidFill>
            <a:srgbClr val="FFD20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1" i="0" sz="1600" u="none" cap="none" strike="noStrike">
              <a:solidFill>
                <a:schemeClr val="lt1"/>
              </a:solidFill>
              <a:latin typeface="Cambria"/>
              <a:ea typeface="Cambria"/>
              <a:cs typeface="Cambria"/>
              <a:sym typeface="Cambria"/>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1" name="Shape 191"/>
        <p:cNvGrpSpPr/>
        <p:nvPr/>
      </p:nvGrpSpPr>
      <p:grpSpPr>
        <a:xfrm>
          <a:off x="0" y="0"/>
          <a:ext cx="0" cy="0"/>
          <a:chOff x="0" y="0"/>
          <a:chExt cx="0" cy="0"/>
        </a:xfrm>
      </p:grpSpPr>
      <p:sp>
        <p:nvSpPr>
          <p:cNvPr id="192" name="Google Shape;192;p23"/>
          <p:cNvSpPr txBox="1"/>
          <p:nvPr>
            <p:ph type="title"/>
          </p:nvPr>
        </p:nvSpPr>
        <p:spPr>
          <a:xfrm>
            <a:off x="685799" y="0"/>
            <a:ext cx="10515600" cy="1007952"/>
          </a:xfrm>
          <a:prstGeom prst="rect">
            <a:avLst/>
          </a:prstGeom>
          <a:noFill/>
          <a:ln>
            <a:noFill/>
          </a:ln>
        </p:spPr>
        <p:txBody>
          <a:bodyPr anchorCtr="0" anchor="ctr" bIns="45700" lIns="91425" spcFirstLastPara="1" rIns="91425" wrap="square" tIns="45700">
            <a:normAutofit/>
          </a:bodyPr>
          <a:lstStyle/>
          <a:p>
            <a:pPr indent="0" lvl="0" marL="0" rtl="0" algn="l">
              <a:lnSpc>
                <a:spcPct val="100000"/>
              </a:lnSpc>
              <a:spcBef>
                <a:spcPts val="0"/>
              </a:spcBef>
              <a:spcAft>
                <a:spcPts val="0"/>
              </a:spcAft>
              <a:buSzPts val="1800"/>
              <a:buNone/>
            </a:pPr>
            <a:r>
              <a:rPr b="1" lang="en-US" sz="2400">
                <a:latin typeface="Times New Roman"/>
                <a:ea typeface="Times New Roman"/>
                <a:cs typeface="Times New Roman"/>
                <a:sym typeface="Times New Roman"/>
              </a:rPr>
              <a:t>References</a:t>
            </a:r>
            <a:endParaRPr b="1" sz="2400">
              <a:latin typeface="Times New Roman"/>
              <a:ea typeface="Times New Roman"/>
              <a:cs typeface="Times New Roman"/>
              <a:sym typeface="Times New Roman"/>
            </a:endParaRPr>
          </a:p>
        </p:txBody>
      </p:sp>
      <p:pic>
        <p:nvPicPr>
          <p:cNvPr id="193" name="Google Shape;193;p23"/>
          <p:cNvPicPr preferRelativeResize="0"/>
          <p:nvPr/>
        </p:nvPicPr>
        <p:blipFill rotWithShape="1">
          <a:blip r:embed="rId3">
            <a:alphaModFix/>
          </a:blip>
          <a:srcRect b="0" l="0" r="0" t="0"/>
          <a:stretch/>
        </p:blipFill>
        <p:spPr>
          <a:xfrm>
            <a:off x="800608" y="922600"/>
            <a:ext cx="1828959" cy="170703"/>
          </a:xfrm>
          <a:prstGeom prst="rect">
            <a:avLst/>
          </a:prstGeom>
          <a:noFill/>
          <a:ln>
            <a:noFill/>
          </a:ln>
        </p:spPr>
      </p:pic>
      <p:sp>
        <p:nvSpPr>
          <p:cNvPr id="194" name="Google Shape;194;p23"/>
          <p:cNvSpPr txBox="1"/>
          <p:nvPr/>
        </p:nvSpPr>
        <p:spPr>
          <a:xfrm>
            <a:off x="782399" y="1611700"/>
            <a:ext cx="10322400" cy="4149600"/>
          </a:xfrm>
          <a:prstGeom prst="rect">
            <a:avLst/>
          </a:prstGeom>
          <a:noFill/>
          <a:ln>
            <a:noFill/>
          </a:ln>
        </p:spPr>
        <p:txBody>
          <a:bodyPr anchorCtr="0" anchor="t" bIns="45700" lIns="91425" spcFirstLastPara="1" rIns="91425" wrap="square" tIns="45700">
            <a:noAutofit/>
          </a:bodyPr>
          <a:lstStyle/>
          <a:p>
            <a:pPr indent="0" lvl="0" marL="0" marR="0" rtl="0" algn="just">
              <a:lnSpc>
                <a:spcPct val="100000"/>
              </a:lnSpc>
              <a:spcBef>
                <a:spcPts val="0"/>
              </a:spcBef>
              <a:spcAft>
                <a:spcPts val="0"/>
              </a:spcAft>
              <a:buNone/>
            </a:pPr>
            <a:r>
              <a:rPr b="0" i="0" lang="en-US" sz="1400" u="none" cap="none" strike="noStrike">
                <a:solidFill>
                  <a:srgbClr val="000000"/>
                </a:solidFill>
                <a:latin typeface="Times New Roman"/>
                <a:ea typeface="Times New Roman"/>
                <a:cs typeface="Times New Roman"/>
                <a:sym typeface="Times New Roman"/>
              </a:rPr>
              <a:t>[1] G. S. Nayak, B. Muniyal, and M. C. Belavagi, "Enhancing Phishing Detection: A Machine Learning Approach With Feature Selection and Deep Learning Models," IEEE Access, 2025.</a:t>
            </a:r>
            <a:endParaRPr/>
          </a:p>
          <a:p>
            <a:pPr indent="0" lvl="0" marL="0" marR="0" rtl="0" algn="just">
              <a:lnSpc>
                <a:spcPct val="100000"/>
              </a:lnSpc>
              <a:spcBef>
                <a:spcPts val="0"/>
              </a:spcBef>
              <a:spcAft>
                <a:spcPts val="0"/>
              </a:spcAft>
              <a:buNone/>
            </a:pPr>
            <a:r>
              <a:t/>
            </a:r>
            <a:endParaRPr b="0" i="0" sz="1400" u="none" cap="none" strike="noStrike">
              <a:solidFill>
                <a:srgbClr val="000000"/>
              </a:solidFill>
              <a:latin typeface="Times New Roman"/>
              <a:ea typeface="Times New Roman"/>
              <a:cs typeface="Times New Roman"/>
              <a:sym typeface="Times New Roman"/>
            </a:endParaRPr>
          </a:p>
          <a:p>
            <a:pPr indent="0" lvl="0" marL="0" marR="0" rtl="0" algn="just">
              <a:lnSpc>
                <a:spcPct val="100000"/>
              </a:lnSpc>
              <a:spcBef>
                <a:spcPts val="0"/>
              </a:spcBef>
              <a:spcAft>
                <a:spcPts val="0"/>
              </a:spcAft>
              <a:buNone/>
            </a:pPr>
            <a:r>
              <a:rPr b="0" i="0" lang="en-US" sz="1400" u="none" cap="none" strike="noStrike">
                <a:solidFill>
                  <a:srgbClr val="000000"/>
                </a:solidFill>
                <a:latin typeface="Times New Roman"/>
                <a:ea typeface="Times New Roman"/>
                <a:cs typeface="Times New Roman"/>
                <a:sym typeface="Times New Roman"/>
              </a:rPr>
              <a:t>[2] M. S. Alzboon et al., "Phishing Website Detection Using Machine Learning," Gamification and Augmented Reality, vol. 3, p. 81, 2025.</a:t>
            </a:r>
            <a:endParaRPr/>
          </a:p>
          <a:p>
            <a:pPr indent="0" lvl="0" marL="0" marR="0" rtl="0" algn="just">
              <a:lnSpc>
                <a:spcPct val="100000"/>
              </a:lnSpc>
              <a:spcBef>
                <a:spcPts val="0"/>
              </a:spcBef>
              <a:spcAft>
                <a:spcPts val="0"/>
              </a:spcAft>
              <a:buNone/>
            </a:pPr>
            <a:r>
              <a:t/>
            </a:r>
            <a:endParaRPr b="0" i="0" sz="1400" u="none" cap="none" strike="noStrike">
              <a:solidFill>
                <a:srgbClr val="000000"/>
              </a:solidFill>
              <a:latin typeface="Times New Roman"/>
              <a:ea typeface="Times New Roman"/>
              <a:cs typeface="Times New Roman"/>
              <a:sym typeface="Times New Roman"/>
            </a:endParaRPr>
          </a:p>
          <a:p>
            <a:pPr indent="0" lvl="0" marL="0" marR="0" rtl="0" algn="just">
              <a:lnSpc>
                <a:spcPct val="100000"/>
              </a:lnSpc>
              <a:spcBef>
                <a:spcPts val="0"/>
              </a:spcBef>
              <a:spcAft>
                <a:spcPts val="0"/>
              </a:spcAft>
              <a:buNone/>
            </a:pPr>
            <a:r>
              <a:rPr b="0" i="0" lang="en-US" sz="1400" u="none" cap="none" strike="noStrike">
                <a:solidFill>
                  <a:srgbClr val="000000"/>
                </a:solidFill>
                <a:latin typeface="Times New Roman"/>
                <a:ea typeface="Times New Roman"/>
                <a:cs typeface="Times New Roman"/>
                <a:sym typeface="Times New Roman"/>
              </a:rPr>
              <a:t>[3] S. S. Shafin, "An explainable feature selection framework for web phishing detection with machine learning," Data Science and Management, vol. 8, pp. 127-136, 2025.</a:t>
            </a:r>
            <a:endParaRPr/>
          </a:p>
          <a:p>
            <a:pPr indent="0" lvl="0" marL="0" marR="0" rtl="0" algn="just">
              <a:lnSpc>
                <a:spcPct val="100000"/>
              </a:lnSpc>
              <a:spcBef>
                <a:spcPts val="0"/>
              </a:spcBef>
              <a:spcAft>
                <a:spcPts val="0"/>
              </a:spcAft>
              <a:buNone/>
            </a:pPr>
            <a:r>
              <a:t/>
            </a:r>
            <a:endParaRPr b="0" i="0" sz="1400" u="none" cap="none" strike="noStrike">
              <a:solidFill>
                <a:srgbClr val="000000"/>
              </a:solidFill>
              <a:latin typeface="Times New Roman"/>
              <a:ea typeface="Times New Roman"/>
              <a:cs typeface="Times New Roman"/>
              <a:sym typeface="Times New Roman"/>
            </a:endParaRPr>
          </a:p>
          <a:p>
            <a:pPr indent="0" lvl="0" marL="0" marR="0" rtl="0" algn="just">
              <a:lnSpc>
                <a:spcPct val="100000"/>
              </a:lnSpc>
              <a:spcBef>
                <a:spcPts val="0"/>
              </a:spcBef>
              <a:spcAft>
                <a:spcPts val="0"/>
              </a:spcAft>
              <a:buNone/>
            </a:pPr>
            <a:r>
              <a:rPr b="0" i="0" lang="en-US" sz="1400" u="none" cap="none" strike="noStrike">
                <a:solidFill>
                  <a:srgbClr val="000000"/>
                </a:solidFill>
                <a:latin typeface="Times New Roman"/>
                <a:ea typeface="Times New Roman"/>
                <a:cs typeface="Times New Roman"/>
                <a:sym typeface="Times New Roman"/>
              </a:rPr>
              <a:t>[4] R. Mahajan and I. Siddavatam, "Phishing Website Detection using Machine Learning Algorithms," Int. J. Comput. Appl., vol. 181, pp. 45-47, 2025.</a:t>
            </a:r>
            <a:endParaRPr/>
          </a:p>
          <a:p>
            <a:pPr indent="0" lvl="0" marL="0" marR="0" rtl="0" algn="just">
              <a:lnSpc>
                <a:spcPct val="100000"/>
              </a:lnSpc>
              <a:spcBef>
                <a:spcPts val="0"/>
              </a:spcBef>
              <a:spcAft>
                <a:spcPts val="0"/>
              </a:spcAft>
              <a:buNone/>
            </a:pPr>
            <a:r>
              <a:t/>
            </a:r>
            <a:endParaRPr b="0" i="0" sz="1400" u="none" cap="none" strike="noStrike">
              <a:solidFill>
                <a:srgbClr val="000000"/>
              </a:solidFill>
              <a:latin typeface="Times New Roman"/>
              <a:ea typeface="Times New Roman"/>
              <a:cs typeface="Times New Roman"/>
              <a:sym typeface="Times New Roman"/>
            </a:endParaRPr>
          </a:p>
          <a:p>
            <a:pPr indent="0" lvl="0" marL="0" marR="0" rtl="0" algn="just">
              <a:lnSpc>
                <a:spcPct val="100000"/>
              </a:lnSpc>
              <a:spcBef>
                <a:spcPts val="0"/>
              </a:spcBef>
              <a:spcAft>
                <a:spcPts val="0"/>
              </a:spcAft>
              <a:buNone/>
            </a:pPr>
            <a:r>
              <a:rPr b="0" i="0" lang="en-US" sz="1400" u="none" cap="none" strike="noStrike">
                <a:solidFill>
                  <a:srgbClr val="000000"/>
                </a:solidFill>
                <a:latin typeface="Times New Roman"/>
                <a:ea typeface="Times New Roman"/>
                <a:cs typeface="Times New Roman"/>
                <a:sym typeface="Times New Roman"/>
              </a:rPr>
              <a:t>[5] F. A. Ghaleb et al., "Cyber Threat Intelligence-Based Malicious URL Detection Model Using Ensemble Learning," Sensors, vol. 22, 2024.</a:t>
            </a:r>
            <a:endParaRPr/>
          </a:p>
          <a:p>
            <a:pPr indent="0" lvl="0" marL="0" marR="0" rtl="0" algn="just">
              <a:lnSpc>
                <a:spcPct val="100000"/>
              </a:lnSpc>
              <a:spcBef>
                <a:spcPts val="0"/>
              </a:spcBef>
              <a:spcAft>
                <a:spcPts val="0"/>
              </a:spcAft>
              <a:buNone/>
            </a:pPr>
            <a:r>
              <a:t/>
            </a:r>
            <a:endParaRPr b="0" i="0" sz="1400" u="none" cap="none" strike="noStrike">
              <a:solidFill>
                <a:srgbClr val="000000"/>
              </a:solidFill>
              <a:latin typeface="Times New Roman"/>
              <a:ea typeface="Times New Roman"/>
              <a:cs typeface="Times New Roman"/>
              <a:sym typeface="Times New Roman"/>
            </a:endParaRPr>
          </a:p>
          <a:p>
            <a:pPr indent="0" lvl="0" marL="0" marR="0" rtl="0" algn="just">
              <a:lnSpc>
                <a:spcPct val="100000"/>
              </a:lnSpc>
              <a:spcBef>
                <a:spcPts val="0"/>
              </a:spcBef>
              <a:spcAft>
                <a:spcPts val="0"/>
              </a:spcAft>
              <a:buNone/>
            </a:pPr>
            <a:r>
              <a:rPr b="0" i="0" lang="en-US" sz="1400" u="none" cap="none" strike="noStrike">
                <a:solidFill>
                  <a:srgbClr val="000000"/>
                </a:solidFill>
                <a:latin typeface="Times New Roman"/>
                <a:ea typeface="Times New Roman"/>
                <a:cs typeface="Times New Roman"/>
                <a:sym typeface="Times New Roman"/>
              </a:rPr>
              <a:t>[6] S. Aslam et al., "AntiPhishStack: LSTM-Based Stacked Generalization Model for Optimized Phishing URL Detection," Symmetry, vol. 16, 2024.</a:t>
            </a:r>
            <a:endParaRPr/>
          </a:p>
          <a:p>
            <a:pPr indent="0" lvl="0" marL="0" marR="0" rtl="0" algn="just">
              <a:lnSpc>
                <a:spcPct val="100000"/>
              </a:lnSpc>
              <a:spcBef>
                <a:spcPts val="0"/>
              </a:spcBef>
              <a:spcAft>
                <a:spcPts val="0"/>
              </a:spcAft>
              <a:buNone/>
            </a:pPr>
            <a:r>
              <a:t/>
            </a:r>
            <a:endParaRPr b="0" i="0" sz="1400" u="none" cap="none" strike="noStrike">
              <a:solidFill>
                <a:srgbClr val="000000"/>
              </a:solidFill>
              <a:latin typeface="Times New Roman"/>
              <a:ea typeface="Times New Roman"/>
              <a:cs typeface="Times New Roman"/>
              <a:sym typeface="Times New Roman"/>
            </a:endParaRPr>
          </a:p>
          <a:p>
            <a:pPr indent="0" lvl="0" marL="0" marR="0" rtl="0" algn="just">
              <a:lnSpc>
                <a:spcPct val="100000"/>
              </a:lnSpc>
              <a:spcBef>
                <a:spcPts val="0"/>
              </a:spcBef>
              <a:spcAft>
                <a:spcPts val="0"/>
              </a:spcAft>
              <a:buNone/>
            </a:pPr>
            <a:r>
              <a:rPr b="0" i="0" lang="en-US" sz="1400" u="none" cap="none" strike="noStrike">
                <a:solidFill>
                  <a:srgbClr val="000000"/>
                </a:solidFill>
                <a:latin typeface="Times New Roman"/>
                <a:ea typeface="Times New Roman"/>
                <a:cs typeface="Times New Roman"/>
                <a:sym typeface="Times New Roman"/>
              </a:rPr>
              <a:t>[7] A. Vulfin et al., "A Multimodal Phishing Website Detection System Using Explainable Artificial Intelligence Technologies," Mach. Learn. Knowl. Extr., vol. 8, 2026.</a:t>
            </a:r>
            <a:endParaRPr b="0" i="0" sz="1400" u="none" cap="none" strike="noStrike">
              <a:solidFill>
                <a:srgbClr val="000000"/>
              </a:solidFill>
              <a:latin typeface="Times New Roman"/>
              <a:ea typeface="Times New Roman"/>
              <a:cs typeface="Times New Roman"/>
              <a:sym typeface="Times New Roman"/>
            </a:endParaRPr>
          </a:p>
        </p:txBody>
      </p:sp>
      <p:pic>
        <p:nvPicPr>
          <p:cNvPr id="195" name="Google Shape;195;p23"/>
          <p:cNvPicPr preferRelativeResize="0"/>
          <p:nvPr/>
        </p:nvPicPr>
        <p:blipFill rotWithShape="1">
          <a:blip r:embed="rId4">
            <a:alphaModFix/>
          </a:blip>
          <a:srcRect b="0" l="0" r="0" t="0"/>
          <a:stretch/>
        </p:blipFill>
        <p:spPr>
          <a:xfrm>
            <a:off x="10131316" y="9250"/>
            <a:ext cx="2052801" cy="1140445"/>
          </a:xfrm>
          <a:prstGeom prst="rect">
            <a:avLst/>
          </a:prstGeom>
          <a:noFill/>
          <a:ln>
            <a:noFill/>
          </a:ln>
        </p:spPr>
      </p:pic>
      <p:sp>
        <p:nvSpPr>
          <p:cNvPr id="196" name="Google Shape;196;p23"/>
          <p:cNvSpPr/>
          <p:nvPr/>
        </p:nvSpPr>
        <p:spPr>
          <a:xfrm>
            <a:off x="0" y="6561000"/>
            <a:ext cx="12192000" cy="297000"/>
          </a:xfrm>
          <a:prstGeom prst="rect">
            <a:avLst/>
          </a:prstGeom>
          <a:solidFill>
            <a:schemeClr val="accent5"/>
          </a:solidFill>
          <a:ln cap="flat" cmpd="sng" w="25400">
            <a:solidFill>
              <a:srgbClr val="42719B"/>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1" i="0" sz="1600" u="none" cap="none" strike="noStrike">
              <a:solidFill>
                <a:schemeClr val="lt1"/>
              </a:solidFill>
              <a:latin typeface="Cambria"/>
              <a:ea typeface="Cambria"/>
              <a:cs typeface="Cambria"/>
              <a:sym typeface="Cambria"/>
            </a:endParaRPr>
          </a:p>
        </p:txBody>
      </p:sp>
      <p:sp>
        <p:nvSpPr>
          <p:cNvPr id="197" name="Google Shape;197;p23"/>
          <p:cNvSpPr/>
          <p:nvPr/>
        </p:nvSpPr>
        <p:spPr>
          <a:xfrm>
            <a:off x="0" y="6561000"/>
            <a:ext cx="12192000" cy="297000"/>
          </a:xfrm>
          <a:prstGeom prst="rect">
            <a:avLst/>
          </a:prstGeom>
          <a:solidFill>
            <a:srgbClr val="FFD20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1" i="0" sz="1600" u="none" cap="none" strike="noStrike">
              <a:solidFill>
                <a:schemeClr val="lt1"/>
              </a:solidFill>
              <a:latin typeface="Cambria"/>
              <a:ea typeface="Cambria"/>
              <a:cs typeface="Cambria"/>
              <a:sym typeface="Cambria"/>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1" name="Shape 201"/>
        <p:cNvGrpSpPr/>
        <p:nvPr/>
      </p:nvGrpSpPr>
      <p:grpSpPr>
        <a:xfrm>
          <a:off x="0" y="0"/>
          <a:ext cx="0" cy="0"/>
          <a:chOff x="0" y="0"/>
          <a:chExt cx="0" cy="0"/>
        </a:xfrm>
      </p:grpSpPr>
      <p:sp>
        <p:nvSpPr>
          <p:cNvPr id="202" name="Google Shape;202;p24"/>
          <p:cNvSpPr txBox="1"/>
          <p:nvPr>
            <p:ph type="title"/>
          </p:nvPr>
        </p:nvSpPr>
        <p:spPr>
          <a:xfrm>
            <a:off x="685799" y="0"/>
            <a:ext cx="10515600" cy="1007952"/>
          </a:xfrm>
          <a:prstGeom prst="rect">
            <a:avLst/>
          </a:prstGeom>
          <a:noFill/>
          <a:ln>
            <a:noFill/>
          </a:ln>
        </p:spPr>
        <p:txBody>
          <a:bodyPr anchorCtr="0" anchor="ctr" bIns="45700" lIns="91425" spcFirstLastPara="1" rIns="91425" wrap="square" tIns="45700">
            <a:normAutofit/>
          </a:bodyPr>
          <a:lstStyle/>
          <a:p>
            <a:pPr indent="0" lvl="0" marL="0" rtl="0" algn="l">
              <a:lnSpc>
                <a:spcPct val="100000"/>
              </a:lnSpc>
              <a:spcBef>
                <a:spcPts val="0"/>
              </a:spcBef>
              <a:spcAft>
                <a:spcPts val="0"/>
              </a:spcAft>
              <a:buSzPts val="1800"/>
              <a:buNone/>
            </a:pPr>
            <a:r>
              <a:rPr b="1" lang="en-US" sz="3600"/>
              <a:t>Any Question</a:t>
            </a:r>
            <a:endParaRPr b="1" sz="3600"/>
          </a:p>
        </p:txBody>
      </p:sp>
      <p:pic>
        <p:nvPicPr>
          <p:cNvPr id="203" name="Google Shape;203;p24"/>
          <p:cNvPicPr preferRelativeResize="0"/>
          <p:nvPr/>
        </p:nvPicPr>
        <p:blipFill rotWithShape="1">
          <a:blip r:embed="rId3">
            <a:alphaModFix/>
          </a:blip>
          <a:srcRect b="0" l="0" r="0" t="0"/>
          <a:stretch/>
        </p:blipFill>
        <p:spPr>
          <a:xfrm>
            <a:off x="763325" y="837249"/>
            <a:ext cx="1828959" cy="170703"/>
          </a:xfrm>
          <a:prstGeom prst="rect">
            <a:avLst/>
          </a:prstGeom>
          <a:noFill/>
          <a:ln>
            <a:noFill/>
          </a:ln>
        </p:spPr>
      </p:pic>
      <p:pic>
        <p:nvPicPr>
          <p:cNvPr id="204" name="Google Shape;204;p24"/>
          <p:cNvPicPr preferRelativeResize="0"/>
          <p:nvPr/>
        </p:nvPicPr>
        <p:blipFill rotWithShape="1">
          <a:blip r:embed="rId4">
            <a:alphaModFix/>
          </a:blip>
          <a:srcRect b="0" l="0" r="0" t="0"/>
          <a:stretch/>
        </p:blipFill>
        <p:spPr>
          <a:xfrm>
            <a:off x="4114798" y="1600199"/>
            <a:ext cx="3657601" cy="3657601"/>
          </a:xfrm>
          <a:prstGeom prst="rect">
            <a:avLst/>
          </a:prstGeom>
          <a:noFill/>
          <a:ln>
            <a:noFill/>
          </a:ln>
        </p:spPr>
      </p:pic>
      <p:pic>
        <p:nvPicPr>
          <p:cNvPr id="205" name="Google Shape;205;p24"/>
          <p:cNvPicPr preferRelativeResize="0"/>
          <p:nvPr/>
        </p:nvPicPr>
        <p:blipFill rotWithShape="1">
          <a:blip r:embed="rId5">
            <a:alphaModFix/>
          </a:blip>
          <a:srcRect b="0" l="0" r="0" t="0"/>
          <a:stretch/>
        </p:blipFill>
        <p:spPr>
          <a:xfrm>
            <a:off x="10131316" y="9250"/>
            <a:ext cx="2052801" cy="1140445"/>
          </a:xfrm>
          <a:prstGeom prst="rect">
            <a:avLst/>
          </a:prstGeom>
          <a:noFill/>
          <a:ln>
            <a:noFill/>
          </a:ln>
        </p:spPr>
      </p:pic>
      <p:sp>
        <p:nvSpPr>
          <p:cNvPr id="206" name="Google Shape;206;p24"/>
          <p:cNvSpPr/>
          <p:nvPr/>
        </p:nvSpPr>
        <p:spPr>
          <a:xfrm>
            <a:off x="0" y="6561000"/>
            <a:ext cx="12192000" cy="297000"/>
          </a:xfrm>
          <a:prstGeom prst="rect">
            <a:avLst/>
          </a:prstGeom>
          <a:solidFill>
            <a:schemeClr val="accent5"/>
          </a:solidFill>
          <a:ln cap="flat" cmpd="sng" w="25400">
            <a:solidFill>
              <a:srgbClr val="42719B"/>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1" i="0" sz="1600" u="none" cap="none" strike="noStrike">
              <a:solidFill>
                <a:schemeClr val="lt1"/>
              </a:solidFill>
              <a:latin typeface="Cambria"/>
              <a:ea typeface="Cambria"/>
              <a:cs typeface="Cambria"/>
              <a:sym typeface="Cambria"/>
            </a:endParaRPr>
          </a:p>
        </p:txBody>
      </p:sp>
      <p:sp>
        <p:nvSpPr>
          <p:cNvPr id="207" name="Google Shape;207;p24"/>
          <p:cNvSpPr/>
          <p:nvPr/>
        </p:nvSpPr>
        <p:spPr>
          <a:xfrm>
            <a:off x="0" y="6561000"/>
            <a:ext cx="12192000" cy="297000"/>
          </a:xfrm>
          <a:prstGeom prst="rect">
            <a:avLst/>
          </a:prstGeom>
          <a:solidFill>
            <a:srgbClr val="FFD20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1" i="0" sz="1600" u="none" cap="none" strike="noStrike">
              <a:solidFill>
                <a:schemeClr val="lt1"/>
              </a:solidFill>
              <a:latin typeface="Cambria"/>
              <a:ea typeface="Cambria"/>
              <a:cs typeface="Cambria"/>
              <a:sym typeface="Cambria"/>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1" name="Shape 211"/>
        <p:cNvGrpSpPr/>
        <p:nvPr/>
      </p:nvGrpSpPr>
      <p:grpSpPr>
        <a:xfrm>
          <a:off x="0" y="0"/>
          <a:ext cx="0" cy="0"/>
          <a:chOff x="0" y="0"/>
          <a:chExt cx="0" cy="0"/>
        </a:xfrm>
      </p:grpSpPr>
      <p:pic>
        <p:nvPicPr>
          <p:cNvPr id="212" name="Google Shape;212;p25"/>
          <p:cNvPicPr preferRelativeResize="0"/>
          <p:nvPr/>
        </p:nvPicPr>
        <p:blipFill rotWithShape="1">
          <a:blip r:embed="rId3">
            <a:alphaModFix/>
          </a:blip>
          <a:srcRect b="0" l="0" r="0" t="0"/>
          <a:stretch/>
        </p:blipFill>
        <p:spPr>
          <a:xfrm>
            <a:off x="3657600" y="990600"/>
            <a:ext cx="4876800" cy="4876800"/>
          </a:xfrm>
          <a:prstGeom prst="rect">
            <a:avLst/>
          </a:prstGeom>
          <a:noFill/>
          <a:ln>
            <a:noFill/>
          </a:ln>
        </p:spPr>
      </p:pic>
      <p:pic>
        <p:nvPicPr>
          <p:cNvPr id="213" name="Google Shape;213;p25"/>
          <p:cNvPicPr preferRelativeResize="0"/>
          <p:nvPr/>
        </p:nvPicPr>
        <p:blipFill rotWithShape="1">
          <a:blip r:embed="rId4">
            <a:alphaModFix/>
          </a:blip>
          <a:srcRect b="0" l="0" r="0" t="0"/>
          <a:stretch/>
        </p:blipFill>
        <p:spPr>
          <a:xfrm>
            <a:off x="10131316" y="9250"/>
            <a:ext cx="2052801" cy="1140445"/>
          </a:xfrm>
          <a:prstGeom prst="rect">
            <a:avLst/>
          </a:prstGeom>
          <a:noFill/>
          <a:ln>
            <a:noFill/>
          </a:ln>
        </p:spPr>
      </p:pic>
      <p:sp>
        <p:nvSpPr>
          <p:cNvPr id="214" name="Google Shape;214;p25"/>
          <p:cNvSpPr/>
          <p:nvPr/>
        </p:nvSpPr>
        <p:spPr>
          <a:xfrm>
            <a:off x="0" y="6561000"/>
            <a:ext cx="12192000" cy="297000"/>
          </a:xfrm>
          <a:prstGeom prst="rect">
            <a:avLst/>
          </a:prstGeom>
          <a:solidFill>
            <a:srgbClr val="FFD203"/>
          </a:solidFill>
          <a:ln cap="flat" cmpd="sng" w="25400">
            <a:solidFill>
              <a:srgbClr val="000000"/>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1" i="0" sz="1600" u="none" cap="none" strike="noStrike">
              <a:solidFill>
                <a:schemeClr val="lt1"/>
              </a:solidFill>
              <a:latin typeface="Cambria"/>
              <a:ea typeface="Cambria"/>
              <a:cs typeface="Cambria"/>
              <a:sym typeface="Cambria"/>
            </a:endParaRPr>
          </a:p>
        </p:txBody>
      </p:sp>
      <p:sp>
        <p:nvSpPr>
          <p:cNvPr id="215" name="Google Shape;215;p25"/>
          <p:cNvSpPr/>
          <p:nvPr/>
        </p:nvSpPr>
        <p:spPr>
          <a:xfrm>
            <a:off x="0" y="6561000"/>
            <a:ext cx="12192000" cy="297000"/>
          </a:xfrm>
          <a:prstGeom prst="rect">
            <a:avLst/>
          </a:prstGeom>
          <a:solidFill>
            <a:srgbClr val="FFD203"/>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1" i="0" sz="1600" u="none" cap="none" strike="noStrike">
              <a:solidFill>
                <a:schemeClr val="lt1"/>
              </a:solidFill>
              <a:latin typeface="Cambria"/>
              <a:ea typeface="Cambria"/>
              <a:cs typeface="Cambria"/>
              <a:sym typeface="Cambria"/>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