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93" r:id="rId2"/>
    <p:sldId id="355" r:id="rId3"/>
    <p:sldId id="356" r:id="rId4"/>
    <p:sldId id="357" r:id="rId5"/>
    <p:sldId id="277" r:id="rId6"/>
    <p:sldId id="278" r:id="rId7"/>
    <p:sldId id="279" r:id="rId8"/>
    <p:sldId id="280" r:id="rId9"/>
    <p:sldId id="281" r:id="rId10"/>
    <p:sldId id="282" r:id="rId11"/>
    <p:sldId id="283" r:id="rId12"/>
    <p:sldId id="284" r:id="rId13"/>
    <p:sldId id="285" r:id="rId14"/>
    <p:sldId id="286" r:id="rId15"/>
    <p:sldId id="287" r:id="rId16"/>
    <p:sldId id="288" r:id="rId17"/>
    <p:sldId id="289" r:id="rId18"/>
    <p:sldId id="291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20"/>
  </p:normalViewPr>
  <p:slideViewPr>
    <p:cSldViewPr snapToGrid="0" snapToObjects="1">
      <p:cViewPr varScale="1">
        <p:scale>
          <a:sx n="92" d="100"/>
          <a:sy n="92" d="100"/>
        </p:scale>
        <p:origin x="78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3EE0B6-373E-1141-A725-928607F043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FCDFCE-03C0-4542-B69D-62AF89C8E9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48E54-2386-064B-A61C-4AF3CFDE66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604EF4-2EA5-764D-A6E8-02CF9B489B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3986D8-2D89-2748-A8E5-F5F74239A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875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FF446-BFF6-2E4D-900F-09150D480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46AF2-A643-9649-9752-2492A651E4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B18DA6-BBF2-AE48-B9D2-85C9C9F3D2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FF26C1-7AF0-AE45-AECE-B738646C3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65587-27E8-EE4C-9302-59F78C1DC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58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14508-C45C-C746-BC1C-21BD2EB05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5DF5EC-0F53-D94A-BB14-8116122EA3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A2CB3E-5BB5-E94F-B582-E1F0A35022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431297-462A-8943-892F-9EAAE8A0A2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07D457-F043-7844-A74A-B293FE333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1508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E5215-5F7E-1C49-A1CB-59DE8DEAD5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8F873-15DF-E940-B720-493F152C56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F0990-90F3-F948-ABC3-9160ABFADB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46A4B0-B8D7-AD45-86D4-63A3D7A06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FC5B67-16D5-7B46-9222-21B7B261B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57963E-AF70-F647-8FD6-A952EE49C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6650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EDDFBD-4272-6C40-AE89-9F67897228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F900C8-A911-D941-B7AE-EDC5798452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85FDFC-5611-A343-B09E-9D880DE4C7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1B89C2-6B11-884F-BAB3-1A481D4F7F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0A0354-93A4-5C46-B618-0FEBE39DBFB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16FEE8A-ED7F-A941-B4C8-0B3B83E12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B874BA0-B206-D44A-A58B-F20437F91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D31F1C-4677-FC45-BEA5-F50080AFA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506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7F8C3-9090-6847-B037-ADB3529828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C0CA62-FAF2-5C4B-AE99-561C583138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2C73D6-8BA5-AA4E-BAFD-50CCD91163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FFA42A-07A4-E245-98F1-AED3425E36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54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8A07EA-CD4B-A448-BDBD-7EADCC93D5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D24523D-3BF0-204B-BEFE-3FA5E9BAD6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709E11-9516-904C-8CF3-BA10710C3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880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2F411-70C3-CB4E-AD1F-CFDB76F232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EE0B2-475C-5444-B68D-D101472C6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D39539-CAC5-8347-9BD1-E4C02D71E2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1CBF05-E075-004B-BF3F-35696EA90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473811-1361-704E-8F7A-B2EBE20202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3098F8-C66D-F746-A04E-E1AFA2AC25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96595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B260A-3BD8-EC4B-9890-AB93C85BF8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32128E6-1487-4B4D-A57D-3B906D84506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BC5F15-AAC1-AC42-A7CD-72B518C765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EF81D3-A0FC-DE44-AD86-21F13F1E45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AF71EC-3401-2041-B068-3395B7714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E52BD1-006F-A140-8140-A3C0EA8777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920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D2654-F5D7-5B48-A0CC-930CDDAC9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7C4CAF-68B2-A34E-893C-7C28B24464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137043-14A9-B541-905E-2AD483B16B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C66B43-9A2E-764E-8C50-ADAA29A7E6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392206-6631-8041-BE5D-7965CFBC05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35085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D7347DF-C43F-6B45-97CD-CA0A192E688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0A956A-AE5B-7045-BCE8-B21B1DE6BE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9015A-CD0D-914B-B781-F711E1E3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B36C7-DD23-BC4F-BB83-EB2F4C285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1CD74B-64BD-E348-9564-9C6216D27E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16057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CEFFE0-B863-8944-9EC9-FB23F9F93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AB8EFA-29EA-7440-AC2B-53F3178B4B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147C3D-990A-1C4A-BD4D-E1B774605B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EC7F85-9674-0646-B6A2-79C24687D269}" type="datetimeFigureOut">
              <a:rPr lang="en-US" smtClean="0"/>
              <a:t>5/29/19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83CA09-DC58-074E-BF29-597FE370E9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A7D3D0-659F-4243-A0C2-D93AEFBD1A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83D3D-BE35-F348-818D-7DAF039983C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4562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s.org/supply-management/news/2012/january/cardiff-council-implements-procurement-transformation/" TargetMode="External"/><Relationship Id="rId2" Type="http://schemas.openxmlformats.org/officeDocument/2006/relationships/hyperlink" Target="https://www.cips.org/supply-management/news/2016/august/john-lewis-benefits-from-procurement-restructur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ips.org/supply-management/news/2017/february/tideway-super-sewer-saves-5m-on-corporate-services-with-category-management-1/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999" y="1122363"/>
            <a:ext cx="9713495" cy="2387600"/>
          </a:xfrm>
        </p:spPr>
        <p:txBody>
          <a:bodyPr>
            <a:normAutofit/>
          </a:bodyPr>
          <a:lstStyle/>
          <a:p>
            <a:r>
              <a:rPr lang="en-GB" b="1" dirty="0"/>
              <a:t>Procurement &amp; </a:t>
            </a:r>
            <a:br>
              <a:rPr lang="en-GB" b="1" dirty="0"/>
            </a:br>
            <a:r>
              <a:rPr lang="en-GB" b="1" dirty="0"/>
              <a:t>Supply Chain Management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D66D51-3797-BE40-8AFE-22183C01B80B}"/>
              </a:ext>
            </a:extLst>
          </p:cNvPr>
          <p:cNvSpPr txBox="1"/>
          <p:nvPr/>
        </p:nvSpPr>
        <p:spPr>
          <a:xfrm>
            <a:off x="8118763" y="4405746"/>
            <a:ext cx="192911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Worthy Down</a:t>
            </a:r>
          </a:p>
          <a:p>
            <a:r>
              <a:rPr lang="en-US" dirty="0"/>
              <a:t>29</a:t>
            </a:r>
            <a:r>
              <a:rPr lang="en-US" baseline="30000" dirty="0"/>
              <a:t>th</a:t>
            </a:r>
            <a:r>
              <a:rPr lang="en-US" dirty="0"/>
              <a:t> 31</a:t>
            </a:r>
            <a:r>
              <a:rPr lang="en-US" baseline="30000" dirty="0"/>
              <a:t>st</a:t>
            </a:r>
            <a:r>
              <a:rPr lang="en-US" dirty="0"/>
              <a:t> May 2019</a:t>
            </a:r>
          </a:p>
          <a:p>
            <a:endParaRPr lang="en-US" dirty="0"/>
          </a:p>
          <a:p>
            <a:r>
              <a:rPr lang="en-US"/>
              <a:t>Day 2A</a:t>
            </a:r>
            <a:endParaRPr lang="en-US" dirty="0"/>
          </a:p>
          <a:p>
            <a:endParaRPr lang="en-US" dirty="0"/>
          </a:p>
          <a:p>
            <a:r>
              <a:rPr lang="en-US" dirty="0"/>
              <a:t>Carl Singleton</a:t>
            </a:r>
          </a:p>
        </p:txBody>
      </p:sp>
    </p:spTree>
    <p:extLst>
      <p:ext uri="{BB962C8B-B14F-4D97-AF65-F5344CB8AC3E}">
        <p14:creationId xmlns:p14="http://schemas.microsoft.com/office/powerpoint/2010/main" val="35249114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24E1E-2524-5742-A1D4-A8C44103A2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Management of the Procurement Function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76570C3-85E9-F64A-A4E6-A460E44FC7A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847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EAFE-0FD7-C142-8D5C-B8702439D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Centralised</a:t>
            </a:r>
            <a:r>
              <a:rPr lang="en-US" b="1" dirty="0"/>
              <a:t> &amp; </a:t>
            </a:r>
            <a:r>
              <a:rPr lang="en-US" b="1" dirty="0" err="1"/>
              <a:t>decentralised</a:t>
            </a:r>
            <a:r>
              <a:rPr lang="en-US" b="1" dirty="0"/>
              <a:t> Procurement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4E318357-7CFF-F84D-B27C-DBD591F5CFB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20900" y="2680494"/>
            <a:ext cx="7950200" cy="2641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99839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6EAFE-0FD7-C142-8D5C-B8702439DB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err="1"/>
              <a:t>Centralised</a:t>
            </a:r>
            <a:r>
              <a:rPr lang="en-US" b="1" dirty="0"/>
              <a:t> &amp; </a:t>
            </a:r>
            <a:r>
              <a:rPr lang="en-US" b="1" dirty="0" err="1"/>
              <a:t>decentralised</a:t>
            </a:r>
            <a:r>
              <a:rPr lang="en-US" b="1" dirty="0"/>
              <a:t> Procurement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06B8E1F7-63E7-4741-B112-F49F9A0D9BA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9221646"/>
              </p:ext>
            </p:extLst>
          </p:nvPr>
        </p:nvGraphicFramePr>
        <p:xfrm>
          <a:off x="838200" y="1825625"/>
          <a:ext cx="10515600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148855814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132404661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Centralised</a:t>
                      </a:r>
                      <a:endParaRPr lang="en-US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err="1"/>
                        <a:t>Decentralised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75775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Collaborated spend – increased leverage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More focus on site specific requirements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677216"/>
                  </a:ext>
                </a:extLst>
              </a:tr>
              <a:tr h="369859">
                <a:tc>
                  <a:txBody>
                    <a:bodyPr/>
                    <a:lstStyle/>
                    <a:p>
                      <a:r>
                        <a:rPr lang="en-US" sz="2400" dirty="0"/>
                        <a:t>Improved spend visibility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Increased end user involvement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34363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Less duplication of effort – reduced administrative costs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Open to “</a:t>
                      </a:r>
                      <a:r>
                        <a:rPr lang="en-US" sz="2400"/>
                        <a:t>maverick spend”</a:t>
                      </a:r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4844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Easier to implement policies, procedures and best practice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963777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“ivory tower” mentality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93093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dirty="0"/>
                        <a:t>Not enough attention to detail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sz="2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967447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4176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Procurement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56950"/>
            <a:ext cx="10515600" cy="5132173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Production materials</a:t>
            </a:r>
          </a:p>
          <a:p>
            <a:pPr lvl="1"/>
            <a:r>
              <a:rPr lang="en-GB" dirty="0"/>
              <a:t>Raw materials (commodity buying)</a:t>
            </a:r>
          </a:p>
          <a:p>
            <a:pPr lvl="1"/>
            <a:r>
              <a:rPr lang="en-GB" dirty="0"/>
              <a:t>Semi- finished goods</a:t>
            </a:r>
          </a:p>
          <a:p>
            <a:pPr lvl="1"/>
            <a:r>
              <a:rPr lang="en-GB" dirty="0"/>
              <a:t>Component parts and assemblies </a:t>
            </a:r>
          </a:p>
          <a:p>
            <a:r>
              <a:rPr lang="en-GB" dirty="0"/>
              <a:t>Capital Equipment</a:t>
            </a:r>
          </a:p>
          <a:p>
            <a:pPr lvl="1"/>
            <a:r>
              <a:rPr lang="en-GB" dirty="0"/>
              <a:t>Purchasing</a:t>
            </a:r>
          </a:p>
          <a:p>
            <a:pPr lvl="1"/>
            <a:r>
              <a:rPr lang="en-GB" dirty="0"/>
              <a:t>Leasing</a:t>
            </a:r>
          </a:p>
          <a:p>
            <a:r>
              <a:rPr lang="en-GB" dirty="0"/>
              <a:t>Services</a:t>
            </a:r>
          </a:p>
          <a:p>
            <a:r>
              <a:rPr lang="en-GB" dirty="0"/>
              <a:t>Global purchasing</a:t>
            </a:r>
          </a:p>
          <a:p>
            <a:r>
              <a:rPr lang="en-GB" dirty="0"/>
              <a:t>Indirect Purchasing</a:t>
            </a:r>
          </a:p>
          <a:p>
            <a:r>
              <a:rPr lang="en-GB" dirty="0"/>
              <a:t>Retail Purchasing</a:t>
            </a:r>
          </a:p>
          <a:p>
            <a:r>
              <a:rPr lang="en-GB" dirty="0"/>
              <a:t>Specialist products/services </a:t>
            </a:r>
          </a:p>
          <a:p>
            <a:r>
              <a:rPr lang="en-GB" dirty="0"/>
              <a:t>Category Management</a:t>
            </a:r>
          </a:p>
        </p:txBody>
      </p:sp>
    </p:spTree>
    <p:extLst>
      <p:ext uri="{BB962C8B-B14F-4D97-AF65-F5344CB8AC3E}">
        <p14:creationId xmlns:p14="http://schemas.microsoft.com/office/powerpoint/2010/main" val="655727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Production Materials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65189"/>
            <a:ext cx="10515600" cy="4611774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Semi-finished goods and production materials</a:t>
            </a:r>
          </a:p>
          <a:p>
            <a:r>
              <a:rPr lang="en-GB" sz="1800" dirty="0"/>
              <a:t>Items finished in part or may have been formed into shapes ready for further processing</a:t>
            </a:r>
          </a:p>
          <a:p>
            <a:pPr lvl="1"/>
            <a:r>
              <a:rPr lang="en-GB" sz="1400" dirty="0"/>
              <a:t>Metal forgings/castings</a:t>
            </a:r>
          </a:p>
          <a:p>
            <a:pPr lvl="1"/>
            <a:r>
              <a:rPr lang="en-GB" sz="1400" dirty="0"/>
              <a:t>Chemicals</a:t>
            </a:r>
          </a:p>
          <a:p>
            <a:pPr lvl="1"/>
            <a:r>
              <a:rPr lang="en-GB" sz="1400" dirty="0"/>
              <a:t>Fabric</a:t>
            </a:r>
          </a:p>
          <a:p>
            <a:r>
              <a:rPr lang="en-GB" sz="1800" dirty="0"/>
              <a:t>Long lead times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Component parts and assemblies</a:t>
            </a:r>
          </a:p>
          <a:p>
            <a:r>
              <a:rPr lang="en-GB" sz="1800" dirty="0"/>
              <a:t>Completely finished products of one manufacturer that can be used as part of a more complex product by another manufacturer.  Common in automotive industry</a:t>
            </a:r>
          </a:p>
          <a:p>
            <a:pPr lvl="1"/>
            <a:r>
              <a:rPr lang="en-GB" sz="1400" dirty="0"/>
              <a:t>Gears</a:t>
            </a:r>
          </a:p>
          <a:p>
            <a:pPr lvl="1"/>
            <a:r>
              <a:rPr lang="en-GB" sz="1400" dirty="0"/>
              <a:t>Wheels</a:t>
            </a:r>
          </a:p>
          <a:p>
            <a:pPr lvl="1"/>
            <a:r>
              <a:rPr lang="en-GB" sz="1400" dirty="0"/>
              <a:t>Engines</a:t>
            </a:r>
          </a:p>
          <a:p>
            <a:pPr lvl="1"/>
            <a:endParaRPr lang="en-GB" sz="1000" dirty="0"/>
          </a:p>
          <a:p>
            <a:pPr lvl="1"/>
            <a:endParaRPr lang="en-GB" sz="1400" dirty="0"/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0046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b="1" dirty="0"/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194486"/>
            <a:ext cx="10515600" cy="49824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Definition</a:t>
            </a:r>
          </a:p>
          <a:p>
            <a:pPr marL="0" indent="0">
              <a:buNone/>
            </a:pPr>
            <a:r>
              <a:rPr lang="en-US" altLang="en-US" sz="1800" b="0" dirty="0"/>
              <a:t>Items chargeable to a capital account rather than to an expense account such as buildings, industrial and office machinery, tools, transportation equipment, furniture and fixtures and others. </a:t>
            </a:r>
          </a:p>
          <a:p>
            <a:pPr marL="0" lvl="0" indent="0" algn="ctr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1800" dirty="0"/>
          </a:p>
          <a:p>
            <a:pPr marL="0" lv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en-GB" altLang="en-US" sz="2000" dirty="0">
                <a:latin typeface="Arial" panose="020B0604020202020204" pitchFamily="34" charset="0"/>
              </a:rPr>
              <a:t>How Capital Equipment Procurement Differs from that of Materials and Components:</a:t>
            </a:r>
            <a:endParaRPr lang="en-GB" altLang="en-US" sz="2000" b="1" dirty="0">
              <a:latin typeface="Arial" panose="020B0604020202020204" pitchFamily="34" charset="0"/>
            </a:endParaRPr>
          </a:p>
          <a:p>
            <a:r>
              <a:rPr lang="en-GB" altLang="en-US" sz="1800" b="0" dirty="0"/>
              <a:t>Cost per item is usually greater</a:t>
            </a:r>
            <a:endParaRPr lang="en-GB" altLang="en-US" sz="1800" dirty="0"/>
          </a:p>
          <a:p>
            <a:r>
              <a:rPr lang="en-GB" altLang="en-US" sz="1800" b="0" dirty="0"/>
              <a:t>The equipment facilitates production</a:t>
            </a:r>
          </a:p>
          <a:p>
            <a:r>
              <a:rPr lang="en-GB" altLang="en-US" sz="1800" b="0" dirty="0"/>
              <a:t>Financed with long-term capital</a:t>
            </a:r>
          </a:p>
          <a:p>
            <a:r>
              <a:rPr lang="en-GB" altLang="en-US" sz="1800" b="0" dirty="0"/>
              <a:t>Tax considerations play a big part in the decision</a:t>
            </a:r>
          </a:p>
          <a:p>
            <a:r>
              <a:rPr lang="en-GB" altLang="en-US" sz="1800" b="0" dirty="0"/>
              <a:t>Government financial assistance may be available</a:t>
            </a:r>
          </a:p>
          <a:p>
            <a:r>
              <a:rPr lang="en-GB" altLang="en-US" sz="1800" b="0" dirty="0"/>
              <a:t>Decision to purchase, results in consequences for sale, output and labour</a:t>
            </a:r>
          </a:p>
          <a:p>
            <a:endParaRPr lang="en-US" altLang="en-US" sz="1800" b="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27065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32238"/>
            <a:ext cx="10515600" cy="464472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Factors to Consider</a:t>
            </a:r>
          </a:p>
          <a:p>
            <a:r>
              <a:rPr lang="en-GB" sz="1800" dirty="0"/>
              <a:t>Cost of installation</a:t>
            </a:r>
          </a:p>
          <a:p>
            <a:r>
              <a:rPr lang="en-GB" sz="1800" dirty="0"/>
              <a:t>Cost of operation</a:t>
            </a:r>
          </a:p>
          <a:p>
            <a:r>
              <a:rPr lang="en-GB" sz="1800" dirty="0"/>
              <a:t>Lead time</a:t>
            </a:r>
          </a:p>
          <a:p>
            <a:r>
              <a:rPr lang="en-GB" sz="1800" dirty="0"/>
              <a:t>Reliability</a:t>
            </a:r>
          </a:p>
          <a:p>
            <a:r>
              <a:rPr lang="en-GB" sz="1800" dirty="0"/>
              <a:t>Compatibility with existing equipment</a:t>
            </a:r>
          </a:p>
          <a:p>
            <a:r>
              <a:rPr lang="en-GB" sz="1800" dirty="0"/>
              <a:t>Cost and availability of spares</a:t>
            </a:r>
          </a:p>
          <a:p>
            <a:r>
              <a:rPr lang="en-GB" sz="1800" dirty="0"/>
              <a:t>Cost and availability of after-sales service</a:t>
            </a:r>
          </a:p>
          <a:p>
            <a:r>
              <a:rPr lang="en-GB" sz="1800" dirty="0"/>
              <a:t>Life</a:t>
            </a:r>
          </a:p>
          <a:p>
            <a:r>
              <a:rPr lang="en-GB" sz="1800" dirty="0"/>
              <a:t>Depreciation</a:t>
            </a:r>
          </a:p>
        </p:txBody>
      </p:sp>
    </p:spTree>
    <p:extLst>
      <p:ext uri="{BB962C8B-B14F-4D97-AF65-F5344CB8AC3E}">
        <p14:creationId xmlns:p14="http://schemas.microsoft.com/office/powerpoint/2010/main" val="506185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Capital Equipment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0432"/>
            <a:ext cx="10515600" cy="477653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Leasing</a:t>
            </a:r>
          </a:p>
          <a:p>
            <a:pPr marL="0" indent="0">
              <a:buNone/>
            </a:pPr>
            <a:r>
              <a:rPr lang="en-GB" sz="2000" i="1" dirty="0"/>
              <a:t>“If it appreciates, buy it. If it depreciates, lease it.” Jean Paul Getty, founder of Getty Oil Company and the richest living American, 1957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Advantages</a:t>
            </a:r>
          </a:p>
          <a:p>
            <a:pPr>
              <a:buFontTx/>
              <a:buChar char="•"/>
            </a:pPr>
            <a:r>
              <a:rPr lang="en-US" altLang="en-US" sz="1800" b="0" dirty="0"/>
              <a:t>Costs are known in advance</a:t>
            </a:r>
          </a:p>
          <a:p>
            <a:pPr>
              <a:buFontTx/>
              <a:buChar char="•"/>
            </a:pPr>
            <a:r>
              <a:rPr lang="en-US" altLang="en-US" sz="1800" b="0" dirty="0"/>
              <a:t>Reduced need to tie up capital in fixed assets</a:t>
            </a:r>
          </a:p>
          <a:p>
            <a:pPr>
              <a:buFontTx/>
              <a:buChar char="•"/>
            </a:pPr>
            <a:r>
              <a:rPr lang="en-US" altLang="en-US" sz="1800" b="0" dirty="0"/>
              <a:t>Hedge against risk of obsolescence</a:t>
            </a:r>
          </a:p>
          <a:p>
            <a:pPr>
              <a:buFontTx/>
              <a:buChar char="•"/>
            </a:pPr>
            <a:r>
              <a:rPr lang="en-US" altLang="en-US" sz="1800" dirty="0"/>
              <a:t>Service and maintenance costs included</a:t>
            </a:r>
            <a:endParaRPr lang="en-US" altLang="en-US" sz="1800" b="0" dirty="0"/>
          </a:p>
          <a:p>
            <a:pPr marL="0" indent="0">
              <a:buNone/>
            </a:pPr>
            <a:endParaRPr lang="en-GB" sz="2000" b="1" dirty="0"/>
          </a:p>
          <a:p>
            <a:pPr marL="0" indent="0">
              <a:buNone/>
            </a:pPr>
            <a:r>
              <a:rPr lang="en-GB" sz="2000" b="1" dirty="0"/>
              <a:t>Disadvantages</a:t>
            </a:r>
          </a:p>
          <a:p>
            <a:pPr>
              <a:buFontTx/>
              <a:buChar char="•"/>
            </a:pPr>
            <a:r>
              <a:rPr lang="en-US" altLang="en-US" sz="2000" b="0" dirty="0"/>
              <a:t>Fixed obligation to pay</a:t>
            </a:r>
          </a:p>
          <a:p>
            <a:pPr>
              <a:buFontTx/>
              <a:buChar char="•"/>
            </a:pPr>
            <a:r>
              <a:rPr lang="en-US" altLang="en-US" sz="2000" b="0" dirty="0"/>
              <a:t>Does not provide the prestige or flexibility of ownership</a:t>
            </a:r>
          </a:p>
          <a:p>
            <a:pPr>
              <a:buFontTx/>
              <a:buChar char="•"/>
            </a:pPr>
            <a:r>
              <a:rPr lang="en-US" altLang="en-US" sz="2000" b="0" dirty="0"/>
              <a:t>Flexibility to dispose of obsolete equipment before end of lease may be reduced</a:t>
            </a:r>
            <a:endParaRPr lang="en-GB" altLang="en-US" sz="2000" b="0" dirty="0"/>
          </a:p>
          <a:p>
            <a:pPr marL="0" indent="0">
              <a:buNone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4293303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Procurement of Services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82811"/>
            <a:ext cx="10515600" cy="469415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Procurement of intangible activities (not tangible/physical goods)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Characteristics</a:t>
            </a:r>
          </a:p>
          <a:p>
            <a:r>
              <a:rPr lang="en-GB" sz="2400" dirty="0"/>
              <a:t>Risky due to high level of human involvement</a:t>
            </a:r>
          </a:p>
          <a:p>
            <a:r>
              <a:rPr lang="en-GB" sz="2400" dirty="0"/>
              <a:t>Cost analysis and negotiation difficult</a:t>
            </a:r>
          </a:p>
          <a:p>
            <a:r>
              <a:rPr lang="en-GB" sz="2400" dirty="0"/>
              <a:t>Difficult to measure performance</a:t>
            </a:r>
          </a:p>
          <a:p>
            <a:pPr lvl="1"/>
            <a:r>
              <a:rPr lang="en-GB" sz="2000" dirty="0"/>
              <a:t>Specifications less specific than tangible goods</a:t>
            </a:r>
          </a:p>
          <a:p>
            <a:pPr lvl="1"/>
            <a:r>
              <a:rPr lang="en-GB" sz="2000" dirty="0"/>
              <a:t>Service Level Agreements</a:t>
            </a:r>
          </a:p>
          <a:p>
            <a:r>
              <a:rPr lang="en-GB" sz="2400" dirty="0"/>
              <a:t>Can represent a significant part of an organisation’s overheads</a:t>
            </a:r>
          </a:p>
          <a:p>
            <a:r>
              <a:rPr lang="en-GB" sz="2400" dirty="0"/>
              <a:t>Significant importance as organisations try to outsource non core activities</a:t>
            </a:r>
          </a:p>
        </p:txBody>
      </p:sp>
    </p:spTree>
    <p:extLst>
      <p:ext uri="{BB962C8B-B14F-4D97-AF65-F5344CB8AC3E}">
        <p14:creationId xmlns:p14="http://schemas.microsoft.com/office/powerpoint/2010/main" val="3430948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Global Procurement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6335"/>
            <a:ext cx="10515600" cy="516512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800" dirty="0"/>
              <a:t>Motivations to buying from overseas</a:t>
            </a:r>
          </a:p>
          <a:p>
            <a:r>
              <a:rPr lang="en-GB" sz="1800" dirty="0"/>
              <a:t>Availability doesn’t exist in buyer’s country</a:t>
            </a:r>
          </a:p>
          <a:p>
            <a:pPr lvl="1"/>
            <a:r>
              <a:rPr lang="en-GB" sz="1400" dirty="0"/>
              <a:t>Access to specialist skills</a:t>
            </a:r>
          </a:p>
          <a:p>
            <a:pPr lvl="1"/>
            <a:r>
              <a:rPr lang="en-GB" sz="1400" dirty="0"/>
              <a:t>Essential raw materials</a:t>
            </a:r>
          </a:p>
          <a:p>
            <a:r>
              <a:rPr lang="en-GB" sz="1800" dirty="0"/>
              <a:t>Pressure to reduce costs</a:t>
            </a:r>
          </a:p>
          <a:p>
            <a:pPr lvl="1"/>
            <a:r>
              <a:rPr lang="en-GB" sz="1400" dirty="0"/>
              <a:t>Take advantage of LCC (Low Cost Countries)</a:t>
            </a:r>
          </a:p>
          <a:p>
            <a:pPr lvl="1"/>
            <a:r>
              <a:rPr lang="en-GB" sz="1400" dirty="0"/>
              <a:t>Manufacturing flexibility – additional capacity</a:t>
            </a:r>
          </a:p>
          <a:p>
            <a:pPr lvl="1"/>
            <a:endParaRPr lang="en-GB" sz="1400" dirty="0"/>
          </a:p>
          <a:p>
            <a:pPr marL="0" indent="0">
              <a:buNone/>
            </a:pPr>
            <a:r>
              <a:rPr lang="en-GB" sz="1800" dirty="0"/>
              <a:t>Factors to consider</a:t>
            </a:r>
          </a:p>
          <a:p>
            <a:r>
              <a:rPr lang="en-GB" sz="1800" dirty="0"/>
              <a:t>Logistics </a:t>
            </a:r>
          </a:p>
          <a:p>
            <a:pPr lvl="1"/>
            <a:r>
              <a:rPr lang="en-GB" sz="1400" dirty="0"/>
              <a:t>lead times </a:t>
            </a:r>
          </a:p>
          <a:p>
            <a:pPr lvl="1"/>
            <a:r>
              <a:rPr lang="en-GB" sz="1400" dirty="0"/>
              <a:t>cost </a:t>
            </a:r>
          </a:p>
          <a:p>
            <a:pPr lvl="1"/>
            <a:r>
              <a:rPr lang="en-GB" sz="1400" dirty="0"/>
              <a:t>transport networks</a:t>
            </a:r>
          </a:p>
          <a:p>
            <a:pPr lvl="1"/>
            <a:r>
              <a:rPr lang="en-GB" sz="1400" dirty="0"/>
              <a:t>customs</a:t>
            </a:r>
          </a:p>
          <a:p>
            <a:r>
              <a:rPr lang="en-GB" sz="1800" dirty="0"/>
              <a:t>Culture and language</a:t>
            </a:r>
          </a:p>
          <a:p>
            <a:r>
              <a:rPr lang="en-GB" sz="1800" dirty="0"/>
              <a:t>Political stability</a:t>
            </a:r>
          </a:p>
          <a:p>
            <a:r>
              <a:rPr lang="en-GB" sz="1800" dirty="0"/>
              <a:t>International standards</a:t>
            </a:r>
          </a:p>
          <a:p>
            <a:r>
              <a:rPr lang="en-GB" sz="1800" dirty="0"/>
              <a:t>Contractual Risk</a:t>
            </a:r>
          </a:p>
          <a:p>
            <a:pPr lvl="1"/>
            <a:r>
              <a:rPr lang="en-GB" sz="1400" dirty="0"/>
              <a:t>Applicable law and legal jurisdiction</a:t>
            </a:r>
          </a:p>
          <a:p>
            <a:r>
              <a:rPr lang="en-GB" sz="1800" dirty="0"/>
              <a:t>Currency fluctuations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45997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Types of Procurement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83956"/>
            <a:ext cx="10515600" cy="534635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b="1" dirty="0"/>
              <a:t>Indirect Procurement</a:t>
            </a:r>
          </a:p>
          <a:p>
            <a:r>
              <a:rPr lang="en-GB" sz="1800" dirty="0"/>
              <a:t>Goods or services not used in final product sold to the customer</a:t>
            </a:r>
          </a:p>
          <a:p>
            <a:pPr lvl="1"/>
            <a:r>
              <a:rPr lang="en-GB" sz="1400" dirty="0"/>
              <a:t>Maintenance, Repair and Operational consumables</a:t>
            </a:r>
          </a:p>
          <a:p>
            <a:pPr lvl="1"/>
            <a:r>
              <a:rPr lang="en-GB" sz="1400" dirty="0"/>
              <a:t>Janitorial supplies</a:t>
            </a:r>
          </a:p>
          <a:p>
            <a:r>
              <a:rPr lang="en-GB" sz="1800" dirty="0"/>
              <a:t>Can be viewed as non-strategic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Retail Procurement</a:t>
            </a:r>
          </a:p>
          <a:p>
            <a:r>
              <a:rPr lang="en-GB" sz="1800" dirty="0"/>
              <a:t>Procurement for large retail chains such as Tesco, John Lewis, Kingfisher Group</a:t>
            </a:r>
          </a:p>
          <a:p>
            <a:r>
              <a:rPr lang="en-GB" sz="1800" dirty="0"/>
              <a:t>High leverage</a:t>
            </a:r>
          </a:p>
          <a:p>
            <a:pPr lvl="1"/>
            <a:r>
              <a:rPr lang="en-GB" sz="1400" dirty="0"/>
              <a:t>Tesco V Unilever</a:t>
            </a:r>
          </a:p>
          <a:p>
            <a:r>
              <a:rPr lang="en-GB" sz="1800" dirty="0"/>
              <a:t>Ethical considerations due to corporate image and social responsibility</a:t>
            </a:r>
          </a:p>
          <a:p>
            <a:pPr lvl="1"/>
            <a:r>
              <a:rPr lang="en-GB" sz="1400" dirty="0"/>
              <a:t>Aldi advert featuring Scottish beef farmers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Specialist Procurement</a:t>
            </a:r>
          </a:p>
          <a:p>
            <a:r>
              <a:rPr lang="en-GB" sz="1800" dirty="0"/>
              <a:t>Procurement of goods or services where a limited supply base exists</a:t>
            </a:r>
          </a:p>
          <a:p>
            <a:pPr lvl="1"/>
            <a:r>
              <a:rPr lang="en-GB" sz="1400" dirty="0"/>
              <a:t>Low leverage</a:t>
            </a:r>
          </a:p>
          <a:p>
            <a:pPr lvl="1"/>
            <a:r>
              <a:rPr lang="en-GB" sz="1400" dirty="0"/>
              <a:t>Single Source V Sole Source</a:t>
            </a:r>
          </a:p>
          <a:p>
            <a:pPr lvl="1"/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6242091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7821"/>
            <a:ext cx="10515600" cy="1325563"/>
          </a:xfrm>
        </p:spPr>
        <p:txBody>
          <a:bodyPr/>
          <a:lstStyle/>
          <a:p>
            <a:r>
              <a:rPr lang="en-GB" b="1" dirty="0"/>
              <a:t>Category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33384"/>
            <a:ext cx="10515600" cy="5165124"/>
          </a:xfrm>
        </p:spPr>
        <p:txBody>
          <a:bodyPr>
            <a:normAutofit fontScale="92500" lnSpcReduction="20000"/>
          </a:bodyPr>
          <a:lstStyle/>
          <a:p>
            <a:r>
              <a:rPr lang="en-GB" sz="1800" i="1" dirty="0">
                <a:effectLst/>
              </a:rPr>
              <a:t>Category management can be defined as organising the resources of the Procurement team in such a way as to focus externally onto the supply markets of an organisation (as against having a focus on the internal customers or on internal Procurement departmental functions) in order to fully leverage purchasing decisions (Chartered Institute of Purchasing and Supply).  </a:t>
            </a:r>
          </a:p>
          <a:p>
            <a:pPr lvl="1"/>
            <a:r>
              <a:rPr lang="en-GB" sz="1900" dirty="0"/>
              <a:t>Categories group products and services together based on the ability of the market to supply not on the basis of organisational boundaries. </a:t>
            </a:r>
          </a:p>
          <a:p>
            <a:pPr lvl="1"/>
            <a:endParaRPr lang="en-GB" sz="1900" i="1" dirty="0">
              <a:effectLst/>
            </a:endParaRPr>
          </a:p>
          <a:p>
            <a:r>
              <a:rPr lang="en-GB" sz="1800" dirty="0"/>
              <a:t>Pioneered by large Automotive OEMs during the 1980s and 1990s</a:t>
            </a:r>
          </a:p>
          <a:p>
            <a:r>
              <a:rPr lang="en-GB" sz="1800" dirty="0"/>
              <a:t>Approach now used by many, large, multi-site and global organisations</a:t>
            </a:r>
          </a:p>
          <a:p>
            <a:pPr lvl="1"/>
            <a:r>
              <a:rPr lang="en-GB" sz="1400" dirty="0"/>
              <a:t>UK Public Sector</a:t>
            </a:r>
          </a:p>
          <a:p>
            <a:pPr lvl="1"/>
            <a:endParaRPr lang="en-GB" sz="1400" dirty="0"/>
          </a:p>
          <a:p>
            <a:pPr marL="0" indent="0">
              <a:buNone/>
            </a:pPr>
            <a:r>
              <a:rPr lang="en-GB" sz="1800" dirty="0"/>
              <a:t>Advantages</a:t>
            </a:r>
          </a:p>
          <a:p>
            <a:r>
              <a:rPr lang="en-GB" sz="1800" dirty="0"/>
              <a:t>Focusses activities on supply markets</a:t>
            </a:r>
          </a:p>
          <a:p>
            <a:r>
              <a:rPr lang="en-GB" sz="1800" dirty="0"/>
              <a:t>Identifies procurement synergies across organisational functions</a:t>
            </a:r>
          </a:p>
          <a:p>
            <a:r>
              <a:rPr lang="en-GB" sz="1800" dirty="0"/>
              <a:t>Easier to leverage spend with fewer suppliers</a:t>
            </a:r>
          </a:p>
          <a:p>
            <a:r>
              <a:rPr lang="en-GB" sz="1800" dirty="0"/>
              <a:t>Develops long term, partnership relationships with suppliers – less adversarial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dirty="0"/>
              <a:t>Disadvantages</a:t>
            </a:r>
            <a:endParaRPr lang="en-GB" sz="1400" dirty="0"/>
          </a:p>
          <a:p>
            <a:r>
              <a:rPr lang="en-GB" sz="1800" dirty="0"/>
              <a:t>Can isolate end users and budget holders from procurement decisions</a:t>
            </a:r>
          </a:p>
        </p:txBody>
      </p:sp>
    </p:spTree>
    <p:extLst>
      <p:ext uri="{BB962C8B-B14F-4D97-AF65-F5344CB8AC3E}">
        <p14:creationId xmlns:p14="http://schemas.microsoft.com/office/powerpoint/2010/main" val="2915024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6437" y="358708"/>
            <a:ext cx="10515600" cy="1325563"/>
          </a:xfrm>
        </p:spPr>
        <p:txBody>
          <a:bodyPr/>
          <a:lstStyle/>
          <a:p>
            <a:r>
              <a:rPr lang="en-GB" b="1" dirty="0"/>
              <a:t>Category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0432"/>
            <a:ext cx="10515600" cy="51898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Bosch Automotive</a:t>
            </a:r>
          </a:p>
        </p:txBody>
      </p:sp>
      <p:sp>
        <p:nvSpPr>
          <p:cNvPr id="4" name="Rectangle 3"/>
          <p:cNvSpPr/>
          <p:nvPr/>
        </p:nvSpPr>
        <p:spPr>
          <a:xfrm>
            <a:off x="4604951" y="1586750"/>
            <a:ext cx="2150076" cy="8567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Global Commodity Purchasing VP</a:t>
            </a:r>
          </a:p>
        </p:txBody>
      </p:sp>
      <p:sp>
        <p:nvSpPr>
          <p:cNvPr id="5" name="Rectangle 4"/>
          <p:cNvSpPr/>
          <p:nvPr/>
        </p:nvSpPr>
        <p:spPr>
          <a:xfrm>
            <a:off x="1523998" y="2714367"/>
            <a:ext cx="1944131" cy="766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Commodity Director</a:t>
            </a:r>
          </a:p>
          <a:p>
            <a:pPr algn="ctr"/>
            <a:r>
              <a:rPr lang="en-GB" dirty="0"/>
              <a:t>Direct Purchasing</a:t>
            </a:r>
          </a:p>
        </p:txBody>
      </p:sp>
      <p:sp>
        <p:nvSpPr>
          <p:cNvPr id="6" name="Rectangle 5"/>
          <p:cNvSpPr/>
          <p:nvPr/>
        </p:nvSpPr>
        <p:spPr>
          <a:xfrm>
            <a:off x="7511878" y="2714366"/>
            <a:ext cx="2010033" cy="7661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Commodity Director </a:t>
            </a:r>
          </a:p>
          <a:p>
            <a:pPr algn="ctr"/>
            <a:r>
              <a:rPr lang="en-GB" dirty="0"/>
              <a:t>Indirect Purchasing</a:t>
            </a:r>
          </a:p>
        </p:txBody>
      </p:sp>
      <p:sp>
        <p:nvSpPr>
          <p:cNvPr id="7" name="Rectangle 6"/>
          <p:cNvSpPr/>
          <p:nvPr/>
        </p:nvSpPr>
        <p:spPr>
          <a:xfrm>
            <a:off x="9325227" y="3924739"/>
            <a:ext cx="1235676" cy="6343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Category Manager</a:t>
            </a:r>
          </a:p>
          <a:p>
            <a:pPr algn="ctr"/>
            <a:r>
              <a:rPr lang="en-GB" sz="1000" dirty="0"/>
              <a:t>Goods</a:t>
            </a:r>
          </a:p>
        </p:txBody>
      </p:sp>
      <p:sp>
        <p:nvSpPr>
          <p:cNvPr id="8" name="Rectangle 7"/>
          <p:cNvSpPr/>
          <p:nvPr/>
        </p:nvSpPr>
        <p:spPr>
          <a:xfrm>
            <a:off x="6420704" y="3924739"/>
            <a:ext cx="1508900" cy="541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Category Manager</a:t>
            </a:r>
          </a:p>
          <a:p>
            <a:pPr algn="ctr"/>
            <a:r>
              <a:rPr lang="en-GB" sz="1000" dirty="0"/>
              <a:t>Services</a:t>
            </a:r>
          </a:p>
        </p:txBody>
      </p:sp>
      <p:sp>
        <p:nvSpPr>
          <p:cNvPr id="9" name="Rectangle 8"/>
          <p:cNvSpPr/>
          <p:nvPr/>
        </p:nvSpPr>
        <p:spPr>
          <a:xfrm>
            <a:off x="518644" y="4077730"/>
            <a:ext cx="1087395" cy="4201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Category Manager</a:t>
            </a:r>
          </a:p>
          <a:p>
            <a:pPr algn="ctr"/>
            <a:r>
              <a:rPr lang="en-GB" sz="1000" dirty="0"/>
              <a:t>Metals</a:t>
            </a:r>
          </a:p>
        </p:txBody>
      </p:sp>
      <p:sp>
        <p:nvSpPr>
          <p:cNvPr id="10" name="Rectangle 9"/>
          <p:cNvSpPr/>
          <p:nvPr/>
        </p:nvSpPr>
        <p:spPr>
          <a:xfrm>
            <a:off x="2069756" y="4085967"/>
            <a:ext cx="1266568" cy="4901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Category Manager</a:t>
            </a:r>
          </a:p>
          <a:p>
            <a:pPr algn="ctr"/>
            <a:r>
              <a:rPr lang="en-GB" sz="1000" dirty="0"/>
              <a:t>Plastics</a:t>
            </a:r>
          </a:p>
        </p:txBody>
      </p:sp>
      <p:sp>
        <p:nvSpPr>
          <p:cNvPr id="11" name="Rectangle 10"/>
          <p:cNvSpPr/>
          <p:nvPr/>
        </p:nvSpPr>
        <p:spPr>
          <a:xfrm>
            <a:off x="3566984" y="4094205"/>
            <a:ext cx="1037967" cy="4201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Senior Category Manager</a:t>
            </a:r>
          </a:p>
        </p:txBody>
      </p:sp>
      <p:sp>
        <p:nvSpPr>
          <p:cNvPr id="12" name="Rectangle 11"/>
          <p:cNvSpPr/>
          <p:nvPr/>
        </p:nvSpPr>
        <p:spPr>
          <a:xfrm>
            <a:off x="643496" y="4605071"/>
            <a:ext cx="1146088" cy="53994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 Aluminium Castings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603765" y="5389607"/>
            <a:ext cx="1166340" cy="4761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 Steel Castings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538548" y="6110300"/>
            <a:ext cx="1231557" cy="48660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 Aluminium Stamped Parts 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2069757" y="4736756"/>
            <a:ext cx="1244256" cy="321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 Injection Mouldings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2069756" y="5296927"/>
            <a:ext cx="1244257" cy="3212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 Vacuum </a:t>
            </a:r>
            <a:r>
              <a:rPr lang="en-GB" sz="1000" dirty="0" err="1"/>
              <a:t>Formings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3468129" y="4767648"/>
            <a:ext cx="1260390" cy="529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 Fasteners</a:t>
            </a:r>
          </a:p>
        </p:txBody>
      </p:sp>
      <p:cxnSp>
        <p:nvCxnSpPr>
          <p:cNvPr id="19" name="Elbow Connector 18"/>
          <p:cNvCxnSpPr>
            <a:stCxn id="5" idx="2"/>
            <a:endCxn id="11" idx="0"/>
          </p:cNvCxnSpPr>
          <p:nvPr/>
        </p:nvCxnSpPr>
        <p:spPr>
          <a:xfrm rot="16200000" flipH="1">
            <a:off x="2984157" y="2992393"/>
            <a:ext cx="613719" cy="1589904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Elbow Connector 21"/>
          <p:cNvCxnSpPr>
            <a:stCxn id="5" idx="2"/>
            <a:endCxn id="9" idx="0"/>
          </p:cNvCxnSpPr>
          <p:nvPr/>
        </p:nvCxnSpPr>
        <p:spPr>
          <a:xfrm rot="5400000">
            <a:off x="1480581" y="3062247"/>
            <a:ext cx="597244" cy="1433722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stCxn id="11" idx="2"/>
            <a:endCxn id="17" idx="0"/>
          </p:cNvCxnSpPr>
          <p:nvPr/>
        </p:nvCxnSpPr>
        <p:spPr>
          <a:xfrm>
            <a:off x="4085968" y="4514335"/>
            <a:ext cx="12356" cy="2533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/>
          <p:cNvCxnSpPr>
            <a:stCxn id="5" idx="2"/>
          </p:cNvCxnSpPr>
          <p:nvPr/>
        </p:nvCxnSpPr>
        <p:spPr>
          <a:xfrm flipH="1">
            <a:off x="2495033" y="3480486"/>
            <a:ext cx="1031" cy="5972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Elbow Connector 31"/>
          <p:cNvCxnSpPr>
            <a:stCxn id="9" idx="1"/>
            <a:endCxn id="14" idx="1"/>
          </p:cNvCxnSpPr>
          <p:nvPr/>
        </p:nvCxnSpPr>
        <p:spPr>
          <a:xfrm rot="10800000" flipH="1" flipV="1">
            <a:off x="518644" y="4287794"/>
            <a:ext cx="19904" cy="2065807"/>
          </a:xfrm>
          <a:prstGeom prst="bentConnector3">
            <a:avLst>
              <a:gd name="adj1" fmla="val -1148513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Elbow Connector 36"/>
          <p:cNvCxnSpPr>
            <a:endCxn id="13" idx="1"/>
          </p:cNvCxnSpPr>
          <p:nvPr/>
        </p:nvCxnSpPr>
        <p:spPr>
          <a:xfrm>
            <a:off x="290383" y="5618202"/>
            <a:ext cx="313382" cy="9456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Elbow Connector 47"/>
          <p:cNvCxnSpPr>
            <a:stCxn id="10" idx="1"/>
            <a:endCxn id="16" idx="1"/>
          </p:cNvCxnSpPr>
          <p:nvPr/>
        </p:nvCxnSpPr>
        <p:spPr>
          <a:xfrm rot="10800000" flipV="1">
            <a:off x="2069756" y="4331043"/>
            <a:ext cx="12700" cy="1126522"/>
          </a:xfrm>
          <a:prstGeom prst="bentConnector3">
            <a:avLst>
              <a:gd name="adj1" fmla="val 180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Elbow Connector 50"/>
          <p:cNvCxnSpPr>
            <a:endCxn id="15" idx="1"/>
          </p:cNvCxnSpPr>
          <p:nvPr/>
        </p:nvCxnSpPr>
        <p:spPr>
          <a:xfrm>
            <a:off x="1850767" y="4893276"/>
            <a:ext cx="218990" cy="4118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Elbow Connector 52"/>
          <p:cNvCxnSpPr>
            <a:stCxn id="4" idx="2"/>
            <a:endCxn id="5" idx="0"/>
          </p:cNvCxnSpPr>
          <p:nvPr/>
        </p:nvCxnSpPr>
        <p:spPr>
          <a:xfrm rot="5400000">
            <a:off x="3952586" y="986964"/>
            <a:ext cx="270882" cy="318392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Elbow Connector 54"/>
          <p:cNvCxnSpPr>
            <a:stCxn id="4" idx="2"/>
            <a:endCxn id="6" idx="0"/>
          </p:cNvCxnSpPr>
          <p:nvPr/>
        </p:nvCxnSpPr>
        <p:spPr>
          <a:xfrm rot="16200000" flipH="1">
            <a:off x="6963002" y="1160472"/>
            <a:ext cx="270881" cy="283690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Arrow Connector 66"/>
          <p:cNvCxnSpPr>
            <a:endCxn id="12" idx="1"/>
          </p:cNvCxnSpPr>
          <p:nvPr/>
        </p:nvCxnSpPr>
        <p:spPr>
          <a:xfrm flipV="1">
            <a:off x="290383" y="4875043"/>
            <a:ext cx="353113" cy="1196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4" name="Rectangle 83"/>
          <p:cNvSpPr/>
          <p:nvPr/>
        </p:nvSpPr>
        <p:spPr>
          <a:xfrm>
            <a:off x="6582025" y="5047103"/>
            <a:ext cx="1499287" cy="425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</a:t>
            </a:r>
          </a:p>
          <a:p>
            <a:pPr algn="ctr"/>
            <a:r>
              <a:rPr lang="en-GB" sz="1000" dirty="0"/>
              <a:t>3</a:t>
            </a:r>
            <a:r>
              <a:rPr lang="en-GB" sz="1000" baseline="30000" dirty="0"/>
              <a:t>rd</a:t>
            </a:r>
            <a:r>
              <a:rPr lang="en-GB" sz="1000" dirty="0"/>
              <a:t> Party Logistics</a:t>
            </a:r>
          </a:p>
        </p:txBody>
      </p:sp>
      <p:sp>
        <p:nvSpPr>
          <p:cNvPr id="85" name="Rectangle 84"/>
          <p:cNvSpPr/>
          <p:nvPr/>
        </p:nvSpPr>
        <p:spPr>
          <a:xfrm>
            <a:off x="6604341" y="5685021"/>
            <a:ext cx="1499287" cy="425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</a:t>
            </a:r>
          </a:p>
          <a:p>
            <a:pPr algn="ctr"/>
            <a:r>
              <a:rPr lang="en-GB" sz="1000" dirty="0"/>
              <a:t>Engineering Services</a:t>
            </a:r>
          </a:p>
        </p:txBody>
      </p:sp>
      <p:sp>
        <p:nvSpPr>
          <p:cNvPr id="86" name="Rectangle 85"/>
          <p:cNvSpPr/>
          <p:nvPr/>
        </p:nvSpPr>
        <p:spPr>
          <a:xfrm>
            <a:off x="6604341" y="6255460"/>
            <a:ext cx="1499287" cy="425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</a:t>
            </a:r>
          </a:p>
          <a:p>
            <a:pPr algn="ctr"/>
            <a:r>
              <a:rPr lang="en-GB" sz="1000" dirty="0"/>
              <a:t>Facilities</a:t>
            </a:r>
          </a:p>
        </p:txBody>
      </p:sp>
      <p:cxnSp>
        <p:nvCxnSpPr>
          <p:cNvPr id="88" name="Elbow Connector 87"/>
          <p:cNvCxnSpPr>
            <a:stCxn id="8" idx="1"/>
            <a:endCxn id="86" idx="1"/>
          </p:cNvCxnSpPr>
          <p:nvPr/>
        </p:nvCxnSpPr>
        <p:spPr>
          <a:xfrm rot="10800000" flipH="1" flipV="1">
            <a:off x="6420703" y="4195376"/>
            <a:ext cx="183637" cy="2272723"/>
          </a:xfrm>
          <a:prstGeom prst="bentConnector3">
            <a:avLst>
              <a:gd name="adj1" fmla="val -124485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Arrow Connector 91"/>
          <p:cNvCxnSpPr>
            <a:endCxn id="84" idx="1"/>
          </p:cNvCxnSpPr>
          <p:nvPr/>
        </p:nvCxnSpPr>
        <p:spPr>
          <a:xfrm>
            <a:off x="6147825" y="5259742"/>
            <a:ext cx="4342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endCxn id="85" idx="1"/>
          </p:cNvCxnSpPr>
          <p:nvPr/>
        </p:nvCxnSpPr>
        <p:spPr>
          <a:xfrm>
            <a:off x="6170141" y="5897660"/>
            <a:ext cx="43420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7" name="Rectangle 96"/>
          <p:cNvSpPr/>
          <p:nvPr/>
        </p:nvSpPr>
        <p:spPr>
          <a:xfrm>
            <a:off x="9325227" y="5058031"/>
            <a:ext cx="1499287" cy="425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</a:t>
            </a:r>
          </a:p>
          <a:p>
            <a:pPr algn="ctr"/>
            <a:r>
              <a:rPr lang="en-GB" sz="1000" dirty="0"/>
              <a:t>MRO Spares</a:t>
            </a:r>
          </a:p>
        </p:txBody>
      </p:sp>
      <p:sp>
        <p:nvSpPr>
          <p:cNvPr id="99" name="Rectangle 98"/>
          <p:cNvSpPr/>
          <p:nvPr/>
        </p:nvSpPr>
        <p:spPr>
          <a:xfrm>
            <a:off x="9325227" y="5724206"/>
            <a:ext cx="1499287" cy="42527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000" dirty="0"/>
              <a:t>Category Manager</a:t>
            </a:r>
          </a:p>
          <a:p>
            <a:pPr algn="ctr"/>
            <a:r>
              <a:rPr lang="en-GB" sz="1000" dirty="0"/>
              <a:t>Consumables</a:t>
            </a:r>
          </a:p>
        </p:txBody>
      </p:sp>
      <p:cxnSp>
        <p:nvCxnSpPr>
          <p:cNvPr id="101" name="Elbow Connector 100"/>
          <p:cNvCxnSpPr>
            <a:stCxn id="7" idx="1"/>
            <a:endCxn id="99" idx="1"/>
          </p:cNvCxnSpPr>
          <p:nvPr/>
        </p:nvCxnSpPr>
        <p:spPr>
          <a:xfrm rot="10800000" flipV="1">
            <a:off x="9325227" y="4241896"/>
            <a:ext cx="12700" cy="1694950"/>
          </a:xfrm>
          <a:prstGeom prst="bentConnector3">
            <a:avLst>
              <a:gd name="adj1" fmla="val 180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3" name="Straight Arrow Connector 102"/>
          <p:cNvCxnSpPr>
            <a:endCxn id="97" idx="1"/>
          </p:cNvCxnSpPr>
          <p:nvPr/>
        </p:nvCxnSpPr>
        <p:spPr>
          <a:xfrm>
            <a:off x="9102811" y="5270670"/>
            <a:ext cx="222416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21162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642" y="535459"/>
            <a:ext cx="9910119" cy="6071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36497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070" y="403654"/>
            <a:ext cx="10643286" cy="5939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28337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Category Management Case Studies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hlinkClick r:id="rId2"/>
              </a:rPr>
              <a:t>https://www.cips.org/supply-management/news/2016/august/john-lewis-benefits-from-procurement-restructure/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3"/>
              </a:rPr>
              <a:t>https://www.cips.org/supply-management/news/2012/january/cardiff-council-implements-procurement-transformation/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https://www.cips.org/supply-management/news/2017/february/tideway-super-sewer-saves-5m-on-corporate-services-with-category-management-1/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72277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98454"/>
          </a:xfrm>
        </p:spPr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63580"/>
            <a:ext cx="10515600" cy="4813383"/>
          </a:xfrm>
        </p:spPr>
        <p:txBody>
          <a:bodyPr/>
          <a:lstStyle/>
          <a:p>
            <a:r>
              <a:rPr lang="en-GB" dirty="0"/>
              <a:t>From the articles you’ve read, suggest some of the benefits of a category management approach</a:t>
            </a:r>
          </a:p>
        </p:txBody>
      </p:sp>
    </p:spTree>
    <p:extLst>
      <p:ext uri="{BB962C8B-B14F-4D97-AF65-F5344CB8AC3E}">
        <p14:creationId xmlns:p14="http://schemas.microsoft.com/office/powerpoint/2010/main" val="37358916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897</Words>
  <Application>Microsoft Macintosh PowerPoint</Application>
  <PresentationFormat>Widescreen</PresentationFormat>
  <Paragraphs>192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Calibri Light</vt:lpstr>
      <vt:lpstr>Office Theme</vt:lpstr>
      <vt:lpstr>Procurement &amp;  Supply Chain Management</vt:lpstr>
      <vt:lpstr>Management of the Procurement Function</vt:lpstr>
      <vt:lpstr>Centralised &amp; decentralised Procurement</vt:lpstr>
      <vt:lpstr>Centralised &amp; decentralised Procurement</vt:lpstr>
      <vt:lpstr>Types of Procurement</vt:lpstr>
      <vt:lpstr>Production Materials</vt:lpstr>
      <vt:lpstr>Capital Equipment</vt:lpstr>
      <vt:lpstr>Capital Equipment</vt:lpstr>
      <vt:lpstr>Capital Equipment</vt:lpstr>
      <vt:lpstr>Procurement of Services</vt:lpstr>
      <vt:lpstr>Global Procurement</vt:lpstr>
      <vt:lpstr>Other Types of Procurement </vt:lpstr>
      <vt:lpstr>Category Management</vt:lpstr>
      <vt:lpstr>Category Management</vt:lpstr>
      <vt:lpstr>PowerPoint Presentation</vt:lpstr>
      <vt:lpstr>PowerPoint Presentation</vt:lpstr>
      <vt:lpstr>Category Management Case Studies</vt:lpstr>
      <vt:lpstr>Activity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Procurement &amp;  Supply Chain Management</dc:title>
  <dc:creator>Carl Singleton</dc:creator>
  <cp:lastModifiedBy>Carl Singleton</cp:lastModifiedBy>
  <cp:revision>4</cp:revision>
  <dcterms:created xsi:type="dcterms:W3CDTF">2019-05-29T21:25:45Z</dcterms:created>
  <dcterms:modified xsi:type="dcterms:W3CDTF">2019-05-29T22:57:16Z</dcterms:modified>
</cp:coreProperties>
</file>