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400" r:id="rId2"/>
    <p:sldId id="364" r:id="rId3"/>
    <p:sldId id="380" r:id="rId4"/>
    <p:sldId id="394" r:id="rId5"/>
    <p:sldId id="395" r:id="rId6"/>
    <p:sldId id="396" r:id="rId7"/>
    <p:sldId id="397" r:id="rId8"/>
    <p:sldId id="398" r:id="rId9"/>
    <p:sldId id="365" r:id="rId10"/>
    <p:sldId id="401" r:id="rId11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74" autoAdjust="0"/>
    <p:restoredTop sz="93699" autoAdjust="0"/>
  </p:normalViewPr>
  <p:slideViewPr>
    <p:cSldViewPr showGuides="1">
      <p:cViewPr>
        <p:scale>
          <a:sx n="55" d="100"/>
          <a:sy n="55" d="100"/>
        </p:scale>
        <p:origin x="1854" y="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40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howGuides="1"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8043C65-EFF3-82CE-4D33-6FC1624409D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BC5810D-D4D1-320F-DBF3-2D3C8239316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F1989B31-6A7B-424F-F767-1A6473F1A0B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B5E97BF8-8D30-DB47-5733-9327219DC53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6EDB964-F999-5547-8F4F-66A7F66C50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4074264-02F7-081D-0EC2-505D158B80A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C0F8ECCC-FCD2-82A7-0313-6B6B6832A63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54A1FBC-01FB-F2B1-317F-82B1601D2E5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FAFE73B-CD17-F824-4D1A-00241F1E6C6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1C1E20C0-3A37-7291-CB83-2ECB2C2445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0695C8BE-B775-4A8F-C42F-87178B3128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66888797-FB20-2040-BB2E-625F33C623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F4F14-D76B-861F-2CF0-EF6852C425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F881F-D72F-5447-8A1A-F66B7ADB03E6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F78880-2405-A01A-A73C-456C66EDD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EE0FF4-0C4C-A807-2E57-4602F10FA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0F7FC8-BE19-7B4F-B776-597DDBC567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50092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7C1FBD-706A-5295-FB0A-F2E1DE9CD1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D0D0BF-B7A4-0946-BB41-002EC0E885C4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E38D6-B41E-953E-C70E-B4A00A5F8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71D0-5FB6-EF6E-3F9C-09400749D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1A889-9CC5-D140-8BF1-56AB827C5F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17095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B538A5-91F6-064C-F364-837708A1C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32A98-8AF9-1440-AFF1-5A804F0C8F47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2D553BC-BF13-2502-A2F3-9CAF508608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1711-5CC2-264A-9246-DC68D1CAC9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492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CB476C-6FA3-015D-119A-D8778BD9E2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619B-2D6F-A149-872F-F3DB6EEFDEB6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2F9810-D005-43FB-DB2B-AFFF408008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BB2EF-DB8B-2C49-BA57-A5ADC4E4FB9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6998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049D09A-B9AF-A822-27DE-43DE01C01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1CB23A-A728-4B4E-A81D-25690DD3D788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15895CD-CDDB-E986-6BFB-7F0928AEB9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7E767-756B-3442-A814-255DA3A059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5176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086A5BA-8ECF-4362-E8E9-B3245AF8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08727-8344-8B4F-8EEC-2DB1231409AC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ED5F7EB-842F-A5D2-A7EB-C37B09953E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0CD4D1-CB14-C64D-B8EA-2F667C6C262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1499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C74E58C-22B3-9C65-2A86-29F171CE89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1DF8-BA4C-C148-9F7E-39B961F5260E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A8D3E689-68C4-3212-BB1A-C9C7843AAB2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59C2B-2A32-0C41-A581-D9850AA6459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284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88D8B22-BEB8-0245-E58D-6272FEB7D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22F59-A550-9A48-BBC4-116F572C442C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AA4F-0014-73E7-946F-DAD2A9721D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A2C65A-A008-D04C-BCE9-5D6D5427D7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7599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984B16-D1A1-BF5F-E9CA-2CEACE2C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42E187-9929-A046-AD0F-37A324F2EC73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C1D23D-8875-526D-9CFD-9762C0659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F6D2-D096-F54E-AE2F-E266D345F9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134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E8703-8DAC-07D0-3243-50B4CD782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27B67-172B-EC4C-8CF6-F086B1A6C9F2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0CA56CC-2FCE-B7DA-8C4C-2A368E29425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1F3923-B5DE-6147-9F3D-83CAB66C7FE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440199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53A7A2-4150-ED1C-E208-F2B0927F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05EFC-0FB1-9648-829C-DFCC5A367BAA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71F66FA-E13E-3A53-9003-303D3F31EC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F10E5-FE94-D943-911B-1929CD080F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54122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179354EE-9BCD-DC81-79C2-F3AE2F6FA50D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646EF0C-31EF-BBE9-A81D-A3F1333326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29AAC4-F34C-176D-49C2-265EFB8D08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FECBAB1-7E44-404F-A949-8608AC03F287}" type="datetime1">
              <a:rPr lang="en-GB" altLang="en-US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5D487B-9568-A07C-EE43-7712468BFB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54B492-48E3-934E-A869-0AD42C92BC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68" r:id="rId1"/>
    <p:sldLayoutId id="2147484169" r:id="rId2"/>
    <p:sldLayoutId id="2147484159" r:id="rId3"/>
    <p:sldLayoutId id="2147484160" r:id="rId4"/>
    <p:sldLayoutId id="2147484161" r:id="rId5"/>
    <p:sldLayoutId id="2147484162" r:id="rId6"/>
    <p:sldLayoutId id="2147484163" r:id="rId7"/>
    <p:sldLayoutId id="2147484164" r:id="rId8"/>
    <p:sldLayoutId id="2147484165" r:id="rId9"/>
    <p:sldLayoutId id="2147484166" r:id="rId10"/>
    <p:sldLayoutId id="21474841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822DB84-E6BF-E73B-7465-77554FF2CE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75A2BC5-10C7-E7CE-FA24-FEE3C2B04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6331"/>
          </a:xfrm>
        </p:spPr>
        <p:txBody>
          <a:bodyPr/>
          <a:lstStyle/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42F654-FD7D-F738-EEFF-2CE6EBDE2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E656804D-5E31-7CCB-C2E0-DA9B91EAEB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013453-42EC-4567-9F55-4175286AF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37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1D0A50BD-D46A-BEBE-BED3-6EA045BFD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defRPr/>
            </a:pPr>
            <a:br>
              <a:rPr kumimoji="0" lang="en-GB" altLang="en-US" sz="1400" b="1" i="1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</a:br>
            <a:r>
              <a:rPr lang="en-GB" altLang="en-US" sz="3100" b="1" dirty="0">
                <a:latin typeface="Arial" panose="020B0604020202020204" pitchFamily="34" charset="0"/>
                <a:cs typeface="Arial" panose="020B0604020202020204" pitchFamily="34" charset="0"/>
              </a:rPr>
              <a:t>Professional Career Development within Health and Social Care</a:t>
            </a:r>
            <a:br>
              <a:rPr lang="en-GB" altLang="en-US" sz="3100" b="1" dirty="0"/>
            </a:br>
            <a:br>
              <a:rPr lang="en-GB" altLang="en-US" sz="1400" b="1" dirty="0"/>
            </a:br>
            <a:br>
              <a:rPr lang="en-GB" altLang="en-US" sz="1400" b="1" i="1" dirty="0"/>
            </a:br>
            <a:endParaRPr lang="en-US" altLang="en-US" sz="1400" b="1" i="1" dirty="0"/>
          </a:p>
        </p:txBody>
      </p:sp>
      <p:sp>
        <p:nvSpPr>
          <p:cNvPr id="16389" name="Content Placeholder 2">
            <a:extLst>
              <a:ext uri="{FF2B5EF4-FFF2-40B4-BE49-F238E27FC236}">
                <a16:creationId xmlns:a16="http://schemas.microsoft.com/office/drawing/2014/main" id="{35AB624D-253E-188F-5774-3C759B88B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LCHS 4009 (LON)</a:t>
            </a:r>
          </a:p>
          <a:p>
            <a:pPr>
              <a:lnSpc>
                <a:spcPct val="90000"/>
              </a:lnSpc>
            </a:pP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    ASSIGNMENT 1</a:t>
            </a:r>
          </a:p>
          <a:p>
            <a:pPr>
              <a:lnSpc>
                <a:spcPct val="90000"/>
              </a:lnSpc>
            </a:pP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Rafat Ibrahim</a:t>
            </a:r>
          </a:p>
          <a:p>
            <a:pPr marL="0" indent="0">
              <a:lnSpc>
                <a:spcPct val="90000"/>
              </a:lnSpc>
              <a:buNone/>
            </a:pP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alt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Tutor’s Name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: Dr Christopher </a:t>
            </a:r>
            <a:r>
              <a:rPr lang="en-GB" altLang="en-US" sz="24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Mafuwa</a:t>
            </a: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33EB86-A9D2-A4D2-41C1-D1082C0BFF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3968" y="1538917"/>
            <a:ext cx="4680519" cy="405032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12EB2-E4F6-3D59-BE80-B31481BB28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C9D1F96-3DE6-40B6-9DCF-E50C656CAE8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C342A184-DFE2-F5E6-0CBB-6455C2C6EA35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spcAft>
                <a:spcPts val="600"/>
              </a:spcAft>
              <a:buFontTx/>
              <a:buNone/>
            </a:pPr>
            <a:fld id="{CEC250F8-4FF9-5342-89B8-2726CFD09EE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spcAft>
                  <a:spcPts val="600"/>
                </a:spcAft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712E805E-C8E9-35F2-E4EE-602928983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6131024" cy="1143000"/>
          </a:xfrm>
        </p:spPr>
        <p:txBody>
          <a:bodyPr/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My Presentation Objectives</a:t>
            </a:r>
            <a:endParaRPr lang="en-GB" altLang="en-US" sz="28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97DAD4B-67FC-6253-C1C0-4486671C3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080" y="1257300"/>
            <a:ext cx="4773000" cy="4432325"/>
          </a:xfrm>
        </p:spPr>
        <p:txBody>
          <a:bodyPr/>
          <a:lstStyle/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is SWOT analysis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importance of SWOT to my personal growth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My Personal SWOT Analysis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Leverage my Strength to overcome my weakness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Minimising Threats by using my Strengths.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Utilising my strengths for available opportunities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0" indent="0"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7CF357-4675-312B-9DFB-EEECC79CC24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7413" name="Slide Number Placeholder 4">
            <a:extLst>
              <a:ext uri="{FF2B5EF4-FFF2-40B4-BE49-F238E27FC236}">
                <a16:creationId xmlns:a16="http://schemas.microsoft.com/office/drawing/2014/main" id="{B29AF55F-9AC6-AF0F-A1EE-D2FFBC7F996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5299BF-4DF3-7940-BB7E-4B4793A2163E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4" descr="A close-up of a dart board with three red darts in the center&#10;&#10;AI-generated content may be incorrect.">
            <a:extLst>
              <a:ext uri="{FF2B5EF4-FFF2-40B4-BE49-F238E27FC236}">
                <a16:creationId xmlns:a16="http://schemas.microsoft.com/office/drawing/2014/main" id="{C743D17A-B5F9-BF75-74C9-0007BCE268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14300"/>
            <a:ext cx="3635515" cy="557532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2694"/>
            <a:ext cx="8229600" cy="1143000"/>
          </a:xfrm>
        </p:spPr>
        <p:txBody>
          <a:bodyPr wrap="square"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3100" b="1" dirty="0">
                <a:latin typeface="Arial" panose="020B0604020202020204" pitchFamily="34" charset="0"/>
                <a:cs typeface="Arial" panose="020B0604020202020204" pitchFamily="34" charset="0"/>
              </a:rPr>
              <a:t> SWOT Analysis and why it is  important to my personal and professional development</a:t>
            </a:r>
            <a:endParaRPr lang="en-GB" altLang="en-US" sz="31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667" y="1268759"/>
            <a:ext cx="5421438" cy="4320481"/>
          </a:xfrm>
        </p:spPr>
        <p:txBody>
          <a:bodyPr wrap="square" anchor="t">
            <a:noAutofit/>
          </a:bodyPr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Definition</a:t>
            </a:r>
            <a:r>
              <a:rPr kumimoji="0" lang="en-GB" sz="1800" b="0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 – Strengths, W- Weakness, O-Opportunity, T- Threats.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Created in 1960s at Stanford University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Led by Albert Humphrey</a:t>
            </a:r>
          </a:p>
          <a:p>
            <a:pPr>
              <a:lnSpc>
                <a:spcPct val="90000"/>
              </a:lnSpc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1800" b="1" u="sng" dirty="0">
                <a:latin typeface="Arial" panose="020B0604020202020204" pitchFamily="34" charset="0"/>
                <a:cs typeface="Arial" panose="020B0604020202020204" pitchFamily="34" charset="0"/>
              </a:rPr>
              <a:t>Importance of SWOT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Framework for strategic planning of action (Moon, 2013).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Identify internal factors and external factors to mitigate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As a Communication tool (Adair, 2019),(Tarrant, 2013).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Opens opportunities for carer growth (NHS,2024).</a:t>
            </a:r>
          </a:p>
          <a:p>
            <a:pPr>
              <a:lnSpc>
                <a:spcPct val="90000"/>
              </a:lnSpc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(CPD) Continuous Personal Development (Moon, 2013).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2AAB25-535C-D3B9-F533-4241DE522F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27" r="5" b="5"/>
          <a:stretch>
            <a:fillRect/>
          </a:stretch>
        </p:blipFill>
        <p:spPr>
          <a:xfrm>
            <a:off x="5364089" y="1225694"/>
            <a:ext cx="3654628" cy="410276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BF746479-5A54-43D8-9985-034223541E15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4B904670-820E-47CC-86D8-CF3D7CD14D9E}" type="slidenum">
              <a:rPr lang="en-GB" altLang="en-US" sz="12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03/11/2025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114300"/>
            <a:ext cx="8854444" cy="893563"/>
          </a:xfrm>
        </p:spPr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Describing my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796636" y="3380994"/>
            <a:ext cx="7419248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107504" y="1261723"/>
            <a:ext cx="4465801" cy="21060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Time management</a:t>
            </a:r>
            <a:r>
              <a:rPr lang="en-GB" sz="1600" b="1" dirty="0"/>
              <a:t>		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Effective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Cultural Diversity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Listen Attentively and 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Commitment to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latin typeface="Aptos" panose="020B0004020202020204" pitchFamily="34" charset="0"/>
            </a:endParaRPr>
          </a:p>
          <a:p>
            <a:endParaRPr lang="en-GB" sz="1600" b="1" dirty="0">
              <a:latin typeface="Aptos" panose="020B00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4599328" y="1261723"/>
            <a:ext cx="4437168" cy="2106023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IT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Low confidence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Delegating tasks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Decision making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77568" y="3503504"/>
            <a:ext cx="4465800" cy="214740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Job opportunities in health care sectors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Mentoring and Coaching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Networking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CPD courses and online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Career prospect to senior posts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4544672" y="3490255"/>
            <a:ext cx="4491823" cy="2202033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Too much work loads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High demand for health and social care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Competition for senior posts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policies and regulatory laws</a:t>
            </a:r>
          </a:p>
          <a:p>
            <a:endParaRPr lang="en-GB" dirty="0">
              <a:latin typeface="Aptos" panose="020B0004020202020204" pitchFamily="34" charset="0"/>
            </a:endParaRPr>
          </a:p>
          <a:p>
            <a:endParaRPr lang="en-GB" dirty="0">
              <a:latin typeface="Aptos" panose="020B00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4572000" y="1869621"/>
            <a:ext cx="0" cy="3058393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063227" cy="1304555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Leveraging my strengths to overcome my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5554960" cy="4320481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Strength to overcome weakness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Effective communication to delegate small tasks (Adair, 2019).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Communication will elevate my confidence and seek support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Using my empathy and listening skills to manage problem solving (Tarrant, 2013).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learning can help in further IT training (Cottrell, 2017).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Minimising Threats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Effectiveness of my Time Management will reduce heavy workloads.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Commitment to learning will make me current in new regulatory laws 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effective communication, teamwork and empathy will enable me to get a senior role (Adair,2019), (Tarrant, 2013).</a:t>
            </a:r>
          </a:p>
          <a:p>
            <a:pPr>
              <a:lnSpc>
                <a:spcPct val="9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79C9056-9765-4C94-032C-AE1A527CFC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438" r="17612"/>
          <a:stretch>
            <a:fillRect/>
          </a:stretch>
        </p:blipFill>
        <p:spPr>
          <a:xfrm>
            <a:off x="5796136" y="1304554"/>
            <a:ext cx="3267091" cy="4284686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Opportunities available to me, and how I utilise them with my 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4" y="1417638"/>
            <a:ext cx="4969247" cy="4171602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will help with my networking and Mentoring (Adair, 2019),(Tarrant, 2013).</a:t>
            </a:r>
          </a:p>
          <a:p>
            <a:pPr marL="342900" marR="0" lvl="0" indent="-342900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CPD learning will keep me updated and improve my career success (Moon, 2013).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Close working relationship with senior colleagues with my effective communication.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empathy and active listening give the opportunity to work well in care sectors (Tarrant, 2013).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My cultural Diversity gives me hope of working in care sector (DHSC,2023).</a:t>
            </a:r>
          </a:p>
          <a:p>
            <a:pPr>
              <a:lnSpc>
                <a:spcPct val="9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Time Management, will balance my work life, study and training.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A55A8C18-0731-8F44-31A7-B1DCEFB4203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595598" y="1556792"/>
            <a:ext cx="3235218" cy="4032449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alt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sz="28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altLang="en-US" sz="1500" dirty="0"/>
          </a:p>
          <a:p>
            <a:pPr marL="0" indent="0">
              <a:lnSpc>
                <a:spcPct val="90000"/>
              </a:lnSpc>
              <a:buNone/>
            </a:pPr>
            <a:endParaRPr lang="en-GB" altLang="en-US" sz="1600" dirty="0"/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SWOT gives me a clearer view and clear goals setting</a:t>
            </a:r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Mitigating my strength to overcome my weakness</a:t>
            </a:r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My opportunities to reduce the threats</a:t>
            </a:r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Reflection helps me improve my learning path</a:t>
            </a:r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CPD  will enhance my career progression in Health and Social care.</a:t>
            </a:r>
          </a:p>
          <a:p>
            <a:pPr>
              <a:lnSpc>
                <a:spcPct val="90000"/>
              </a:lnSpc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will help in building my confidence in health care career</a:t>
            </a:r>
          </a:p>
          <a:p>
            <a:pPr>
              <a:lnSpc>
                <a:spcPct val="90000"/>
              </a:lnSpc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GB" altLang="en-US" sz="1500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F3BD6B3C-FE0F-17E8-52C3-8BAF713BFF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76056" y="1268759"/>
            <a:ext cx="3610744" cy="4320481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9F458A58-9170-4293-9FCB-97B777C99F2B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03/11/2025</a:t>
            </a:fld>
            <a:endParaRPr lang="en-GB" altLang="en-US" sz="900"/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7956550" y="6381750"/>
            <a:ext cx="730250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fld id="{2F02BF59-C96F-4ED8-9D13-E093DFC18094}" type="slidenum">
              <a:rPr lang="en-GB" altLang="en-US" sz="1200" smtClean="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ts val="600"/>
                </a:spcAft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4908205-3B72-3DDE-9B94-670DE9CB2E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6331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051" y="920970"/>
            <a:ext cx="8782438" cy="4461338"/>
          </a:xfrm>
        </p:spPr>
        <p:txBody>
          <a:bodyPr/>
          <a:lstStyle/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Adair, J. (2019)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Decision Making and Problem Solving.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5th ed. London: Kogan Page.</a:t>
            </a: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Cottrell, S. (2017)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Critical Thinking Skills: Effective Analysis, Argument and</a:t>
            </a:r>
          </a:p>
          <a:p>
            <a:pPr marL="0" indent="0">
              <a:buNone/>
              <a:defRPr/>
            </a:pP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 Reflection.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3rd ed. London: Macmillan International Higher Education.</a:t>
            </a: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Health and Care Workforce Strategy.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London: UK Government.</a:t>
            </a: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Tarrant, P. (2013)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Reflective Practice and Professional Development.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London: Sage Publications.</a:t>
            </a:r>
          </a:p>
          <a:p>
            <a:pPr marL="0" indent="0">
              <a:buNone/>
              <a:defRPr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Moon, J. (2013)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Reflection and Employability: Reflection on Learning and Reflective Practices.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London: Routledge.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/>
              <a:t>NHS England (2024) </a:t>
            </a:r>
            <a:r>
              <a:rPr lang="en-GB" sz="1800" i="1" dirty="0"/>
              <a:t>Learning Hub: Professional development opportunities.</a:t>
            </a:r>
            <a:r>
              <a:rPr lang="en-GB" sz="1800" dirty="0"/>
              <a:t> London: NHS England.</a:t>
            </a:r>
          </a:p>
          <a:p>
            <a:pPr marL="0" indent="0">
              <a:buNone/>
              <a:defRPr/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>
              <a:latin typeface="Aptos" panose="020B00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000" dirty="0">
              <a:latin typeface="Aptos" panose="020B00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03/11/2025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8EDD1A-058F-5A29-AD33-2DB21FD510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3C1A2E-C11C-E686-9BBC-1DF1DC8FCA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B2CA8-1325-EE6E-FD1E-CA2A34EE3B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8DBA7B-8E12-17F0-8EB7-3CE65B562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523777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26243</TotalTime>
  <Words>684</Words>
  <Application>Microsoft Office PowerPoint</Application>
  <PresentationFormat>On-screen Show (4:3)</PresentationFormat>
  <Paragraphs>118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Aptos</vt:lpstr>
      <vt:lpstr>Arial</vt:lpstr>
      <vt:lpstr>Myriad Pro</vt:lpstr>
      <vt:lpstr>Verdana</vt:lpstr>
      <vt:lpstr>Wingdings</vt:lpstr>
      <vt:lpstr>20140311PresentationUWTSDTemplate</vt:lpstr>
      <vt:lpstr>PowerPoint Presentation</vt:lpstr>
      <vt:lpstr> Professional Career Development within Health and Social Care   </vt:lpstr>
      <vt:lpstr>My Presentation Objectives</vt:lpstr>
      <vt:lpstr> SWOT Analysis and why it is  important to my personal and professional development</vt:lpstr>
      <vt:lpstr>Describing my Strengths, Weaknesses, Opportunities, and Threats</vt:lpstr>
      <vt:lpstr> Leveraging my strengths to overcome my weaknesses and minimise threats</vt:lpstr>
      <vt:lpstr>Opportunities available to me, and how I utilise them with my strengths</vt:lpstr>
      <vt:lpstr>Conclusion</vt:lpstr>
      <vt:lpstr>References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Mf Aladin</cp:lastModifiedBy>
  <cp:revision>166</cp:revision>
  <cp:lastPrinted>1601-01-01T00:00:00Z</cp:lastPrinted>
  <dcterms:created xsi:type="dcterms:W3CDTF">2002-10-07T19:43:58Z</dcterms:created>
  <dcterms:modified xsi:type="dcterms:W3CDTF">2025-11-08T20:01:37Z</dcterms:modified>
</cp:coreProperties>
</file>