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media/image40.jpg" ContentType="image/png"/>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78" r:id="rId5"/>
    <p:sldId id="288" r:id="rId6"/>
    <p:sldId id="260" r:id="rId7"/>
    <p:sldId id="261" r:id="rId8"/>
    <p:sldId id="270" r:id="rId9"/>
    <p:sldId id="276" r:id="rId10"/>
    <p:sldId id="262" r:id="rId11"/>
    <p:sldId id="286" r:id="rId12"/>
    <p:sldId id="267" r:id="rId13"/>
    <p:sldId id="268" r:id="rId14"/>
    <p:sldId id="269" r:id="rId15"/>
    <p:sldId id="274" r:id="rId16"/>
    <p:sldId id="287" r:id="rId17"/>
    <p:sldId id="263" r:id="rId18"/>
    <p:sldId id="280" r:id="rId19"/>
    <p:sldId id="271" r:id="rId20"/>
    <p:sldId id="291" r:id="rId21"/>
    <p:sldId id="272" r:id="rId22"/>
    <p:sldId id="264" r:id="rId23"/>
    <p:sldId id="275" r:id="rId24"/>
    <p:sldId id="282" r:id="rId25"/>
    <p:sldId id="277" r:id="rId26"/>
    <p:sldId id="285" r:id="rId27"/>
    <p:sldId id="265" r:id="rId28"/>
    <p:sldId id="293" r:id="rId2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1122" y="11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66E415DC-4729-4C60-B8CC-A6A02393EEE7}" type="datetimeFigureOut">
              <a:rPr lang="en-GB" smtClean="0"/>
              <a:t>26/10/2018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F15453-13D5-432E-B2BC-DE6F7750219A}" type="slidenum">
              <a:rPr lang="en-GB" smtClean="0"/>
              <a:t>‹#›</a:t>
            </a:fld>
            <a:endParaRPr lang="en-GB"/>
          </a:p>
        </p:txBody>
      </p:sp>
    </p:spTree>
    <p:extLst>
      <p:ext uri="{BB962C8B-B14F-4D97-AF65-F5344CB8AC3E}">
        <p14:creationId xmlns:p14="http://schemas.microsoft.com/office/powerpoint/2010/main" val="27327709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6E415DC-4729-4C60-B8CC-A6A02393EEE7}" type="datetimeFigureOut">
              <a:rPr lang="en-GB" smtClean="0"/>
              <a:t>26/10/2018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F15453-13D5-432E-B2BC-DE6F7750219A}" type="slidenum">
              <a:rPr lang="en-GB" smtClean="0"/>
              <a:t>‹#›</a:t>
            </a:fld>
            <a:endParaRPr lang="en-GB"/>
          </a:p>
        </p:txBody>
      </p:sp>
    </p:spTree>
    <p:extLst>
      <p:ext uri="{BB962C8B-B14F-4D97-AF65-F5344CB8AC3E}">
        <p14:creationId xmlns:p14="http://schemas.microsoft.com/office/powerpoint/2010/main" val="35744940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6E415DC-4729-4C60-B8CC-A6A02393EEE7}" type="datetimeFigureOut">
              <a:rPr lang="en-GB" smtClean="0"/>
              <a:t>26/10/2018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F15453-13D5-432E-B2BC-DE6F7750219A}" type="slidenum">
              <a:rPr lang="en-GB" smtClean="0"/>
              <a:t>‹#›</a:t>
            </a:fld>
            <a:endParaRPr lang="en-GB"/>
          </a:p>
        </p:txBody>
      </p:sp>
    </p:spTree>
    <p:extLst>
      <p:ext uri="{BB962C8B-B14F-4D97-AF65-F5344CB8AC3E}">
        <p14:creationId xmlns:p14="http://schemas.microsoft.com/office/powerpoint/2010/main" val="2452140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6E415DC-4729-4C60-B8CC-A6A02393EEE7}" type="datetimeFigureOut">
              <a:rPr lang="en-GB" smtClean="0"/>
              <a:t>26/10/2018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3F15453-13D5-432E-B2BC-DE6F7750219A}" type="slidenum">
              <a:rPr lang="en-GB" smtClean="0"/>
              <a:t>‹#›</a:t>
            </a:fld>
            <a:endParaRPr lang="en-GB"/>
          </a:p>
        </p:txBody>
      </p:sp>
    </p:spTree>
    <p:extLst>
      <p:ext uri="{BB962C8B-B14F-4D97-AF65-F5344CB8AC3E}">
        <p14:creationId xmlns:p14="http://schemas.microsoft.com/office/powerpoint/2010/main" val="424710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6E415DC-4729-4C60-B8CC-A6A02393EEE7}" type="datetimeFigureOut">
              <a:rPr lang="en-GB" smtClean="0"/>
              <a:t>26/10/2018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3F15453-13D5-432E-B2BC-DE6F7750219A}" type="slidenum">
              <a:rPr lang="en-GB" smtClean="0"/>
              <a:t>‹#›</a:t>
            </a:fld>
            <a:endParaRPr lang="en-GB"/>
          </a:p>
        </p:txBody>
      </p:sp>
    </p:spTree>
    <p:extLst>
      <p:ext uri="{BB962C8B-B14F-4D97-AF65-F5344CB8AC3E}">
        <p14:creationId xmlns:p14="http://schemas.microsoft.com/office/powerpoint/2010/main" val="4030420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6E415DC-4729-4C60-B8CC-A6A02393EEE7}" type="datetimeFigureOut">
              <a:rPr lang="en-GB" smtClean="0"/>
              <a:t>26/10/2018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3F15453-13D5-432E-B2BC-DE6F7750219A}" type="slidenum">
              <a:rPr lang="en-GB" smtClean="0"/>
              <a:t>‹#›</a:t>
            </a:fld>
            <a:endParaRPr lang="en-GB"/>
          </a:p>
        </p:txBody>
      </p:sp>
    </p:spTree>
    <p:extLst>
      <p:ext uri="{BB962C8B-B14F-4D97-AF65-F5344CB8AC3E}">
        <p14:creationId xmlns:p14="http://schemas.microsoft.com/office/powerpoint/2010/main" val="37723424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6E415DC-4729-4C60-B8CC-A6A02393EEE7}" type="datetimeFigureOut">
              <a:rPr lang="en-GB" smtClean="0"/>
              <a:t>26/10/2018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3F15453-13D5-432E-B2BC-DE6F7750219A}" type="slidenum">
              <a:rPr lang="en-GB" smtClean="0"/>
              <a:t>‹#›</a:t>
            </a:fld>
            <a:endParaRPr lang="en-GB"/>
          </a:p>
        </p:txBody>
      </p:sp>
    </p:spTree>
    <p:extLst>
      <p:ext uri="{BB962C8B-B14F-4D97-AF65-F5344CB8AC3E}">
        <p14:creationId xmlns:p14="http://schemas.microsoft.com/office/powerpoint/2010/main" val="31262315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6E415DC-4729-4C60-B8CC-A6A02393EEE7}" type="datetimeFigureOut">
              <a:rPr lang="en-GB" smtClean="0"/>
              <a:t>26/10/2018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3F15453-13D5-432E-B2BC-DE6F7750219A}" type="slidenum">
              <a:rPr lang="en-GB" smtClean="0"/>
              <a:t>‹#›</a:t>
            </a:fld>
            <a:endParaRPr lang="en-GB"/>
          </a:p>
        </p:txBody>
      </p:sp>
    </p:spTree>
    <p:extLst>
      <p:ext uri="{BB962C8B-B14F-4D97-AF65-F5344CB8AC3E}">
        <p14:creationId xmlns:p14="http://schemas.microsoft.com/office/powerpoint/2010/main" val="19553759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6E415DC-4729-4C60-B8CC-A6A02393EEE7}" type="datetimeFigureOut">
              <a:rPr lang="en-GB" smtClean="0"/>
              <a:t>26/10/2018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3F15453-13D5-432E-B2BC-DE6F7750219A}" type="slidenum">
              <a:rPr lang="en-GB" smtClean="0"/>
              <a:t>‹#›</a:t>
            </a:fld>
            <a:endParaRPr lang="en-GB"/>
          </a:p>
        </p:txBody>
      </p:sp>
    </p:spTree>
    <p:extLst>
      <p:ext uri="{BB962C8B-B14F-4D97-AF65-F5344CB8AC3E}">
        <p14:creationId xmlns:p14="http://schemas.microsoft.com/office/powerpoint/2010/main" val="386657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6E415DC-4729-4C60-B8CC-A6A02393EEE7}" type="datetimeFigureOut">
              <a:rPr lang="en-GB" smtClean="0"/>
              <a:t>26/10/2018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F15453-13D5-432E-B2BC-DE6F7750219A}" type="slidenum">
              <a:rPr lang="en-GB" smtClean="0"/>
              <a:t>‹#›</a:t>
            </a:fld>
            <a:endParaRPr lang="en-GB"/>
          </a:p>
        </p:txBody>
      </p:sp>
    </p:spTree>
    <p:extLst>
      <p:ext uri="{BB962C8B-B14F-4D97-AF65-F5344CB8AC3E}">
        <p14:creationId xmlns:p14="http://schemas.microsoft.com/office/powerpoint/2010/main" val="6650529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6E415DC-4729-4C60-B8CC-A6A02393EEE7}" type="datetimeFigureOut">
              <a:rPr lang="en-GB" smtClean="0"/>
              <a:t>26/10/2018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F15453-13D5-432E-B2BC-DE6F7750219A}" type="slidenum">
              <a:rPr lang="en-GB" smtClean="0"/>
              <a:t>‹#›</a:t>
            </a:fld>
            <a:endParaRPr lang="en-GB"/>
          </a:p>
        </p:txBody>
      </p:sp>
    </p:spTree>
    <p:extLst>
      <p:ext uri="{BB962C8B-B14F-4D97-AF65-F5344CB8AC3E}">
        <p14:creationId xmlns:p14="http://schemas.microsoft.com/office/powerpoint/2010/main" val="35192003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6E415DC-4729-4C60-B8CC-A6A02393EEE7}" type="datetimeFigureOut">
              <a:rPr lang="en-GB" smtClean="0"/>
              <a:t>26/10/2018</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F15453-13D5-432E-B2BC-DE6F7750219A}" type="slidenum">
              <a:rPr lang="en-GB" smtClean="0"/>
              <a:t>‹#›</a:t>
            </a:fld>
            <a:endParaRPr lang="en-GB"/>
          </a:p>
        </p:txBody>
      </p:sp>
    </p:spTree>
    <p:extLst>
      <p:ext uri="{BB962C8B-B14F-4D97-AF65-F5344CB8AC3E}">
        <p14:creationId xmlns:p14="http://schemas.microsoft.com/office/powerpoint/2010/main" val="28535744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4.xml"/><Relationship Id="rId4" Type="http://schemas.openxmlformats.org/officeDocument/2006/relationships/image" Target="../media/image4.jpg"/></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2.xml"/><Relationship Id="rId5" Type="http://schemas.openxmlformats.org/officeDocument/2006/relationships/image" Target="../media/image8.jpg"/><Relationship Id="rId4" Type="http://schemas.openxmlformats.org/officeDocument/2006/relationships/image" Target="../media/image7.jpg"/></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2.xml"/><Relationship Id="rId4" Type="http://schemas.openxmlformats.org/officeDocument/2006/relationships/image" Target="../media/image13.jpg"/></Relationships>
</file>

<file path=ppt/slides/_rels/slide8.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19.jpg"/><Relationship Id="rId4" Type="http://schemas.openxmlformats.org/officeDocument/2006/relationships/image" Target="../media/image18.jpg"/></Relationships>
</file>

<file path=ppt/slides/_rels/slide11.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27.jpg"/><Relationship Id="rId3" Type="http://schemas.openxmlformats.org/officeDocument/2006/relationships/hyperlink" Target="https://en.wikipedia.org/wiki/Management_cybernetics" TargetMode="External"/><Relationship Id="rId7" Type="http://schemas.openxmlformats.org/officeDocument/2006/relationships/image" Target="../media/image26.jpg"/><Relationship Id="rId2" Type="http://schemas.openxmlformats.org/officeDocument/2006/relationships/hyperlink" Target="https://en.wikipedia.org/wiki/Stafford_Beer" TargetMode="External"/><Relationship Id="rId1" Type="http://schemas.openxmlformats.org/officeDocument/2006/relationships/slideLayout" Target="../slideLayouts/slideLayout2.xml"/><Relationship Id="rId6" Type="http://schemas.openxmlformats.org/officeDocument/2006/relationships/image" Target="../media/image25.jpg"/><Relationship Id="rId5" Type="http://schemas.openxmlformats.org/officeDocument/2006/relationships/image" Target="../media/image24.jpg"/><Relationship Id="rId4" Type="http://schemas.openxmlformats.org/officeDocument/2006/relationships/image" Target="../media/image23.jpg"/></Relationships>
</file>

<file path=ppt/slides/_rels/slide15.xml.rels><?xml version="1.0" encoding="UTF-8" standalone="yes"?>
<Relationships xmlns="http://schemas.openxmlformats.org/package/2006/relationships"><Relationship Id="rId3" Type="http://schemas.openxmlformats.org/officeDocument/2006/relationships/hyperlink" Target="https://en.wikipedia.org/wiki/Poverty_line" TargetMode="External"/><Relationship Id="rId2" Type="http://schemas.openxmlformats.org/officeDocument/2006/relationships/hyperlink" Target="https://en.wikipedia.org/wiki/International_Labor_Organization" TargetMode="External"/><Relationship Id="rId1" Type="http://schemas.openxmlformats.org/officeDocument/2006/relationships/slideLayout" Target="../slideLayouts/slideLayout2.xml"/><Relationship Id="rId6" Type="http://schemas.openxmlformats.org/officeDocument/2006/relationships/hyperlink" Target="https://www.odi.org/sites/odi.org.uk/files/odi-assets/publications-opinion-files/6616.pdf" TargetMode="External"/><Relationship Id="rId5" Type="http://schemas.openxmlformats.org/officeDocument/2006/relationships/hyperlink" Target="http://www.un.org/en/development/desa/policy/wess/wess_bg_papers/bp_wess2010_emmerij.pdf" TargetMode="External"/><Relationship Id="rId4" Type="http://schemas.openxmlformats.org/officeDocument/2006/relationships/hyperlink" Target="https://en.wikipedia.org/wiki/Absolute_poverty"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hyperlink" Target="http://proutistuniversal.info/"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4.xml"/><Relationship Id="rId5" Type="http://schemas.openxmlformats.org/officeDocument/2006/relationships/image" Target="../media/image32.jpg"/><Relationship Id="rId4" Type="http://schemas.openxmlformats.org/officeDocument/2006/relationships/image" Target="../media/image31.jpg"/></Relationships>
</file>

<file path=ppt/slides/_rels/slide20.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hyperlink" Target="https://en.wikipedia.org/wiki/Underdevelopment" TargetMode="External"/><Relationship Id="rId3" Type="http://schemas.openxmlformats.org/officeDocument/2006/relationships/hyperlink" Target="https://en.wikipedia.org/wiki/Development_theory" TargetMode="External"/><Relationship Id="rId7" Type="http://schemas.openxmlformats.org/officeDocument/2006/relationships/hyperlink" Target="https://en.wikipedia.org/wiki/Harry_Truman" TargetMode="External"/><Relationship Id="rId2" Type="http://schemas.openxmlformats.org/officeDocument/2006/relationships/hyperlink" Target="https://en.wikipedia.org/wiki/Regional_development" TargetMode="External"/><Relationship Id="rId1" Type="http://schemas.openxmlformats.org/officeDocument/2006/relationships/slideLayout" Target="../slideLayouts/slideLayout2.xml"/><Relationship Id="rId6" Type="http://schemas.openxmlformats.org/officeDocument/2006/relationships/hyperlink" Target="https://en.wikipedia.org/wiki/Gustavo_Esteva" TargetMode="External"/><Relationship Id="rId5" Type="http://schemas.openxmlformats.org/officeDocument/2006/relationships/hyperlink" Target="https://en.wikipedia.org/wiki/Arturo_Escobar_(anthropologist)" TargetMode="External"/><Relationship Id="rId4" Type="http://schemas.openxmlformats.org/officeDocument/2006/relationships/hyperlink" Target="https://en.wikipedia.org/wiki/Ivan_Illich" TargetMode="Externa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 Id="rId5" Type="http://schemas.openxmlformats.org/officeDocument/2006/relationships/image" Target="../media/image40.jpg"/><Relationship Id="rId4" Type="http://schemas.openxmlformats.org/officeDocument/2006/relationships/image" Target="../media/image39.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GB" sz="1800" dirty="0" smtClean="0"/>
              <a:t/>
            </a:r>
            <a:br>
              <a:rPr lang="en-GB" sz="1800" dirty="0" smtClean="0"/>
            </a:br>
            <a:r>
              <a:rPr lang="en-GB" sz="1800" dirty="0"/>
              <a:t/>
            </a:r>
            <a:br>
              <a:rPr lang="en-GB" sz="1800" dirty="0"/>
            </a:br>
            <a:r>
              <a:rPr lang="en-GB" sz="1800" dirty="0" smtClean="0"/>
              <a:t>HPAN5022/6022</a:t>
            </a:r>
            <a:br>
              <a:rPr lang="en-GB" sz="1800" dirty="0" smtClean="0"/>
            </a:br>
            <a:r>
              <a:rPr lang="en-GB" sz="4000" b="1" dirty="0" smtClean="0"/>
              <a:t>Models and Theories of World Order and Economic Development</a:t>
            </a:r>
            <a:r>
              <a:rPr lang="en-GB" sz="3200" b="1" dirty="0" smtClean="0"/>
              <a:t/>
            </a:r>
            <a:br>
              <a:rPr lang="en-GB" sz="3200" b="1" dirty="0" smtClean="0"/>
            </a:br>
            <a:endParaRPr lang="en-GB" sz="3200" b="1" dirty="0"/>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63688" y="1792951"/>
            <a:ext cx="5544616" cy="4306079"/>
          </a:xfrm>
        </p:spPr>
      </p:pic>
    </p:spTree>
    <p:extLst>
      <p:ext uri="{BB962C8B-B14F-4D97-AF65-F5344CB8AC3E}">
        <p14:creationId xmlns:p14="http://schemas.microsoft.com/office/powerpoint/2010/main" val="32653061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fontScale="90000"/>
          </a:bodyPr>
          <a:lstStyle/>
          <a:p>
            <a:r>
              <a:rPr lang="en-GB" b="1" dirty="0" smtClean="0"/>
              <a:t>A fundamental question:</a:t>
            </a:r>
            <a:br>
              <a:rPr lang="en-GB" b="1" dirty="0" smtClean="0"/>
            </a:br>
            <a:r>
              <a:rPr lang="en-GB" b="1" dirty="0" smtClean="0"/>
              <a:t>What kind of thing is “development”?</a:t>
            </a:r>
            <a:endParaRPr lang="en-GB" b="1" dirty="0"/>
          </a:p>
        </p:txBody>
      </p:sp>
      <p:sp>
        <p:nvSpPr>
          <p:cNvPr id="8" name="Content Placeholder 7"/>
          <p:cNvSpPr>
            <a:spLocks noGrp="1"/>
          </p:cNvSpPr>
          <p:nvPr>
            <p:ph sz="half" idx="1"/>
          </p:nvPr>
        </p:nvSpPr>
        <p:spPr>
          <a:solidFill>
            <a:srgbClr val="92D050"/>
          </a:solidFill>
          <a:ln>
            <a:solidFill>
              <a:srgbClr val="00B050"/>
            </a:solidFill>
          </a:ln>
        </p:spPr>
        <p:txBody>
          <a:bodyPr>
            <a:normAutofit lnSpcReduction="10000"/>
          </a:bodyPr>
          <a:lstStyle/>
          <a:p>
            <a:pPr marL="0" indent="0">
              <a:buNone/>
            </a:pPr>
            <a:endParaRPr lang="en-GB" sz="4000" b="1" dirty="0" smtClean="0">
              <a:solidFill>
                <a:srgbClr val="C00000"/>
              </a:solidFill>
            </a:endParaRPr>
          </a:p>
          <a:p>
            <a:pPr marL="0" indent="0">
              <a:buNone/>
            </a:pPr>
            <a:r>
              <a:rPr lang="en-GB" sz="4000" b="1" dirty="0" smtClean="0">
                <a:solidFill>
                  <a:srgbClr val="C00000"/>
                </a:solidFill>
              </a:rPr>
              <a:t>Is it</a:t>
            </a:r>
          </a:p>
          <a:p>
            <a:pPr marL="0" indent="0">
              <a:buNone/>
            </a:pPr>
            <a:endParaRPr lang="en-GB" dirty="0" smtClean="0"/>
          </a:p>
          <a:p>
            <a:pPr marL="0" indent="0">
              <a:buNone/>
            </a:pPr>
            <a:endParaRPr lang="en-GB" dirty="0" smtClean="0"/>
          </a:p>
          <a:p>
            <a:pPr marL="0" indent="0">
              <a:buNone/>
            </a:pPr>
            <a:r>
              <a:rPr lang="en-GB" sz="3500" b="1" dirty="0" smtClean="0"/>
              <a:t>A distinct and separate post-1945, “Third  World”  thing?  </a:t>
            </a:r>
            <a:r>
              <a:rPr lang="en-GB" sz="4000" b="1" dirty="0" smtClean="0"/>
              <a:t>               </a:t>
            </a:r>
            <a:endParaRPr lang="en-GB" sz="4000" b="1" dirty="0"/>
          </a:p>
        </p:txBody>
      </p:sp>
      <p:sp>
        <p:nvSpPr>
          <p:cNvPr id="9" name="Content Placeholder 8"/>
          <p:cNvSpPr>
            <a:spLocks noGrp="1"/>
          </p:cNvSpPr>
          <p:nvPr>
            <p:ph sz="half" idx="2"/>
          </p:nvPr>
        </p:nvSpPr>
        <p:spPr>
          <a:solidFill>
            <a:srgbClr val="FFC000"/>
          </a:solidFill>
          <a:ln>
            <a:solidFill>
              <a:srgbClr val="92D050"/>
            </a:solidFill>
          </a:ln>
        </p:spPr>
        <p:txBody>
          <a:bodyPr>
            <a:normAutofit lnSpcReduction="10000"/>
          </a:bodyPr>
          <a:lstStyle/>
          <a:p>
            <a:pPr marL="0" indent="0">
              <a:buNone/>
            </a:pPr>
            <a:endParaRPr lang="en-GB" sz="4000" b="1" dirty="0" smtClean="0">
              <a:solidFill>
                <a:srgbClr val="C00000"/>
              </a:solidFill>
            </a:endParaRPr>
          </a:p>
          <a:p>
            <a:pPr marL="0" indent="0">
              <a:buNone/>
            </a:pPr>
            <a:r>
              <a:rPr lang="en-GB" sz="4000" b="1" dirty="0" smtClean="0">
                <a:solidFill>
                  <a:srgbClr val="C00000"/>
                </a:solidFill>
              </a:rPr>
              <a:t>or</a:t>
            </a:r>
            <a:endParaRPr lang="en-GB" dirty="0" smtClean="0"/>
          </a:p>
          <a:p>
            <a:pPr marL="0" indent="0">
              <a:buNone/>
            </a:pPr>
            <a:endParaRPr lang="en-GB" dirty="0" smtClean="0"/>
          </a:p>
          <a:p>
            <a:pPr marL="0" indent="0">
              <a:buNone/>
            </a:pPr>
            <a:endParaRPr lang="en-GB" dirty="0" smtClean="0"/>
          </a:p>
          <a:p>
            <a:pPr marL="0" indent="0">
              <a:buNone/>
            </a:pPr>
            <a:r>
              <a:rPr lang="en-GB" sz="3500" b="1" dirty="0" smtClean="0"/>
              <a:t>Part of a much longer-term, </a:t>
            </a:r>
            <a:r>
              <a:rPr lang="en-GB" sz="3500" b="1" i="1" dirty="0" smtClean="0"/>
              <a:t>worldwide</a:t>
            </a:r>
            <a:r>
              <a:rPr lang="en-GB" sz="3500" b="1" dirty="0" smtClean="0"/>
              <a:t> set of processes?</a:t>
            </a:r>
            <a:endParaRPr lang="en-GB" sz="3500" b="1" dirty="0"/>
          </a:p>
        </p:txBody>
      </p:sp>
    </p:spTree>
    <p:extLst>
      <p:ext uri="{BB962C8B-B14F-4D97-AF65-F5344CB8AC3E}">
        <p14:creationId xmlns:p14="http://schemas.microsoft.com/office/powerpoint/2010/main" val="28299085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GB" sz="3600" b="1" dirty="0" smtClean="0"/>
              <a:t>A quick Review:</a:t>
            </a:r>
            <a:br>
              <a:rPr lang="en-GB" sz="3600" b="1" dirty="0" smtClean="0"/>
            </a:br>
            <a:r>
              <a:rPr lang="en-GB" b="1" dirty="0" smtClean="0"/>
              <a:t>Colonial and Post-Colonial Worlds</a:t>
            </a:r>
            <a:endParaRPr lang="en-GB" b="1" dirty="0"/>
          </a:p>
        </p:txBody>
      </p:sp>
      <p:pic>
        <p:nvPicPr>
          <p:cNvPr id="5" name="Content Placeholder 4"/>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251520" y="1524951"/>
            <a:ext cx="4038600" cy="1771315"/>
          </a:xfrm>
        </p:spPr>
      </p:pic>
      <p:pic>
        <p:nvPicPr>
          <p:cNvPr id="10" name="Content Placeholder 9"/>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247069" y="4365104"/>
            <a:ext cx="4038600" cy="2055198"/>
          </a:xfr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05250" y="2132856"/>
            <a:ext cx="4699198" cy="3168352"/>
          </a:xfrm>
          <a:prstGeom prst="rect">
            <a:avLst/>
          </a:prstGeom>
          <a:ln>
            <a:solidFill>
              <a:srgbClr val="00B050"/>
            </a:solidFill>
          </a:ln>
        </p:spPr>
      </p:pic>
    </p:spTree>
    <p:extLst>
      <p:ext uri="{BB962C8B-B14F-4D97-AF65-F5344CB8AC3E}">
        <p14:creationId xmlns:p14="http://schemas.microsoft.com/office/powerpoint/2010/main" val="4247659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The idea of Neo-Colonialism</a:t>
            </a:r>
            <a:endParaRPr lang="en-GB" b="1" dirty="0"/>
          </a:p>
        </p:txBody>
      </p:sp>
      <p:sp>
        <p:nvSpPr>
          <p:cNvPr id="3" name="Content Placeholder 2"/>
          <p:cNvSpPr>
            <a:spLocks noGrp="1"/>
          </p:cNvSpPr>
          <p:nvPr>
            <p:ph idx="1"/>
          </p:nvPr>
        </p:nvSpPr>
        <p:spPr/>
        <p:txBody>
          <a:bodyPr/>
          <a:lstStyle/>
          <a:p>
            <a:pPr marL="0" indent="0">
              <a:buNone/>
            </a:pPr>
            <a:r>
              <a:rPr lang="en-GB" sz="1400" b="1" dirty="0" smtClean="0"/>
              <a:t>“The neo-colonialism of today represents imperialism in its final and perhaps most dangerous stage…In place of colonialism as the main instrument of imperialism we have today neo-colonialism.</a:t>
            </a:r>
          </a:p>
          <a:p>
            <a:pPr marL="0" indent="0">
              <a:buNone/>
            </a:pPr>
            <a:r>
              <a:rPr lang="en-GB" sz="1400" b="1" dirty="0"/>
              <a:t> </a:t>
            </a:r>
            <a:r>
              <a:rPr lang="en-GB" sz="1400" b="1" dirty="0" smtClean="0"/>
              <a:t> The essence of neo-colonialism is that the State which is subject to it is, in theory, independent and has all the outward trappings of international sovereignty. In reality its economic system and thus its political policy is directed from outside.”</a:t>
            </a:r>
          </a:p>
          <a:p>
            <a:pPr marL="0" indent="0">
              <a:buNone/>
            </a:pPr>
            <a:endParaRPr lang="en-GB" sz="1400" i="1" dirty="0" smtClean="0"/>
          </a:p>
          <a:p>
            <a:pPr marL="0" indent="0">
              <a:buNone/>
            </a:pPr>
            <a:r>
              <a:rPr lang="en-GB" sz="1400" i="1" dirty="0" smtClean="0"/>
              <a:t>Introduction</a:t>
            </a:r>
            <a:r>
              <a:rPr lang="en-GB" sz="1400" dirty="0" smtClean="0"/>
              <a:t> </a:t>
            </a:r>
            <a:r>
              <a:rPr lang="en-GB" sz="1400" dirty="0" err="1" smtClean="0"/>
              <a:t>p.ix</a:t>
            </a:r>
            <a:r>
              <a:rPr lang="en-GB" sz="1400" dirty="0" smtClean="0"/>
              <a:t> in Nkrumah, K., 1965. </a:t>
            </a:r>
            <a:r>
              <a:rPr lang="en-GB" sz="1400" i="1" dirty="0" smtClean="0"/>
              <a:t>Neo-Colonialism: The Last Stage of Imperialism</a:t>
            </a:r>
            <a:r>
              <a:rPr lang="en-GB" sz="1400" dirty="0" smtClean="0"/>
              <a:t>. London: Heinemann</a:t>
            </a:r>
          </a:p>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endParaRPr lang="en-GB"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3796" y="4389859"/>
            <a:ext cx="2537758" cy="1869928"/>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51512" y="3411845"/>
            <a:ext cx="2404145" cy="1895475"/>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25821" y="4516712"/>
            <a:ext cx="2628900" cy="1743075"/>
          </a:xfrm>
          <a:prstGeom prst="rect">
            <a:avLst/>
          </a:prstGeom>
        </p:spPr>
      </p:pic>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99762" y="3447300"/>
            <a:ext cx="2041997" cy="2815751"/>
          </a:xfrm>
          <a:prstGeom prst="rect">
            <a:avLst/>
          </a:prstGeom>
        </p:spPr>
      </p:pic>
    </p:spTree>
    <p:extLst>
      <p:ext uri="{BB962C8B-B14F-4D97-AF65-F5344CB8AC3E}">
        <p14:creationId xmlns:p14="http://schemas.microsoft.com/office/powerpoint/2010/main" val="35521075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b="1" dirty="0" smtClean="0"/>
              <a:t>The idea of “Pan-Africanism”:</a:t>
            </a:r>
            <a:br>
              <a:rPr lang="en-GB" sz="3600" b="1" dirty="0" smtClean="0"/>
            </a:br>
            <a:r>
              <a:rPr lang="en-GB" sz="3200" b="1" dirty="0" smtClean="0"/>
              <a:t>Afro-American, Caribbean and African thinkers</a:t>
            </a:r>
            <a:endParaRPr lang="en-GB" sz="3200" b="1" dirty="0"/>
          </a:p>
        </p:txBody>
      </p:sp>
      <p:sp>
        <p:nvSpPr>
          <p:cNvPr id="3" name="Content Placeholder 2"/>
          <p:cNvSpPr>
            <a:spLocks noGrp="1"/>
          </p:cNvSpPr>
          <p:nvPr>
            <p:ph idx="1"/>
          </p:nvPr>
        </p:nvSpPr>
        <p:spPr/>
        <p:txBody>
          <a:bodyPr>
            <a:normAutofit fontScale="55000" lnSpcReduction="20000"/>
          </a:bodyPr>
          <a:lstStyle/>
          <a:p>
            <a:r>
              <a:rPr lang="en-GB" sz="2800" dirty="0" smtClean="0"/>
              <a:t>Henry Sylvester-Williams (1869-1911): Trinidad</a:t>
            </a:r>
          </a:p>
          <a:p>
            <a:r>
              <a:rPr lang="en-GB" sz="2800" dirty="0" smtClean="0"/>
              <a:t>WEB Du Bois (1868-1963): USA</a:t>
            </a:r>
          </a:p>
          <a:p>
            <a:r>
              <a:rPr lang="en-GB" sz="2800" dirty="0" smtClean="0"/>
              <a:t>Marcus Garvey (1887-1940): USA: The Black Star Line</a:t>
            </a:r>
          </a:p>
          <a:p>
            <a:endParaRPr lang="en-GB" sz="2800" dirty="0" smtClean="0"/>
          </a:p>
          <a:p>
            <a:r>
              <a:rPr lang="en-GB" sz="2800" dirty="0" smtClean="0"/>
              <a:t>George </a:t>
            </a:r>
            <a:r>
              <a:rPr lang="en-GB" sz="2800" dirty="0" err="1" smtClean="0"/>
              <a:t>Padmore</a:t>
            </a:r>
            <a:r>
              <a:rPr lang="en-GB" sz="2800" dirty="0" smtClean="0"/>
              <a:t> (1903-1959): Trinidad</a:t>
            </a:r>
          </a:p>
          <a:p>
            <a:r>
              <a:rPr lang="en-GB" sz="2800" dirty="0" smtClean="0"/>
              <a:t>CLR James (1901-1989): Trinidad</a:t>
            </a:r>
          </a:p>
          <a:p>
            <a:r>
              <a:rPr lang="en-GB" sz="2800" dirty="0" smtClean="0"/>
              <a:t>Amy </a:t>
            </a:r>
            <a:r>
              <a:rPr lang="en-GB" sz="2800" dirty="0" err="1" smtClean="0"/>
              <a:t>Ashwood</a:t>
            </a:r>
            <a:r>
              <a:rPr lang="en-GB" sz="2800" dirty="0" smtClean="0"/>
              <a:t> Garvey (1897-1969): Jamaica</a:t>
            </a:r>
          </a:p>
          <a:p>
            <a:r>
              <a:rPr lang="en-GB" sz="2800" dirty="0" err="1" smtClean="0"/>
              <a:t>Jomo</a:t>
            </a:r>
            <a:r>
              <a:rPr lang="en-GB" sz="2800" dirty="0" smtClean="0"/>
              <a:t> Kenyatta (1891-1978): Kenya</a:t>
            </a:r>
          </a:p>
          <a:p>
            <a:r>
              <a:rPr lang="en-GB" sz="2800" dirty="0" smtClean="0"/>
              <a:t>Kwame Nkrumah (1909-1972): Gold Coast/Ghana</a:t>
            </a:r>
          </a:p>
          <a:p>
            <a:r>
              <a:rPr lang="en-GB" sz="2800" dirty="0" smtClean="0"/>
              <a:t>Chris Braithwaite (1885-1944): Barbados  </a:t>
            </a:r>
          </a:p>
          <a:p>
            <a:endParaRPr lang="en-GB" sz="2800" dirty="0" smtClean="0"/>
          </a:p>
          <a:p>
            <a:r>
              <a:rPr lang="en-GB" sz="2800" dirty="0" err="1" smtClean="0"/>
              <a:t>Aimé</a:t>
            </a:r>
            <a:r>
              <a:rPr lang="en-GB" sz="2800" dirty="0" smtClean="0"/>
              <a:t> </a:t>
            </a:r>
            <a:r>
              <a:rPr lang="en-GB" sz="2800" dirty="0" err="1" smtClean="0"/>
              <a:t>Césaire</a:t>
            </a:r>
            <a:r>
              <a:rPr lang="en-GB" sz="2800" dirty="0" smtClean="0"/>
              <a:t> (1913-2008)                                                                                  </a:t>
            </a:r>
            <a:r>
              <a:rPr lang="en-GB" sz="2800" b="1" i="1" dirty="0" smtClean="0"/>
              <a:t>Marcus Garvey (above)</a:t>
            </a:r>
          </a:p>
          <a:p>
            <a:r>
              <a:rPr lang="en-GB" sz="2800" dirty="0" smtClean="0"/>
              <a:t>Frantz Fanon (1925-1961)                                                                                            </a:t>
            </a:r>
            <a:r>
              <a:rPr lang="en-GB" sz="2800" b="1" i="1" dirty="0" smtClean="0"/>
              <a:t>Julius </a:t>
            </a:r>
            <a:r>
              <a:rPr lang="en-GB" sz="2800" b="1" i="1" dirty="0" err="1" smtClean="0"/>
              <a:t>Nyerere</a:t>
            </a:r>
            <a:r>
              <a:rPr lang="en-GB" sz="2800" b="1" i="1" dirty="0" smtClean="0"/>
              <a:t> (below)</a:t>
            </a:r>
            <a:r>
              <a:rPr lang="en-GB" sz="2800" dirty="0" smtClean="0"/>
              <a:t>              </a:t>
            </a:r>
          </a:p>
          <a:p>
            <a:r>
              <a:rPr lang="en-GB" sz="2800" dirty="0" smtClean="0"/>
              <a:t>Julius </a:t>
            </a:r>
            <a:r>
              <a:rPr lang="en-GB" sz="2800" dirty="0" err="1"/>
              <a:t>Nyerere</a:t>
            </a:r>
            <a:r>
              <a:rPr lang="en-GB" sz="2800" dirty="0"/>
              <a:t> (1922-1999): Tanganyika/Tanzania: </a:t>
            </a:r>
            <a:r>
              <a:rPr lang="en-GB" sz="2800" dirty="0" err="1" smtClean="0"/>
              <a:t>Ujamaa</a:t>
            </a:r>
            <a:endParaRPr lang="en-GB" sz="2800" dirty="0" smtClean="0"/>
          </a:p>
          <a:p>
            <a:r>
              <a:rPr lang="en-GB" sz="2800" dirty="0" err="1" smtClean="0"/>
              <a:t>Amilcar</a:t>
            </a:r>
            <a:r>
              <a:rPr lang="en-GB" sz="2800" dirty="0" smtClean="0"/>
              <a:t> Cabral (1924-1973): Guinea-Bissau/Cape Verde</a:t>
            </a:r>
          </a:p>
          <a:p>
            <a:r>
              <a:rPr lang="en-GB" sz="2800" dirty="0" err="1" smtClean="0"/>
              <a:t>Samora</a:t>
            </a:r>
            <a:r>
              <a:rPr lang="en-GB" sz="2800" dirty="0" smtClean="0"/>
              <a:t> </a:t>
            </a:r>
            <a:r>
              <a:rPr lang="en-GB" sz="2800" dirty="0" err="1" smtClean="0"/>
              <a:t>Machel</a:t>
            </a:r>
            <a:r>
              <a:rPr lang="en-GB" sz="2800" dirty="0" smtClean="0"/>
              <a:t> (1933-1986): Mozambique</a:t>
            </a:r>
          </a:p>
          <a:p>
            <a:r>
              <a:rPr lang="en-GB" sz="2800" dirty="0" err="1" smtClean="0"/>
              <a:t>Agostinho</a:t>
            </a:r>
            <a:r>
              <a:rPr lang="en-GB" sz="2800" dirty="0" smtClean="0"/>
              <a:t> </a:t>
            </a:r>
            <a:r>
              <a:rPr lang="en-GB" sz="2800" dirty="0" err="1" smtClean="0"/>
              <a:t>Neto</a:t>
            </a:r>
            <a:r>
              <a:rPr lang="en-GB" sz="2800" dirty="0" smtClean="0"/>
              <a:t> (1922-1979): Angola</a:t>
            </a:r>
          </a:p>
          <a:p>
            <a:endParaRPr lang="en-GB"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72200" y="1567513"/>
            <a:ext cx="2280560" cy="2441848"/>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72200" y="4725144"/>
            <a:ext cx="2280560" cy="1433706"/>
          </a:xfrm>
          <a:prstGeom prst="rect">
            <a:avLst/>
          </a:prstGeom>
        </p:spPr>
      </p:pic>
    </p:spTree>
    <p:extLst>
      <p:ext uri="{BB962C8B-B14F-4D97-AF65-F5344CB8AC3E}">
        <p14:creationId xmlns:p14="http://schemas.microsoft.com/office/powerpoint/2010/main" val="19267846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60648"/>
            <a:ext cx="8229600" cy="1143000"/>
          </a:xfrm>
        </p:spPr>
        <p:txBody>
          <a:bodyPr>
            <a:normAutofit fontScale="90000"/>
          </a:bodyPr>
          <a:lstStyle/>
          <a:p>
            <a:r>
              <a:rPr lang="en-GB" b="1" dirty="0" smtClean="0"/>
              <a:t>Theories of “Development” in the post-colonial epoch</a:t>
            </a:r>
            <a:endParaRPr lang="en-GB" b="1" dirty="0"/>
          </a:p>
        </p:txBody>
      </p:sp>
      <p:sp>
        <p:nvSpPr>
          <p:cNvPr id="3" name="Content Placeholder 2"/>
          <p:cNvSpPr>
            <a:spLocks noGrp="1"/>
          </p:cNvSpPr>
          <p:nvPr>
            <p:ph idx="1"/>
          </p:nvPr>
        </p:nvSpPr>
        <p:spPr/>
        <p:txBody>
          <a:bodyPr>
            <a:normAutofit fontScale="85000" lnSpcReduction="10000"/>
          </a:bodyPr>
          <a:lstStyle/>
          <a:p>
            <a:r>
              <a:rPr lang="en-GB" b="1" dirty="0" smtClean="0"/>
              <a:t>Modernisation Theory: </a:t>
            </a:r>
            <a:r>
              <a:rPr lang="en-GB" sz="2800" b="1" dirty="0" smtClean="0"/>
              <a:t>popular in the 1950s-</a:t>
            </a:r>
          </a:p>
          <a:p>
            <a:pPr marL="0" indent="0">
              <a:buNone/>
            </a:pPr>
            <a:r>
              <a:rPr lang="en-GB" sz="2800" b="1" dirty="0"/>
              <a:t> </a:t>
            </a:r>
            <a:r>
              <a:rPr lang="en-GB" sz="2800" b="1" dirty="0" smtClean="0"/>
              <a:t>    mid-1960s</a:t>
            </a:r>
          </a:p>
          <a:p>
            <a:r>
              <a:rPr lang="en-GB" b="1" dirty="0" smtClean="0"/>
              <a:t>Structuralism and Dependency Theory: </a:t>
            </a:r>
            <a:r>
              <a:rPr lang="en-GB" sz="2800" b="1" dirty="0" smtClean="0"/>
              <a:t>mid-1960s-1970s</a:t>
            </a:r>
          </a:p>
          <a:p>
            <a:r>
              <a:rPr lang="en-GB" sz="3300" b="1" dirty="0" smtClean="0"/>
              <a:t>Basic Needs Theory</a:t>
            </a:r>
            <a:r>
              <a:rPr lang="en-GB" sz="2800" b="1" dirty="0" smtClean="0"/>
              <a:t>: 1970s</a:t>
            </a:r>
          </a:p>
          <a:p>
            <a:r>
              <a:rPr lang="en-GB" b="1" dirty="0" smtClean="0"/>
              <a:t>Neo-Classical Counter-Revolution/Neo-Liberalism/The Washington Consensus: </a:t>
            </a:r>
            <a:r>
              <a:rPr lang="en-GB" sz="2600" b="1" dirty="0" smtClean="0"/>
              <a:t>1980s-1990s</a:t>
            </a:r>
          </a:p>
          <a:p>
            <a:r>
              <a:rPr lang="en-GB" b="1" dirty="0" smtClean="0"/>
              <a:t>Human Development Theory: </a:t>
            </a:r>
            <a:r>
              <a:rPr lang="en-GB" sz="2600" b="1" dirty="0" smtClean="0"/>
              <a:t>1990s</a:t>
            </a:r>
          </a:p>
          <a:p>
            <a:r>
              <a:rPr lang="en-GB" b="1" dirty="0" smtClean="0"/>
              <a:t>Post-Development Theory: </a:t>
            </a:r>
            <a:r>
              <a:rPr lang="en-GB" sz="2600" b="1" dirty="0" smtClean="0"/>
              <a:t>2000s</a:t>
            </a:r>
          </a:p>
          <a:p>
            <a:r>
              <a:rPr lang="en-GB" b="1" dirty="0" smtClean="0"/>
              <a:t>Sustainable Development: </a:t>
            </a:r>
            <a:r>
              <a:rPr lang="en-GB" sz="2600" b="1" dirty="0" smtClean="0"/>
              <a:t>the latest thing?</a:t>
            </a:r>
          </a:p>
          <a:p>
            <a:pPr marL="0" indent="0">
              <a:buNone/>
            </a:pPr>
            <a:endParaRPr lang="en-GB" dirty="0"/>
          </a:p>
        </p:txBody>
      </p:sp>
    </p:spTree>
    <p:extLst>
      <p:ext uri="{BB962C8B-B14F-4D97-AF65-F5344CB8AC3E}">
        <p14:creationId xmlns:p14="http://schemas.microsoft.com/office/powerpoint/2010/main" val="25077977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GB" b="1" dirty="0" smtClean="0"/>
              <a:t>Modernisation Theory </a:t>
            </a:r>
            <a:br>
              <a:rPr lang="en-GB" b="1" dirty="0" smtClean="0"/>
            </a:br>
            <a:r>
              <a:rPr lang="en-GB" b="1" dirty="0" smtClean="0"/>
              <a:t>1950s – mid-1960s</a:t>
            </a:r>
            <a:endParaRPr lang="en-GB" b="1" dirty="0"/>
          </a:p>
        </p:txBody>
      </p:sp>
      <p:sp>
        <p:nvSpPr>
          <p:cNvPr id="3" name="Content Placeholder 2"/>
          <p:cNvSpPr>
            <a:spLocks noGrp="1"/>
          </p:cNvSpPr>
          <p:nvPr>
            <p:ph idx="1"/>
          </p:nvPr>
        </p:nvSpPr>
        <p:spPr/>
        <p:txBody>
          <a:bodyPr>
            <a:normAutofit/>
          </a:bodyPr>
          <a:lstStyle/>
          <a:p>
            <a:pPr marL="0" indent="0">
              <a:buNone/>
            </a:pPr>
            <a:r>
              <a:rPr lang="en-GB" sz="2800" b="1" dirty="0" smtClean="0"/>
              <a:t>Walt Whitman </a:t>
            </a:r>
            <a:r>
              <a:rPr lang="en-GB" sz="2800" b="1" dirty="0" err="1" smtClean="0"/>
              <a:t>Rostow</a:t>
            </a:r>
            <a:r>
              <a:rPr lang="en-GB" sz="2800" b="1" dirty="0" smtClean="0"/>
              <a:t> (1916-2003)</a:t>
            </a:r>
            <a:endParaRPr lang="en-GB" sz="2800" b="1"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520" y="2381051"/>
            <a:ext cx="4680177" cy="3927673"/>
          </a:xfrm>
          <a:prstGeom prst="rect">
            <a:avLst/>
          </a:prstGeom>
          <a:ln>
            <a:solidFill>
              <a:srgbClr val="FF0000"/>
            </a:solidFill>
          </a:ln>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48064" y="3717031"/>
            <a:ext cx="3487936" cy="2591693"/>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56176" y="155910"/>
            <a:ext cx="2479824" cy="3378560"/>
          </a:xfrm>
          <a:prstGeom prst="rect">
            <a:avLst/>
          </a:prstGeom>
        </p:spPr>
      </p:pic>
    </p:spTree>
    <p:extLst>
      <p:ext uri="{BB962C8B-B14F-4D97-AF65-F5344CB8AC3E}">
        <p14:creationId xmlns:p14="http://schemas.microsoft.com/office/powerpoint/2010/main" val="9725183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err="1" smtClean="0"/>
              <a:t>Rostow’s</a:t>
            </a:r>
            <a:r>
              <a:rPr lang="en-GB" b="1" dirty="0" smtClean="0"/>
              <a:t> 5-stage model of economic growth</a:t>
            </a:r>
            <a:endParaRPr lang="en-GB" b="1"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54691" y="1639341"/>
            <a:ext cx="6034617" cy="4525963"/>
          </a:xfrm>
        </p:spPr>
      </p:pic>
    </p:spTree>
    <p:extLst>
      <p:ext uri="{BB962C8B-B14F-4D97-AF65-F5344CB8AC3E}">
        <p14:creationId xmlns:p14="http://schemas.microsoft.com/office/powerpoint/2010/main" val="29073507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lumMod val="85000"/>
            </a:schemeClr>
          </a:solidFill>
        </p:spPr>
        <p:txBody>
          <a:bodyPr/>
          <a:lstStyle/>
          <a:p>
            <a:r>
              <a:rPr lang="en-GB" b="1" dirty="0" smtClean="0"/>
              <a:t>Critique of </a:t>
            </a:r>
            <a:r>
              <a:rPr lang="en-GB" b="1" dirty="0" err="1" smtClean="0"/>
              <a:t>Rostow’s</a:t>
            </a:r>
            <a:r>
              <a:rPr lang="en-GB" b="1" dirty="0" smtClean="0"/>
              <a:t> Theory</a:t>
            </a:r>
            <a:endParaRPr lang="en-GB" b="1" dirty="0"/>
          </a:p>
        </p:txBody>
      </p:sp>
      <p:sp>
        <p:nvSpPr>
          <p:cNvPr id="3" name="Content Placeholder 2"/>
          <p:cNvSpPr>
            <a:spLocks noGrp="1"/>
          </p:cNvSpPr>
          <p:nvPr>
            <p:ph idx="1"/>
          </p:nvPr>
        </p:nvSpPr>
        <p:spPr>
          <a:solidFill>
            <a:schemeClr val="bg1">
              <a:lumMod val="85000"/>
            </a:schemeClr>
          </a:solidFill>
        </p:spPr>
        <p:txBody>
          <a:bodyPr>
            <a:normAutofit fontScale="92500" lnSpcReduction="10000"/>
          </a:bodyPr>
          <a:lstStyle/>
          <a:p>
            <a:r>
              <a:rPr lang="en-GB" sz="2400" dirty="0" smtClean="0"/>
              <a:t>An attempt to explain development in an over-arching way (in the footsteps of G F Hegel and Karl Marx - and Karl Polanyi: </a:t>
            </a:r>
            <a:r>
              <a:rPr lang="en-GB" sz="2400" i="1" dirty="0" smtClean="0"/>
              <a:t>The Great Transformation, </a:t>
            </a:r>
            <a:r>
              <a:rPr lang="en-GB" sz="2400" dirty="0" smtClean="0"/>
              <a:t>1944)</a:t>
            </a:r>
          </a:p>
          <a:p>
            <a:endParaRPr lang="en-GB" sz="2400" dirty="0" smtClean="0"/>
          </a:p>
          <a:p>
            <a:r>
              <a:rPr lang="en-GB" sz="2400" dirty="0" smtClean="0"/>
              <a:t>“A non-Communist manifesto” – the</a:t>
            </a:r>
          </a:p>
          <a:p>
            <a:pPr marL="0" indent="0">
              <a:buNone/>
            </a:pPr>
            <a:r>
              <a:rPr lang="en-GB" sz="2400" dirty="0" smtClean="0"/>
              <a:t>    subtitle of </a:t>
            </a:r>
            <a:r>
              <a:rPr lang="en-GB" sz="2400" dirty="0" err="1" smtClean="0"/>
              <a:t>Rostow’s</a:t>
            </a:r>
            <a:r>
              <a:rPr lang="en-GB" sz="2400" dirty="0"/>
              <a:t> </a:t>
            </a:r>
            <a:r>
              <a:rPr lang="en-GB" sz="2400" dirty="0" smtClean="0"/>
              <a:t>famous book</a:t>
            </a:r>
          </a:p>
          <a:p>
            <a:pPr marL="0" indent="0">
              <a:buNone/>
            </a:pPr>
            <a:endParaRPr lang="en-GB" sz="2400" dirty="0" smtClean="0"/>
          </a:p>
          <a:p>
            <a:r>
              <a:rPr lang="en-GB" sz="2400" dirty="0" smtClean="0"/>
              <a:t>Mimicry and repetition, in parallel</a:t>
            </a:r>
          </a:p>
          <a:p>
            <a:pPr marL="0" indent="0">
              <a:buNone/>
            </a:pPr>
            <a:r>
              <a:rPr lang="en-GB" sz="2400" dirty="0"/>
              <a:t> </a:t>
            </a:r>
            <a:r>
              <a:rPr lang="en-GB" sz="2400" dirty="0" smtClean="0"/>
              <a:t>    with the West: naïve?</a:t>
            </a:r>
          </a:p>
          <a:p>
            <a:pPr marL="0" indent="0">
              <a:buNone/>
            </a:pPr>
            <a:endParaRPr lang="en-GB" sz="2400" dirty="0" smtClean="0"/>
          </a:p>
          <a:p>
            <a:r>
              <a:rPr lang="en-GB" sz="2400" dirty="0" smtClean="0"/>
              <a:t>Don’t worry: there is a way forward </a:t>
            </a:r>
          </a:p>
          <a:p>
            <a:pPr marL="0" indent="0">
              <a:buNone/>
            </a:pPr>
            <a:r>
              <a:rPr lang="en-GB" sz="2400" dirty="0"/>
              <a:t> </a:t>
            </a:r>
            <a:r>
              <a:rPr lang="en-GB" sz="2400" dirty="0" smtClean="0"/>
              <a:t>     and it doesn’t involve a revolution!</a:t>
            </a:r>
            <a:endParaRPr lang="en-GB" sz="24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08104" y="2348880"/>
            <a:ext cx="2664296" cy="3600400"/>
          </a:xfrm>
          <a:prstGeom prst="rect">
            <a:avLst/>
          </a:prstGeom>
          <a:solidFill>
            <a:schemeClr val="bg1">
              <a:lumMod val="85000"/>
            </a:schemeClr>
          </a:solidFill>
        </p:spPr>
      </p:pic>
    </p:spTree>
    <p:extLst>
      <p:ext uri="{BB962C8B-B14F-4D97-AF65-F5344CB8AC3E}">
        <p14:creationId xmlns:p14="http://schemas.microsoft.com/office/powerpoint/2010/main" val="30972640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b="1" dirty="0" smtClean="0"/>
              <a:t>Structuralism and Dependency Theory</a:t>
            </a:r>
            <a:br>
              <a:rPr lang="en-GB" sz="3600" b="1" dirty="0" smtClean="0"/>
            </a:br>
            <a:r>
              <a:rPr lang="en-GB" sz="3600" b="1" dirty="0" smtClean="0"/>
              <a:t>Mid-1960s – 1970s</a:t>
            </a:r>
            <a:endParaRPr lang="en-GB" sz="3600" b="1" dirty="0"/>
          </a:p>
        </p:txBody>
      </p:sp>
      <p:sp>
        <p:nvSpPr>
          <p:cNvPr id="3" name="Content Placeholder 2"/>
          <p:cNvSpPr>
            <a:spLocks noGrp="1"/>
          </p:cNvSpPr>
          <p:nvPr>
            <p:ph idx="1"/>
          </p:nvPr>
        </p:nvSpPr>
        <p:spPr>
          <a:xfrm>
            <a:off x="457200" y="1580928"/>
            <a:ext cx="8229600" cy="4525963"/>
          </a:xfrm>
        </p:spPr>
        <p:txBody>
          <a:bodyPr>
            <a:normAutofit/>
          </a:bodyPr>
          <a:lstStyle/>
          <a:p>
            <a:pPr marL="0" indent="0">
              <a:buNone/>
            </a:pPr>
            <a:r>
              <a:rPr lang="en-GB" sz="2800" b="1" dirty="0" smtClean="0"/>
              <a:t>André </a:t>
            </a:r>
            <a:r>
              <a:rPr lang="en-GB" sz="2800" b="1" dirty="0" err="1" smtClean="0"/>
              <a:t>Gunder</a:t>
            </a:r>
            <a:r>
              <a:rPr lang="en-GB" sz="2800" b="1" dirty="0" smtClean="0"/>
              <a:t> Frank (1929-2005</a:t>
            </a:r>
            <a:r>
              <a:rPr lang="en-GB" b="1" dirty="0" smtClean="0"/>
              <a:t>)</a:t>
            </a:r>
          </a:p>
          <a:p>
            <a:pPr marL="0" indent="0">
              <a:buNone/>
            </a:pPr>
            <a:r>
              <a:rPr lang="en-GB" sz="2000" dirty="0" smtClean="0"/>
              <a:t>German-American Economist</a:t>
            </a:r>
          </a:p>
          <a:p>
            <a:r>
              <a:rPr lang="en-GB" sz="1800" dirty="0" smtClean="0"/>
              <a:t>Went to Chile in 1962</a:t>
            </a:r>
          </a:p>
          <a:p>
            <a:r>
              <a:rPr lang="en-GB" sz="1600" i="1" dirty="0"/>
              <a:t>The Development of </a:t>
            </a:r>
            <a:r>
              <a:rPr lang="en-GB" sz="1600" i="1" dirty="0" smtClean="0"/>
              <a:t>Underdevelopment</a:t>
            </a:r>
            <a:r>
              <a:rPr lang="en-GB" sz="1600" dirty="0" smtClean="0"/>
              <a:t> (1966)</a:t>
            </a:r>
            <a:endParaRPr lang="en-GB" sz="1600" dirty="0"/>
          </a:p>
          <a:p>
            <a:r>
              <a:rPr lang="en-GB" sz="1600" i="1" dirty="0" smtClean="0"/>
              <a:t>Capitalism </a:t>
            </a:r>
            <a:r>
              <a:rPr lang="en-GB" sz="1600" i="1" dirty="0"/>
              <a:t>and Underdevelopment in Latin </a:t>
            </a:r>
            <a:r>
              <a:rPr lang="en-GB" sz="1600" i="1" dirty="0" smtClean="0"/>
              <a:t>America (1967)</a:t>
            </a:r>
            <a:endParaRPr lang="en-GB" sz="1600" dirty="0" smtClean="0"/>
          </a:p>
          <a:p>
            <a:r>
              <a:rPr lang="en-GB" sz="1800" dirty="0" smtClean="0"/>
              <a:t>CD Government of Eduardo </a:t>
            </a:r>
            <a:r>
              <a:rPr lang="en-GB" sz="1800" dirty="0" err="1" smtClean="0"/>
              <a:t>Frei</a:t>
            </a:r>
            <a:r>
              <a:rPr lang="en-GB" sz="1800" dirty="0" smtClean="0"/>
              <a:t> 1964-1970</a:t>
            </a:r>
          </a:p>
          <a:p>
            <a:r>
              <a:rPr lang="en-GB" sz="1800" dirty="0" smtClean="0"/>
              <a:t>Popular Unity Government, Salvador Allende 1970-73</a:t>
            </a:r>
          </a:p>
          <a:p>
            <a:pPr marL="0" indent="0">
              <a:buNone/>
            </a:pPr>
            <a:endParaRPr lang="en-GB" sz="2400" dirty="0" smtClean="0"/>
          </a:p>
          <a:p>
            <a:pPr marL="0" indent="0">
              <a:buNone/>
            </a:pPr>
            <a:endParaRPr lang="en-GB" sz="2400" dirty="0" smtClean="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40152" y="1604169"/>
            <a:ext cx="2628900" cy="1733550"/>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40152" y="3501008"/>
            <a:ext cx="2628900" cy="2880319"/>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5576" y="4149080"/>
            <a:ext cx="2448272" cy="2232248"/>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1920" y="4149080"/>
            <a:ext cx="1752600" cy="2232248"/>
          </a:xfrm>
          <a:prstGeom prst="rect">
            <a:avLst/>
          </a:prstGeom>
        </p:spPr>
      </p:pic>
    </p:spTree>
    <p:extLst>
      <p:ext uri="{BB962C8B-B14F-4D97-AF65-F5344CB8AC3E}">
        <p14:creationId xmlns:p14="http://schemas.microsoft.com/office/powerpoint/2010/main" val="23056776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570186"/>
          </a:xfrm>
        </p:spPr>
        <p:txBody>
          <a:bodyPr>
            <a:normAutofit fontScale="90000"/>
          </a:bodyPr>
          <a:lstStyle/>
          <a:p>
            <a:r>
              <a:rPr lang="en-GB" sz="3600" b="1" dirty="0" smtClean="0"/>
              <a:t>Applying the idea of “Underdevelopment”:  </a:t>
            </a:r>
            <a:br>
              <a:rPr lang="en-GB" sz="3600" b="1" dirty="0" smtClean="0"/>
            </a:br>
            <a:r>
              <a:rPr lang="en-GB" sz="2700" b="1" dirty="0" smtClean="0"/>
              <a:t>Walter Rodney (1942-1980)</a:t>
            </a:r>
            <a:br>
              <a:rPr lang="en-GB" sz="2700" b="1" dirty="0" smtClean="0"/>
            </a:br>
            <a:r>
              <a:rPr lang="en-GB" sz="3600" b="1" dirty="0" smtClean="0"/>
              <a:t>How Europe Underdeveloped Africa (1972)</a:t>
            </a:r>
            <a:endParaRPr lang="en-GB" sz="3600" b="1"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27584" y="1988840"/>
            <a:ext cx="3598164" cy="4248472"/>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08104" y="1988840"/>
            <a:ext cx="2794000" cy="4248472"/>
          </a:xfrm>
          <a:prstGeom prst="rect">
            <a:avLst/>
          </a:prstGeom>
        </p:spPr>
      </p:pic>
    </p:spTree>
    <p:extLst>
      <p:ext uri="{BB962C8B-B14F-4D97-AF65-F5344CB8AC3E}">
        <p14:creationId xmlns:p14="http://schemas.microsoft.com/office/powerpoint/2010/main" val="32070767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Structuralism</a:t>
            </a:r>
            <a:endParaRPr lang="en-GB" b="1" dirty="0"/>
          </a:p>
        </p:txBody>
      </p:sp>
      <p:sp>
        <p:nvSpPr>
          <p:cNvPr id="3" name="Content Placeholder 2"/>
          <p:cNvSpPr>
            <a:spLocks noGrp="1"/>
          </p:cNvSpPr>
          <p:nvPr>
            <p:ph idx="1"/>
          </p:nvPr>
        </p:nvSpPr>
        <p:spPr/>
        <p:txBody>
          <a:bodyPr>
            <a:normAutofit fontScale="92500" lnSpcReduction="10000"/>
          </a:bodyPr>
          <a:lstStyle/>
          <a:p>
            <a:pPr marL="0" indent="0">
              <a:buNone/>
            </a:pPr>
            <a:r>
              <a:rPr lang="en-GB" dirty="0" smtClean="0"/>
              <a:t>Dependency Theory: Core and Periphery</a:t>
            </a:r>
          </a:p>
          <a:p>
            <a:r>
              <a:rPr lang="en-GB" sz="1600" dirty="0" smtClean="0"/>
              <a:t>Latin American roots</a:t>
            </a:r>
          </a:p>
          <a:p>
            <a:r>
              <a:rPr lang="en-GB" sz="1600" dirty="0" smtClean="0"/>
              <a:t>Development and </a:t>
            </a:r>
            <a:r>
              <a:rPr lang="en-GB" sz="1600" b="1" dirty="0" smtClean="0"/>
              <a:t>underdevelopment </a:t>
            </a:r>
            <a:r>
              <a:rPr lang="en-GB" sz="1600" dirty="0" smtClean="0"/>
              <a:t>seen as two sides of the same coin</a:t>
            </a:r>
          </a:p>
          <a:p>
            <a:r>
              <a:rPr lang="en-GB" sz="1600" dirty="0" smtClean="0"/>
              <a:t>Post-colonial </a:t>
            </a:r>
            <a:r>
              <a:rPr lang="en-GB" sz="1600" b="1" dirty="0" smtClean="0"/>
              <a:t>dependence</a:t>
            </a:r>
            <a:r>
              <a:rPr lang="en-GB" sz="1600" dirty="0" smtClean="0"/>
              <a:t> is ensured by the reproduction of socio-economic and political </a:t>
            </a:r>
            <a:r>
              <a:rPr lang="en-GB" sz="1600" b="1" dirty="0" smtClean="0"/>
              <a:t>structures </a:t>
            </a:r>
            <a:r>
              <a:rPr lang="en-GB" sz="1600" dirty="0" smtClean="0"/>
              <a:t>at the </a:t>
            </a:r>
            <a:r>
              <a:rPr lang="en-GB" sz="1600" b="1" dirty="0" smtClean="0"/>
              <a:t>periphery</a:t>
            </a:r>
            <a:r>
              <a:rPr lang="en-GB" sz="1600" dirty="0" smtClean="0"/>
              <a:t> in accordance with the interest of the </a:t>
            </a:r>
            <a:r>
              <a:rPr lang="en-GB" sz="1600" b="1" dirty="0" smtClean="0"/>
              <a:t>centre </a:t>
            </a:r>
            <a:r>
              <a:rPr lang="en-GB" sz="1600" dirty="0" smtClean="0"/>
              <a:t>of power</a:t>
            </a:r>
          </a:p>
          <a:p>
            <a:r>
              <a:rPr lang="en-GB" sz="1600" dirty="0" smtClean="0"/>
              <a:t>Main interest of Western monopoly capitalism is to prevent, slow down or control the economic development of underdeveloped countries</a:t>
            </a:r>
          </a:p>
          <a:p>
            <a:pPr marL="0" indent="0">
              <a:buNone/>
            </a:pPr>
            <a:endParaRPr lang="en-GB" sz="1600" dirty="0"/>
          </a:p>
          <a:p>
            <a:pPr marL="0" indent="0">
              <a:buNone/>
            </a:pPr>
            <a:r>
              <a:rPr lang="en-GB" dirty="0" smtClean="0"/>
              <a:t>So, what </a:t>
            </a:r>
            <a:r>
              <a:rPr lang="en-GB" i="1" dirty="0" smtClean="0"/>
              <a:t>structural </a:t>
            </a:r>
            <a:r>
              <a:rPr lang="en-GB" dirty="0" smtClean="0"/>
              <a:t>changes are needed?</a:t>
            </a:r>
          </a:p>
          <a:p>
            <a:r>
              <a:rPr lang="en-GB" sz="1600" dirty="0" smtClean="0"/>
              <a:t>Breaking the constraints imposed by the world trade system: tariffs to protect indigenous “infant industry”  and promote ISI (</a:t>
            </a:r>
            <a:r>
              <a:rPr lang="en-GB" sz="1600" b="1" dirty="0" smtClean="0"/>
              <a:t>Import Substitution Industries*</a:t>
            </a:r>
            <a:r>
              <a:rPr lang="en-GB" sz="1600" dirty="0" smtClean="0"/>
              <a:t>)</a:t>
            </a:r>
          </a:p>
          <a:p>
            <a:r>
              <a:rPr lang="en-GB" sz="1600" dirty="0" smtClean="0"/>
              <a:t>More national control over and speed of the transition from rural to urban life</a:t>
            </a:r>
          </a:p>
          <a:p>
            <a:r>
              <a:rPr lang="en-GB" sz="1600" dirty="0" smtClean="0"/>
              <a:t>National control and ownership of extractive industry and of foreign trade</a:t>
            </a:r>
          </a:p>
          <a:p>
            <a:endParaRPr lang="en-GB" sz="1600" dirty="0"/>
          </a:p>
          <a:p>
            <a:pPr marL="0" indent="0">
              <a:buNone/>
            </a:pPr>
            <a:r>
              <a:rPr lang="en-GB" sz="1600" dirty="0" smtClean="0"/>
              <a:t>(*NB: A strange version of ISI-by-boycott in Rhodesia 1965-1979; and US blockade of Cuba after 1959)</a:t>
            </a:r>
          </a:p>
        </p:txBody>
      </p:sp>
    </p:spTree>
    <p:extLst>
      <p:ext uri="{BB962C8B-B14F-4D97-AF65-F5344CB8AC3E}">
        <p14:creationId xmlns:p14="http://schemas.microsoft.com/office/powerpoint/2010/main" val="36743704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Chile 1964-1973</a:t>
            </a:r>
            <a:endParaRPr lang="en-GB" b="1" dirty="0"/>
          </a:p>
        </p:txBody>
      </p:sp>
      <p:sp>
        <p:nvSpPr>
          <p:cNvPr id="3" name="Content Placeholder 2"/>
          <p:cNvSpPr>
            <a:spLocks noGrp="1"/>
          </p:cNvSpPr>
          <p:nvPr>
            <p:ph idx="1"/>
          </p:nvPr>
        </p:nvSpPr>
        <p:spPr>
          <a:xfrm>
            <a:off x="457200" y="1196752"/>
            <a:ext cx="8229600" cy="4929411"/>
          </a:xfrm>
        </p:spPr>
        <p:txBody>
          <a:bodyPr/>
          <a:lstStyle/>
          <a:p>
            <a:r>
              <a:rPr lang="en-GB" sz="2800" b="1" dirty="0" smtClean="0"/>
              <a:t>Eduardo </a:t>
            </a:r>
            <a:r>
              <a:rPr lang="en-GB" sz="2800" b="1" dirty="0" err="1" smtClean="0"/>
              <a:t>Frei</a:t>
            </a:r>
            <a:r>
              <a:rPr lang="en-GB" sz="2800" b="1" dirty="0" smtClean="0"/>
              <a:t> and the failure of Land Reform, 1964-1970</a:t>
            </a:r>
            <a:endParaRPr lang="en-GB" sz="2800" dirty="0" smtClean="0"/>
          </a:p>
          <a:p>
            <a:r>
              <a:rPr lang="en-GB" sz="2800" b="1" i="1" dirty="0" smtClean="0"/>
              <a:t>Popular Unity </a:t>
            </a:r>
            <a:r>
              <a:rPr lang="en-GB" sz="2800" b="1" dirty="0" smtClean="0"/>
              <a:t>victory in 1970: a coalition of 6 parties: SP, CP, Radical Party, Social-Democrats, MAPU, IC (with MIR outside the coalition)</a:t>
            </a:r>
          </a:p>
          <a:p>
            <a:r>
              <a:rPr lang="en-GB" sz="2800" b="1" dirty="0" smtClean="0"/>
              <a:t>Destabilisation of the</a:t>
            </a:r>
          </a:p>
          <a:p>
            <a:pPr marL="0" indent="0">
              <a:buNone/>
            </a:pPr>
            <a:r>
              <a:rPr lang="en-GB" sz="2800" b="1" dirty="0"/>
              <a:t> </a:t>
            </a:r>
            <a:r>
              <a:rPr lang="en-GB" sz="2800" b="1" dirty="0" smtClean="0"/>
              <a:t>   Chilean Government</a:t>
            </a:r>
          </a:p>
          <a:p>
            <a:r>
              <a:rPr lang="en-GB" sz="2800" b="1" dirty="0" smtClean="0"/>
              <a:t>Allende and the military</a:t>
            </a:r>
          </a:p>
          <a:p>
            <a:r>
              <a:rPr lang="en-GB" sz="2800" b="1" dirty="0" smtClean="0"/>
              <a:t>“Covert action”: CIA etc.</a:t>
            </a:r>
          </a:p>
          <a:p>
            <a:pPr marL="0" indent="0">
              <a:buNone/>
            </a:pPr>
            <a:endParaRPr lang="en-GB" sz="2800" b="1" dirty="0" smtClean="0"/>
          </a:p>
          <a:p>
            <a:pPr marL="0" indent="0">
              <a:buNone/>
            </a:pPr>
            <a:endParaRPr lang="en-GB" sz="2800" b="1" dirty="0" smtClean="0"/>
          </a:p>
          <a:p>
            <a:pPr marL="0" indent="0">
              <a:buNone/>
            </a:pP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88024" y="3611443"/>
            <a:ext cx="3672408" cy="2431950"/>
          </a:xfrm>
          <a:prstGeom prst="rect">
            <a:avLst/>
          </a:prstGeom>
        </p:spPr>
      </p:pic>
    </p:spTree>
    <p:extLst>
      <p:ext uri="{BB962C8B-B14F-4D97-AF65-F5344CB8AC3E}">
        <p14:creationId xmlns:p14="http://schemas.microsoft.com/office/powerpoint/2010/main" val="224480279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Pinochet’s coup, 11 September 1973</a:t>
            </a:r>
            <a:endParaRPr lang="en-GB" b="1" dirty="0"/>
          </a:p>
        </p:txBody>
      </p:sp>
      <p:sp>
        <p:nvSpPr>
          <p:cNvPr id="3" name="Content Placeholder 2"/>
          <p:cNvSpPr>
            <a:spLocks noGrp="1"/>
          </p:cNvSpPr>
          <p:nvPr>
            <p:ph idx="1"/>
          </p:nvPr>
        </p:nvSpPr>
        <p:spPr>
          <a:xfrm>
            <a:off x="457200" y="1600200"/>
            <a:ext cx="8229600" cy="4781128"/>
          </a:xfrm>
        </p:spPr>
        <p:txBody>
          <a:bodyPr>
            <a:normAutofit fontScale="92500" lnSpcReduction="20000"/>
          </a:bodyPr>
          <a:lstStyle/>
          <a:p>
            <a:pPr marL="0" indent="0">
              <a:buNone/>
            </a:pPr>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pPr marL="0" indent="0">
              <a:buNone/>
            </a:pPr>
            <a:r>
              <a:rPr lang="en-GB" dirty="0" smtClean="0"/>
              <a:t> </a:t>
            </a:r>
          </a:p>
          <a:p>
            <a:pPr marL="0" indent="0">
              <a:buNone/>
            </a:pPr>
            <a:r>
              <a:rPr lang="en-GB" dirty="0" smtClean="0"/>
              <a:t>        </a:t>
            </a:r>
            <a:r>
              <a:rPr lang="en-GB" sz="2200" dirty="0" err="1" smtClean="0"/>
              <a:t>Gunder</a:t>
            </a:r>
            <a:r>
              <a:rPr lang="en-GB" sz="2200" dirty="0" smtClean="0"/>
              <a:t> Frank escaped to Europe after the coup</a:t>
            </a:r>
          </a:p>
          <a:p>
            <a:pPr marL="0" indent="0">
              <a:buNone/>
            </a:pPr>
            <a:r>
              <a:rPr lang="en-GB" sz="1400" dirty="0" err="1" smtClean="0"/>
              <a:t>Lampeter</a:t>
            </a:r>
            <a:r>
              <a:rPr lang="en-GB" sz="1400" dirty="0" smtClean="0"/>
              <a:t> footnote: </a:t>
            </a:r>
            <a:r>
              <a:rPr lang="en-GB" sz="1300" dirty="0" smtClean="0"/>
              <a:t>So did </a:t>
            </a:r>
            <a:r>
              <a:rPr lang="en-GB" sz="1300" dirty="0">
                <a:hlinkClick r:id="rId2" tooltip="Stafford Beer"/>
              </a:rPr>
              <a:t>Stafford Beer</a:t>
            </a:r>
            <a:r>
              <a:rPr lang="en-GB" sz="1300" dirty="0"/>
              <a:t> </a:t>
            </a:r>
            <a:r>
              <a:rPr lang="en-GB" sz="1300" dirty="0" smtClean="0"/>
              <a:t>(1926-2002) a </a:t>
            </a:r>
            <a:r>
              <a:rPr lang="en-GB" sz="1300" dirty="0"/>
              <a:t>British consultant in </a:t>
            </a:r>
            <a:r>
              <a:rPr lang="en-GB" sz="1300" dirty="0">
                <a:hlinkClick r:id="rId3" tooltip="Management cybernetics"/>
              </a:rPr>
              <a:t>management cybernetics</a:t>
            </a:r>
            <a:r>
              <a:rPr lang="en-GB" sz="1300" dirty="0"/>
              <a:t>. He also sympathized with the stated ideals of Chilean socialism of maintaining Chile's democratic system and the autonomy of workers instead of imposing a </a:t>
            </a:r>
            <a:r>
              <a:rPr lang="en-GB" sz="1300" dirty="0" smtClean="0"/>
              <a:t>USSR-style </a:t>
            </a:r>
            <a:r>
              <a:rPr lang="en-GB" sz="1300" dirty="0"/>
              <a:t>system of top-down command and control.</a:t>
            </a:r>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0562" y="1278637"/>
            <a:ext cx="2513286" cy="2106050"/>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813541" y="1278637"/>
            <a:ext cx="2738925" cy="2029945"/>
          </a:xfrm>
          <a:prstGeom prst="rect">
            <a:avLst/>
          </a:prstGeom>
        </p:spPr>
      </p:pic>
      <p:pic>
        <p:nvPicPr>
          <p:cNvPr id="6" name="Pictur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71600" y="3567248"/>
            <a:ext cx="2962275" cy="1805967"/>
          </a:xfrm>
          <a:prstGeom prst="rect">
            <a:avLst/>
          </a:prstGeom>
        </p:spPr>
      </p:pic>
      <p:pic>
        <p:nvPicPr>
          <p:cNvPr id="7" name="Picture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716016" y="3409597"/>
            <a:ext cx="3603278" cy="1805967"/>
          </a:xfrm>
          <a:prstGeom prst="rect">
            <a:avLst/>
          </a:prstGeom>
        </p:spPr>
      </p:pic>
      <p:pic>
        <p:nvPicPr>
          <p:cNvPr id="8" name="Picture 7"/>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262312" y="1278637"/>
            <a:ext cx="2416895" cy="2106050"/>
          </a:xfrm>
          <a:prstGeom prst="rect">
            <a:avLst/>
          </a:prstGeom>
        </p:spPr>
      </p:pic>
    </p:spTree>
    <p:extLst>
      <p:ext uri="{BB962C8B-B14F-4D97-AF65-F5344CB8AC3E}">
        <p14:creationId xmlns:p14="http://schemas.microsoft.com/office/powerpoint/2010/main" val="333691341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b="1" dirty="0" smtClean="0"/>
              <a:t>The “Basic Needs” approach of the ILO (1970s): Louis </a:t>
            </a:r>
            <a:r>
              <a:rPr lang="en-GB" sz="3600" b="1" dirty="0" err="1" smtClean="0"/>
              <a:t>Emmerij</a:t>
            </a:r>
            <a:r>
              <a:rPr lang="en-GB" sz="3600" b="1" dirty="0" smtClean="0"/>
              <a:t> (b.1934) </a:t>
            </a:r>
            <a:r>
              <a:rPr lang="en-GB" sz="3600" i="1" dirty="0" smtClean="0"/>
              <a:t>et al</a:t>
            </a:r>
            <a:endParaRPr lang="en-GB" sz="3600" i="1" dirty="0"/>
          </a:p>
        </p:txBody>
      </p:sp>
      <p:sp>
        <p:nvSpPr>
          <p:cNvPr id="3" name="Content Placeholder 2"/>
          <p:cNvSpPr>
            <a:spLocks noGrp="1"/>
          </p:cNvSpPr>
          <p:nvPr>
            <p:ph idx="1"/>
          </p:nvPr>
        </p:nvSpPr>
        <p:spPr>
          <a:solidFill>
            <a:srgbClr val="FFC000"/>
          </a:solidFill>
        </p:spPr>
        <p:txBody>
          <a:bodyPr>
            <a:normAutofit fontScale="55000" lnSpcReduction="20000"/>
          </a:bodyPr>
          <a:lstStyle/>
          <a:p>
            <a:r>
              <a:rPr lang="en-GB" dirty="0"/>
              <a:t>The basic needs model was introduced by the </a:t>
            </a:r>
            <a:r>
              <a:rPr lang="en-GB" dirty="0">
                <a:hlinkClick r:id="rId2" tooltip="International Labor Organization"/>
              </a:rPr>
              <a:t>International </a:t>
            </a:r>
            <a:r>
              <a:rPr lang="en-GB" dirty="0" err="1">
                <a:hlinkClick r:id="rId2" tooltip="International Labor Organization"/>
              </a:rPr>
              <a:t>Labor</a:t>
            </a:r>
            <a:r>
              <a:rPr lang="en-GB" dirty="0">
                <a:hlinkClick r:id="rId2" tooltip="International Labor Organization"/>
              </a:rPr>
              <a:t> Organization</a:t>
            </a:r>
            <a:r>
              <a:rPr lang="en-GB" dirty="0"/>
              <a:t> in </a:t>
            </a:r>
            <a:r>
              <a:rPr lang="en-GB" dirty="0" smtClean="0"/>
              <a:t>1976, in </a:t>
            </a:r>
            <a:r>
              <a:rPr lang="en-GB" dirty="0"/>
              <a:t>reaction to </a:t>
            </a:r>
            <a:r>
              <a:rPr lang="en-GB" dirty="0" smtClean="0"/>
              <a:t>modernization- </a:t>
            </a:r>
            <a:r>
              <a:rPr lang="en-GB" dirty="0"/>
              <a:t>and structuralism-inspired development approaches, which were not achieving satisfactory results in </a:t>
            </a:r>
            <a:r>
              <a:rPr lang="en-GB" dirty="0" smtClean="0"/>
              <a:t>poverty </a:t>
            </a:r>
            <a:r>
              <a:rPr lang="en-GB" dirty="0"/>
              <a:t>alleviation and combating inequality in developing countries. </a:t>
            </a:r>
            <a:endParaRPr lang="en-GB" dirty="0" smtClean="0"/>
          </a:p>
          <a:p>
            <a:r>
              <a:rPr lang="en-GB" dirty="0" smtClean="0"/>
              <a:t>It </a:t>
            </a:r>
            <a:r>
              <a:rPr lang="en-GB" dirty="0"/>
              <a:t>tried to define an absolute minimum of resources necessary for long-term </a:t>
            </a:r>
            <a:r>
              <a:rPr lang="en-GB" dirty="0" smtClean="0"/>
              <a:t>physical</a:t>
            </a:r>
            <a:r>
              <a:rPr lang="en-GB" dirty="0"/>
              <a:t> </a:t>
            </a:r>
            <a:r>
              <a:rPr lang="en-GB" dirty="0" smtClean="0"/>
              <a:t>well-being. </a:t>
            </a:r>
            <a:r>
              <a:rPr lang="en-GB" dirty="0"/>
              <a:t>The </a:t>
            </a:r>
            <a:r>
              <a:rPr lang="en-GB" dirty="0">
                <a:hlinkClick r:id="rId3" tooltip="Poverty line"/>
              </a:rPr>
              <a:t>poverty line</a:t>
            </a:r>
            <a:r>
              <a:rPr lang="en-GB" dirty="0"/>
              <a:t> which follows from this, is the amount of income needed to satisfy those basic needs. </a:t>
            </a:r>
            <a:endParaRPr lang="en-GB" dirty="0" smtClean="0"/>
          </a:p>
          <a:p>
            <a:r>
              <a:rPr lang="en-GB" dirty="0" smtClean="0"/>
              <a:t>Proponents </a:t>
            </a:r>
            <a:r>
              <a:rPr lang="en-GB" dirty="0"/>
              <a:t>of basic needs have argued that elimination of </a:t>
            </a:r>
            <a:r>
              <a:rPr lang="en-GB" dirty="0">
                <a:hlinkClick r:id="rId4" tooltip="Absolute poverty"/>
              </a:rPr>
              <a:t>absolute poverty</a:t>
            </a:r>
            <a:r>
              <a:rPr lang="en-GB" dirty="0"/>
              <a:t> is a good way to make people active in society so that they can provide </a:t>
            </a:r>
            <a:r>
              <a:rPr lang="en-GB" dirty="0" smtClean="0"/>
              <a:t>labour </a:t>
            </a:r>
            <a:r>
              <a:rPr lang="en-GB" dirty="0"/>
              <a:t>more easily and act as consumers and savers</a:t>
            </a:r>
            <a:r>
              <a:rPr lang="en-GB" dirty="0" smtClean="0"/>
              <a:t>. </a:t>
            </a:r>
          </a:p>
          <a:p>
            <a:r>
              <a:rPr lang="en-GB" dirty="0"/>
              <a:t>Basic needs theory does </a:t>
            </a:r>
            <a:r>
              <a:rPr lang="en-GB" b="1" i="1" dirty="0"/>
              <a:t>not</a:t>
            </a:r>
            <a:r>
              <a:rPr lang="en-GB" dirty="0"/>
              <a:t> focus on investing in economic growth. </a:t>
            </a:r>
            <a:endParaRPr lang="en-GB" dirty="0" smtClean="0"/>
          </a:p>
          <a:p>
            <a:r>
              <a:rPr lang="en-GB" dirty="0" smtClean="0"/>
              <a:t>In </a:t>
            </a:r>
            <a:r>
              <a:rPr lang="en-GB" b="1" i="1" dirty="0" smtClean="0"/>
              <a:t>some</a:t>
            </a:r>
            <a:r>
              <a:rPr lang="en-GB" dirty="0" smtClean="0"/>
              <a:t> ways, it anticipates the </a:t>
            </a:r>
            <a:r>
              <a:rPr lang="en-GB" b="1" dirty="0" smtClean="0"/>
              <a:t>Human Development </a:t>
            </a:r>
            <a:r>
              <a:rPr lang="en-GB" dirty="0" smtClean="0"/>
              <a:t>approach</a:t>
            </a:r>
            <a:endParaRPr lang="en-GB" dirty="0"/>
          </a:p>
          <a:p>
            <a:pPr marL="0" indent="0">
              <a:buNone/>
            </a:pPr>
            <a:endParaRPr lang="en-GB" dirty="0" smtClean="0"/>
          </a:p>
          <a:p>
            <a:pPr marL="0" indent="0">
              <a:buNone/>
            </a:pPr>
            <a:r>
              <a:rPr lang="en-GB" dirty="0" smtClean="0"/>
              <a:t>See: </a:t>
            </a:r>
            <a:r>
              <a:rPr lang="en-GB" dirty="0"/>
              <a:t>Basic Needs and the ILO</a:t>
            </a:r>
          </a:p>
          <a:p>
            <a:pPr marL="0" indent="0">
              <a:buNone/>
            </a:pPr>
            <a:r>
              <a:rPr lang="en-GB" sz="2500" u="sng" dirty="0">
                <a:hlinkClick r:id="rId5"/>
              </a:rPr>
              <a:t>http://www.un.org/en/development/desa/policy/wess/wess_bg_papers/bp_wess2010_emmerij.pdf</a:t>
            </a:r>
            <a:endParaRPr lang="en-GB" sz="2500" dirty="0"/>
          </a:p>
          <a:p>
            <a:pPr marL="0" indent="0">
              <a:buNone/>
            </a:pPr>
            <a:r>
              <a:rPr lang="en-GB" dirty="0"/>
              <a:t>ODI, 1978:</a:t>
            </a:r>
          </a:p>
          <a:p>
            <a:pPr marL="0" indent="0">
              <a:buNone/>
            </a:pPr>
            <a:r>
              <a:rPr lang="en-GB" sz="2500" u="sng" dirty="0">
                <a:hlinkClick r:id="rId6"/>
              </a:rPr>
              <a:t>https://www.odi.org/sites/odi.org.uk/files/odi-assets/publications-opinion-files/6616.pdf</a:t>
            </a:r>
            <a:endParaRPr lang="en-GB" sz="2500" dirty="0"/>
          </a:p>
          <a:p>
            <a:pPr marL="0" indent="0">
              <a:buNone/>
            </a:pPr>
            <a:endParaRPr lang="en-GB" dirty="0"/>
          </a:p>
        </p:txBody>
      </p:sp>
    </p:spTree>
    <p:extLst>
      <p:ext uri="{BB962C8B-B14F-4D97-AF65-F5344CB8AC3E}">
        <p14:creationId xmlns:p14="http://schemas.microsoft.com/office/powerpoint/2010/main" val="255499509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Louis </a:t>
            </a:r>
            <a:r>
              <a:rPr lang="en-GB" dirty="0" err="1" smtClean="0"/>
              <a:t>Emmerij</a:t>
            </a:r>
            <a:r>
              <a:rPr lang="en-GB" dirty="0" smtClean="0"/>
              <a:t> (b.1934)</a:t>
            </a:r>
            <a:endParaRPr lang="en-GB" dirty="0"/>
          </a:p>
        </p:txBody>
      </p:sp>
      <p:sp>
        <p:nvSpPr>
          <p:cNvPr id="3" name="Content Placeholder 2"/>
          <p:cNvSpPr>
            <a:spLocks noGrp="1"/>
          </p:cNvSpPr>
          <p:nvPr>
            <p:ph idx="1"/>
          </p:nvPr>
        </p:nvSpPr>
        <p:spPr>
          <a:ln>
            <a:solidFill>
              <a:srgbClr val="FF0000"/>
            </a:solidFill>
          </a:ln>
        </p:spPr>
        <p:txBody>
          <a:bodyPr>
            <a:normAutofit fontScale="55000" lnSpcReduction="20000"/>
          </a:bodyPr>
          <a:lstStyle/>
          <a:p>
            <a:pPr marL="0" indent="0">
              <a:buNone/>
            </a:pPr>
            <a:endParaRPr lang="en-GB" dirty="0"/>
          </a:p>
          <a:p>
            <a:r>
              <a:rPr lang="en-GB" dirty="0" smtClean="0"/>
              <a:t>1961: </a:t>
            </a:r>
            <a:r>
              <a:rPr lang="en-GB" dirty="0" err="1" smtClean="0"/>
              <a:t>Institut</a:t>
            </a:r>
            <a:r>
              <a:rPr lang="en-GB" dirty="0" smtClean="0"/>
              <a:t> </a:t>
            </a:r>
            <a:r>
              <a:rPr lang="en-GB" dirty="0" err="1" smtClean="0"/>
              <a:t>d’Etudes</a:t>
            </a:r>
            <a:r>
              <a:rPr lang="en-GB" dirty="0" smtClean="0"/>
              <a:t> </a:t>
            </a:r>
            <a:r>
              <a:rPr lang="en-GB" dirty="0" err="1" smtClean="0"/>
              <a:t>Economiques</a:t>
            </a:r>
            <a:r>
              <a:rPr lang="en-GB" dirty="0" smtClean="0"/>
              <a:t> et </a:t>
            </a:r>
            <a:r>
              <a:rPr lang="en-GB" dirty="0" err="1" smtClean="0"/>
              <a:t>Sociales</a:t>
            </a:r>
            <a:r>
              <a:rPr lang="en-GB" dirty="0" smtClean="0"/>
              <a:t>, University </a:t>
            </a:r>
            <a:r>
              <a:rPr lang="en-GB" dirty="0"/>
              <a:t>of Paris</a:t>
            </a:r>
          </a:p>
          <a:p>
            <a:pPr marL="0" indent="0">
              <a:buNone/>
            </a:pPr>
            <a:endParaRPr lang="en-GB" dirty="0"/>
          </a:p>
          <a:p>
            <a:r>
              <a:rPr lang="en-GB" dirty="0" smtClean="0"/>
              <a:t>1962: OECD</a:t>
            </a:r>
            <a:r>
              <a:rPr lang="en-GB" dirty="0"/>
              <a:t>, Directorate of Scientific </a:t>
            </a:r>
            <a:r>
              <a:rPr lang="en-GB" dirty="0" smtClean="0"/>
              <a:t>Affairs, Paris</a:t>
            </a:r>
            <a:endParaRPr lang="en-GB" dirty="0"/>
          </a:p>
          <a:p>
            <a:pPr marL="0" indent="0">
              <a:buNone/>
            </a:pPr>
            <a:endParaRPr lang="en-GB" dirty="0"/>
          </a:p>
          <a:p>
            <a:r>
              <a:rPr lang="en-GB" dirty="0" smtClean="0"/>
              <a:t>1970: ILO</a:t>
            </a:r>
            <a:r>
              <a:rPr lang="en-GB" dirty="0"/>
              <a:t>, Director, World Employment </a:t>
            </a:r>
            <a:r>
              <a:rPr lang="en-GB" dirty="0" smtClean="0"/>
              <a:t>Programme, Geneva</a:t>
            </a:r>
            <a:endParaRPr lang="en-GB" dirty="0"/>
          </a:p>
          <a:p>
            <a:pPr marL="0" indent="0">
              <a:buNone/>
            </a:pPr>
            <a:endParaRPr lang="en-GB" dirty="0"/>
          </a:p>
          <a:p>
            <a:r>
              <a:rPr lang="en-GB" dirty="0" smtClean="0"/>
              <a:t>1976: Rector</a:t>
            </a:r>
            <a:r>
              <a:rPr lang="en-GB" dirty="0"/>
              <a:t>, Institute of Social </a:t>
            </a:r>
            <a:r>
              <a:rPr lang="en-GB" dirty="0" smtClean="0"/>
              <a:t>Studies, The </a:t>
            </a:r>
            <a:r>
              <a:rPr lang="en-GB" dirty="0"/>
              <a:t>Hague</a:t>
            </a:r>
          </a:p>
          <a:p>
            <a:pPr marL="0" indent="0">
              <a:buNone/>
            </a:pPr>
            <a:endParaRPr lang="en-GB" dirty="0"/>
          </a:p>
          <a:p>
            <a:r>
              <a:rPr lang="en-GB" dirty="0" smtClean="0"/>
              <a:t>1985: President</a:t>
            </a:r>
            <a:r>
              <a:rPr lang="en-GB" dirty="0"/>
              <a:t>, OECD Development </a:t>
            </a:r>
            <a:r>
              <a:rPr lang="en-GB" dirty="0" smtClean="0"/>
              <a:t>Centre, Paris</a:t>
            </a:r>
            <a:endParaRPr lang="en-GB" dirty="0"/>
          </a:p>
          <a:p>
            <a:pPr marL="0" indent="0">
              <a:buNone/>
            </a:pPr>
            <a:endParaRPr lang="en-GB" dirty="0"/>
          </a:p>
          <a:p>
            <a:r>
              <a:rPr lang="en-GB" dirty="0" smtClean="0"/>
              <a:t>1993: Special </a:t>
            </a:r>
            <a:r>
              <a:rPr lang="en-GB" dirty="0"/>
              <a:t>Advisor to the </a:t>
            </a:r>
            <a:r>
              <a:rPr lang="en-GB" dirty="0" smtClean="0"/>
              <a:t>President (Bill Clinton), </a:t>
            </a:r>
            <a:r>
              <a:rPr lang="en-GB" dirty="0"/>
              <a:t>Inter-American Development Bank,  Washington, D.C. </a:t>
            </a:r>
          </a:p>
          <a:p>
            <a:pPr marL="0" indent="0">
              <a:buNone/>
            </a:pPr>
            <a:endParaRPr lang="en-GB" dirty="0"/>
          </a:p>
          <a:p>
            <a:r>
              <a:rPr lang="en-GB" dirty="0" smtClean="0"/>
              <a:t>1999-2010: Co-Director</a:t>
            </a:r>
            <a:r>
              <a:rPr lang="en-GB" dirty="0"/>
              <a:t>, United Nations Intellectual </a:t>
            </a:r>
            <a:r>
              <a:rPr lang="en-GB" dirty="0" smtClean="0"/>
              <a:t>History Project and </a:t>
            </a:r>
            <a:r>
              <a:rPr lang="en-GB" dirty="0"/>
              <a:t>Senior Research Fellow, The Graduate </a:t>
            </a:r>
            <a:r>
              <a:rPr lang="en-GB" dirty="0" err="1" smtClean="0"/>
              <a:t>Center</a:t>
            </a:r>
            <a:r>
              <a:rPr lang="en-GB" dirty="0" smtClean="0"/>
              <a:t>, </a:t>
            </a:r>
            <a:r>
              <a:rPr lang="en-GB" dirty="0"/>
              <a:t>City University of New </a:t>
            </a:r>
            <a:r>
              <a:rPr lang="en-GB" dirty="0" smtClean="0"/>
              <a:t>York</a:t>
            </a:r>
            <a:endParaRPr lang="en-GB" dirty="0"/>
          </a:p>
          <a:p>
            <a:endParaRPr lang="en-GB" dirty="0"/>
          </a:p>
        </p:txBody>
      </p:sp>
    </p:spTree>
    <p:extLst>
      <p:ext uri="{BB962C8B-B14F-4D97-AF65-F5344CB8AC3E}">
        <p14:creationId xmlns:p14="http://schemas.microsoft.com/office/powerpoint/2010/main" val="407403654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79512" y="260648"/>
            <a:ext cx="8229600" cy="1143000"/>
          </a:xfrm>
        </p:spPr>
        <p:txBody>
          <a:bodyPr>
            <a:normAutofit fontScale="90000"/>
          </a:bodyPr>
          <a:lstStyle/>
          <a:p>
            <a:r>
              <a:rPr lang="en-GB" sz="4000" b="1" dirty="0"/>
              <a:t>Neo-Classical </a:t>
            </a:r>
            <a:r>
              <a:rPr lang="en-GB" sz="4000" b="1" dirty="0" smtClean="0"/>
              <a:t>Counter-Revolution</a:t>
            </a:r>
            <a:r>
              <a:rPr lang="en-GB" sz="3200" b="1" dirty="0" smtClean="0"/>
              <a:t>/</a:t>
            </a:r>
            <a:br>
              <a:rPr lang="en-GB" sz="3200" b="1" dirty="0" smtClean="0"/>
            </a:br>
            <a:r>
              <a:rPr lang="en-GB" sz="3200" b="1" dirty="0" smtClean="0"/>
              <a:t>Neo-Liberalism/The </a:t>
            </a:r>
            <a:r>
              <a:rPr lang="en-GB" sz="3200" b="1" dirty="0"/>
              <a:t>Washington </a:t>
            </a:r>
            <a:r>
              <a:rPr lang="en-GB" sz="3200" b="1" dirty="0" smtClean="0"/>
              <a:t>Consensus</a:t>
            </a:r>
            <a:br>
              <a:rPr lang="en-GB" sz="3200" b="1" dirty="0" smtClean="0"/>
            </a:br>
            <a:r>
              <a:rPr lang="en-GB" sz="2700" b="1" dirty="0" smtClean="0"/>
              <a:t>1980s - 1990s</a:t>
            </a:r>
            <a:endParaRPr lang="en-GB" sz="2700" dirty="0"/>
          </a:p>
        </p:txBody>
      </p:sp>
      <p:sp>
        <p:nvSpPr>
          <p:cNvPr id="3" name="Content Placeholder 2"/>
          <p:cNvSpPr>
            <a:spLocks noGrp="1"/>
          </p:cNvSpPr>
          <p:nvPr>
            <p:ph idx="1"/>
          </p:nvPr>
        </p:nvSpPr>
        <p:spPr>
          <a:solidFill>
            <a:srgbClr val="FFC000"/>
          </a:solidFill>
        </p:spPr>
        <p:txBody>
          <a:bodyPr>
            <a:normAutofit lnSpcReduction="10000"/>
          </a:bodyPr>
          <a:lstStyle/>
          <a:p>
            <a:pPr marL="0" indent="0" algn="ctr">
              <a:buNone/>
            </a:pPr>
            <a:r>
              <a:rPr lang="en-GB" b="1" dirty="0" smtClean="0"/>
              <a:t>A powerful combination</a:t>
            </a:r>
          </a:p>
          <a:p>
            <a:pPr marL="0" indent="0">
              <a:buNone/>
            </a:pPr>
            <a:endParaRPr lang="en-GB" sz="2400" dirty="0" smtClean="0"/>
          </a:p>
          <a:p>
            <a:pPr marL="0" indent="0">
              <a:buNone/>
            </a:pPr>
            <a:r>
              <a:rPr lang="en-GB" sz="2400" dirty="0" smtClean="0"/>
              <a:t>1979: Thatcher’s election victory brings in policies based on monetarism and ideas of the Chicago School: privatisation, rolling back the state</a:t>
            </a:r>
          </a:p>
          <a:p>
            <a:pPr marL="0" indent="0">
              <a:buNone/>
            </a:pPr>
            <a:endParaRPr lang="en-GB" sz="2400" dirty="0" smtClean="0"/>
          </a:p>
          <a:p>
            <a:pPr marL="0" indent="0">
              <a:buNone/>
            </a:pPr>
            <a:r>
              <a:rPr lang="en-GB" sz="2400" dirty="0" smtClean="0"/>
              <a:t>1980: Reagan’s election: Reaganomics</a:t>
            </a:r>
          </a:p>
          <a:p>
            <a:pPr marL="0" indent="0">
              <a:buNone/>
            </a:pPr>
            <a:endParaRPr lang="en-GB" sz="2400" dirty="0"/>
          </a:p>
          <a:p>
            <a:pPr marL="0" indent="0">
              <a:buNone/>
            </a:pPr>
            <a:r>
              <a:rPr lang="en-GB" b="1" dirty="0" smtClean="0"/>
              <a:t>The Washington Consensus and a new tack for the World Bank and IMF</a:t>
            </a:r>
          </a:p>
          <a:p>
            <a:pPr marL="0" indent="0">
              <a:buNone/>
            </a:pPr>
            <a:endParaRPr lang="en-GB" dirty="0"/>
          </a:p>
        </p:txBody>
      </p:sp>
    </p:spTree>
    <p:extLst>
      <p:ext uri="{BB962C8B-B14F-4D97-AF65-F5344CB8AC3E}">
        <p14:creationId xmlns:p14="http://schemas.microsoft.com/office/powerpoint/2010/main" val="415597169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325562"/>
          </a:xfrm>
        </p:spPr>
        <p:txBody>
          <a:bodyPr>
            <a:normAutofit fontScale="90000"/>
          </a:bodyPr>
          <a:lstStyle/>
          <a:p>
            <a:r>
              <a:rPr lang="en-GB" dirty="0" smtClean="0"/>
              <a:t/>
            </a:r>
            <a:br>
              <a:rPr lang="en-GB" dirty="0" smtClean="0"/>
            </a:br>
            <a:r>
              <a:rPr lang="en-GB" b="1" dirty="0" smtClean="0"/>
              <a:t>1980s-1990s: Structural Adjustment Programmes (SAPs)</a:t>
            </a:r>
            <a:br>
              <a:rPr lang="en-GB" b="1" dirty="0" smtClean="0"/>
            </a:br>
            <a:r>
              <a:rPr lang="en-GB" sz="1200" dirty="0" smtClean="0"/>
              <a:t>Infographic: </a:t>
            </a:r>
            <a:r>
              <a:rPr lang="en-GB" sz="1200" dirty="0" smtClean="0">
                <a:hlinkClick r:id="rId2"/>
              </a:rPr>
              <a:t>http://proutistuniversal.info/</a:t>
            </a:r>
            <a:r>
              <a:rPr lang="en-GB" sz="1200" dirty="0" smtClean="0"/>
              <a:t> </a:t>
            </a:r>
            <a:br>
              <a:rPr lang="en-GB" sz="1200" dirty="0" smtClean="0"/>
            </a:br>
            <a:r>
              <a:rPr lang="en-GB" sz="1200" dirty="0" smtClean="0"/>
              <a:t/>
            </a:r>
            <a:br>
              <a:rPr lang="en-GB" sz="1200" dirty="0" smtClean="0"/>
            </a:br>
            <a:endParaRPr lang="en-GB" dirty="0"/>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835696" y="1600200"/>
            <a:ext cx="5681148" cy="4200949"/>
          </a:xfrm>
        </p:spPr>
      </p:pic>
    </p:spTree>
    <p:extLst>
      <p:ext uri="{BB962C8B-B14F-4D97-AF65-F5344CB8AC3E}">
        <p14:creationId xmlns:p14="http://schemas.microsoft.com/office/powerpoint/2010/main" val="393439615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GB" sz="3600" b="1" dirty="0" smtClean="0"/>
              <a:t>Human </a:t>
            </a:r>
            <a:r>
              <a:rPr lang="en-GB" sz="3600" b="1" dirty="0"/>
              <a:t>Development Theory </a:t>
            </a:r>
            <a:r>
              <a:rPr lang="en-GB" sz="3600" b="1" dirty="0" smtClean="0"/>
              <a:t>: </a:t>
            </a:r>
            <a:r>
              <a:rPr lang="en-GB" sz="3600" b="1" dirty="0"/>
              <a:t>1990s</a:t>
            </a:r>
            <a:r>
              <a:rPr lang="en-GB" sz="4000" b="1" dirty="0"/>
              <a:t/>
            </a:r>
            <a:br>
              <a:rPr lang="en-GB" sz="4000" b="1" dirty="0"/>
            </a:br>
            <a:endParaRPr lang="en-GB" dirty="0"/>
          </a:p>
        </p:txBody>
      </p:sp>
      <p:sp>
        <p:nvSpPr>
          <p:cNvPr id="3" name="Content Placeholder 2"/>
          <p:cNvSpPr>
            <a:spLocks noGrp="1"/>
          </p:cNvSpPr>
          <p:nvPr>
            <p:ph sz="half" idx="1"/>
          </p:nvPr>
        </p:nvSpPr>
        <p:spPr>
          <a:xfrm>
            <a:off x="395536" y="800070"/>
            <a:ext cx="5122912" cy="5326094"/>
          </a:xfrm>
        </p:spPr>
        <p:txBody>
          <a:bodyPr>
            <a:normAutofit/>
          </a:bodyPr>
          <a:lstStyle/>
          <a:p>
            <a:pPr marL="0" indent="0">
              <a:buNone/>
            </a:pPr>
            <a:r>
              <a:rPr lang="en-GB" sz="2400" b="1" dirty="0" smtClean="0"/>
              <a:t> </a:t>
            </a:r>
            <a:r>
              <a:rPr lang="en-GB" sz="2400" b="1" dirty="0" err="1" smtClean="0"/>
              <a:t>Amartya</a:t>
            </a:r>
            <a:r>
              <a:rPr lang="en-GB" sz="2400" b="1" dirty="0" smtClean="0"/>
              <a:t> Kumar Sen </a:t>
            </a:r>
            <a:r>
              <a:rPr lang="en-GB" sz="2000" b="1" dirty="0" smtClean="0"/>
              <a:t>(b. 1933)</a:t>
            </a:r>
          </a:p>
          <a:p>
            <a:pPr marL="0" indent="0">
              <a:buNone/>
            </a:pPr>
            <a:endParaRPr lang="en-GB" b="1" dirty="0"/>
          </a:p>
        </p:txBody>
      </p:sp>
      <p:pic>
        <p:nvPicPr>
          <p:cNvPr id="7" name="Content Placeholder 6"/>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77162" y="1417638"/>
            <a:ext cx="3590781" cy="2987332"/>
          </a:xfrm>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968" y="800069"/>
            <a:ext cx="4811966" cy="223461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3794" y="4581129"/>
            <a:ext cx="2714625" cy="1906448"/>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142858" y="3107394"/>
            <a:ext cx="4645670" cy="3415451"/>
          </a:xfrm>
          <a:prstGeom prst="rect">
            <a:avLst/>
          </a:prstGeom>
        </p:spPr>
      </p:pic>
    </p:spTree>
    <p:extLst>
      <p:ext uri="{BB962C8B-B14F-4D97-AF65-F5344CB8AC3E}">
        <p14:creationId xmlns:p14="http://schemas.microsoft.com/office/powerpoint/2010/main" val="230404541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Human Development Index</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59732" y="1556792"/>
            <a:ext cx="4615145" cy="3811699"/>
          </a:xfrm>
          <a:prstGeom prst="rect">
            <a:avLst/>
          </a:prstGeom>
        </p:spPr>
      </p:pic>
    </p:spTree>
    <p:extLst>
      <p:ext uri="{BB962C8B-B14F-4D97-AF65-F5344CB8AC3E}">
        <p14:creationId xmlns:p14="http://schemas.microsoft.com/office/powerpoint/2010/main" val="10350719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HDI dimensions</a:t>
            </a:r>
            <a:endParaRPr lang="en-GB" b="1" dirty="0"/>
          </a:p>
        </p:txBody>
      </p:sp>
      <p:pic>
        <p:nvPicPr>
          <p:cNvPr id="9" name="Content Placeholder 8"/>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0496" y="1628800"/>
            <a:ext cx="8229600" cy="4176464"/>
          </a:xfrm>
        </p:spPr>
      </p:pic>
    </p:spTree>
    <p:extLst>
      <p:ext uri="{BB962C8B-B14F-4D97-AF65-F5344CB8AC3E}">
        <p14:creationId xmlns:p14="http://schemas.microsoft.com/office/powerpoint/2010/main" val="194303052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4900" b="1" dirty="0" smtClean="0"/>
              <a:t>Post-development Theory</a:t>
            </a:r>
            <a:r>
              <a:rPr lang="en-GB" b="1" dirty="0" smtClean="0"/>
              <a:t/>
            </a:r>
            <a:br>
              <a:rPr lang="en-GB" b="1" dirty="0" smtClean="0"/>
            </a:br>
            <a:r>
              <a:rPr lang="en-GB" b="1" dirty="0" smtClean="0"/>
              <a:t>2000s</a:t>
            </a:r>
            <a:endParaRPr lang="en-GB" b="1" dirty="0"/>
          </a:p>
        </p:txBody>
      </p:sp>
      <p:sp>
        <p:nvSpPr>
          <p:cNvPr id="3" name="Content Placeholder 2"/>
          <p:cNvSpPr>
            <a:spLocks noGrp="1"/>
          </p:cNvSpPr>
          <p:nvPr>
            <p:ph idx="1"/>
          </p:nvPr>
        </p:nvSpPr>
        <p:spPr/>
        <p:txBody>
          <a:bodyPr/>
          <a:lstStyle/>
          <a:p>
            <a:pPr marL="0" indent="0">
              <a:buNone/>
            </a:pPr>
            <a:r>
              <a:rPr lang="en-GB" b="1" dirty="0" smtClean="0"/>
              <a:t>Arturo Escobar (b. 1952) </a:t>
            </a:r>
          </a:p>
          <a:p>
            <a:pPr marL="0" indent="0">
              <a:buNone/>
            </a:pPr>
            <a:r>
              <a:rPr lang="en-GB" dirty="0" smtClean="0"/>
              <a:t>Colombian-American anthropologist</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1560" y="2780927"/>
            <a:ext cx="4608512" cy="3501041"/>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12160" y="2780927"/>
            <a:ext cx="2376264" cy="3501042"/>
          </a:xfrm>
          <a:prstGeom prst="rect">
            <a:avLst/>
          </a:prstGeom>
        </p:spPr>
      </p:pic>
    </p:spTree>
    <p:extLst>
      <p:ext uri="{BB962C8B-B14F-4D97-AF65-F5344CB8AC3E}">
        <p14:creationId xmlns:p14="http://schemas.microsoft.com/office/powerpoint/2010/main" val="238403523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Post-Development and “Alternative Development”</a:t>
            </a:r>
            <a:endParaRPr lang="en-GB" b="1" dirty="0"/>
          </a:p>
        </p:txBody>
      </p:sp>
      <p:sp>
        <p:nvSpPr>
          <p:cNvPr id="3" name="Content Placeholder 2"/>
          <p:cNvSpPr>
            <a:spLocks noGrp="1"/>
          </p:cNvSpPr>
          <p:nvPr>
            <p:ph idx="1"/>
          </p:nvPr>
        </p:nvSpPr>
        <p:spPr>
          <a:solidFill>
            <a:srgbClr val="FFC000"/>
          </a:solidFill>
        </p:spPr>
        <p:txBody>
          <a:bodyPr>
            <a:normAutofit fontScale="25000" lnSpcReduction="20000"/>
          </a:bodyPr>
          <a:lstStyle/>
          <a:p>
            <a:endParaRPr lang="en-GB" sz="5600" b="1" dirty="0" smtClean="0"/>
          </a:p>
          <a:p>
            <a:r>
              <a:rPr lang="en-GB" sz="5600" b="1" dirty="0" smtClean="0"/>
              <a:t>Post-development </a:t>
            </a:r>
            <a:r>
              <a:rPr lang="en-GB" sz="5600" b="1" dirty="0"/>
              <a:t>theory</a:t>
            </a:r>
            <a:r>
              <a:rPr lang="en-GB" sz="5600" dirty="0"/>
              <a:t> </a:t>
            </a:r>
            <a:r>
              <a:rPr lang="en-GB" sz="5600" dirty="0" smtClean="0"/>
              <a:t>holds </a:t>
            </a:r>
            <a:r>
              <a:rPr lang="en-GB" sz="5600" dirty="0"/>
              <a:t>that the whole </a:t>
            </a:r>
            <a:r>
              <a:rPr lang="en-GB" sz="5600" dirty="0" smtClean="0"/>
              <a:t>concept </a:t>
            </a:r>
            <a:r>
              <a:rPr lang="en-GB" sz="5600" dirty="0"/>
              <a:t>of </a:t>
            </a:r>
            <a:r>
              <a:rPr lang="en-GB" sz="5600" dirty="0">
                <a:hlinkClick r:id="rId2" tooltip="Regional development"/>
              </a:rPr>
              <a:t>development</a:t>
            </a:r>
            <a:r>
              <a:rPr lang="en-GB" sz="5600" dirty="0"/>
              <a:t> is a reflection of Western-Northern hegemony over the rest of the world. </a:t>
            </a:r>
            <a:r>
              <a:rPr lang="en-GB" sz="5600" dirty="0" smtClean="0"/>
              <a:t>Post-development </a:t>
            </a:r>
            <a:r>
              <a:rPr lang="en-GB" sz="5600" dirty="0"/>
              <a:t>thought arose in the 1980s out of criticisms voiced against development projects and </a:t>
            </a:r>
            <a:r>
              <a:rPr lang="en-GB" sz="5600" dirty="0">
                <a:hlinkClick r:id="rId3" tooltip="Development theory"/>
              </a:rPr>
              <a:t>development theory</a:t>
            </a:r>
            <a:r>
              <a:rPr lang="en-GB" sz="5600" dirty="0"/>
              <a:t>, which justified them</a:t>
            </a:r>
            <a:r>
              <a:rPr lang="en-GB" sz="5600" dirty="0" smtClean="0"/>
              <a:t>.</a:t>
            </a:r>
          </a:p>
          <a:p>
            <a:endParaRPr lang="en-GB" sz="5600" dirty="0" smtClean="0"/>
          </a:p>
          <a:p>
            <a:r>
              <a:rPr lang="en-GB" sz="5600" dirty="0" smtClean="0"/>
              <a:t>Influenced </a:t>
            </a:r>
            <a:r>
              <a:rPr lang="en-GB" sz="5600" dirty="0"/>
              <a:t>by </a:t>
            </a:r>
            <a:r>
              <a:rPr lang="en-GB" sz="5600" dirty="0">
                <a:hlinkClick r:id="rId4" tooltip="Ivan Illich"/>
              </a:rPr>
              <a:t>Ivan </a:t>
            </a:r>
            <a:r>
              <a:rPr lang="en-GB" sz="5600" dirty="0" err="1">
                <a:hlinkClick r:id="rId4" tooltip="Ivan Illich"/>
              </a:rPr>
              <a:t>Illich</a:t>
            </a:r>
            <a:r>
              <a:rPr lang="en-GB" sz="5600" dirty="0"/>
              <a:t> and other critics of colonialism and </a:t>
            </a:r>
            <a:r>
              <a:rPr lang="en-GB" sz="5600" dirty="0" err="1"/>
              <a:t>postcolonialism</a:t>
            </a:r>
            <a:r>
              <a:rPr lang="en-GB" sz="5600" dirty="0"/>
              <a:t>, a number of post-development theorists like </a:t>
            </a:r>
            <a:r>
              <a:rPr lang="en-GB" sz="5600" dirty="0">
                <a:hlinkClick r:id="rId5" tooltip="Arturo Escobar (anthropologist)"/>
              </a:rPr>
              <a:t>Arturo Escobar</a:t>
            </a:r>
            <a:r>
              <a:rPr lang="en-GB" sz="5600" dirty="0"/>
              <a:t> and </a:t>
            </a:r>
            <a:r>
              <a:rPr lang="en-GB" sz="5600" dirty="0">
                <a:hlinkClick r:id="rId6" tooltip="Gustavo Esteva"/>
              </a:rPr>
              <a:t>Gustavo </a:t>
            </a:r>
            <a:r>
              <a:rPr lang="en-GB" sz="5600" dirty="0" err="1">
                <a:hlinkClick r:id="rId6" tooltip="Gustavo Esteva"/>
              </a:rPr>
              <a:t>Esteva</a:t>
            </a:r>
            <a:r>
              <a:rPr lang="en-GB" sz="5600" dirty="0"/>
              <a:t> have challenged the very meaning of development. According to them, the way we understand development is rooted in the earlier colonial discourse that depicts the North as "advanced" and "progressive", and the South as "backward", "degenerate" and "primitive</a:t>
            </a:r>
            <a:r>
              <a:rPr lang="en-GB" sz="5600" dirty="0" smtClean="0"/>
              <a:t>".</a:t>
            </a:r>
          </a:p>
          <a:p>
            <a:endParaRPr lang="en-GB" sz="5600" dirty="0" smtClean="0"/>
          </a:p>
          <a:p>
            <a:r>
              <a:rPr lang="en-GB" sz="5600" dirty="0" smtClean="0"/>
              <a:t>They </a:t>
            </a:r>
            <a:r>
              <a:rPr lang="en-GB" sz="5600" dirty="0"/>
              <a:t>point out that a new way of thinking about development began in 1949 with President </a:t>
            </a:r>
            <a:r>
              <a:rPr lang="en-GB" sz="5600" dirty="0">
                <a:hlinkClick r:id="rId7" tooltip="Harry Truman"/>
              </a:rPr>
              <a:t>Harry Truman</a:t>
            </a:r>
            <a:r>
              <a:rPr lang="en-GB" sz="5600" dirty="0"/>
              <a:t>'s declaration: </a:t>
            </a:r>
            <a:r>
              <a:rPr lang="en-GB" sz="5600" i="1" dirty="0"/>
              <a:t>"The old imperialism—exploitation for foreign profit—has no place in our plans. What we envisage is a program of development based on the concepts of democratic fair dealings</a:t>
            </a:r>
            <a:r>
              <a:rPr lang="en-GB" sz="5600" i="1" dirty="0" smtClean="0"/>
              <a:t>.“</a:t>
            </a:r>
          </a:p>
          <a:p>
            <a:endParaRPr lang="en-GB" sz="5600" dirty="0" smtClean="0"/>
          </a:p>
          <a:p>
            <a:r>
              <a:rPr lang="en-GB" sz="5600" dirty="0" smtClean="0"/>
              <a:t>While </a:t>
            </a:r>
            <a:r>
              <a:rPr lang="en-GB" sz="5600" dirty="0"/>
              <a:t>claiming that the "era of development" began at this point, </a:t>
            </a:r>
            <a:r>
              <a:rPr lang="en-GB" sz="5600" dirty="0" smtClean="0"/>
              <a:t>post-development </a:t>
            </a:r>
            <a:r>
              <a:rPr lang="en-GB" sz="5600" dirty="0"/>
              <a:t>theorists do not suggest that the concept of development was new. What </a:t>
            </a:r>
            <a:r>
              <a:rPr lang="en-GB" sz="5600" i="1" dirty="0"/>
              <a:t>was</a:t>
            </a:r>
            <a:r>
              <a:rPr lang="en-GB" sz="5600" dirty="0"/>
              <a:t> new was the definition of development in terms of an escape from </a:t>
            </a:r>
            <a:r>
              <a:rPr lang="en-GB" sz="5600" dirty="0">
                <a:hlinkClick r:id="rId8" tooltip="Underdevelopment"/>
              </a:rPr>
              <a:t>underdevelopment</a:t>
            </a:r>
            <a:r>
              <a:rPr lang="en-GB" sz="5600" dirty="0"/>
              <a:t>. Since the latter referred to two-thirds of the world, this meant that most societies were made to see themselves as having fallen into the undignified condition of "underdevelopment", and thus to look outside of their own cultures for salvation.</a:t>
            </a:r>
          </a:p>
          <a:p>
            <a:endParaRPr lang="en-GB" sz="5600" dirty="0" smtClean="0"/>
          </a:p>
          <a:p>
            <a:pPr marL="0" indent="0">
              <a:buNone/>
            </a:pPr>
            <a:endParaRPr lang="en-GB" sz="5600" dirty="0" smtClean="0"/>
          </a:p>
          <a:p>
            <a:endParaRPr lang="en-GB" dirty="0"/>
          </a:p>
          <a:p>
            <a:endParaRPr lang="en-GB" dirty="0" smtClean="0"/>
          </a:p>
          <a:p>
            <a:pPr marL="0" indent="0">
              <a:buNone/>
            </a:pPr>
            <a:endParaRPr lang="en-GB" dirty="0"/>
          </a:p>
        </p:txBody>
      </p:sp>
    </p:spTree>
    <p:extLst>
      <p:ext uri="{BB962C8B-B14F-4D97-AF65-F5344CB8AC3E}">
        <p14:creationId xmlns:p14="http://schemas.microsoft.com/office/powerpoint/2010/main" val="100001975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Some key concepts – and challenges to development “orthodoxy”</a:t>
            </a:r>
            <a:endParaRPr lang="en-GB" b="1" dirty="0"/>
          </a:p>
        </p:txBody>
      </p:sp>
      <p:sp>
        <p:nvSpPr>
          <p:cNvPr id="3" name="Content Placeholder 2"/>
          <p:cNvSpPr>
            <a:spLocks noGrp="1"/>
          </p:cNvSpPr>
          <p:nvPr>
            <p:ph idx="1"/>
          </p:nvPr>
        </p:nvSpPr>
        <p:spPr>
          <a:solidFill>
            <a:srgbClr val="FFC000"/>
          </a:solidFill>
        </p:spPr>
        <p:txBody>
          <a:bodyPr>
            <a:normAutofit fontScale="77500" lnSpcReduction="20000"/>
          </a:bodyPr>
          <a:lstStyle/>
          <a:p>
            <a:r>
              <a:rPr lang="en-GB" dirty="0"/>
              <a:t>The post-development school argue that development was always unjust, never worked, and has clearly failed. </a:t>
            </a:r>
          </a:p>
          <a:p>
            <a:pPr marL="0" indent="0">
              <a:buNone/>
            </a:pPr>
            <a:endParaRPr lang="en-GB" dirty="0"/>
          </a:p>
          <a:p>
            <a:r>
              <a:rPr lang="en-GB" dirty="0"/>
              <a:t>Post-development thought takes inspiration from </a:t>
            </a:r>
            <a:r>
              <a:rPr lang="en-GB" i="1" dirty="0"/>
              <a:t>vernacular societies</a:t>
            </a:r>
            <a:r>
              <a:rPr lang="en-GB" dirty="0"/>
              <a:t>, the </a:t>
            </a:r>
            <a:r>
              <a:rPr lang="en-GB" i="1" dirty="0"/>
              <a:t>informal sector </a:t>
            </a:r>
            <a:r>
              <a:rPr lang="en-GB" dirty="0"/>
              <a:t>and </a:t>
            </a:r>
            <a:r>
              <a:rPr lang="en-GB" dirty="0" smtClean="0"/>
              <a:t>“frugal” </a:t>
            </a:r>
            <a:r>
              <a:rPr lang="en-GB" dirty="0"/>
              <a:t>rather than </a:t>
            </a:r>
            <a:r>
              <a:rPr lang="en-GB" dirty="0" smtClean="0"/>
              <a:t>atavistic/materialistic </a:t>
            </a:r>
            <a:r>
              <a:rPr lang="en-GB" dirty="0"/>
              <a:t>lifestyles. </a:t>
            </a:r>
            <a:endParaRPr lang="en-GB" dirty="0" smtClean="0"/>
          </a:p>
          <a:p>
            <a:pPr marL="0" indent="0">
              <a:buNone/>
            </a:pPr>
            <a:endParaRPr lang="en-GB" dirty="0"/>
          </a:p>
          <a:p>
            <a:r>
              <a:rPr lang="en-GB" dirty="0" smtClean="0"/>
              <a:t>It </a:t>
            </a:r>
            <a:r>
              <a:rPr lang="en-GB" i="1" dirty="0"/>
              <a:t>does</a:t>
            </a:r>
            <a:r>
              <a:rPr lang="en-GB" dirty="0"/>
              <a:t> advocate structural changes. According to Escobar, post-developmental thinking believes that the economy must be based around solidarity and reciprocity; policy must focus on direct democracy; and knowledge systems should be traditional, </a:t>
            </a:r>
            <a:r>
              <a:rPr lang="en-GB" i="1" dirty="0"/>
              <a:t>or at least a hybrid of modern and traditional knowledge</a:t>
            </a:r>
            <a:r>
              <a:rPr lang="en-GB" dirty="0"/>
              <a:t>.</a:t>
            </a:r>
          </a:p>
          <a:p>
            <a:endParaRPr lang="en-GB" dirty="0"/>
          </a:p>
          <a:p>
            <a:endParaRPr lang="en-GB" dirty="0"/>
          </a:p>
        </p:txBody>
      </p:sp>
    </p:spTree>
    <p:extLst>
      <p:ext uri="{BB962C8B-B14F-4D97-AF65-F5344CB8AC3E}">
        <p14:creationId xmlns:p14="http://schemas.microsoft.com/office/powerpoint/2010/main" val="18410113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Other key concepts</a:t>
            </a:r>
            <a:endParaRPr lang="en-GB" b="1" dirty="0"/>
          </a:p>
        </p:txBody>
      </p:sp>
      <p:sp>
        <p:nvSpPr>
          <p:cNvPr id="3" name="Content Placeholder 2"/>
          <p:cNvSpPr>
            <a:spLocks noGrp="1"/>
          </p:cNvSpPr>
          <p:nvPr>
            <p:ph idx="1"/>
          </p:nvPr>
        </p:nvSpPr>
        <p:spPr>
          <a:xfrm>
            <a:off x="457200" y="1235893"/>
            <a:ext cx="8229600" cy="4929411"/>
          </a:xfrm>
        </p:spPr>
        <p:txBody>
          <a:bodyPr/>
          <a:lstStyle/>
          <a:p>
            <a:r>
              <a:rPr lang="en-GB" dirty="0" smtClean="0"/>
              <a:t>Appropriate/Intermediate Technology</a:t>
            </a:r>
          </a:p>
          <a:p>
            <a:r>
              <a:rPr lang="en-GB" dirty="0" smtClean="0"/>
              <a:t>Fair Trade</a:t>
            </a:r>
          </a:p>
          <a:p>
            <a:r>
              <a:rPr lang="en-GB" dirty="0" smtClean="0"/>
              <a:t>Global Justice</a:t>
            </a:r>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53860" y="2061547"/>
            <a:ext cx="4896544" cy="2140566"/>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86375" y="4411280"/>
            <a:ext cx="3400425" cy="1924050"/>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1560" y="3416008"/>
            <a:ext cx="2944360" cy="2944360"/>
          </a:xfrm>
          <a:prstGeom prst="rect">
            <a:avLst/>
          </a:prstGeom>
        </p:spPr>
      </p:pic>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43808" y="3416008"/>
            <a:ext cx="2781300" cy="1638300"/>
          </a:xfrm>
          <a:prstGeom prst="rect">
            <a:avLst/>
          </a:prstGeom>
          <a:ln>
            <a:solidFill>
              <a:schemeClr val="tx1">
                <a:lumMod val="95000"/>
                <a:lumOff val="5000"/>
              </a:schemeClr>
            </a:solidFill>
          </a:ln>
        </p:spPr>
      </p:pic>
    </p:spTree>
    <p:extLst>
      <p:ext uri="{BB962C8B-B14F-4D97-AF65-F5344CB8AC3E}">
        <p14:creationId xmlns:p14="http://schemas.microsoft.com/office/powerpoint/2010/main" val="140748382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fontScale="90000"/>
          </a:bodyPr>
          <a:lstStyle/>
          <a:p>
            <a:r>
              <a:rPr lang="en-GB" b="1" dirty="0" smtClean="0"/>
              <a:t>Back to Square One:</a:t>
            </a:r>
            <a:br>
              <a:rPr lang="en-GB" b="1" dirty="0" smtClean="0"/>
            </a:br>
            <a:r>
              <a:rPr lang="en-GB" b="1" dirty="0" smtClean="0"/>
              <a:t>What kind of thing is “development”?</a:t>
            </a:r>
            <a:endParaRPr lang="en-GB" b="1" dirty="0"/>
          </a:p>
        </p:txBody>
      </p:sp>
      <p:sp>
        <p:nvSpPr>
          <p:cNvPr id="8" name="Content Placeholder 7"/>
          <p:cNvSpPr>
            <a:spLocks noGrp="1"/>
          </p:cNvSpPr>
          <p:nvPr>
            <p:ph sz="half" idx="1"/>
          </p:nvPr>
        </p:nvSpPr>
        <p:spPr>
          <a:solidFill>
            <a:srgbClr val="92D050"/>
          </a:solidFill>
          <a:ln>
            <a:solidFill>
              <a:srgbClr val="00B050"/>
            </a:solidFill>
          </a:ln>
        </p:spPr>
        <p:txBody>
          <a:bodyPr>
            <a:normAutofit lnSpcReduction="10000"/>
          </a:bodyPr>
          <a:lstStyle/>
          <a:p>
            <a:pPr marL="0" indent="0">
              <a:buNone/>
            </a:pPr>
            <a:endParaRPr lang="en-GB" sz="4000" b="1" dirty="0" smtClean="0">
              <a:solidFill>
                <a:srgbClr val="C00000"/>
              </a:solidFill>
            </a:endParaRPr>
          </a:p>
          <a:p>
            <a:pPr marL="0" indent="0">
              <a:buNone/>
            </a:pPr>
            <a:r>
              <a:rPr lang="en-GB" sz="4000" b="1" dirty="0" smtClean="0">
                <a:solidFill>
                  <a:srgbClr val="C00000"/>
                </a:solidFill>
              </a:rPr>
              <a:t>Is it</a:t>
            </a:r>
          </a:p>
          <a:p>
            <a:pPr marL="0" indent="0">
              <a:buNone/>
            </a:pPr>
            <a:endParaRPr lang="en-GB" dirty="0" smtClean="0"/>
          </a:p>
          <a:p>
            <a:pPr marL="0" indent="0">
              <a:buNone/>
            </a:pPr>
            <a:endParaRPr lang="en-GB" dirty="0" smtClean="0"/>
          </a:p>
          <a:p>
            <a:pPr marL="0" indent="0">
              <a:buNone/>
            </a:pPr>
            <a:r>
              <a:rPr lang="en-GB" sz="3500" b="1" dirty="0" smtClean="0"/>
              <a:t>A distinct and separate post-1945, “Third  World”  thing?  </a:t>
            </a:r>
            <a:r>
              <a:rPr lang="en-GB" sz="4000" b="1" dirty="0" smtClean="0"/>
              <a:t>               </a:t>
            </a:r>
            <a:endParaRPr lang="en-GB" sz="4000" b="1" dirty="0"/>
          </a:p>
        </p:txBody>
      </p:sp>
      <p:sp>
        <p:nvSpPr>
          <p:cNvPr id="9" name="Content Placeholder 8"/>
          <p:cNvSpPr>
            <a:spLocks noGrp="1"/>
          </p:cNvSpPr>
          <p:nvPr>
            <p:ph sz="half" idx="2"/>
          </p:nvPr>
        </p:nvSpPr>
        <p:spPr>
          <a:solidFill>
            <a:srgbClr val="FFC000"/>
          </a:solidFill>
          <a:ln>
            <a:solidFill>
              <a:srgbClr val="92D050"/>
            </a:solidFill>
          </a:ln>
        </p:spPr>
        <p:txBody>
          <a:bodyPr>
            <a:normAutofit lnSpcReduction="10000"/>
          </a:bodyPr>
          <a:lstStyle/>
          <a:p>
            <a:pPr marL="0" indent="0">
              <a:buNone/>
            </a:pPr>
            <a:endParaRPr lang="en-GB" sz="4000" b="1" dirty="0" smtClean="0">
              <a:solidFill>
                <a:srgbClr val="C00000"/>
              </a:solidFill>
            </a:endParaRPr>
          </a:p>
          <a:p>
            <a:pPr marL="0" indent="0">
              <a:buNone/>
            </a:pPr>
            <a:r>
              <a:rPr lang="en-GB" sz="4000" b="1" dirty="0" smtClean="0">
                <a:solidFill>
                  <a:srgbClr val="C00000"/>
                </a:solidFill>
              </a:rPr>
              <a:t>or</a:t>
            </a:r>
            <a:endParaRPr lang="en-GB" dirty="0" smtClean="0"/>
          </a:p>
          <a:p>
            <a:pPr marL="0" indent="0">
              <a:buNone/>
            </a:pPr>
            <a:endParaRPr lang="en-GB" dirty="0" smtClean="0"/>
          </a:p>
          <a:p>
            <a:pPr marL="0" indent="0">
              <a:buNone/>
            </a:pPr>
            <a:endParaRPr lang="en-GB" dirty="0" smtClean="0"/>
          </a:p>
          <a:p>
            <a:pPr marL="0" indent="0">
              <a:buNone/>
            </a:pPr>
            <a:r>
              <a:rPr lang="en-GB" sz="3500" b="1" dirty="0" smtClean="0"/>
              <a:t>Part of a much longer-term, </a:t>
            </a:r>
            <a:r>
              <a:rPr lang="en-GB" sz="3500" b="1" i="1" dirty="0" smtClean="0"/>
              <a:t>worldwide</a:t>
            </a:r>
            <a:r>
              <a:rPr lang="en-GB" sz="3500" b="1" dirty="0" smtClean="0"/>
              <a:t> set of processes?</a:t>
            </a:r>
            <a:endParaRPr lang="en-GB" sz="3500" b="1" dirty="0"/>
          </a:p>
        </p:txBody>
      </p:sp>
    </p:spTree>
    <p:extLst>
      <p:ext uri="{BB962C8B-B14F-4D97-AF65-F5344CB8AC3E}">
        <p14:creationId xmlns:p14="http://schemas.microsoft.com/office/powerpoint/2010/main" val="109551658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642194"/>
          </a:xfrm>
        </p:spPr>
        <p:txBody>
          <a:bodyPr>
            <a:noAutofit/>
          </a:bodyPr>
          <a:lstStyle/>
          <a:p>
            <a:r>
              <a:rPr lang="en-GB" sz="3600" b="1" dirty="0" smtClean="0"/>
              <a:t>Sustainable Development</a:t>
            </a:r>
            <a:br>
              <a:rPr lang="en-GB" sz="3600" b="1" dirty="0" smtClean="0"/>
            </a:br>
            <a:r>
              <a:rPr lang="en-GB" sz="3600" b="1" dirty="0" smtClean="0"/>
              <a:t>in the 21</a:t>
            </a:r>
            <a:r>
              <a:rPr lang="en-GB" sz="3600" b="1" baseline="30000" dirty="0" smtClean="0"/>
              <a:t>st</a:t>
            </a:r>
            <a:r>
              <a:rPr lang="en-GB" sz="3600" b="1" dirty="0" smtClean="0"/>
              <a:t> century: </a:t>
            </a:r>
            <a:r>
              <a:rPr lang="en-GB" sz="3600" b="1" dirty="0"/>
              <a:t>A world-wide issue</a:t>
            </a:r>
            <a:r>
              <a:rPr lang="en-GB" sz="3600" dirty="0"/>
              <a:t/>
            </a:r>
            <a:br>
              <a:rPr lang="en-GB" sz="3600" dirty="0"/>
            </a:br>
            <a:endParaRPr lang="en-GB" sz="3600" b="1" dirty="0"/>
          </a:p>
        </p:txBody>
      </p:sp>
      <p:sp>
        <p:nvSpPr>
          <p:cNvPr id="3" name="Content Placeholder 2"/>
          <p:cNvSpPr>
            <a:spLocks noGrp="1"/>
          </p:cNvSpPr>
          <p:nvPr>
            <p:ph idx="1"/>
          </p:nvPr>
        </p:nvSpPr>
        <p:spPr/>
        <p:txBody>
          <a:bodyPr>
            <a:normAutofit fontScale="92500" lnSpcReduction="20000"/>
          </a:bodyPr>
          <a:lstStyle/>
          <a:p>
            <a:pPr marL="0" indent="0">
              <a:buNone/>
            </a:pPr>
            <a:endParaRPr lang="en-GB" dirty="0"/>
          </a:p>
          <a:p>
            <a:pPr marL="0" indent="0">
              <a:buNone/>
            </a:pPr>
            <a:r>
              <a:rPr lang="en-GB" b="1" dirty="0" smtClean="0"/>
              <a:t>Academia, the world of Ideas and the Third World</a:t>
            </a:r>
            <a:r>
              <a:rPr lang="en-GB" dirty="0" smtClean="0"/>
              <a:t>: who and what has really made an impact?</a:t>
            </a:r>
          </a:p>
          <a:p>
            <a:pPr marL="0" indent="0">
              <a:buNone/>
            </a:pPr>
            <a:r>
              <a:rPr lang="en-GB" dirty="0" smtClean="0"/>
              <a:t>My verdict:</a:t>
            </a:r>
          </a:p>
          <a:p>
            <a:r>
              <a:rPr lang="en-GB" dirty="0" smtClean="0"/>
              <a:t>Nkrumah and the concept of Neo-Colonialism?</a:t>
            </a:r>
          </a:p>
          <a:p>
            <a:r>
              <a:rPr lang="en-GB" dirty="0" err="1" smtClean="0"/>
              <a:t>Gunder</a:t>
            </a:r>
            <a:r>
              <a:rPr lang="en-GB" dirty="0" smtClean="0"/>
              <a:t> Frank and Structuralism?</a:t>
            </a:r>
          </a:p>
          <a:p>
            <a:r>
              <a:rPr lang="en-GB" dirty="0" smtClean="0"/>
              <a:t>The IMF, the World Bank and Structural Adjustment?</a:t>
            </a:r>
          </a:p>
          <a:p>
            <a:r>
              <a:rPr lang="en-GB" dirty="0" err="1" smtClean="0"/>
              <a:t>Amartya</a:t>
            </a:r>
            <a:r>
              <a:rPr lang="en-GB" dirty="0" smtClean="0"/>
              <a:t> Sen and Human Development: the UN General Assembly’s “rank and file”?</a:t>
            </a:r>
            <a:endParaRPr lang="en-GB" dirty="0"/>
          </a:p>
        </p:txBody>
      </p:sp>
    </p:spTree>
    <p:extLst>
      <p:ext uri="{BB962C8B-B14F-4D97-AF65-F5344CB8AC3E}">
        <p14:creationId xmlns:p14="http://schemas.microsoft.com/office/powerpoint/2010/main" val="426060409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930226"/>
          </a:xfrm>
        </p:spPr>
        <p:txBody>
          <a:bodyPr>
            <a:normAutofit fontScale="90000"/>
          </a:bodyPr>
          <a:lstStyle/>
          <a:p>
            <a:pPr algn="l"/>
            <a:r>
              <a:rPr lang="en-GB" sz="3600" b="1" dirty="0" smtClean="0">
                <a:latin typeface="+mn-lt"/>
              </a:rPr>
              <a:t/>
            </a:r>
            <a:br>
              <a:rPr lang="en-GB" sz="3600" b="1" dirty="0" smtClean="0">
                <a:latin typeface="+mn-lt"/>
              </a:rPr>
            </a:br>
            <a:r>
              <a:rPr lang="en-GB" sz="3600" b="1" dirty="0">
                <a:latin typeface="+mn-lt"/>
              </a:rPr>
              <a:t/>
            </a:r>
            <a:br>
              <a:rPr lang="en-GB" sz="3600" b="1" dirty="0">
                <a:latin typeface="+mn-lt"/>
              </a:rPr>
            </a:br>
            <a:r>
              <a:rPr lang="en-GB" sz="3600" b="1" dirty="0" smtClean="0">
                <a:latin typeface="+mn-lt"/>
              </a:rPr>
              <a:t/>
            </a:r>
            <a:br>
              <a:rPr lang="en-GB" sz="3600" b="1" dirty="0" smtClean="0">
                <a:latin typeface="+mn-lt"/>
              </a:rPr>
            </a:br>
            <a:r>
              <a:rPr lang="en-GB" sz="3600" b="1" dirty="0">
                <a:latin typeface="+mn-lt"/>
              </a:rPr>
              <a:t/>
            </a:r>
            <a:br>
              <a:rPr lang="en-GB" sz="3600" b="1" dirty="0">
                <a:latin typeface="+mn-lt"/>
              </a:rPr>
            </a:br>
            <a:r>
              <a:rPr lang="en-GB" sz="3600" b="1" dirty="0" smtClean="0">
                <a:latin typeface="+mn-lt"/>
              </a:rPr>
              <a:t/>
            </a:r>
            <a:br>
              <a:rPr lang="en-GB" sz="3600" b="1" dirty="0" smtClean="0">
                <a:latin typeface="+mn-lt"/>
              </a:rPr>
            </a:br>
            <a:r>
              <a:rPr lang="en-GB" sz="3600" b="1" dirty="0" smtClean="0">
                <a:latin typeface="+mn-lt"/>
              </a:rPr>
              <a:t>Globalization </a:t>
            </a:r>
            <a:r>
              <a:rPr lang="en-GB" sz="3600" b="1" dirty="0">
                <a:latin typeface="+mn-lt"/>
              </a:rPr>
              <a:t>and </a:t>
            </a:r>
            <a:r>
              <a:rPr lang="en-GB" sz="3600" b="1" dirty="0" err="1">
                <a:latin typeface="+mn-lt"/>
              </a:rPr>
              <a:t>Postcolonialism</a:t>
            </a:r>
            <a:r>
              <a:rPr lang="en-GB" sz="3600" b="1" dirty="0">
                <a:latin typeface="+mn-lt"/>
              </a:rPr>
              <a:t>: </a:t>
            </a:r>
            <a:r>
              <a:rPr lang="en-GB" sz="3600" b="1" dirty="0" smtClean="0">
                <a:latin typeface="+mn-lt"/>
              </a:rPr>
              <a:t>Hegemony </a:t>
            </a:r>
            <a:r>
              <a:rPr lang="en-GB" sz="3600" b="1" dirty="0">
                <a:latin typeface="+mn-lt"/>
              </a:rPr>
              <a:t>and Resistance in the 21</a:t>
            </a:r>
            <a:r>
              <a:rPr lang="en-GB" sz="3600" b="1" baseline="30000" dirty="0">
                <a:latin typeface="+mn-lt"/>
              </a:rPr>
              <a:t>st</a:t>
            </a:r>
            <a:r>
              <a:rPr lang="en-GB" sz="3600" b="1" dirty="0">
                <a:latin typeface="+mn-lt"/>
              </a:rPr>
              <a:t> Century</a:t>
            </a:r>
            <a:br>
              <a:rPr lang="en-GB" sz="3600" b="1" dirty="0">
                <a:latin typeface="+mn-lt"/>
              </a:rPr>
            </a:br>
            <a:r>
              <a:rPr lang="en-GB" sz="2200" b="1" dirty="0" smtClean="0">
                <a:latin typeface="+mn-lt"/>
              </a:rPr>
              <a:t>the </a:t>
            </a:r>
            <a:r>
              <a:rPr lang="en-GB" sz="2200" b="1" dirty="0">
                <a:latin typeface="+mn-lt"/>
              </a:rPr>
              <a:t>analysis of </a:t>
            </a:r>
            <a:r>
              <a:rPr lang="en-GB" sz="2200" b="1" dirty="0" err="1">
                <a:latin typeface="+mn-lt"/>
              </a:rPr>
              <a:t>Sankaran</a:t>
            </a:r>
            <a:r>
              <a:rPr lang="en-GB" sz="2200" b="1" dirty="0">
                <a:latin typeface="+mn-lt"/>
              </a:rPr>
              <a:t> </a:t>
            </a:r>
            <a:r>
              <a:rPr lang="en-GB" sz="2200" b="1" dirty="0" smtClean="0">
                <a:latin typeface="+mn-lt"/>
              </a:rPr>
              <a:t>Krishna</a:t>
            </a:r>
            <a:br>
              <a:rPr lang="en-GB" sz="2200" b="1" dirty="0" smtClean="0">
                <a:latin typeface="+mn-lt"/>
              </a:rPr>
            </a:br>
            <a:r>
              <a:rPr lang="en-GB" sz="2200" b="1" dirty="0" smtClean="0">
                <a:latin typeface="+mn-lt"/>
              </a:rPr>
              <a:t/>
            </a:r>
            <a:br>
              <a:rPr lang="en-GB" sz="2200" b="1" dirty="0" smtClean="0">
                <a:latin typeface="+mn-lt"/>
              </a:rPr>
            </a:br>
            <a:r>
              <a:rPr lang="en-GB" sz="2200" b="1" dirty="0" smtClean="0">
                <a:latin typeface="+mn-lt"/>
              </a:rPr>
              <a:t/>
            </a:r>
            <a:br>
              <a:rPr lang="en-GB" sz="2200" b="1" dirty="0" smtClean="0">
                <a:latin typeface="+mn-lt"/>
              </a:rPr>
            </a:br>
            <a:r>
              <a:rPr lang="en-GB" sz="2200" b="1" smtClean="0">
                <a:latin typeface="+mn-lt"/>
              </a:rPr>
              <a:t>* </a:t>
            </a:r>
            <a:r>
              <a:rPr lang="en-GB" sz="2200" b="1" smtClean="0">
                <a:latin typeface="+mn-lt"/>
              </a:rPr>
              <a:t>Smith&gt;Modernization&gt;Globalization</a:t>
            </a:r>
            <a:r>
              <a:rPr lang="en-GB" sz="2200" b="1" dirty="0" smtClean="0">
                <a:latin typeface="+mn-lt"/>
              </a:rPr>
              <a:t/>
            </a:r>
            <a:br>
              <a:rPr lang="en-GB" sz="2200" b="1" dirty="0" smtClean="0">
                <a:latin typeface="+mn-lt"/>
              </a:rPr>
            </a:br>
            <a:r>
              <a:rPr lang="en-GB" sz="2200" b="1" dirty="0" smtClean="0">
                <a:latin typeface="+mn-lt"/>
              </a:rPr>
              <a:t>* Marx&gt;Structuralism&gt;</a:t>
            </a:r>
            <a:r>
              <a:rPr lang="en-GB" sz="2200" b="1" dirty="0" err="1" smtClean="0">
                <a:latin typeface="+mn-lt"/>
              </a:rPr>
              <a:t>Postcolonialism</a:t>
            </a:r>
            <a:r>
              <a:rPr lang="en-GB" sz="2200" b="1" dirty="0" smtClean="0">
                <a:latin typeface="+mn-lt"/>
              </a:rPr>
              <a:t/>
            </a:r>
            <a:br>
              <a:rPr lang="en-GB" sz="2200" b="1" dirty="0" smtClean="0">
                <a:latin typeface="+mn-lt"/>
              </a:rPr>
            </a:br>
            <a:r>
              <a:rPr lang="en-GB" sz="2200" b="1" dirty="0" smtClean="0">
                <a:latin typeface="+mn-lt"/>
              </a:rPr>
              <a:t/>
            </a:r>
            <a:br>
              <a:rPr lang="en-GB" sz="2200" b="1" dirty="0" smtClean="0">
                <a:latin typeface="+mn-lt"/>
              </a:rPr>
            </a:br>
            <a:r>
              <a:rPr lang="en-GB" sz="2200" b="1" dirty="0" smtClean="0">
                <a:latin typeface="+mn-lt"/>
              </a:rPr>
              <a:t/>
            </a:r>
            <a:br>
              <a:rPr lang="en-GB" sz="2200" b="1" dirty="0" smtClean="0">
                <a:latin typeface="+mn-lt"/>
              </a:rPr>
            </a:br>
            <a:endParaRPr lang="en-GB" sz="2200" b="1" dirty="0">
              <a:latin typeface="+mn-lt"/>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148064" y="1844824"/>
            <a:ext cx="3144524" cy="4581362"/>
          </a:xfrm>
          <a:prstGeom prst="rect">
            <a:avLst/>
          </a:prstGeom>
        </p:spPr>
      </p:pic>
    </p:spTree>
    <p:extLst>
      <p:ext uri="{BB962C8B-B14F-4D97-AF65-F5344CB8AC3E}">
        <p14:creationId xmlns:p14="http://schemas.microsoft.com/office/powerpoint/2010/main" val="253011561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439</TotalTime>
  <Words>1516</Words>
  <Application>Microsoft Office PowerPoint</Application>
  <PresentationFormat>On-screen Show (4:3)</PresentationFormat>
  <Paragraphs>187</Paragraphs>
  <Slides>28</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28</vt:i4>
      </vt:variant>
    </vt:vector>
  </HeadingPairs>
  <TitlesOfParts>
    <vt:vector size="31" baseType="lpstr">
      <vt:lpstr>Arial</vt:lpstr>
      <vt:lpstr>Calibri</vt:lpstr>
      <vt:lpstr>Office Theme</vt:lpstr>
      <vt:lpstr>  HPAN5022/6022 Models and Theories of World Order and Economic Development </vt:lpstr>
      <vt:lpstr>A fundamental question: What kind of thing is “development”?</vt:lpstr>
      <vt:lpstr>A quick Review: Colonial and Post-Colonial Worlds</vt:lpstr>
      <vt:lpstr>The idea of Neo-Colonialism</vt:lpstr>
      <vt:lpstr>The idea of “Pan-Africanism”: Afro-American, Caribbean and African thinkers</vt:lpstr>
      <vt:lpstr>Theories of “Development” in the post-colonial epoch</vt:lpstr>
      <vt:lpstr>Modernisation Theory  1950s – mid-1960s</vt:lpstr>
      <vt:lpstr>Rostow’s 5-stage model of economic growth</vt:lpstr>
      <vt:lpstr>Critique of Rostow’s Theory</vt:lpstr>
      <vt:lpstr>Structuralism and Dependency Theory Mid-1960s – 1970s</vt:lpstr>
      <vt:lpstr>Applying the idea of “Underdevelopment”:   Walter Rodney (1942-1980) How Europe Underdeveloped Africa (1972)</vt:lpstr>
      <vt:lpstr>Structuralism</vt:lpstr>
      <vt:lpstr>Chile 1964-1973</vt:lpstr>
      <vt:lpstr>Pinochet’s coup, 11 September 1973</vt:lpstr>
      <vt:lpstr>The “Basic Needs” approach of the ILO (1970s): Louis Emmerij (b.1934) et al</vt:lpstr>
      <vt:lpstr>Louis Emmerij (b.1934)</vt:lpstr>
      <vt:lpstr>Neo-Classical Counter-Revolution/ Neo-Liberalism/The Washington Consensus 1980s - 1990s</vt:lpstr>
      <vt:lpstr> 1980s-1990s: Structural Adjustment Programmes (SAPs) Infographic: http://proutistuniversal.info/   </vt:lpstr>
      <vt:lpstr>Human Development Theory : 1990s </vt:lpstr>
      <vt:lpstr>Human Development Index</vt:lpstr>
      <vt:lpstr>HDI dimensions</vt:lpstr>
      <vt:lpstr>Post-development Theory 2000s</vt:lpstr>
      <vt:lpstr>Post-Development and “Alternative Development”</vt:lpstr>
      <vt:lpstr>Some key concepts – and challenges to development “orthodoxy”</vt:lpstr>
      <vt:lpstr>Other key concepts</vt:lpstr>
      <vt:lpstr>Back to Square One: What kind of thing is “development”?</vt:lpstr>
      <vt:lpstr>Sustainable Development in the 21st century: A world-wide issue </vt:lpstr>
      <vt:lpstr>     Globalization and Postcolonialism: Hegemony and Resistance in the 21st Century the analysis of Sankaran Krishna   * Smith&gt;Modernization&gt;Globalization * Marx&gt;Structuralism&gt;Postcolonialism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CSPH4028 Sustainable Development in an Era of Globalisation? Week 8 Models and Theories of World Order and Economic Development</dc:title>
  <dc:creator>Administrator</dc:creator>
  <cp:lastModifiedBy>Andy Bevan</cp:lastModifiedBy>
  <cp:revision>59</cp:revision>
  <dcterms:created xsi:type="dcterms:W3CDTF">2016-10-11T09:29:22Z</dcterms:created>
  <dcterms:modified xsi:type="dcterms:W3CDTF">2018-10-26T08:35:26Z</dcterms:modified>
</cp:coreProperties>
</file>