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notesMasterIdLst>
    <p:notesMasterId r:id="rId36"/>
  </p:notesMasterIdLst>
  <p:sldIdLst>
    <p:sldId id="331" r:id="rId5"/>
    <p:sldId id="447" r:id="rId6"/>
    <p:sldId id="257" r:id="rId7"/>
    <p:sldId id="452" r:id="rId8"/>
    <p:sldId id="335" r:id="rId9"/>
    <p:sldId id="336" r:id="rId10"/>
    <p:sldId id="338" r:id="rId11"/>
    <p:sldId id="450" r:id="rId12"/>
    <p:sldId id="456" r:id="rId13"/>
    <p:sldId id="460" r:id="rId14"/>
    <p:sldId id="457" r:id="rId15"/>
    <p:sldId id="458" r:id="rId16"/>
    <p:sldId id="453" r:id="rId17"/>
    <p:sldId id="459" r:id="rId18"/>
    <p:sldId id="454" r:id="rId19"/>
    <p:sldId id="451" r:id="rId20"/>
    <p:sldId id="455" r:id="rId21"/>
    <p:sldId id="461" r:id="rId22"/>
    <p:sldId id="462" r:id="rId23"/>
    <p:sldId id="267" r:id="rId24"/>
    <p:sldId id="463" r:id="rId25"/>
    <p:sldId id="334" r:id="rId26"/>
    <p:sldId id="337" r:id="rId27"/>
    <p:sldId id="332" r:id="rId28"/>
    <p:sldId id="260" r:id="rId29"/>
    <p:sldId id="261" r:id="rId30"/>
    <p:sldId id="262" r:id="rId31"/>
    <p:sldId id="263" r:id="rId32"/>
    <p:sldId id="465" r:id="rId33"/>
    <p:sldId id="464" r:id="rId34"/>
    <p:sldId id="4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27962-EDBA-41BF-BEFD-2E55A18453C4}" v="94" dt="2023-10-25T10:51:41.3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5" d="100"/>
          <a:sy n="95" d="100"/>
        </p:scale>
        <p:origin x="4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743581-FFFE-4462-850E-2EB50775B1B3}" type="datetimeFigureOut">
              <a:rPr lang="en-GB" smtClean="0"/>
              <a:t>24/10/2023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BF3B3B-E41E-4D31-9428-F658E1A45996}" type="slidenum">
              <a:rPr lang="en-GB" smtClean="0"/>
              <a:t>‹#›</a:t>
            </a:fld>
            <a:endParaRPr lang="en-GB"/>
          </a:p>
        </p:txBody>
      </p:sp>
    </p:spTree>
    <p:extLst>
      <p:ext uri="{BB962C8B-B14F-4D97-AF65-F5344CB8AC3E}">
        <p14:creationId xmlns:p14="http://schemas.microsoft.com/office/powerpoint/2010/main" val="3786966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20</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812485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6B5DF673-E853-4244-A4DD-C52A61CB47DC}" type="slidenum">
              <a:rPr lang="en-US" altLang="en-US" smtClean="0">
                <a:latin typeface="Arial" charset="0"/>
              </a:rPr>
              <a:pPr/>
              <a:t>29</a:t>
            </a:fld>
            <a:endParaRPr lang="en-US" altLang="en-US">
              <a:latin typeface="Arial"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522630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10/24/2023</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17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10/24/2023</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9823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10/24/2023</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2589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10/24/2023</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6153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10/24/2023</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16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10/24/2023</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9466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10/24/2023</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2656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10/24/2023</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3915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10/24/2023</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1116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10/24/2023</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4026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10/24/2023</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60902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404550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1852033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3333" y="722313"/>
            <a:ext cx="11516784"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38151" y="1941513"/>
            <a:ext cx="53699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11334" y="1941513"/>
            <a:ext cx="53721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2005009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10/24/2023</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795275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loomberg.com/news/articles/2018-06-04/going-greener-can-get-you-cheaper-loans-at-this-dutch-bank"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sr.org/en/reports/five-steps-to-good-sustainability-reporting"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ey.com/en_gl/ifrs/issb-confirmed-delivery-on-its-cop-27-commitmen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piday.com/blog-posts/what-is-tcfd-and-why-it-matter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fsb-tcfd.org/example-disclosur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apiday.com/blog-posts/what-is-tcfd-and-why-it-matters"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piday.com/blog-posts/what-is-tcfd-and-why-it-matter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hyperlink" Target="https://www.apiday.com/blog-posts/what-is-tcfd-and-why-it-matter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ey.com/en_gl/ifrs/issb-confirmed-delivery-on-its-cop-27-commitments" TargetMode="External"/><Relationship Id="rId2" Type="http://schemas.openxmlformats.org/officeDocument/2006/relationships/hyperlink" Target="https://ukcop26.org/"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14.jpe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apiday.com/blog-posts/what-is-tcfd-and-why-it-matters" TargetMode="External"/><Relationship Id="rId1" Type="http://schemas.openxmlformats.org/officeDocument/2006/relationships/slideLayout" Target="../slideLayouts/slideLayout2.xml"/><Relationship Id="rId5" Type="http://schemas.openxmlformats.org/officeDocument/2006/relationships/hyperlink" Target="https://www.cdp.net/en/" TargetMode="External"/><Relationship Id="rId4" Type="http://schemas.openxmlformats.org/officeDocument/2006/relationships/hyperlink" Target="https://data.cdp.ne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wc.com/gx/en/services/sustainability/publications/cop26/what-is-the-big-news-at-cop26-for-esg-reporting-pwc-cop26.html" TargetMode="External"/><Relationship Id="rId2" Type="http://schemas.openxmlformats.org/officeDocument/2006/relationships/hyperlink" Target="https://www.pwc.com/economic-realities-of-ESG.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frs.org/issued-standards/ifrs-sustainability-standards-navigator/ifrs-s2-climate-related-disclosures/#about"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www.ifrs.org/issued-standards/ifrs-sustainability-standards-navigator/ifrs-s1-general-requirements/"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boeing.com/resources/boeingdotcom/principles/sustainability/sustainability-report/2023/assets/2023-Boeing-Sustainability-Report.pdf#page=73"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naturalresources.wales/about-us/how-we-are-performing/corporate-environmental-report-2021-22/?lang=en"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naturalresources.wales/about-us/how-we-are-performing/reporting/?lang=en"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ssets.publishing.service.gov.uk/media/5de6acc4e5274a65dc12a33a/Env-reporting-guidance_inc_SECR_31March.pdf" TargetMode="External"/><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4.xml"/><Relationship Id="rId5" Type="http://schemas.openxmlformats.org/officeDocument/2006/relationships/image" Target="../media/image28.png"/><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naturalresources.wales/evidence-and-data/research-and-reports/state-of-natural-resources-interim-report-2019/assessment/?lang=en" TargetMode="Externa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hyperlink" Target="https://naturalresources.wales/evidence-and-data/maps/wales-environmental-information/?appid=f8741b82f4974486ae3ad0ddd8285692&amp;lang=en" TargetMode="External"/><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eur01.safelinks.protection.outlook.com/?url=https%3A%2F%2Fnaturalresources.wales%2Fabout-us%2Farea-statements%2F%3Flang%3Den&amp;data=04%7C01%7C%7C26ab06433a674b7fb27708d87b14efb9%7C4e0f11f9046e45059cb8db2152311e21%7C0%7C0%7C637394677136973603%7CUnknown%7CTWFpbGZsb3d8eyJWIjoiMC4wLjAwMDAiLCJQIjoiV2luMzIiLCJBTiI6Ik1haWwiLCJXVCI6Mn0%3D%7C1000&amp;sdata=ifPxhMLsUWzVHeR3IOhJKgytTX33P7xHoncwzwr6UeQ%3D&amp;reserved=0"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naturalresources.wales%2Fabout-us%2Farea-statements%2F%3Flang%3Den&amp;data=04%7C01%7C%7C26ab06433a674b7fb27708d87b14efb9%7C4e0f11f9046e45059cb8db2152311e21%7C0%7C0%7C637394677136973603%7CUnknown%7CTWFpbGZsb3d8eyJWIjoiMC4wLjAwMDAiLCJQIjoiV2luMzIiLCJBTiI6Ik1haWwiLCJXVCI6Mn0%3D%7C1000&amp;sdata=ifPxhMLsUWzVHeR3IOhJKgytTX33P7xHoncwzwr6UeQ%3D&amp;reserved=0"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9" y="1826933"/>
            <a:ext cx="4023360" cy="3204134"/>
          </a:xfrm>
        </p:spPr>
        <p:txBody>
          <a:bodyPr vert="horz" lIns="91440" tIns="45720" rIns="91440" bIns="45720" rtlCol="0" anchor="b">
            <a:normAutofit fontScale="90000"/>
          </a:bodyPr>
          <a:lstStyle/>
          <a:p>
            <a:pPr algn="l"/>
            <a:r>
              <a:rPr lang="en-US" sz="4800" dirty="0">
                <a:solidFill>
                  <a:schemeClr val="bg1"/>
                </a:solidFill>
                <a:latin typeface="Neue Haas Grotesk Text Pro" panose="020B0504020202020204" pitchFamily="34" charset="0"/>
              </a:rPr>
              <a:t>Environmental</a:t>
            </a:r>
            <a:br>
              <a:rPr lang="en-US" sz="4800" dirty="0">
                <a:solidFill>
                  <a:schemeClr val="bg1"/>
                </a:solidFill>
                <a:latin typeface="Neue Haas Grotesk Text Pro" panose="020B0504020202020204" pitchFamily="34" charset="0"/>
              </a:rPr>
            </a:br>
            <a:r>
              <a:rPr lang="en-US" sz="4800" dirty="0">
                <a:solidFill>
                  <a:schemeClr val="bg1"/>
                </a:solidFill>
                <a:latin typeface="Neue Haas Grotesk Text Pro" panose="020B0504020202020204" pitchFamily="34" charset="0"/>
              </a:rPr>
              <a:t>Reporting</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5021782" cy="1509931"/>
          </a:xfrm>
        </p:spPr>
        <p:txBody>
          <a:bodyPr>
            <a:normAutofit/>
          </a:bodyPr>
          <a:lstStyle/>
          <a:p>
            <a:r>
              <a:rPr lang="en-GB" sz="3300" b="1" dirty="0">
                <a:latin typeface="Neue Haas Grotesk Text Pro" panose="020B0504020202020204" pitchFamily="34" charset="0"/>
              </a:rPr>
              <a:t>Lecture Outline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598046" y="2060848"/>
            <a:ext cx="10322490" cy="33843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3300" dirty="0"/>
              <a:t>Have I got news for you? RECAP</a:t>
            </a:r>
          </a:p>
          <a:p>
            <a:pPr marL="457200" indent="-457200">
              <a:buFont typeface="Arial" panose="020B0604020202020204" pitchFamily="34" charset="0"/>
              <a:buChar char="•"/>
            </a:pPr>
            <a:r>
              <a:rPr lang="en-GB" sz="3300" b="1" dirty="0"/>
              <a:t>ESG statements </a:t>
            </a:r>
            <a:r>
              <a:rPr lang="en-GB" sz="3300" dirty="0"/>
              <a:t>and </a:t>
            </a:r>
            <a:r>
              <a:rPr lang="en-GB" sz="3300" b="1" dirty="0"/>
              <a:t>Wales Net Zero 2035</a:t>
            </a:r>
            <a:r>
              <a:rPr lang="en-GB" sz="3300" dirty="0"/>
              <a:t>.</a:t>
            </a:r>
          </a:p>
          <a:p>
            <a:pPr marL="457200" indent="-457200">
              <a:buFont typeface="Arial" panose="020B0604020202020204" pitchFamily="34" charset="0"/>
              <a:buChar char="•"/>
            </a:pPr>
            <a:r>
              <a:rPr lang="en-GB" sz="3300" dirty="0"/>
              <a:t>What is environmental reporting?</a:t>
            </a:r>
          </a:p>
          <a:p>
            <a:pPr marL="457200" indent="-457200">
              <a:buFont typeface="Arial" panose="020B0604020202020204" pitchFamily="34" charset="0"/>
              <a:buChar char="•"/>
            </a:pPr>
            <a:r>
              <a:rPr lang="en-GB" sz="3300" dirty="0"/>
              <a:t>Environmental Reporting at different levels</a:t>
            </a:r>
          </a:p>
          <a:p>
            <a:pPr marL="457200" indent="-457200">
              <a:buFont typeface="Arial" panose="020B0604020202020204" pitchFamily="34" charset="0"/>
              <a:buChar char="•"/>
            </a:pPr>
            <a:r>
              <a:rPr lang="en-GB" sz="3300" dirty="0"/>
              <a:t>Reporting Activity</a:t>
            </a:r>
          </a:p>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r>
              <a:rPr lang="en-GB" sz="3300" dirty="0"/>
              <a:t>ESG Reporting (last week)</a:t>
            </a:r>
          </a:p>
          <a:p>
            <a:pPr marL="457200" indent="-457200">
              <a:buFont typeface="Arial" panose="020B0604020202020204" pitchFamily="34" charset="0"/>
              <a:buChar char="•"/>
            </a:pPr>
            <a:endParaRPr lang="en-GB" sz="3300" dirty="0"/>
          </a:p>
        </p:txBody>
      </p:sp>
      <p:pic>
        <p:nvPicPr>
          <p:cNvPr id="2050" name="Picture 2" descr="Wales Net Zero 2035">
            <a:extLst>
              <a:ext uri="{FF2B5EF4-FFF2-40B4-BE49-F238E27FC236}">
                <a16:creationId xmlns:a16="http://schemas.microsoft.com/office/drawing/2014/main" id="{ADEE746A-E8E3-A372-8105-0F3CE290C2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6527" y="136525"/>
            <a:ext cx="4857750" cy="22002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C49E647-F6E8-2785-C734-12A4C3FA4DFC}"/>
              </a:ext>
            </a:extLst>
          </p:cNvPr>
          <p:cNvPicPr/>
          <p:nvPr/>
        </p:nvPicPr>
        <p:blipFill rotWithShape="1">
          <a:blip r:embed="rId3" cstate="print">
            <a:extLst>
              <a:ext uri="{28A0092B-C50C-407E-A947-70E740481C1C}">
                <a14:useLocalDpi xmlns:a14="http://schemas.microsoft.com/office/drawing/2010/main"/>
              </a:ext>
            </a:extLst>
          </a:blip>
          <a:srcRect/>
          <a:stretch/>
        </p:blipFill>
        <p:spPr bwMode="auto">
          <a:xfrm>
            <a:off x="8808099" y="3606282"/>
            <a:ext cx="3224844" cy="3115193"/>
          </a:xfrm>
          <a:prstGeom prst="rect">
            <a:avLst/>
          </a:prstGeom>
          <a:noFill/>
          <a:ln>
            <a:noFill/>
          </a:ln>
        </p:spPr>
      </p:pic>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6823878" y="741391"/>
            <a:ext cx="4491821" cy="1616203"/>
          </a:xfrm>
        </p:spPr>
        <p:txBody>
          <a:bodyPr vert="horz" lIns="91440" tIns="45720" rIns="91440" bIns="45720" rtlCol="0" anchor="b">
            <a:normAutofit/>
          </a:bodyPr>
          <a:lstStyle/>
          <a:p>
            <a:r>
              <a:rPr lang="en-US" sz="3200" b="1" dirty="0">
                <a:latin typeface="Neue Haas Grotesk Text Pro" panose="020B0504020202020204" pitchFamily="34" charset="0"/>
              </a:rPr>
              <a:t>Recap on ESG?</a:t>
            </a:r>
          </a:p>
        </p:txBody>
      </p:sp>
      <p:pic>
        <p:nvPicPr>
          <p:cNvPr id="32" name="Picture 31" descr="Green dialogue boxes">
            <a:extLst>
              <a:ext uri="{FF2B5EF4-FFF2-40B4-BE49-F238E27FC236}">
                <a16:creationId xmlns:a16="http://schemas.microsoft.com/office/drawing/2014/main" id="{D4D66787-BE86-BF41-506E-58455F429F90}"/>
              </a:ext>
            </a:extLst>
          </p:cNvPr>
          <p:cNvPicPr>
            <a:picLocks noChangeAspect="1"/>
          </p:cNvPicPr>
          <p:nvPr/>
        </p:nvPicPr>
        <p:blipFill rotWithShape="1">
          <a:blip r:embed="rId2"/>
          <a:srcRect l="10086" r="15916" b="2"/>
          <a:stretch/>
        </p:blipFill>
        <p:spPr>
          <a:xfrm>
            <a:off x="20" y="10"/>
            <a:ext cx="6095980" cy="6857990"/>
          </a:xfrm>
          <a:prstGeom prst="rect">
            <a:avLst/>
          </a:prstGeom>
        </p:spPr>
      </p:pic>
      <p:grpSp>
        <p:nvGrpSpPr>
          <p:cNvPr id="36" name="Group 35">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37" name="Rectangle 36">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6823878" y="2533476"/>
            <a:ext cx="4491820" cy="3447832"/>
          </a:xfrm>
        </p:spPr>
        <p:txBody>
          <a:bodyPr vert="horz" lIns="91440" tIns="45720" rIns="91440" bIns="45720" rtlCol="0" anchor="t">
            <a:normAutofit/>
          </a:bodyPr>
          <a:lstStyle/>
          <a:p>
            <a:pPr marL="0" indent="0">
              <a:buNone/>
            </a:pPr>
            <a:r>
              <a:rPr lang="en-GB" sz="2000" i="0" dirty="0">
                <a:effectLst/>
                <a:latin typeface="Avenir"/>
              </a:rPr>
              <a:t>Environmental, Social, and Governance (ESG) are crucial non-financial factors</a:t>
            </a:r>
            <a:endParaRPr lang="en-GB" sz="2000" dirty="0">
              <a:latin typeface="Avenir"/>
            </a:endParaRPr>
          </a:p>
          <a:p>
            <a:pPr marL="0" indent="0">
              <a:buNone/>
            </a:pPr>
            <a:r>
              <a:rPr lang="en-GB" sz="2000" i="0" dirty="0">
                <a:effectLst/>
                <a:latin typeface="Avenir"/>
              </a:rPr>
              <a:t>Governments, investors, and supply chain partners are becoming increasingly interested in ascertaining the sustainability and efficacy of businesses.</a:t>
            </a:r>
            <a:endParaRPr lang="en-GB" sz="2000" dirty="0">
              <a:latin typeface="Avenir"/>
            </a:endParaRPr>
          </a:p>
          <a:p>
            <a:pPr marL="0" indent="0">
              <a:buNone/>
            </a:pPr>
            <a:r>
              <a:rPr lang="en-GB" sz="2000" dirty="0">
                <a:latin typeface="Avenir"/>
              </a:rPr>
              <a:t>Examples from last week?</a:t>
            </a:r>
            <a:endParaRPr lang="en-US" sz="2000" dirty="0">
              <a:latin typeface="Avenir"/>
            </a:endParaRPr>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ormAutofit/>
          </a:bodyPr>
          <a:lstStyle/>
          <a:p>
            <a:pPr>
              <a:spcAft>
                <a:spcPts val="600"/>
              </a:spcAft>
              <a:defRPr/>
            </a:pPr>
            <a:fld id="{6910A440-5FEF-4F8B-BAD5-0D171E2F5333}" type="slidenum">
              <a:rPr lang="en-US" altLang="en-US">
                <a:solidFill>
                  <a:schemeClr val="tx1">
                    <a:lumMod val="50000"/>
                    <a:lumOff val="50000"/>
                  </a:schemeClr>
                </a:solidFill>
                <a:latin typeface="Calibri" panose="020F0502020204030204"/>
              </a:rPr>
              <a:pPr>
                <a:spcAft>
                  <a:spcPts val="600"/>
                </a:spcAft>
                <a:defRPr/>
              </a:pPr>
              <a:t>3</a:t>
            </a:fld>
            <a:endParaRPr lang="en-US" altLang="en-US">
              <a:solidFill>
                <a:schemeClr val="tx1">
                  <a:lumMod val="50000"/>
                  <a:lumOff val="50000"/>
                </a:schemeClr>
              </a:solidFill>
              <a:latin typeface="Calibri" panose="020F0502020204030204"/>
            </a:endParaRPr>
          </a:p>
        </p:txBody>
      </p:sp>
    </p:spTree>
    <p:extLst>
      <p:ext uri="{BB962C8B-B14F-4D97-AF65-F5344CB8AC3E}">
        <p14:creationId xmlns:p14="http://schemas.microsoft.com/office/powerpoint/2010/main" val="306563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Low angle view of modern skyscrapers rising straight up against a dramatic sky">
            <a:extLst>
              <a:ext uri="{FF2B5EF4-FFF2-40B4-BE49-F238E27FC236}">
                <a16:creationId xmlns:a16="http://schemas.microsoft.com/office/drawing/2014/main" id="{EE93227A-4BDC-A65B-2476-FFA440F18078}"/>
              </a:ext>
            </a:extLst>
          </p:cNvPr>
          <p:cNvPicPr>
            <a:picLocks noChangeAspect="1"/>
          </p:cNvPicPr>
          <p:nvPr/>
        </p:nvPicPr>
        <p:blipFill rotWithShape="1">
          <a:blip r:embed="rId2"/>
          <a:srcRect l="4216" t="23391" r="4875"/>
          <a:stretch/>
        </p:blipFill>
        <p:spPr>
          <a:xfrm>
            <a:off x="20" y="10"/>
            <a:ext cx="12191981" cy="6857990"/>
          </a:xfrm>
          <a:prstGeom prst="rect">
            <a:avLst/>
          </a:prstGeom>
        </p:spPr>
      </p:pic>
      <p:sp>
        <p:nvSpPr>
          <p:cNvPr id="37" name="Rectangle 3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404553" y="3091928"/>
            <a:ext cx="9078562" cy="2387600"/>
          </a:xfrm>
        </p:spPr>
        <p:txBody>
          <a:bodyPr vert="horz" lIns="91440" tIns="45720" rIns="91440" bIns="45720" rtlCol="0" anchor="b">
            <a:normAutofit/>
          </a:bodyPr>
          <a:lstStyle/>
          <a:p>
            <a:r>
              <a:rPr lang="en-US" sz="6600" b="1">
                <a:solidFill>
                  <a:schemeClr val="bg1"/>
                </a:solidFill>
              </a:rPr>
              <a:t>What is reporting?</a:t>
            </a:r>
          </a:p>
        </p:txBody>
      </p:sp>
      <p:sp>
        <p:nvSpPr>
          <p:cNvPr id="39" name="Rectangle: Rounded Corners 3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dirty="0">
                <a:solidFill>
                  <a:schemeClr val="bg1"/>
                </a:solidFill>
              </a:rPr>
              <a:t>Development of International Sustainability Standards Board (ISSB)</a:t>
            </a:r>
          </a:p>
        </p:txBody>
      </p:sp>
      <p:sp>
        <p:nvSpPr>
          <p:cNvPr id="5" name="Slide Number Placeholder 4"/>
          <p:cNvSpPr>
            <a:spLocks noGrp="1"/>
          </p:cNvSpPr>
          <p:nvPr>
            <p:ph type="sldNum" sz="quarter" idx="12"/>
          </p:nvPr>
        </p:nvSpPr>
        <p:spPr>
          <a:xfrm>
            <a:off x="9041199" y="6356350"/>
            <a:ext cx="2743200" cy="365125"/>
          </a:xfrm>
        </p:spPr>
        <p:txBody>
          <a:bodyPr vert="horz" lIns="91440" tIns="45720" rIns="91440" bIns="45720" rtlCol="0" anchor="ctr">
            <a:normAutofit/>
          </a:bodyPr>
          <a:lstStyle/>
          <a:p>
            <a:pPr>
              <a:spcAft>
                <a:spcPts val="600"/>
              </a:spcAft>
              <a:defRPr/>
            </a:pPr>
            <a:fld id="{6910A440-5FEF-4F8B-BAD5-0D171E2F5333}" type="slidenum">
              <a:rPr lang="en-US" altLang="en-US">
                <a:solidFill>
                  <a:schemeClr val="bg1"/>
                </a:solidFill>
                <a:latin typeface="Calibri" panose="020F0502020204030204"/>
              </a:rPr>
              <a:pPr>
                <a:spcAft>
                  <a:spcPts val="600"/>
                </a:spcAft>
                <a:defRPr/>
              </a:pPr>
              <a:t>4</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3563839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5297762" y="329184"/>
            <a:ext cx="6251110" cy="1783080"/>
          </a:xfrm>
        </p:spPr>
        <p:txBody>
          <a:bodyPr vert="horz" lIns="91440" tIns="45720" rIns="91440" bIns="45720" rtlCol="0" anchor="b">
            <a:normAutofit/>
          </a:bodyPr>
          <a:lstStyle/>
          <a:p>
            <a:r>
              <a:rPr lang="en-US" sz="5400" b="1">
                <a:latin typeface="Neue Haas Grotesk Text Pro" panose="020B0504020202020204" pitchFamily="34" charset="0"/>
              </a:rPr>
              <a:t>Introduction</a:t>
            </a:r>
          </a:p>
        </p:txBody>
      </p:sp>
      <p:pic>
        <p:nvPicPr>
          <p:cNvPr id="38" name="Picture 37" descr="Digital graph of stock market">
            <a:extLst>
              <a:ext uri="{FF2B5EF4-FFF2-40B4-BE49-F238E27FC236}">
                <a16:creationId xmlns:a16="http://schemas.microsoft.com/office/drawing/2014/main" id="{E321323C-1C3A-245B-9C63-03F70F27C5CA}"/>
              </a:ext>
            </a:extLst>
          </p:cNvPr>
          <p:cNvPicPr>
            <a:picLocks noChangeAspect="1"/>
          </p:cNvPicPr>
          <p:nvPr/>
        </p:nvPicPr>
        <p:blipFill rotWithShape="1">
          <a:blip r:embed="rId2"/>
          <a:srcRect l="16922" r="3214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5297762" y="2706624"/>
            <a:ext cx="6251110" cy="3483864"/>
          </a:xfrm>
        </p:spPr>
        <p:txBody>
          <a:bodyPr vert="horz" lIns="91440" tIns="45720" rIns="91440" bIns="45720" rtlCol="0">
            <a:normAutofit/>
          </a:bodyPr>
          <a:lstStyle/>
          <a:p>
            <a:pPr marL="0"/>
            <a:r>
              <a:rPr lang="en-GB" sz="2200" b="0" i="0" dirty="0">
                <a:effectLst/>
                <a:latin typeface="Avenir"/>
              </a:rPr>
              <a:t>Sustainability reporting and disclosure on environmental, social, and governance (ESG) issues is increasing globally. In 2011, 20 percent of S&amp;P 500 companies </a:t>
            </a:r>
            <a:r>
              <a:rPr lang="en-GB" sz="2200" b="0" i="0" u="none" strike="noStrike" dirty="0">
                <a:effectLst/>
                <a:latin typeface="Avenir"/>
                <a:hlinkClick r:id="rId3"/>
              </a:rPr>
              <a:t>published</a:t>
            </a:r>
            <a:r>
              <a:rPr lang="en-GB" sz="2200" b="0" i="0" dirty="0">
                <a:effectLst/>
                <a:latin typeface="Avenir"/>
              </a:rPr>
              <a:t> sustainability reports; by 2019, that number reached</a:t>
            </a:r>
            <a:r>
              <a:rPr lang="en-GB" sz="2200" b="1" i="0" u="sng" dirty="0">
                <a:effectLst/>
                <a:latin typeface="Avenir"/>
              </a:rPr>
              <a:t> 90 </a:t>
            </a:r>
            <a:r>
              <a:rPr lang="en-GB" sz="2200" b="0" i="0" dirty="0">
                <a:effectLst/>
                <a:latin typeface="Avenir"/>
              </a:rPr>
              <a:t>percent. </a:t>
            </a:r>
          </a:p>
          <a:p>
            <a:pPr marL="0"/>
            <a:endParaRPr lang="en-GB" sz="2200" dirty="0">
              <a:latin typeface="Avenir"/>
            </a:endParaRPr>
          </a:p>
          <a:p>
            <a:pPr marL="0"/>
            <a:r>
              <a:rPr lang="en-GB" sz="2200" b="0" i="0" dirty="0">
                <a:effectLst/>
                <a:latin typeface="Avenir"/>
              </a:rPr>
              <a:t>This dramatic increase reflects how sustainability reporting is increasingly seen as a way for companies and their stakeholders to see a changing world more clearly and create long-term value. </a:t>
            </a:r>
            <a:endParaRPr lang="en-US" sz="2200" dirty="0"/>
          </a:p>
        </p:txBody>
      </p:sp>
      <p:sp>
        <p:nvSpPr>
          <p:cNvPr id="5" name="Slide Number Placeholder 4"/>
          <p:cNvSpPr>
            <a:spLocks noGrp="1"/>
          </p:cNvSpPr>
          <p:nvPr>
            <p:ph type="sldNum" sz="quarter" idx="12"/>
          </p:nvPr>
        </p:nvSpPr>
        <p:spPr>
          <a:xfrm>
            <a:off x="10052978" y="6356350"/>
            <a:ext cx="1300821" cy="365125"/>
          </a:xfrm>
        </p:spPr>
        <p:txBody>
          <a:bodyPr vert="horz" lIns="91440" tIns="45720" rIns="91440" bIns="45720" rtlCol="0">
            <a:normAutofit/>
          </a:bodyPr>
          <a:lstStyle/>
          <a:p>
            <a:pPr>
              <a:spcAft>
                <a:spcPts val="600"/>
              </a:spcAft>
              <a:defRPr/>
            </a:pPr>
            <a:fld id="{6910A440-5FEF-4F8B-BAD5-0D171E2F5333}" type="slidenum">
              <a:rPr lang="en-US" altLang="en-US">
                <a:latin typeface="Calibri" panose="020F0502020204030204"/>
              </a:rPr>
              <a:pPr>
                <a:spcAft>
                  <a:spcPts val="600"/>
                </a:spcAft>
                <a:defRPr/>
              </a:pPr>
              <a:t>5</a:t>
            </a:fld>
            <a:endParaRPr lang="en-US" altLang="en-US">
              <a:latin typeface="Calibri" panose="020F0502020204030204"/>
            </a:endParaRPr>
          </a:p>
        </p:txBody>
      </p:sp>
    </p:spTree>
    <p:extLst>
      <p:ext uri="{BB962C8B-B14F-4D97-AF65-F5344CB8AC3E}">
        <p14:creationId xmlns:p14="http://schemas.microsoft.com/office/powerpoint/2010/main" val="1723273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4553733" y="548464"/>
            <a:ext cx="6798541" cy="1675623"/>
          </a:xfrm>
        </p:spPr>
        <p:txBody>
          <a:bodyPr vert="horz" lIns="91440" tIns="45720" rIns="91440" bIns="45720" rtlCol="0" anchor="b">
            <a:normAutofit/>
          </a:bodyPr>
          <a:lstStyle/>
          <a:p>
            <a:r>
              <a:rPr lang="en-US" sz="4000" b="1" dirty="0">
                <a:latin typeface="Neue Haas Grotesk Text Pro" panose="020B0504020202020204" pitchFamily="34" charset="0"/>
              </a:rPr>
              <a:t>Sustainability reporting allows:</a:t>
            </a:r>
          </a:p>
        </p:txBody>
      </p:sp>
      <p:pic>
        <p:nvPicPr>
          <p:cNvPr id="32" name="Picture 31" descr="Graph">
            <a:extLst>
              <a:ext uri="{FF2B5EF4-FFF2-40B4-BE49-F238E27FC236}">
                <a16:creationId xmlns:a16="http://schemas.microsoft.com/office/drawing/2014/main" id="{CA1692FF-29DB-9617-5E8E-98CD28F2584F}"/>
              </a:ext>
            </a:extLst>
          </p:cNvPr>
          <p:cNvPicPr>
            <a:picLocks noChangeAspect="1"/>
          </p:cNvPicPr>
          <p:nvPr/>
        </p:nvPicPr>
        <p:blipFill rotWithShape="1">
          <a:blip r:embed="rId2"/>
          <a:srcRect l="25245" r="36511"/>
          <a:stretch/>
        </p:blipFill>
        <p:spPr>
          <a:xfrm>
            <a:off x="1" y="10"/>
            <a:ext cx="4196496" cy="6857990"/>
          </a:xfrm>
          <a:prstGeom prst="rect">
            <a:avLst/>
          </a:prstGeom>
          <a:effectLst/>
        </p:spPr>
      </p:pic>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4553734" y="2409830"/>
            <a:ext cx="6798539" cy="3705217"/>
          </a:xfrm>
        </p:spPr>
        <p:txBody>
          <a:bodyPr vert="horz" lIns="91440" tIns="45720" rIns="91440" bIns="45720" rtlCol="0">
            <a:normAutofit/>
          </a:bodyPr>
          <a:lstStyle/>
          <a:p>
            <a:pPr algn="l">
              <a:buFont typeface="+mj-lt"/>
              <a:buAutoNum type="arabicPeriod"/>
            </a:pPr>
            <a:r>
              <a:rPr lang="en-GB" sz="1800" b="0" i="0" dirty="0">
                <a:solidFill>
                  <a:srgbClr val="000000"/>
                </a:solidFill>
                <a:effectLst/>
                <a:latin typeface="Avenir"/>
              </a:rPr>
              <a:t>Business transformation and performance improvement at companies, by enabling investment in resilient business strategies that improve company performance.</a:t>
            </a:r>
          </a:p>
          <a:p>
            <a:pPr algn="l">
              <a:buFont typeface="+mj-lt"/>
              <a:buAutoNum type="arabicPeriod"/>
            </a:pPr>
            <a:r>
              <a:rPr lang="en-GB" sz="1800" b="0" i="0" dirty="0">
                <a:solidFill>
                  <a:srgbClr val="000000"/>
                </a:solidFill>
                <a:effectLst/>
                <a:latin typeface="Avenir"/>
              </a:rPr>
              <a:t>Better outcomes for sustainability, by focusing board and management attention on how the company can help achieve the Sustainable Development Goals, accomplish the Paris Agreement targets, and </a:t>
            </a:r>
            <a:r>
              <a:rPr lang="en-GB" sz="1800" b="0" i="0" dirty="0" err="1">
                <a:solidFill>
                  <a:srgbClr val="000000"/>
                </a:solidFill>
                <a:effectLst/>
                <a:latin typeface="Avenir"/>
              </a:rPr>
              <a:t>fulfill</a:t>
            </a:r>
            <a:r>
              <a:rPr lang="en-GB" sz="1800" b="0" i="0" dirty="0">
                <a:solidFill>
                  <a:srgbClr val="000000"/>
                </a:solidFill>
                <a:effectLst/>
                <a:latin typeface="Avenir"/>
              </a:rPr>
              <a:t> international human rights standards.</a:t>
            </a:r>
          </a:p>
          <a:p>
            <a:pPr algn="l">
              <a:buFont typeface="+mj-lt"/>
              <a:buAutoNum type="arabicPeriod"/>
            </a:pPr>
            <a:r>
              <a:rPr lang="en-GB" sz="1800" b="0" i="0" dirty="0">
                <a:solidFill>
                  <a:srgbClr val="000000"/>
                </a:solidFill>
                <a:effectLst/>
                <a:latin typeface="Avenir"/>
              </a:rPr>
              <a:t>Decision-making that accelerates progress toward an equitable and sustainable economy, by eliciting information from companies needed by investors, customers, civil society organizations, and governments to make informed decisions that support a rapid transition to sustainability.</a:t>
            </a:r>
          </a:p>
          <a:p>
            <a:pPr marL="0"/>
            <a:endParaRPr lang="en-US" sz="2000" dirty="0"/>
          </a:p>
        </p:txBody>
      </p:sp>
      <p:sp>
        <p:nvSpPr>
          <p:cNvPr id="5" name="Slide Number Placeholder 4"/>
          <p:cNvSpPr>
            <a:spLocks noGrp="1"/>
          </p:cNvSpPr>
          <p:nvPr>
            <p:ph type="sldNum" sz="quarter" idx="12"/>
          </p:nvPr>
        </p:nvSpPr>
        <p:spPr>
          <a:xfrm>
            <a:off x="9193686" y="6356350"/>
            <a:ext cx="2160114" cy="365125"/>
          </a:xfrm>
        </p:spPr>
        <p:txBody>
          <a:bodyPr vert="horz" lIns="91440" tIns="45720" rIns="91440" bIns="45720" rtlCol="0">
            <a:normAutofit/>
          </a:bodyPr>
          <a:lstStyle/>
          <a:p>
            <a:pPr>
              <a:spcAft>
                <a:spcPts val="600"/>
              </a:spcAft>
              <a:defRPr/>
            </a:pPr>
            <a:fld id="{6910A440-5FEF-4F8B-BAD5-0D171E2F5333}" type="slidenum">
              <a:rPr lang="en-US" altLang="en-US">
                <a:latin typeface="Calibri" panose="020F0502020204030204"/>
              </a:rPr>
              <a:pPr>
                <a:spcAft>
                  <a:spcPts val="600"/>
                </a:spcAft>
                <a:defRPr/>
              </a:pPr>
              <a:t>6</a:t>
            </a:fld>
            <a:endParaRPr lang="en-US" altLang="en-US">
              <a:latin typeface="Calibri" panose="020F0502020204030204"/>
            </a:endParaRPr>
          </a:p>
        </p:txBody>
      </p:sp>
      <p:sp>
        <p:nvSpPr>
          <p:cNvPr id="3" name="TextBox 2">
            <a:extLst>
              <a:ext uri="{FF2B5EF4-FFF2-40B4-BE49-F238E27FC236}">
                <a16:creationId xmlns:a16="http://schemas.microsoft.com/office/drawing/2014/main" id="{EAE11AA2-D831-19A9-E33F-B52208544DCC}"/>
              </a:ext>
            </a:extLst>
          </p:cNvPr>
          <p:cNvSpPr txBox="1"/>
          <p:nvPr/>
        </p:nvSpPr>
        <p:spPr>
          <a:xfrm>
            <a:off x="4765611" y="5840192"/>
            <a:ext cx="6097554" cy="646331"/>
          </a:xfrm>
          <a:prstGeom prst="rect">
            <a:avLst/>
          </a:prstGeom>
          <a:noFill/>
        </p:spPr>
        <p:txBody>
          <a:bodyPr wrap="square">
            <a:spAutoFit/>
          </a:bodyPr>
          <a:lstStyle/>
          <a:p>
            <a:r>
              <a:rPr lang="en-GB" dirty="0">
                <a:hlinkClick r:id="rId3"/>
              </a:rPr>
              <a:t>Five Steps to Good Sustainability Reporting | Reports | Sustainable Business Network and Consultancy | BSR</a:t>
            </a:r>
            <a:endParaRPr lang="en-GB" dirty="0"/>
          </a:p>
        </p:txBody>
      </p:sp>
    </p:spTree>
    <p:extLst>
      <p:ext uri="{BB962C8B-B14F-4D97-AF65-F5344CB8AC3E}">
        <p14:creationId xmlns:p14="http://schemas.microsoft.com/office/powerpoint/2010/main" val="222684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171074" y="1396686"/>
            <a:ext cx="3240506" cy="4064628"/>
          </a:xfrm>
        </p:spPr>
        <p:txBody>
          <a:bodyPr vert="horz" lIns="91440" tIns="45720" rIns="91440" bIns="45720" rtlCol="0">
            <a:normAutofit/>
          </a:bodyPr>
          <a:lstStyle/>
          <a:p>
            <a:r>
              <a:rPr lang="en-US" sz="4100" b="1">
                <a:solidFill>
                  <a:srgbClr val="FFFFFF"/>
                </a:solidFill>
              </a:rPr>
              <a:t>Benefits of environmental reporting</a:t>
            </a:r>
          </a:p>
        </p:txBody>
      </p:sp>
      <p:sp>
        <p:nvSpPr>
          <p:cNvPr id="63" name="Arc 6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5" name="Oval 6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GB" sz="2200" dirty="0"/>
              <a:t>There are direct benefits to your organisation in the measuring and reporting of environmental performance as it will benefit from </a:t>
            </a:r>
            <a:r>
              <a:rPr lang="en-GB" sz="2200" b="1" dirty="0"/>
              <a:t>lower energy and resource costs</a:t>
            </a:r>
            <a:r>
              <a:rPr lang="en-GB" sz="2200" dirty="0"/>
              <a:t>, gain a better understanding of </a:t>
            </a:r>
            <a:r>
              <a:rPr lang="en-GB" sz="2200" b="1" dirty="0"/>
              <a:t>exposure to the risks of climate change</a:t>
            </a:r>
            <a:r>
              <a:rPr lang="en-GB" sz="2200" dirty="0"/>
              <a:t> and </a:t>
            </a:r>
            <a:r>
              <a:rPr lang="en-GB" sz="2200" b="1" dirty="0"/>
              <a:t>demonstrate leadership</a:t>
            </a:r>
            <a:r>
              <a:rPr lang="en-GB" sz="2200" dirty="0"/>
              <a:t>, which will help strengthen your </a:t>
            </a:r>
            <a:r>
              <a:rPr lang="en-GB" sz="2200" b="1" dirty="0"/>
              <a:t>green credentials </a:t>
            </a:r>
            <a:r>
              <a:rPr lang="en-GB" sz="2200" dirty="0"/>
              <a:t>in the marketplace. You should find it helpful to use environmental KPIs to capture the link between environmental and financial performance</a:t>
            </a:r>
          </a:p>
          <a:p>
            <a:pPr marL="0" indent="0">
              <a:buNone/>
            </a:pPr>
            <a:endParaRPr lang="en-US" sz="2200" dirty="0"/>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ormAutofit/>
          </a:bodyPr>
          <a:lstStyle/>
          <a:p>
            <a:pPr>
              <a:spcAft>
                <a:spcPts val="600"/>
              </a:spcAft>
              <a:defRPr/>
            </a:pPr>
            <a:fld id="{6910A440-5FEF-4F8B-BAD5-0D171E2F5333}" type="slidenum">
              <a:rPr lang="en-US" altLang="en-US">
                <a:latin typeface="Calibri" panose="020F0502020204030204"/>
              </a:rPr>
              <a:pPr>
                <a:spcAft>
                  <a:spcPts val="600"/>
                </a:spcAft>
                <a:defRPr/>
              </a:pPr>
              <a:t>7</a:t>
            </a:fld>
            <a:endParaRPr lang="en-US" altLang="en-US">
              <a:latin typeface="Calibri" panose="020F0502020204030204"/>
            </a:endParaRPr>
          </a:p>
        </p:txBody>
      </p:sp>
    </p:spTree>
    <p:extLst>
      <p:ext uri="{BB962C8B-B14F-4D97-AF65-F5344CB8AC3E}">
        <p14:creationId xmlns:p14="http://schemas.microsoft.com/office/powerpoint/2010/main" val="3826064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Environmental Reporting at different scales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lstStyle/>
          <a:p>
            <a:pPr algn="l">
              <a:buFont typeface="Arial" panose="020B0604020202020204" pitchFamily="34" charset="0"/>
              <a:buChar char="•"/>
            </a:pPr>
            <a:r>
              <a:rPr lang="en-GB" sz="2000" b="0" i="0" dirty="0">
                <a:effectLst/>
                <a:latin typeface="Avenir"/>
              </a:rPr>
              <a:t>Climate change affects everyone in the world and requires a collective response. </a:t>
            </a:r>
          </a:p>
          <a:p>
            <a:pPr algn="l">
              <a:buFont typeface="Arial" panose="020B0604020202020204" pitchFamily="34" charset="0"/>
              <a:buChar char="•"/>
            </a:pPr>
            <a:r>
              <a:rPr lang="en-GB" sz="2000" b="0" i="0" dirty="0">
                <a:effectLst/>
                <a:latin typeface="Avenir"/>
              </a:rPr>
              <a:t>Companies increasingly </a:t>
            </a:r>
            <a:r>
              <a:rPr lang="en-GB" sz="2000" b="1" i="0" u="sng" dirty="0">
                <a:effectLst/>
                <a:latin typeface="Avenir"/>
              </a:rPr>
              <a:t>need</a:t>
            </a:r>
            <a:r>
              <a:rPr lang="en-GB" sz="2000" b="0" i="0" dirty="0">
                <a:effectLst/>
                <a:latin typeface="Avenir"/>
              </a:rPr>
              <a:t> to have the systems and processes to monitor the impact of climate change, including any government action, on their businesses.</a:t>
            </a:r>
          </a:p>
          <a:p>
            <a:endParaRPr lang="en-GB" dirty="0"/>
          </a:p>
        </p:txBody>
      </p:sp>
      <p:sp>
        <p:nvSpPr>
          <p:cNvPr id="5" name="TextBox 4">
            <a:extLst>
              <a:ext uri="{FF2B5EF4-FFF2-40B4-BE49-F238E27FC236}">
                <a16:creationId xmlns:a16="http://schemas.microsoft.com/office/drawing/2014/main" id="{C2F21F3A-7E5F-B1F6-07E9-66C7E5F77408}"/>
              </a:ext>
            </a:extLst>
          </p:cNvPr>
          <p:cNvSpPr txBox="1"/>
          <p:nvPr/>
        </p:nvSpPr>
        <p:spPr>
          <a:xfrm>
            <a:off x="838200" y="6344667"/>
            <a:ext cx="8001000" cy="369332"/>
          </a:xfrm>
          <a:prstGeom prst="rect">
            <a:avLst/>
          </a:prstGeom>
          <a:noFill/>
        </p:spPr>
        <p:txBody>
          <a:bodyPr wrap="square">
            <a:spAutoFit/>
          </a:bodyPr>
          <a:lstStyle/>
          <a:p>
            <a:r>
              <a:rPr lang="en-GB" dirty="0">
                <a:hlinkClick r:id="rId2"/>
              </a:rPr>
              <a:t>ISSB confirmed delivery on its COP 27 commitments | EY - Global</a:t>
            </a:r>
            <a:endParaRPr lang="en-GB" dirty="0"/>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Fossil Fuels">
            <a:extLst>
              <a:ext uri="{FF2B5EF4-FFF2-40B4-BE49-F238E27FC236}">
                <a16:creationId xmlns:a16="http://schemas.microsoft.com/office/drawing/2014/main" id="{B4D4E0E1-FCE8-4FB2-A2D9-29A42662BB2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2285" y="3276600"/>
            <a:ext cx="3646415" cy="2734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0868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TCFD</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normAutofit/>
          </a:bodyPr>
          <a:lstStyle/>
          <a:p>
            <a:pPr algn="l"/>
            <a:r>
              <a:rPr lang="en-GB" i="0" dirty="0">
                <a:solidFill>
                  <a:srgbClr val="010122"/>
                </a:solidFill>
                <a:effectLst/>
                <a:latin typeface="Madras"/>
              </a:rPr>
              <a:t>The TCFD recommendations guide all market players in terms of </a:t>
            </a:r>
            <a:r>
              <a:rPr lang="en-GB" b="1" i="0" u="sng" dirty="0">
                <a:solidFill>
                  <a:srgbClr val="010122"/>
                </a:solidFill>
                <a:effectLst/>
                <a:latin typeface="Madras"/>
              </a:rPr>
              <a:t>disclosing information about the financial ramifications of climate-related risks and emerging opportunities </a:t>
            </a:r>
            <a:r>
              <a:rPr lang="en-GB" i="0" dirty="0">
                <a:solidFill>
                  <a:srgbClr val="010122"/>
                </a:solidFill>
                <a:effectLst/>
                <a:latin typeface="Madras"/>
              </a:rPr>
              <a:t>so that they may be included into business and investment choices.</a:t>
            </a:r>
          </a:p>
          <a:p>
            <a:endParaRPr lang="en-GB" dirty="0"/>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What is TCFD and why businesses should care?">
            <a:extLst>
              <a:ext uri="{FF2B5EF4-FFF2-40B4-BE49-F238E27FC236}">
                <a16:creationId xmlns:a16="http://schemas.microsoft.com/office/drawing/2014/main" id="{EF8FA91F-B7EE-613F-CB72-0B695FE973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22398" y="197421"/>
            <a:ext cx="2840932" cy="1412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03D210-2D54-E50A-52C3-F6E66570EC77}"/>
              </a:ext>
            </a:extLst>
          </p:cNvPr>
          <p:cNvSpPr txBox="1"/>
          <p:nvPr/>
        </p:nvSpPr>
        <p:spPr>
          <a:xfrm>
            <a:off x="373877" y="6407700"/>
            <a:ext cx="8206099" cy="369332"/>
          </a:xfrm>
          <a:prstGeom prst="rect">
            <a:avLst/>
          </a:prstGeom>
          <a:noFill/>
        </p:spPr>
        <p:txBody>
          <a:bodyPr wrap="square">
            <a:spAutoFit/>
          </a:bodyPr>
          <a:lstStyle/>
          <a:p>
            <a:r>
              <a:rPr lang="en-GB" dirty="0">
                <a:hlinkClick r:id="rId3"/>
              </a:rPr>
              <a:t>What is the Task Force on Climate-Related Financial Disclosures (apiday.com)</a:t>
            </a:r>
            <a:endParaRPr lang="en-GB" dirty="0"/>
          </a:p>
        </p:txBody>
      </p:sp>
      <p:sp>
        <p:nvSpPr>
          <p:cNvPr id="10" name="TextBox 9">
            <a:extLst>
              <a:ext uri="{FF2B5EF4-FFF2-40B4-BE49-F238E27FC236}">
                <a16:creationId xmlns:a16="http://schemas.microsoft.com/office/drawing/2014/main" id="{88E7ECC8-52EF-0564-91BD-2FD9A55AD9F9}"/>
              </a:ext>
            </a:extLst>
          </p:cNvPr>
          <p:cNvSpPr txBox="1"/>
          <p:nvPr/>
        </p:nvSpPr>
        <p:spPr>
          <a:xfrm>
            <a:off x="1117833" y="3812137"/>
            <a:ext cx="6094602" cy="646331"/>
          </a:xfrm>
          <a:prstGeom prst="rect">
            <a:avLst/>
          </a:prstGeom>
          <a:noFill/>
        </p:spPr>
        <p:txBody>
          <a:bodyPr wrap="square">
            <a:spAutoFit/>
          </a:bodyPr>
          <a:lstStyle/>
          <a:p>
            <a:r>
              <a:rPr lang="en-GB" dirty="0">
                <a:hlinkClick r:id="rId4"/>
              </a:rPr>
              <a:t>Example Disclosures | Task Force on Climate-Related Financial Disclosures (fsb-tcfd.org)</a:t>
            </a:r>
            <a:endParaRPr lang="en-GB" dirty="0"/>
          </a:p>
        </p:txBody>
      </p:sp>
    </p:spTree>
    <p:extLst>
      <p:ext uri="{BB962C8B-B14F-4D97-AF65-F5344CB8AC3E}">
        <p14:creationId xmlns:p14="http://schemas.microsoft.com/office/powerpoint/2010/main" val="2419265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TCFD</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normAutofit lnSpcReduction="10000"/>
          </a:bodyPr>
          <a:lstStyle/>
          <a:p>
            <a:pPr algn="l"/>
            <a:r>
              <a:rPr lang="en-GB" i="0" dirty="0">
                <a:solidFill>
                  <a:srgbClr val="010122"/>
                </a:solidFill>
                <a:effectLst/>
                <a:latin typeface="Madras"/>
              </a:rPr>
              <a:t>The TCFD recommendations guide all market players in terms of </a:t>
            </a:r>
            <a:r>
              <a:rPr lang="en-GB" b="1" i="0" u="sng" dirty="0">
                <a:solidFill>
                  <a:srgbClr val="010122"/>
                </a:solidFill>
                <a:effectLst/>
                <a:latin typeface="Madras"/>
              </a:rPr>
              <a:t>disclosing information about the financial ramifications of climate-related risks and emerging opportunities </a:t>
            </a:r>
            <a:r>
              <a:rPr lang="en-GB" i="0" dirty="0">
                <a:solidFill>
                  <a:srgbClr val="010122"/>
                </a:solidFill>
                <a:effectLst/>
                <a:latin typeface="Madras"/>
              </a:rPr>
              <a:t>so that they may be included into business and investment choices.</a:t>
            </a:r>
          </a:p>
          <a:p>
            <a:pPr algn="l"/>
            <a:r>
              <a:rPr lang="en-GB" i="0" dirty="0">
                <a:solidFill>
                  <a:srgbClr val="010122"/>
                </a:solidFill>
                <a:effectLst/>
                <a:latin typeface="Madras"/>
              </a:rPr>
              <a:t>Over 1,600 enterprises and organisations in almost 80 countries and six continents — with a combined market value of nearly $16 trillion – support or have already implemented the TCFD. Investors have begun to use it lately to evaluate the success of their own holdings. </a:t>
            </a:r>
          </a:p>
          <a:p>
            <a:pPr algn="l"/>
            <a:r>
              <a:rPr lang="en-GB" i="0" dirty="0">
                <a:solidFill>
                  <a:srgbClr val="010122"/>
                </a:solidFill>
                <a:effectLst/>
                <a:latin typeface="Madras"/>
              </a:rPr>
              <a:t>The G7 nations (Canada, France, Germany, Italy, Japan, the United Kingdom, and the United States) have made TCFD-aligned reporting obligatory.</a:t>
            </a:r>
          </a:p>
          <a:p>
            <a:endParaRPr lang="en-GB" dirty="0"/>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What is TCFD and why businesses should care?">
            <a:extLst>
              <a:ext uri="{FF2B5EF4-FFF2-40B4-BE49-F238E27FC236}">
                <a16:creationId xmlns:a16="http://schemas.microsoft.com/office/drawing/2014/main" id="{EF8FA91F-B7EE-613F-CB72-0B695FE973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22398" y="197421"/>
            <a:ext cx="2840932" cy="1412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03D210-2D54-E50A-52C3-F6E66570EC77}"/>
              </a:ext>
            </a:extLst>
          </p:cNvPr>
          <p:cNvSpPr txBox="1"/>
          <p:nvPr/>
        </p:nvSpPr>
        <p:spPr>
          <a:xfrm>
            <a:off x="373877" y="6407700"/>
            <a:ext cx="8206099" cy="369332"/>
          </a:xfrm>
          <a:prstGeom prst="rect">
            <a:avLst/>
          </a:prstGeom>
          <a:noFill/>
        </p:spPr>
        <p:txBody>
          <a:bodyPr wrap="square">
            <a:spAutoFit/>
          </a:bodyPr>
          <a:lstStyle/>
          <a:p>
            <a:r>
              <a:rPr lang="en-GB" dirty="0">
                <a:hlinkClick r:id="rId3"/>
              </a:rPr>
              <a:t>What is the Task Force on Climate-Related Financial Disclosures (apiday.com)</a:t>
            </a:r>
            <a:endParaRPr lang="en-GB" dirty="0"/>
          </a:p>
        </p:txBody>
      </p:sp>
    </p:spTree>
    <p:extLst>
      <p:ext uri="{BB962C8B-B14F-4D97-AF65-F5344CB8AC3E}">
        <p14:creationId xmlns:p14="http://schemas.microsoft.com/office/powerpoint/2010/main" val="2356166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TCFD Themes</a:t>
            </a: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What is TCFD and why businesses should care?">
            <a:extLst>
              <a:ext uri="{FF2B5EF4-FFF2-40B4-BE49-F238E27FC236}">
                <a16:creationId xmlns:a16="http://schemas.microsoft.com/office/drawing/2014/main" id="{EF8FA91F-B7EE-613F-CB72-0B695FE973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22398" y="197421"/>
            <a:ext cx="2840932" cy="1412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03D210-2D54-E50A-52C3-F6E66570EC77}"/>
              </a:ext>
            </a:extLst>
          </p:cNvPr>
          <p:cNvSpPr txBox="1"/>
          <p:nvPr/>
        </p:nvSpPr>
        <p:spPr>
          <a:xfrm>
            <a:off x="373877" y="6407700"/>
            <a:ext cx="8206099" cy="369332"/>
          </a:xfrm>
          <a:prstGeom prst="rect">
            <a:avLst/>
          </a:prstGeom>
          <a:noFill/>
        </p:spPr>
        <p:txBody>
          <a:bodyPr wrap="square">
            <a:spAutoFit/>
          </a:bodyPr>
          <a:lstStyle/>
          <a:p>
            <a:r>
              <a:rPr lang="en-GB" dirty="0">
                <a:hlinkClick r:id="rId3"/>
              </a:rPr>
              <a:t>What is the Task Force on Climate-Related Financial Disclosures (apiday.com)</a:t>
            </a:r>
            <a:endParaRPr lang="en-GB" dirty="0"/>
          </a:p>
        </p:txBody>
      </p:sp>
      <p:pic>
        <p:nvPicPr>
          <p:cNvPr id="5122" name="Picture 2">
            <a:extLst>
              <a:ext uri="{FF2B5EF4-FFF2-40B4-BE49-F238E27FC236}">
                <a16:creationId xmlns:a16="http://schemas.microsoft.com/office/drawing/2014/main" id="{A8448238-612B-E032-0C91-F8666AE801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70" y="1594888"/>
            <a:ext cx="6716361" cy="4533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001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TCFD Themes</a:t>
            </a: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What is TCFD and why businesses should care?">
            <a:extLst>
              <a:ext uri="{FF2B5EF4-FFF2-40B4-BE49-F238E27FC236}">
                <a16:creationId xmlns:a16="http://schemas.microsoft.com/office/drawing/2014/main" id="{EF8FA91F-B7EE-613F-CB72-0B695FE973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22398" y="197421"/>
            <a:ext cx="2840932" cy="14124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03D210-2D54-E50A-52C3-F6E66570EC77}"/>
              </a:ext>
            </a:extLst>
          </p:cNvPr>
          <p:cNvSpPr txBox="1"/>
          <p:nvPr/>
        </p:nvSpPr>
        <p:spPr>
          <a:xfrm>
            <a:off x="373877" y="6407700"/>
            <a:ext cx="8206099" cy="369332"/>
          </a:xfrm>
          <a:prstGeom prst="rect">
            <a:avLst/>
          </a:prstGeom>
          <a:noFill/>
        </p:spPr>
        <p:txBody>
          <a:bodyPr wrap="square">
            <a:spAutoFit/>
          </a:bodyPr>
          <a:lstStyle/>
          <a:p>
            <a:r>
              <a:rPr lang="en-GB" dirty="0">
                <a:hlinkClick r:id="rId3"/>
              </a:rPr>
              <a:t>What is the Task Force on Climate-Related Financial Disclosures (apiday.com)</a:t>
            </a:r>
            <a:endParaRPr lang="en-GB" dirty="0"/>
          </a:p>
        </p:txBody>
      </p:sp>
      <p:pic>
        <p:nvPicPr>
          <p:cNvPr id="6146" name="Picture 2">
            <a:extLst>
              <a:ext uri="{FF2B5EF4-FFF2-40B4-BE49-F238E27FC236}">
                <a16:creationId xmlns:a16="http://schemas.microsoft.com/office/drawing/2014/main" id="{1D4C9DF7-ED01-6467-04D1-C07CF562C2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877" y="1301289"/>
            <a:ext cx="7565053" cy="5106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33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Environmental Reporting at different scales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lstStyle/>
          <a:p>
            <a:r>
              <a:rPr lang="en-GB" b="0" i="0" dirty="0">
                <a:solidFill>
                  <a:srgbClr val="2D2D2D"/>
                </a:solidFill>
                <a:effectLst/>
                <a:latin typeface="PwC Helvetica Neue"/>
              </a:rPr>
              <a:t>At the </a:t>
            </a:r>
            <a:r>
              <a:rPr lang="en-GB" b="1" i="0" u="none" strike="noStrike" dirty="0">
                <a:effectLst/>
                <a:latin typeface="PwC Helvetica Neue"/>
                <a:hlinkClick r:id="rId2"/>
              </a:rPr>
              <a:t>COP26 conference</a:t>
            </a:r>
            <a:r>
              <a:rPr lang="en-GB" b="0" i="0" dirty="0">
                <a:solidFill>
                  <a:srgbClr val="2D2D2D"/>
                </a:solidFill>
                <a:effectLst/>
                <a:latin typeface="PwC Helvetica Neue"/>
              </a:rPr>
              <a:t>, the International Financial Reporting Standards (IFRS) Foundation Trustees announced the creation of the International Sustainability Standards Board (ISSB) </a:t>
            </a:r>
            <a:endParaRPr lang="en-GB" dirty="0"/>
          </a:p>
        </p:txBody>
      </p:sp>
      <p:sp>
        <p:nvSpPr>
          <p:cNvPr id="5" name="TextBox 4">
            <a:extLst>
              <a:ext uri="{FF2B5EF4-FFF2-40B4-BE49-F238E27FC236}">
                <a16:creationId xmlns:a16="http://schemas.microsoft.com/office/drawing/2014/main" id="{C2F21F3A-7E5F-B1F6-07E9-66C7E5F77408}"/>
              </a:ext>
            </a:extLst>
          </p:cNvPr>
          <p:cNvSpPr txBox="1"/>
          <p:nvPr/>
        </p:nvSpPr>
        <p:spPr>
          <a:xfrm>
            <a:off x="838200" y="6344667"/>
            <a:ext cx="8001000" cy="369332"/>
          </a:xfrm>
          <a:prstGeom prst="rect">
            <a:avLst/>
          </a:prstGeom>
          <a:noFill/>
        </p:spPr>
        <p:txBody>
          <a:bodyPr wrap="square">
            <a:spAutoFit/>
          </a:bodyPr>
          <a:lstStyle/>
          <a:p>
            <a:r>
              <a:rPr lang="en-GB" dirty="0">
                <a:hlinkClick r:id="rId3"/>
              </a:rPr>
              <a:t>ISSB confirmed delivery on its COP 27 commitments | EY - Global</a:t>
            </a:r>
            <a:endParaRPr lang="en-GB" dirty="0"/>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IFRS Foundation announces new working group on Global ...">
            <a:extLst>
              <a:ext uri="{FF2B5EF4-FFF2-40B4-BE49-F238E27FC236}">
                <a16:creationId xmlns:a16="http://schemas.microsoft.com/office/drawing/2014/main" id="{5421BB2D-6255-FD8B-7A91-FB3BD28F12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968" y="3276600"/>
            <a:ext cx="3583752" cy="211266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SSB_S1andS2">
            <a:extLst>
              <a:ext uri="{FF2B5EF4-FFF2-40B4-BE49-F238E27FC236}">
                <a16:creationId xmlns:a16="http://schemas.microsoft.com/office/drawing/2014/main" id="{C12F90C1-54B0-DFCF-09D0-5BC1CE99517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21665" y="3429000"/>
            <a:ext cx="4281181" cy="22398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350851F-E381-E73D-0A1E-D05287D51D66}"/>
              </a:ext>
            </a:extLst>
          </p:cNvPr>
          <p:cNvSpPr txBox="1"/>
          <p:nvPr/>
        </p:nvSpPr>
        <p:spPr>
          <a:xfrm>
            <a:off x="4448262" y="5690948"/>
            <a:ext cx="6094602" cy="369332"/>
          </a:xfrm>
          <a:prstGeom prst="rect">
            <a:avLst/>
          </a:prstGeom>
          <a:noFill/>
        </p:spPr>
        <p:txBody>
          <a:bodyPr wrap="square">
            <a:spAutoFit/>
          </a:bodyPr>
          <a:lstStyle/>
          <a:p>
            <a:r>
              <a:rPr lang="en-GB" b="0" i="0" dirty="0">
                <a:solidFill>
                  <a:srgbClr val="4A5257"/>
                </a:solidFill>
                <a:effectLst/>
                <a:latin typeface="Manrope"/>
              </a:rPr>
              <a:t>International Sustainability Standards Board (ISSB)</a:t>
            </a:r>
            <a:endParaRPr lang="en-GB" dirty="0"/>
          </a:p>
        </p:txBody>
      </p:sp>
      <p:pic>
        <p:nvPicPr>
          <p:cNvPr id="4098" name="Picture 2" descr="What is TCFD and why businesses should care?">
            <a:extLst>
              <a:ext uri="{FF2B5EF4-FFF2-40B4-BE49-F238E27FC236}">
                <a16:creationId xmlns:a16="http://schemas.microsoft.com/office/drawing/2014/main" id="{EF8FA91F-B7EE-613F-CB72-0B695FE973B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22398" y="3429000"/>
            <a:ext cx="2840932" cy="1412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8297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a:xfrm>
            <a:off x="838200" y="365125"/>
            <a:ext cx="1849016" cy="1325563"/>
          </a:xfrm>
        </p:spPr>
        <p:txBody>
          <a:bodyPr>
            <a:normAutofit/>
          </a:bodyPr>
          <a:lstStyle/>
          <a:p>
            <a:r>
              <a:rPr lang="en-GB" sz="4000" b="1" dirty="0">
                <a:latin typeface="Neue Haas Grotesk Text Pro" panose="020B0504020202020204" pitchFamily="34" charset="0"/>
              </a:rPr>
              <a:t>TCFD Risks</a:t>
            </a: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6003D210-2D54-E50A-52C3-F6E66570EC77}"/>
              </a:ext>
            </a:extLst>
          </p:cNvPr>
          <p:cNvSpPr txBox="1"/>
          <p:nvPr/>
        </p:nvSpPr>
        <p:spPr>
          <a:xfrm>
            <a:off x="373877" y="6407700"/>
            <a:ext cx="8206099" cy="369332"/>
          </a:xfrm>
          <a:prstGeom prst="rect">
            <a:avLst/>
          </a:prstGeom>
          <a:noFill/>
        </p:spPr>
        <p:txBody>
          <a:bodyPr wrap="square">
            <a:spAutoFit/>
          </a:bodyPr>
          <a:lstStyle/>
          <a:p>
            <a:r>
              <a:rPr lang="en-GB" dirty="0">
                <a:hlinkClick r:id="rId2"/>
              </a:rPr>
              <a:t>What is the Task Force on Climate-Related Financial Disclosures (apiday.com)</a:t>
            </a:r>
            <a:endParaRPr lang="en-GB" dirty="0"/>
          </a:p>
        </p:txBody>
      </p:sp>
      <p:pic>
        <p:nvPicPr>
          <p:cNvPr id="7170" name="Picture 2">
            <a:extLst>
              <a:ext uri="{FF2B5EF4-FFF2-40B4-BE49-F238E27FC236}">
                <a16:creationId xmlns:a16="http://schemas.microsoft.com/office/drawing/2014/main" id="{943B1FD0-2D99-C1E3-D8F8-74CC19A3BD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4155" y="0"/>
            <a:ext cx="10300995" cy="69531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EF2378F-5FCA-F89F-DCD3-84B0A18666B8}"/>
              </a:ext>
            </a:extLst>
          </p:cNvPr>
          <p:cNvSpPr txBox="1"/>
          <p:nvPr/>
        </p:nvSpPr>
        <p:spPr>
          <a:xfrm>
            <a:off x="7679501" y="75082"/>
            <a:ext cx="6097554" cy="369332"/>
          </a:xfrm>
          <a:prstGeom prst="rect">
            <a:avLst/>
          </a:prstGeom>
          <a:noFill/>
        </p:spPr>
        <p:txBody>
          <a:bodyPr wrap="square">
            <a:spAutoFit/>
          </a:bodyPr>
          <a:lstStyle/>
          <a:p>
            <a:r>
              <a:rPr lang="nn-NO" dirty="0">
                <a:hlinkClick r:id="rId4"/>
              </a:rPr>
              <a:t>CDP Open Data Portal | CDP Open Data Portal</a:t>
            </a:r>
            <a:endParaRPr lang="en-GB" dirty="0"/>
          </a:p>
        </p:txBody>
      </p:sp>
      <p:sp>
        <p:nvSpPr>
          <p:cNvPr id="10" name="TextBox 9">
            <a:extLst>
              <a:ext uri="{FF2B5EF4-FFF2-40B4-BE49-F238E27FC236}">
                <a16:creationId xmlns:a16="http://schemas.microsoft.com/office/drawing/2014/main" id="{F66ED846-B53A-0961-D3A2-A9FB17754241}"/>
              </a:ext>
            </a:extLst>
          </p:cNvPr>
          <p:cNvSpPr txBox="1"/>
          <p:nvPr/>
        </p:nvSpPr>
        <p:spPr>
          <a:xfrm>
            <a:off x="10810430" y="365125"/>
            <a:ext cx="6887910" cy="369332"/>
          </a:xfrm>
          <a:prstGeom prst="rect">
            <a:avLst/>
          </a:prstGeom>
          <a:noFill/>
        </p:spPr>
        <p:txBody>
          <a:bodyPr wrap="square">
            <a:spAutoFit/>
          </a:bodyPr>
          <a:lstStyle/>
          <a:p>
            <a:r>
              <a:rPr lang="en-GB" dirty="0">
                <a:hlinkClick r:id="rId5"/>
              </a:rPr>
              <a:t>Home - CDP</a:t>
            </a:r>
            <a:endParaRPr lang="en-GB" dirty="0"/>
          </a:p>
        </p:txBody>
      </p:sp>
    </p:spTree>
    <p:extLst>
      <p:ext uri="{BB962C8B-B14F-4D97-AF65-F5344CB8AC3E}">
        <p14:creationId xmlns:p14="http://schemas.microsoft.com/office/powerpoint/2010/main" val="1406889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Environmental Reporting at different scales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lstStyle/>
          <a:p>
            <a:r>
              <a:rPr lang="en-GB" b="0" i="0" dirty="0">
                <a:solidFill>
                  <a:srgbClr val="2D2D2D"/>
                </a:solidFill>
                <a:effectLst/>
                <a:latin typeface="PwC Helvetica Neue"/>
              </a:rPr>
              <a:t>This announcement is good news for investors, who told us in </a:t>
            </a:r>
            <a:r>
              <a:rPr lang="en-GB" b="1" i="0" u="none" strike="noStrike" dirty="0">
                <a:effectLst/>
                <a:latin typeface="PwC Helvetica Neue"/>
                <a:hlinkClick r:id="rId2"/>
              </a:rPr>
              <a:t>PwC’s 2021 Global Investor ESG Survey</a:t>
            </a:r>
            <a:r>
              <a:rPr lang="en-GB" b="0" i="0" dirty="0">
                <a:solidFill>
                  <a:srgbClr val="2D2D2D"/>
                </a:solidFill>
                <a:effectLst/>
                <a:latin typeface="PwC Helvetica Neue"/>
              </a:rPr>
              <a:t> that their decision making would be better informed if companies applied a single set of ESG reporting standards (74% agreed). They also said (73%) they want companies to use a </a:t>
            </a:r>
            <a:r>
              <a:rPr lang="en-GB" b="0" i="0" u="sng" dirty="0">
                <a:solidFill>
                  <a:srgbClr val="2D2D2D"/>
                </a:solidFill>
                <a:effectLst/>
                <a:highlight>
                  <a:srgbClr val="FFFF00"/>
                </a:highlight>
                <a:latin typeface="PwC Helvetica Neue"/>
              </a:rPr>
              <a:t>recognised framework </a:t>
            </a:r>
            <a:r>
              <a:rPr lang="en-GB" b="0" i="0" dirty="0">
                <a:solidFill>
                  <a:srgbClr val="2D2D2D"/>
                </a:solidFill>
                <a:effectLst/>
                <a:latin typeface="PwC Helvetica Neue"/>
              </a:rPr>
              <a:t>when preparing their ESG reporting. </a:t>
            </a:r>
            <a:endParaRPr lang="en-GB" dirty="0"/>
          </a:p>
        </p:txBody>
      </p:sp>
      <p:sp>
        <p:nvSpPr>
          <p:cNvPr id="5" name="TextBox 4">
            <a:extLst>
              <a:ext uri="{FF2B5EF4-FFF2-40B4-BE49-F238E27FC236}">
                <a16:creationId xmlns:a16="http://schemas.microsoft.com/office/drawing/2014/main" id="{C2F21F3A-7E5F-B1F6-07E9-66C7E5F77408}"/>
              </a:ext>
            </a:extLst>
          </p:cNvPr>
          <p:cNvSpPr txBox="1"/>
          <p:nvPr/>
        </p:nvSpPr>
        <p:spPr>
          <a:xfrm>
            <a:off x="838200" y="6344667"/>
            <a:ext cx="8001000" cy="369332"/>
          </a:xfrm>
          <a:prstGeom prst="rect">
            <a:avLst/>
          </a:prstGeom>
          <a:noFill/>
        </p:spPr>
        <p:txBody>
          <a:bodyPr wrap="square">
            <a:spAutoFit/>
          </a:bodyPr>
          <a:lstStyle/>
          <a:p>
            <a:r>
              <a:rPr lang="en-GB" dirty="0">
                <a:hlinkClick r:id="rId3"/>
              </a:rPr>
              <a:t>What is the big news at COP26 for ESG reporting? - PwC at COP26</a:t>
            </a:r>
            <a:endParaRPr lang="en-GB" dirty="0"/>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27C0C00E-CE1C-8309-9E28-B4F4E6CF2FE5}"/>
              </a:ext>
            </a:extLst>
          </p:cNvPr>
          <p:cNvSpPr txBox="1"/>
          <p:nvPr/>
        </p:nvSpPr>
        <p:spPr>
          <a:xfrm>
            <a:off x="975219" y="4293711"/>
            <a:ext cx="10291195" cy="1569660"/>
          </a:xfrm>
          <a:prstGeom prst="rect">
            <a:avLst/>
          </a:prstGeom>
          <a:noFill/>
        </p:spPr>
        <p:txBody>
          <a:bodyPr wrap="square">
            <a:spAutoFit/>
          </a:bodyPr>
          <a:lstStyle/>
          <a:p>
            <a:r>
              <a:rPr lang="en-GB" sz="2400" b="0" i="0" dirty="0">
                <a:solidFill>
                  <a:srgbClr val="2D2D2D"/>
                </a:solidFill>
                <a:effectLst/>
              </a:rPr>
              <a:t>The ISSB’s standards should help provide globally consistent, trusted, non-financial reporting that is as robust as financial reporting today. They can also enable investors to have a better understanding of a company’s long-term performance and value creation prospects </a:t>
            </a:r>
            <a:endParaRPr lang="en-GB" sz="2400" dirty="0"/>
          </a:p>
        </p:txBody>
      </p:sp>
    </p:spTree>
    <p:extLst>
      <p:ext uri="{BB962C8B-B14F-4D97-AF65-F5344CB8AC3E}">
        <p14:creationId xmlns:p14="http://schemas.microsoft.com/office/powerpoint/2010/main" val="2587781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ISSB Standards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normAutofit/>
          </a:bodyPr>
          <a:lstStyle/>
          <a:p>
            <a:r>
              <a:rPr lang="en-GB" sz="2400" b="0" i="0" dirty="0">
                <a:effectLst/>
                <a:latin typeface="Avenir"/>
              </a:rPr>
              <a:t>FRS S1 provides a set of disclosure requirements designed to enable companies to communicate to investors about the sustainability-related risks and opportunities they face over the short, medium, and long term, while </a:t>
            </a:r>
            <a:r>
              <a:rPr lang="en-GB" sz="2400" b="1" i="0" u="sng" dirty="0">
                <a:effectLst/>
                <a:latin typeface="Avenir"/>
              </a:rPr>
              <a:t>IFRS S2</a:t>
            </a:r>
            <a:r>
              <a:rPr lang="en-GB" sz="2400" b="1" i="0" dirty="0">
                <a:effectLst/>
                <a:latin typeface="Avenir"/>
              </a:rPr>
              <a:t> </a:t>
            </a:r>
            <a:r>
              <a:rPr lang="en-GB" sz="2400" b="0" i="0" dirty="0">
                <a:effectLst/>
                <a:latin typeface="Avenir"/>
              </a:rPr>
              <a:t>sets out specific climate-related disclosures and is designed to be used with </a:t>
            </a:r>
            <a:r>
              <a:rPr lang="en-GB" sz="2400" b="1" i="0" u="sng" dirty="0">
                <a:effectLst/>
                <a:latin typeface="Avenir"/>
              </a:rPr>
              <a:t>IFRS S1</a:t>
            </a:r>
            <a:r>
              <a:rPr lang="en-GB" sz="2400" b="0" i="0" dirty="0">
                <a:effectLst/>
                <a:latin typeface="Avenir"/>
              </a:rPr>
              <a:t>.</a:t>
            </a:r>
            <a:endParaRPr lang="en-GB" sz="2400" dirty="0">
              <a:latin typeface="Avenir"/>
            </a:endParaRP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ISSB_S1andS2">
            <a:extLst>
              <a:ext uri="{FF2B5EF4-FFF2-40B4-BE49-F238E27FC236}">
                <a16:creationId xmlns:a16="http://schemas.microsoft.com/office/drawing/2014/main" id="{C12F90C1-54B0-DFCF-09D0-5BC1CE99517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8479" y="4001294"/>
            <a:ext cx="4281181" cy="22398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350851F-E381-E73D-0A1E-D05287D51D66}"/>
              </a:ext>
            </a:extLst>
          </p:cNvPr>
          <p:cNvSpPr txBox="1"/>
          <p:nvPr/>
        </p:nvSpPr>
        <p:spPr>
          <a:xfrm>
            <a:off x="7208240" y="6280520"/>
            <a:ext cx="6094602" cy="369332"/>
          </a:xfrm>
          <a:prstGeom prst="rect">
            <a:avLst/>
          </a:prstGeom>
          <a:noFill/>
        </p:spPr>
        <p:txBody>
          <a:bodyPr wrap="square">
            <a:spAutoFit/>
          </a:bodyPr>
          <a:lstStyle/>
          <a:p>
            <a:r>
              <a:rPr lang="en-GB" b="0" i="0" dirty="0">
                <a:solidFill>
                  <a:srgbClr val="4A5257"/>
                </a:solidFill>
                <a:effectLst/>
                <a:latin typeface="Manrope"/>
              </a:rPr>
              <a:t>International Sustainability Standards Board (ISSB)</a:t>
            </a:r>
            <a:endParaRPr lang="en-GB" dirty="0"/>
          </a:p>
        </p:txBody>
      </p:sp>
    </p:spTree>
    <p:extLst>
      <p:ext uri="{BB962C8B-B14F-4D97-AF65-F5344CB8AC3E}">
        <p14:creationId xmlns:p14="http://schemas.microsoft.com/office/powerpoint/2010/main" val="92415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ISSB Standards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p:txBody>
          <a:bodyPr>
            <a:normAutofit/>
          </a:bodyPr>
          <a:lstStyle/>
          <a:p>
            <a:r>
              <a:rPr lang="en-GB" sz="2400" b="0" i="0" dirty="0">
                <a:effectLst/>
                <a:latin typeface="Avenir"/>
              </a:rPr>
              <a:t>IFRS S1 provides a set of disclosure requirements designed to enable companies to communicate to investors about the sustainability-related risks and opportunities they face over the short, medium, and long term, while </a:t>
            </a:r>
            <a:r>
              <a:rPr lang="en-GB" sz="2400" b="1" i="0" u="sng" dirty="0">
                <a:effectLst/>
                <a:latin typeface="Avenir"/>
              </a:rPr>
              <a:t>IFRS S2</a:t>
            </a:r>
            <a:r>
              <a:rPr lang="en-GB" sz="2400" b="1" i="0" dirty="0">
                <a:effectLst/>
                <a:latin typeface="Avenir"/>
              </a:rPr>
              <a:t> </a:t>
            </a:r>
            <a:r>
              <a:rPr lang="en-GB" sz="2400" b="0" i="0" dirty="0">
                <a:effectLst/>
                <a:latin typeface="Avenir"/>
              </a:rPr>
              <a:t>sets out specific climate-related disclosures and is designed to be used with </a:t>
            </a:r>
            <a:r>
              <a:rPr lang="en-GB" sz="2400" b="1" i="0" u="sng" dirty="0">
                <a:effectLst/>
                <a:latin typeface="Avenir"/>
              </a:rPr>
              <a:t>IFRS S1</a:t>
            </a:r>
            <a:r>
              <a:rPr lang="en-GB" sz="2400" b="0" i="0" dirty="0">
                <a:effectLst/>
                <a:latin typeface="Avenir"/>
              </a:rPr>
              <a:t>.</a:t>
            </a:r>
            <a:endParaRPr lang="en-GB" sz="2400" dirty="0">
              <a:latin typeface="Avenir"/>
            </a:endParaRP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ISSB_S1andS2">
            <a:extLst>
              <a:ext uri="{FF2B5EF4-FFF2-40B4-BE49-F238E27FC236}">
                <a16:creationId xmlns:a16="http://schemas.microsoft.com/office/drawing/2014/main" id="{C12F90C1-54B0-DFCF-09D0-5BC1CE99517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8479" y="4001294"/>
            <a:ext cx="4281181" cy="22398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350851F-E381-E73D-0A1E-D05287D51D66}"/>
              </a:ext>
            </a:extLst>
          </p:cNvPr>
          <p:cNvSpPr txBox="1"/>
          <p:nvPr/>
        </p:nvSpPr>
        <p:spPr>
          <a:xfrm>
            <a:off x="7208240" y="6280520"/>
            <a:ext cx="6094602" cy="369332"/>
          </a:xfrm>
          <a:prstGeom prst="rect">
            <a:avLst/>
          </a:prstGeom>
          <a:noFill/>
        </p:spPr>
        <p:txBody>
          <a:bodyPr wrap="square">
            <a:spAutoFit/>
          </a:bodyPr>
          <a:lstStyle/>
          <a:p>
            <a:r>
              <a:rPr lang="en-GB" b="0" i="0" dirty="0">
                <a:solidFill>
                  <a:srgbClr val="4A5257"/>
                </a:solidFill>
                <a:effectLst/>
                <a:latin typeface="Manrope"/>
              </a:rPr>
              <a:t>International Sustainability Standards Board (ISSB)</a:t>
            </a:r>
            <a:endParaRPr lang="en-GB" dirty="0"/>
          </a:p>
        </p:txBody>
      </p:sp>
      <p:sp>
        <p:nvSpPr>
          <p:cNvPr id="9" name="TextBox 8">
            <a:extLst>
              <a:ext uri="{FF2B5EF4-FFF2-40B4-BE49-F238E27FC236}">
                <a16:creationId xmlns:a16="http://schemas.microsoft.com/office/drawing/2014/main" id="{85C3D0CA-9F37-8D6E-9CE8-14EC37D8AB5A}"/>
              </a:ext>
            </a:extLst>
          </p:cNvPr>
          <p:cNvSpPr txBox="1"/>
          <p:nvPr/>
        </p:nvSpPr>
        <p:spPr>
          <a:xfrm>
            <a:off x="1019086" y="3866357"/>
            <a:ext cx="6652900" cy="369332"/>
          </a:xfrm>
          <a:prstGeom prst="rect">
            <a:avLst/>
          </a:prstGeom>
          <a:noFill/>
        </p:spPr>
        <p:txBody>
          <a:bodyPr wrap="square">
            <a:spAutoFit/>
          </a:bodyPr>
          <a:lstStyle/>
          <a:p>
            <a:r>
              <a:rPr lang="en-GB" dirty="0">
                <a:hlinkClick r:id="rId3"/>
              </a:rPr>
              <a:t>IFRS - IFRS S2 Climate-related Disclosures</a:t>
            </a:r>
            <a:endParaRPr lang="en-GB" dirty="0"/>
          </a:p>
        </p:txBody>
      </p:sp>
      <p:sp>
        <p:nvSpPr>
          <p:cNvPr id="11" name="TextBox 10">
            <a:extLst>
              <a:ext uri="{FF2B5EF4-FFF2-40B4-BE49-F238E27FC236}">
                <a16:creationId xmlns:a16="http://schemas.microsoft.com/office/drawing/2014/main" id="{12A9DA33-5532-F8E9-3643-C712DCBB78DF}"/>
              </a:ext>
            </a:extLst>
          </p:cNvPr>
          <p:cNvSpPr txBox="1"/>
          <p:nvPr/>
        </p:nvSpPr>
        <p:spPr>
          <a:xfrm>
            <a:off x="1019086" y="4364731"/>
            <a:ext cx="4924514" cy="646331"/>
          </a:xfrm>
          <a:prstGeom prst="rect">
            <a:avLst/>
          </a:prstGeom>
          <a:noFill/>
        </p:spPr>
        <p:txBody>
          <a:bodyPr wrap="square">
            <a:spAutoFit/>
          </a:bodyPr>
          <a:lstStyle/>
          <a:p>
            <a:r>
              <a:rPr lang="en-GB" dirty="0">
                <a:hlinkClick r:id="rId4"/>
              </a:rPr>
              <a:t>IFRS - IFRS S1 General Requirements for Disclosure of Sustainability-related Financial Information</a:t>
            </a:r>
            <a:endParaRPr lang="en-GB" dirty="0"/>
          </a:p>
        </p:txBody>
      </p:sp>
    </p:spTree>
    <p:extLst>
      <p:ext uri="{BB962C8B-B14F-4D97-AF65-F5344CB8AC3E}">
        <p14:creationId xmlns:p14="http://schemas.microsoft.com/office/powerpoint/2010/main" val="1174719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3222-78B3-C3F6-4F61-D782E99ADD32}"/>
              </a:ext>
            </a:extLst>
          </p:cNvPr>
          <p:cNvSpPr>
            <a:spLocks noGrp="1"/>
          </p:cNvSpPr>
          <p:nvPr>
            <p:ph type="title"/>
          </p:nvPr>
        </p:nvSpPr>
        <p:spPr/>
        <p:txBody>
          <a:bodyPr>
            <a:normAutofit/>
          </a:bodyPr>
          <a:lstStyle/>
          <a:p>
            <a:r>
              <a:rPr lang="en-GB" sz="4000" b="1" dirty="0">
                <a:latin typeface="Neue Haas Grotesk Text Pro" panose="020B0504020202020204" pitchFamily="34" charset="0"/>
              </a:rPr>
              <a:t>ISSB Standards</a:t>
            </a:r>
          </a:p>
        </p:txBody>
      </p:sp>
      <p:sp>
        <p:nvSpPr>
          <p:cNvPr id="3" name="Content Placeholder 2">
            <a:extLst>
              <a:ext uri="{FF2B5EF4-FFF2-40B4-BE49-F238E27FC236}">
                <a16:creationId xmlns:a16="http://schemas.microsoft.com/office/drawing/2014/main" id="{23B0701E-F206-0E94-5D9C-ADD0F1701E3F}"/>
              </a:ext>
            </a:extLst>
          </p:cNvPr>
          <p:cNvSpPr>
            <a:spLocks noGrp="1"/>
          </p:cNvSpPr>
          <p:nvPr>
            <p:ph idx="1"/>
          </p:nvPr>
        </p:nvSpPr>
        <p:spPr>
          <a:xfrm>
            <a:off x="838200" y="1825625"/>
            <a:ext cx="5742062" cy="4351338"/>
          </a:xfrm>
        </p:spPr>
        <p:txBody>
          <a:bodyPr>
            <a:normAutofit/>
          </a:bodyPr>
          <a:lstStyle/>
          <a:p>
            <a:r>
              <a:rPr lang="en-GB" sz="2000" b="0" i="1" dirty="0">
                <a:effectLst/>
                <a:latin typeface="Open Sans" panose="020B0606030504020204" pitchFamily="34" charset="0"/>
              </a:rPr>
              <a:t>In the year since it was announced (on 3 November 2021 – at COP 26) it has progressed significantly in developing those standards, commendably swiftly from a standing start, and has done a great deal to generate an international consensus for greater global alignment of sustainability standards. It continues to gather support at global bodies such as the G20 and G7 for its stated aim to develop – in the public interest – a </a:t>
            </a:r>
            <a:r>
              <a:rPr lang="en-GB" sz="2000" b="0" i="1" dirty="0">
                <a:effectLst/>
                <a:highlight>
                  <a:srgbClr val="FFFF00"/>
                </a:highlight>
                <a:latin typeface="Open Sans" panose="020B0606030504020204" pitchFamily="34" charset="0"/>
              </a:rPr>
              <a:t>comprehensive global baseline of high-quality sustainability disclosure standards</a:t>
            </a:r>
            <a:r>
              <a:rPr lang="en-GB" sz="2000" b="0" i="1" dirty="0">
                <a:effectLst/>
                <a:latin typeface="Open Sans" panose="020B0606030504020204" pitchFamily="34" charset="0"/>
              </a:rPr>
              <a:t> to meet investors’ information needs</a:t>
            </a:r>
            <a:endParaRPr lang="en-GB" sz="3200" dirty="0">
              <a:latin typeface="Avenir"/>
            </a:endParaRPr>
          </a:p>
        </p:txBody>
      </p:sp>
      <p:sp>
        <p:nvSpPr>
          <p:cNvPr id="6" name="AutoShape 2" descr="IFRS">
            <a:extLst>
              <a:ext uri="{FF2B5EF4-FFF2-40B4-BE49-F238E27FC236}">
                <a16:creationId xmlns:a16="http://schemas.microsoft.com/office/drawing/2014/main" id="{B90112E3-51E4-320F-5C79-82154469BD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ISSB_S1andS2">
            <a:extLst>
              <a:ext uri="{FF2B5EF4-FFF2-40B4-BE49-F238E27FC236}">
                <a16:creationId xmlns:a16="http://schemas.microsoft.com/office/drawing/2014/main" id="{C12F90C1-54B0-DFCF-09D0-5BC1CE99517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8479" y="4001294"/>
            <a:ext cx="4281181" cy="22398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350851F-E381-E73D-0A1E-D05287D51D66}"/>
              </a:ext>
            </a:extLst>
          </p:cNvPr>
          <p:cNvSpPr txBox="1"/>
          <p:nvPr/>
        </p:nvSpPr>
        <p:spPr>
          <a:xfrm>
            <a:off x="7208240" y="6280520"/>
            <a:ext cx="6094602" cy="369332"/>
          </a:xfrm>
          <a:prstGeom prst="rect">
            <a:avLst/>
          </a:prstGeom>
          <a:noFill/>
        </p:spPr>
        <p:txBody>
          <a:bodyPr wrap="square">
            <a:spAutoFit/>
          </a:bodyPr>
          <a:lstStyle/>
          <a:p>
            <a:r>
              <a:rPr lang="en-GB" b="0" i="0" dirty="0">
                <a:solidFill>
                  <a:srgbClr val="4A5257"/>
                </a:solidFill>
                <a:effectLst/>
                <a:latin typeface="Manrope"/>
              </a:rPr>
              <a:t>International Sustainability Standards Board (ISSB)</a:t>
            </a:r>
            <a:endParaRPr lang="en-GB" dirty="0"/>
          </a:p>
        </p:txBody>
      </p:sp>
    </p:spTree>
    <p:extLst>
      <p:ext uri="{BB962C8B-B14F-4D97-AF65-F5344CB8AC3E}">
        <p14:creationId xmlns:p14="http://schemas.microsoft.com/office/powerpoint/2010/main" val="881029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Environmental Reporting</a:t>
            </a:r>
          </a:p>
        </p:txBody>
      </p:sp>
      <p:pic>
        <p:nvPicPr>
          <p:cNvPr id="5" name="Picture 4" descr="High-rise building amidst skyscrapers">
            <a:extLst>
              <a:ext uri="{FF2B5EF4-FFF2-40B4-BE49-F238E27FC236}">
                <a16:creationId xmlns:a16="http://schemas.microsoft.com/office/drawing/2014/main" id="{D189F356-3995-97DF-73E8-A0214B3A7A5B}"/>
              </a:ext>
            </a:extLst>
          </p:cNvPr>
          <p:cNvPicPr>
            <a:picLocks noChangeAspect="1"/>
          </p:cNvPicPr>
          <p:nvPr/>
        </p:nvPicPr>
        <p:blipFill rotWithShape="1">
          <a:blip r:embed="rId2"/>
          <a:srcRect l="27164" r="1650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AAA60A-A8DD-398F-A3DB-E2DCBDA89A43}"/>
              </a:ext>
            </a:extLst>
          </p:cNvPr>
          <p:cNvSpPr>
            <a:spLocks noGrp="1"/>
          </p:cNvSpPr>
          <p:nvPr>
            <p:ph idx="1"/>
          </p:nvPr>
        </p:nvSpPr>
        <p:spPr>
          <a:xfrm>
            <a:off x="5868557" y="2551176"/>
            <a:ext cx="5444382" cy="3591207"/>
          </a:xfrm>
        </p:spPr>
        <p:txBody>
          <a:bodyPr>
            <a:normAutofit/>
          </a:bodyPr>
          <a:lstStyle/>
          <a:p>
            <a:r>
              <a:rPr lang="en-GB" sz="3200" dirty="0"/>
              <a:t>Company Level</a:t>
            </a:r>
          </a:p>
          <a:p>
            <a:r>
              <a:rPr lang="en-GB" sz="3200" dirty="0"/>
              <a:t>City</a:t>
            </a:r>
          </a:p>
          <a:p>
            <a:r>
              <a:rPr lang="en-GB" sz="3200" dirty="0"/>
              <a:t>Region</a:t>
            </a:r>
          </a:p>
          <a:p>
            <a:r>
              <a:rPr lang="en-GB" sz="3200" dirty="0"/>
              <a:t>Country</a:t>
            </a:r>
          </a:p>
          <a:p>
            <a:pPr marL="0" indent="0">
              <a:buNone/>
            </a:pPr>
            <a:endParaRPr lang="en-GB" sz="3200" dirty="0"/>
          </a:p>
        </p:txBody>
      </p:sp>
    </p:spTree>
    <p:extLst>
      <p:ext uri="{BB962C8B-B14F-4D97-AF65-F5344CB8AC3E}">
        <p14:creationId xmlns:p14="http://schemas.microsoft.com/office/powerpoint/2010/main" val="1755225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0" name="Rectangle 102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descr="Empty speech bubbles">
            <a:extLst>
              <a:ext uri="{FF2B5EF4-FFF2-40B4-BE49-F238E27FC236}">
                <a16:creationId xmlns:a16="http://schemas.microsoft.com/office/drawing/2014/main" id="{66FF8D31-867F-08C2-6196-5B92A2C3B53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621" r="19067"/>
          <a:stretch/>
        </p:blipFill>
        <p:spPr>
          <a:xfrm>
            <a:off x="1" y="10"/>
            <a:ext cx="9669642" cy="6857990"/>
          </a:xfrm>
          <a:prstGeom prst="rect">
            <a:avLst/>
          </a:prstGeom>
        </p:spPr>
      </p:pic>
      <p:sp>
        <p:nvSpPr>
          <p:cNvPr id="10252" name="Rectangle 102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3"/>
          <p:cNvSpPr>
            <a:spLocks noGrp="1" noChangeArrowheads="1"/>
          </p:cNvSpPr>
          <p:nvPr>
            <p:ph type="title"/>
          </p:nvPr>
        </p:nvSpPr>
        <p:spPr>
          <a:xfrm>
            <a:off x="7531610" y="365125"/>
            <a:ext cx="3822189" cy="1899912"/>
          </a:xfrm>
        </p:spPr>
        <p:txBody>
          <a:bodyPr>
            <a:normAutofit/>
          </a:bodyPr>
          <a:lstStyle/>
          <a:p>
            <a:pPr eaLnBrk="1" hangingPunct="1">
              <a:defRPr/>
            </a:pPr>
            <a:r>
              <a:rPr lang="en-US" sz="4000" b="1" u="sng" dirty="0">
                <a:latin typeface="Calibri" pitchFamily="34" charset="0"/>
                <a:ea typeface="ＭＳ Ｐゴシック" pitchFamily="34" charset="-128"/>
              </a:rPr>
              <a:t>Activity</a:t>
            </a:r>
          </a:p>
        </p:txBody>
      </p:sp>
      <p:sp>
        <p:nvSpPr>
          <p:cNvPr id="10243" name="Rectangle 4"/>
          <p:cNvSpPr>
            <a:spLocks noGrp="1" noChangeArrowheads="1"/>
          </p:cNvSpPr>
          <p:nvPr>
            <p:ph idx="1"/>
          </p:nvPr>
        </p:nvSpPr>
        <p:spPr>
          <a:xfrm>
            <a:off x="7531610" y="2434201"/>
            <a:ext cx="3822189" cy="3742762"/>
          </a:xfrm>
        </p:spPr>
        <p:txBody>
          <a:bodyPr>
            <a:normAutofit lnSpcReduction="10000"/>
          </a:bodyPr>
          <a:lstStyle/>
          <a:p>
            <a:pPr eaLnBrk="1" hangingPunct="1">
              <a:buFontTx/>
              <a:buNone/>
              <a:defRPr/>
            </a:pPr>
            <a:r>
              <a:rPr lang="en-GB" sz="2000" b="1" dirty="0">
                <a:latin typeface="Calibri" pitchFamily="34" charset="0"/>
                <a:ea typeface="ＭＳ Ｐゴシック" pitchFamily="34" charset="-128"/>
              </a:rPr>
              <a:t>Click on the following link:</a:t>
            </a:r>
          </a:p>
          <a:p>
            <a:pPr>
              <a:defRPr/>
            </a:pPr>
            <a:r>
              <a:rPr lang="en-GB" sz="2000" dirty="0">
                <a:hlinkClick r:id="rId4"/>
              </a:rPr>
              <a:t>2023-Boeing-Sustainability-Report.pdf</a:t>
            </a:r>
            <a:endParaRPr lang="en-GB" sz="2000" dirty="0"/>
          </a:p>
          <a:p>
            <a:pPr>
              <a:defRPr/>
            </a:pPr>
            <a:r>
              <a:rPr lang="en-GB" sz="2000" dirty="0">
                <a:latin typeface="Calibri" pitchFamily="34" charset="0"/>
                <a:ea typeface="ＭＳ Ｐゴシック" pitchFamily="34" charset="-128"/>
              </a:rPr>
              <a:t>Provide a summary of the reporting approach used in this Sustainability report. </a:t>
            </a:r>
          </a:p>
          <a:p>
            <a:pPr>
              <a:defRPr/>
            </a:pPr>
            <a:r>
              <a:rPr lang="en-GB" sz="2000" dirty="0">
                <a:latin typeface="Calibri" pitchFamily="34" charset="0"/>
                <a:ea typeface="ＭＳ Ｐゴシック" pitchFamily="34" charset="-128"/>
              </a:rPr>
              <a:t>What ESG data is provided? (pg. 73) What reporting indexes are being used?</a:t>
            </a:r>
          </a:p>
          <a:p>
            <a:pPr>
              <a:defRPr/>
            </a:pPr>
            <a:r>
              <a:rPr lang="en-GB" sz="2000" dirty="0">
                <a:latin typeface="Calibri" pitchFamily="34" charset="0"/>
                <a:ea typeface="ＭＳ Ｐゴシック" pitchFamily="34" charset="-128"/>
              </a:rPr>
              <a:t>Provide a </a:t>
            </a:r>
            <a:r>
              <a:rPr lang="en-GB" sz="2000" dirty="0" err="1">
                <a:latin typeface="Calibri" pitchFamily="34" charset="0"/>
                <a:ea typeface="ＭＳ Ｐゴシック" pitchFamily="34" charset="-128"/>
              </a:rPr>
              <a:t>Powerpoint</a:t>
            </a:r>
            <a:r>
              <a:rPr lang="en-GB" sz="2000" dirty="0">
                <a:latin typeface="Calibri" pitchFamily="34" charset="0"/>
                <a:ea typeface="ＭＳ Ｐゴシック" pitchFamily="34" charset="-128"/>
              </a:rPr>
              <a:t> slide to describe one of the reporting indexes. </a:t>
            </a:r>
            <a:endParaRPr lang="en-US" sz="2000" dirty="0">
              <a:ea typeface="ＭＳ Ｐゴシック" pitchFamily="34" charset="-128"/>
            </a:endParaRPr>
          </a:p>
          <a:p>
            <a:pPr eaLnBrk="1" hangingPunct="1">
              <a:buFontTx/>
              <a:buNone/>
              <a:defRPr/>
            </a:pPr>
            <a:endParaRPr lang="en-US" sz="2000" dirty="0">
              <a:ea typeface="ＭＳ Ｐゴシック" pitchFamily="34" charset="-128"/>
            </a:endParaRPr>
          </a:p>
          <a:p>
            <a:pPr eaLnBrk="1" hangingPunct="1">
              <a:buFontTx/>
              <a:buNone/>
              <a:defRPr/>
            </a:pPr>
            <a:endParaRPr lang="en-US" sz="2000" dirty="0">
              <a:ea typeface="ＭＳ Ｐゴシック" pitchFamily="34" charset="-128"/>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Environmental Reporting</a:t>
            </a:r>
          </a:p>
        </p:txBody>
      </p:sp>
      <p:pic>
        <p:nvPicPr>
          <p:cNvPr id="5" name="Picture 4" descr="High-rise building amidst skyscrapers">
            <a:extLst>
              <a:ext uri="{FF2B5EF4-FFF2-40B4-BE49-F238E27FC236}">
                <a16:creationId xmlns:a16="http://schemas.microsoft.com/office/drawing/2014/main" id="{D189F356-3995-97DF-73E8-A0214B3A7A5B}"/>
              </a:ext>
            </a:extLst>
          </p:cNvPr>
          <p:cNvPicPr>
            <a:picLocks noChangeAspect="1"/>
          </p:cNvPicPr>
          <p:nvPr/>
        </p:nvPicPr>
        <p:blipFill rotWithShape="1">
          <a:blip r:embed="rId2"/>
          <a:srcRect l="27164" r="16502"/>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2AAAA60A-A8DD-398F-A3DB-E2DCBDA89A43}"/>
              </a:ext>
            </a:extLst>
          </p:cNvPr>
          <p:cNvSpPr>
            <a:spLocks noGrp="1"/>
          </p:cNvSpPr>
          <p:nvPr>
            <p:ph idx="1"/>
          </p:nvPr>
        </p:nvSpPr>
        <p:spPr>
          <a:xfrm>
            <a:off x="5868557" y="2551176"/>
            <a:ext cx="5444382" cy="3591207"/>
          </a:xfrm>
        </p:spPr>
        <p:txBody>
          <a:bodyPr>
            <a:normAutofit/>
          </a:bodyPr>
          <a:lstStyle/>
          <a:p>
            <a:r>
              <a:rPr lang="en-GB" sz="3200" dirty="0"/>
              <a:t>Company Level</a:t>
            </a:r>
          </a:p>
          <a:p>
            <a:r>
              <a:rPr lang="en-GB" sz="3200" dirty="0"/>
              <a:t>City</a:t>
            </a:r>
          </a:p>
          <a:p>
            <a:r>
              <a:rPr lang="en-GB" sz="3200" dirty="0"/>
              <a:t>Region</a:t>
            </a:r>
          </a:p>
          <a:p>
            <a:r>
              <a:rPr lang="en-GB" sz="3200" dirty="0"/>
              <a:t>Country</a:t>
            </a:r>
          </a:p>
          <a:p>
            <a:pPr marL="0" indent="0">
              <a:buNone/>
            </a:pPr>
            <a:endParaRPr lang="en-GB" sz="3200" dirty="0"/>
          </a:p>
        </p:txBody>
      </p:sp>
    </p:spTree>
    <p:extLst>
      <p:ext uri="{BB962C8B-B14F-4D97-AF65-F5344CB8AC3E}">
        <p14:creationId xmlns:p14="http://schemas.microsoft.com/office/powerpoint/2010/main" val="2992687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6657715" y="467271"/>
            <a:ext cx="4195674" cy="2052522"/>
          </a:xfrm>
        </p:spPr>
        <p:txBody>
          <a:bodyPr vert="horz" lIns="91440" tIns="45720" rIns="91440" bIns="45720" rtlCol="0" anchor="b">
            <a:normAutofit/>
          </a:bodyPr>
          <a:lstStyle/>
          <a:p>
            <a:r>
              <a:rPr lang="en-US" sz="4300" b="1" dirty="0">
                <a:latin typeface="Neue Haas Grotesk Text Pro" panose="020B0504020202020204" pitchFamily="34" charset="0"/>
              </a:rPr>
              <a:t>Environmental reporting in UK / Wales</a:t>
            </a:r>
          </a:p>
        </p:txBody>
      </p:sp>
      <p:sp>
        <p:nvSpPr>
          <p:cNvPr id="53" name="Oval 5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Flower in a glass container">
            <a:extLst>
              <a:ext uri="{FF2B5EF4-FFF2-40B4-BE49-F238E27FC236}">
                <a16:creationId xmlns:a16="http://schemas.microsoft.com/office/drawing/2014/main" id="{3BD89459-5670-2B10-B994-A59563DD21E7}"/>
              </a:ext>
            </a:extLst>
          </p:cNvPr>
          <p:cNvPicPr>
            <a:picLocks noChangeAspect="1"/>
          </p:cNvPicPr>
          <p:nvPr/>
        </p:nvPicPr>
        <p:blipFill rotWithShape="1">
          <a:blip r:embed="rId2"/>
          <a:srcRect l="17304" r="15945"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5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5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6657715" y="2990818"/>
            <a:ext cx="4195673" cy="2913872"/>
          </a:xfrm>
        </p:spPr>
        <p:txBody>
          <a:bodyPr vert="horz" lIns="91440" tIns="45720" rIns="91440" bIns="45720" rtlCol="0" anchor="t">
            <a:normAutofit/>
          </a:bodyPr>
          <a:lstStyle/>
          <a:p>
            <a:pPr marL="0" indent="0">
              <a:buNone/>
            </a:pPr>
            <a:r>
              <a:rPr lang="en-US" sz="2000">
                <a:solidFill>
                  <a:schemeClr val="tx1">
                    <a:alpha val="80000"/>
                  </a:schemeClr>
                </a:solidFill>
                <a:hlinkClick r:id="rId3"/>
              </a:rPr>
              <a:t>Natural Resources Wales / Corporate Environmental Report 2021-22</a:t>
            </a:r>
            <a:endParaRPr lang="en-US" sz="2000">
              <a:solidFill>
                <a:schemeClr val="tx1">
                  <a:alpha val="80000"/>
                </a:schemeClr>
              </a:solidFill>
            </a:endParaRPr>
          </a:p>
          <a:p>
            <a:pPr marL="0" indent="0">
              <a:buNone/>
            </a:pPr>
            <a:endParaRPr lang="en-US" sz="2000">
              <a:solidFill>
                <a:schemeClr val="tx1">
                  <a:alpha val="80000"/>
                </a:schemeClr>
              </a:solidFill>
            </a:endParaRPr>
          </a:p>
          <a:p>
            <a:pPr marL="0" indent="0">
              <a:buNone/>
            </a:pPr>
            <a:r>
              <a:rPr lang="en-GB" sz="2000">
                <a:solidFill>
                  <a:schemeClr val="tx1">
                    <a:alpha val="80000"/>
                  </a:schemeClr>
                </a:solidFill>
                <a:hlinkClick r:id="rId4"/>
              </a:rPr>
              <a:t>Natural Resources Wales / Measuring our performance</a:t>
            </a:r>
            <a:endParaRPr lang="en-US" sz="2000">
              <a:solidFill>
                <a:schemeClr val="tx1">
                  <a:alpha val="80000"/>
                </a:schemeClr>
              </a:solidFill>
            </a:endParaRPr>
          </a:p>
        </p:txBody>
      </p:sp>
      <p:sp>
        <p:nvSpPr>
          <p:cNvPr id="5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ormAutofit/>
          </a:bodyPr>
          <a:lstStyle/>
          <a:p>
            <a:pPr>
              <a:spcAft>
                <a:spcPts val="600"/>
              </a:spcAft>
              <a:defRPr/>
            </a:pPr>
            <a:fld id="{6910A440-5FEF-4F8B-BAD5-0D171E2F5333}" type="slidenum">
              <a:rPr lang="en-US" altLang="en-US">
                <a:solidFill>
                  <a:schemeClr val="tx1">
                    <a:alpha val="60000"/>
                  </a:schemeClr>
                </a:solidFill>
                <a:latin typeface="Calibri" panose="020F0502020204030204"/>
              </a:rPr>
              <a:pPr>
                <a:spcAft>
                  <a:spcPts val="600"/>
                </a:spcAft>
                <a:defRPr/>
              </a:pPr>
              <a:t>22</a:t>
            </a:fld>
            <a:endParaRPr lang="en-US" altLang="en-US">
              <a:solidFill>
                <a:schemeClr val="tx1">
                  <a:alpha val="60000"/>
                </a:schemeClr>
              </a:solidFill>
              <a:latin typeface="Calibri" panose="020F0502020204030204"/>
            </a:endParaRPr>
          </a:p>
        </p:txBody>
      </p:sp>
      <p:cxnSp>
        <p:nvCxnSpPr>
          <p:cNvPr id="6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30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6096001" y="626721"/>
            <a:ext cx="4669410" cy="1588803"/>
          </a:xfrm>
        </p:spPr>
        <p:txBody>
          <a:bodyPr vert="horz" lIns="91440" tIns="45720" rIns="91440" bIns="45720" rtlCol="0" anchor="b">
            <a:normAutofit/>
          </a:bodyPr>
          <a:lstStyle/>
          <a:p>
            <a:r>
              <a:rPr lang="en-US" sz="3600" b="1" dirty="0">
                <a:latin typeface="Neue Haas Grotesk Text Pro" panose="020B0504020202020204" pitchFamily="34" charset="0"/>
              </a:rPr>
              <a:t>UK Environmental reporting (example)</a:t>
            </a:r>
          </a:p>
        </p:txBody>
      </p:sp>
      <p:pic>
        <p:nvPicPr>
          <p:cNvPr id="48" name="Picture 47" descr="One glowing fluorescent bulb amonst unlit incandescent bulbs">
            <a:extLst>
              <a:ext uri="{FF2B5EF4-FFF2-40B4-BE49-F238E27FC236}">
                <a16:creationId xmlns:a16="http://schemas.microsoft.com/office/drawing/2014/main" id="{7336E311-5870-B0A1-DF03-0328336A232D}"/>
              </a:ext>
            </a:extLst>
          </p:cNvPr>
          <p:cNvPicPr>
            <a:picLocks noChangeAspect="1"/>
          </p:cNvPicPr>
          <p:nvPr/>
        </p:nvPicPr>
        <p:blipFill rotWithShape="1">
          <a:blip r:embed="rId2"/>
          <a:srcRect l="17920" r="18430" b="2"/>
          <a:stretch/>
        </p:blipFill>
        <p:spPr>
          <a:xfrm>
            <a:off x="612518" y="608141"/>
            <a:ext cx="4793644" cy="5648280"/>
          </a:xfrm>
          <a:prstGeom prst="rect">
            <a:avLst/>
          </a:prstGeom>
        </p:spPr>
      </p:pic>
      <p:sp>
        <p:nvSpPr>
          <p:cNvPr id="59" name="Freeform: Shape 58">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Shape 62">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64">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Content Placeholder 11">
            <a:extLst>
              <a:ext uri="{FF2B5EF4-FFF2-40B4-BE49-F238E27FC236}">
                <a16:creationId xmlns:a16="http://schemas.microsoft.com/office/drawing/2014/main" id="{41891291-3740-7695-EC05-278DE1D27208}"/>
              </a:ext>
            </a:extLst>
          </p:cNvPr>
          <p:cNvSpPr>
            <a:spLocks noGrp="1"/>
          </p:cNvSpPr>
          <p:nvPr>
            <p:ph idx="1"/>
          </p:nvPr>
        </p:nvSpPr>
        <p:spPr>
          <a:xfrm>
            <a:off x="6096000" y="2596243"/>
            <a:ext cx="4953000" cy="3573493"/>
          </a:xfrm>
        </p:spPr>
        <p:txBody>
          <a:bodyPr vert="horz" lIns="91440" tIns="45720" rIns="91440" bIns="45720" rtlCol="0">
            <a:normAutofit/>
          </a:bodyPr>
          <a:lstStyle/>
          <a:p>
            <a:pPr marL="0" indent="0">
              <a:buNone/>
            </a:pPr>
            <a:r>
              <a:rPr lang="en-GB" sz="2000" dirty="0">
                <a:solidFill>
                  <a:schemeClr val="tx2"/>
                </a:solidFill>
                <a:hlinkClick r:id="rId3"/>
              </a:rPr>
              <a:t>Environmental Reporting Guidelines (publishing.service.gov.uk)</a:t>
            </a:r>
            <a:endParaRPr lang="en-GB" sz="2000" dirty="0">
              <a:solidFill>
                <a:schemeClr val="tx2"/>
              </a:solidFill>
            </a:endParaRPr>
          </a:p>
          <a:p>
            <a:pPr marL="0" indent="0">
              <a:buNone/>
            </a:pPr>
            <a:endParaRPr lang="en-GB" sz="1600" dirty="0">
              <a:solidFill>
                <a:schemeClr val="tx2"/>
              </a:solidFill>
            </a:endParaRPr>
          </a:p>
          <a:p>
            <a:pPr marL="0" indent="0">
              <a:buNone/>
            </a:pPr>
            <a:endParaRPr lang="en-US" sz="1600" dirty="0">
              <a:solidFill>
                <a:schemeClr val="tx2"/>
              </a:solidFill>
            </a:endParaRPr>
          </a:p>
        </p:txBody>
      </p:sp>
      <p:sp>
        <p:nvSpPr>
          <p:cNvPr id="5" name="Slide Number Placeholder 4"/>
          <p:cNvSpPr>
            <a:spLocks noGrp="1"/>
          </p:cNvSpPr>
          <p:nvPr>
            <p:ph type="sldNum" sz="quarter" idx="12"/>
          </p:nvPr>
        </p:nvSpPr>
        <p:spPr>
          <a:xfrm>
            <a:off x="11445238" y="6356350"/>
            <a:ext cx="548640" cy="365125"/>
          </a:xfrm>
        </p:spPr>
        <p:txBody>
          <a:bodyPr vert="horz" lIns="91440" tIns="45720" rIns="91440" bIns="45720" rtlCol="0">
            <a:normAutofit/>
          </a:bodyPr>
          <a:lstStyle/>
          <a:p>
            <a:pPr>
              <a:spcAft>
                <a:spcPts val="600"/>
              </a:spcAft>
              <a:defRPr/>
            </a:pPr>
            <a:fld id="{6910A440-5FEF-4F8B-BAD5-0D171E2F5333}" type="slidenum">
              <a:rPr lang="en-US" altLang="en-US">
                <a:solidFill>
                  <a:schemeClr val="tx2"/>
                </a:solidFill>
                <a:latin typeface="Calibri" panose="020F0502020204030204"/>
              </a:rPr>
              <a:pPr>
                <a:spcAft>
                  <a:spcPts val="600"/>
                </a:spcAft>
                <a:defRPr/>
              </a:pPr>
              <a:t>23</a:t>
            </a:fld>
            <a:endParaRPr lang="en-US" altLang="en-US">
              <a:solidFill>
                <a:schemeClr val="tx2"/>
              </a:solidFill>
              <a:latin typeface="Calibri" panose="020F0502020204030204"/>
            </a:endParaRPr>
          </a:p>
        </p:txBody>
      </p:sp>
      <p:pic>
        <p:nvPicPr>
          <p:cNvPr id="7" name="Picture 6">
            <a:extLst>
              <a:ext uri="{FF2B5EF4-FFF2-40B4-BE49-F238E27FC236}">
                <a16:creationId xmlns:a16="http://schemas.microsoft.com/office/drawing/2014/main" id="{AD7FD8AE-2229-D252-CF85-F34031E45FD2}"/>
              </a:ext>
            </a:extLst>
          </p:cNvPr>
          <p:cNvPicPr>
            <a:picLocks noChangeAspect="1"/>
          </p:cNvPicPr>
          <p:nvPr/>
        </p:nvPicPr>
        <p:blipFill rotWithShape="1">
          <a:blip r:embed="rId4"/>
          <a:srcRect l="6582" t="17275" r="81786" b="60702"/>
          <a:stretch/>
        </p:blipFill>
        <p:spPr>
          <a:xfrm>
            <a:off x="5807588" y="3586726"/>
            <a:ext cx="5529823" cy="2583010"/>
          </a:xfrm>
          <a:prstGeom prst="rect">
            <a:avLst/>
          </a:prstGeom>
        </p:spPr>
      </p:pic>
    </p:spTree>
    <p:extLst>
      <p:ext uri="{BB962C8B-B14F-4D97-AF65-F5344CB8AC3E}">
        <p14:creationId xmlns:p14="http://schemas.microsoft.com/office/powerpoint/2010/main" val="2779016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929038" y="572569"/>
            <a:ext cx="4481161" cy="1642956"/>
          </a:xfrm>
        </p:spPr>
        <p:txBody>
          <a:bodyPr anchor="b">
            <a:normAutofit/>
          </a:bodyPr>
          <a:lstStyle/>
          <a:p>
            <a:r>
              <a:rPr lang="en-GB" sz="3600" b="1" dirty="0">
                <a:latin typeface="Neue Haas Grotesk Text Pro" panose="020B0504020202020204" pitchFamily="34" charset="0"/>
              </a:rPr>
              <a:t>State of Natural Resources Reporting (Wales)</a:t>
            </a:r>
          </a:p>
        </p:txBody>
      </p:sp>
      <p:sp>
        <p:nvSpPr>
          <p:cNvPr id="7" name="Content Placeholder 6"/>
          <p:cNvSpPr>
            <a:spLocks noGrp="1"/>
          </p:cNvSpPr>
          <p:nvPr>
            <p:ph idx="1"/>
          </p:nvPr>
        </p:nvSpPr>
        <p:spPr>
          <a:xfrm>
            <a:off x="929038" y="2590519"/>
            <a:ext cx="4481162" cy="3579217"/>
          </a:xfrm>
        </p:spPr>
        <p:txBody>
          <a:bodyPr>
            <a:normAutofit/>
          </a:bodyPr>
          <a:lstStyle/>
          <a:p>
            <a:pPr marL="0" indent="0">
              <a:buNone/>
            </a:pPr>
            <a:r>
              <a:rPr lang="en-GB" sz="1600" dirty="0">
                <a:solidFill>
                  <a:schemeClr val="tx2"/>
                </a:solidFill>
              </a:rPr>
              <a:t> </a:t>
            </a:r>
          </a:p>
        </p:txBody>
      </p:sp>
      <p:sp>
        <p:nvSpPr>
          <p:cNvPr id="40" name="Freeform: Shape 39">
            <a:extLst>
              <a:ext uri="{FF2B5EF4-FFF2-40B4-BE49-F238E27FC236}">
                <a16:creationId xmlns:a16="http://schemas.microsoft.com/office/drawing/2014/main" id="{92D90F49-E4C3-37BD-A9D3-579DAA26F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966" y="1"/>
            <a:ext cx="2921035" cy="3184023"/>
          </a:xfrm>
          <a:custGeom>
            <a:avLst/>
            <a:gdLst>
              <a:gd name="connsiteX0" fmla="*/ 571226 w 2921035"/>
              <a:gd name="connsiteY0" fmla="*/ 0 h 2967993"/>
              <a:gd name="connsiteX1" fmla="*/ 2921035 w 2921035"/>
              <a:gd name="connsiteY1" fmla="*/ 0 h 2967993"/>
              <a:gd name="connsiteX2" fmla="*/ 2921035 w 2921035"/>
              <a:gd name="connsiteY2" fmla="*/ 2492703 h 2967993"/>
              <a:gd name="connsiteX3" fmla="*/ 2882217 w 2921035"/>
              <a:gd name="connsiteY3" fmla="*/ 2531938 h 2967993"/>
              <a:gd name="connsiteX4" fmla="*/ 2044169 w 2921035"/>
              <a:gd name="connsiteY4" fmla="*/ 2940971 h 2967993"/>
              <a:gd name="connsiteX5" fmla="*/ 537731 w 2921035"/>
              <a:gd name="connsiteY5" fmla="*/ 2510060 h 2967993"/>
              <a:gd name="connsiteX6" fmla="*/ 36364 w 2921035"/>
              <a:gd name="connsiteY6" fmla="*/ 1471578 h 2967993"/>
              <a:gd name="connsiteX7" fmla="*/ 9517 w 2921035"/>
              <a:gd name="connsiteY7" fmla="*/ 1081266 h 2967993"/>
              <a:gd name="connsiteX8" fmla="*/ 569177 w 2921035"/>
              <a:gd name="connsiteY8" fmla="*/ 1525 h 2967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1035" h="2967993">
                <a:moveTo>
                  <a:pt x="571226" y="0"/>
                </a:moveTo>
                <a:lnTo>
                  <a:pt x="2921035" y="0"/>
                </a:lnTo>
                <a:lnTo>
                  <a:pt x="2921035" y="2492703"/>
                </a:lnTo>
                <a:lnTo>
                  <a:pt x="2882217" y="2531938"/>
                </a:lnTo>
                <a:cubicBezTo>
                  <a:pt x="2670009" y="2727842"/>
                  <a:pt x="2398412" y="2837414"/>
                  <a:pt x="2044169" y="2940971"/>
                </a:cubicBezTo>
                <a:cubicBezTo>
                  <a:pt x="1516036" y="3061311"/>
                  <a:pt x="872365" y="2754960"/>
                  <a:pt x="537731" y="2510060"/>
                </a:cubicBezTo>
                <a:cubicBezTo>
                  <a:pt x="237676" y="2203347"/>
                  <a:pt x="102690" y="1664329"/>
                  <a:pt x="36364" y="1471578"/>
                </a:cubicBezTo>
                <a:cubicBezTo>
                  <a:pt x="5826" y="1333702"/>
                  <a:pt x="-12118" y="1199248"/>
                  <a:pt x="9517" y="1081266"/>
                </a:cubicBezTo>
                <a:cubicBezTo>
                  <a:pt x="112086" y="521923"/>
                  <a:pt x="322625" y="208949"/>
                  <a:pt x="569177" y="1525"/>
                </a:cubicBezTo>
                <a:close/>
              </a:path>
            </a:pathLst>
          </a:custGeom>
          <a:solidFill>
            <a:schemeClr val="accent3">
              <a:lumMod val="20000"/>
              <a:lumOff val="80000"/>
              <a:alpha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7BF1C650-2A17-1202-181B-200098403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865" y="3795326"/>
            <a:ext cx="3543703" cy="3062674"/>
          </a:xfrm>
          <a:custGeom>
            <a:avLst/>
            <a:gdLst>
              <a:gd name="connsiteX0" fmla="*/ 1562261 w 3543703"/>
              <a:gd name="connsiteY0" fmla="*/ 138 h 3062674"/>
              <a:gd name="connsiteX1" fmla="*/ 2493120 w 3543703"/>
              <a:gd name="connsiteY1" fmla="*/ 160658 h 3062674"/>
              <a:gd name="connsiteX2" fmla="*/ 3260935 w 3543703"/>
              <a:gd name="connsiteY2" fmla="*/ 764447 h 3062674"/>
              <a:gd name="connsiteX3" fmla="*/ 3543156 w 3543703"/>
              <a:gd name="connsiteY3" fmla="*/ 1801931 h 3062674"/>
              <a:gd name="connsiteX4" fmla="*/ 3196528 w 3543703"/>
              <a:gd name="connsiteY4" fmla="*/ 2947420 h 3062674"/>
              <a:gd name="connsiteX5" fmla="*/ 3098947 w 3543703"/>
              <a:gd name="connsiteY5" fmla="*/ 3044042 h 3062674"/>
              <a:gd name="connsiteX6" fmla="*/ 3072444 w 3543703"/>
              <a:gd name="connsiteY6" fmla="*/ 3062674 h 3062674"/>
              <a:gd name="connsiteX7" fmla="*/ 744426 w 3543703"/>
              <a:gd name="connsiteY7" fmla="*/ 3062674 h 3062674"/>
              <a:gd name="connsiteX8" fmla="*/ 546545 w 3543703"/>
              <a:gd name="connsiteY8" fmla="*/ 3060244 h 3062674"/>
              <a:gd name="connsiteX9" fmla="*/ 35311 w 3543703"/>
              <a:gd name="connsiteY9" fmla="*/ 2037503 h 3062674"/>
              <a:gd name="connsiteX10" fmla="*/ 439087 w 3543703"/>
              <a:gd name="connsiteY10" fmla="*/ 622399 h 3062674"/>
              <a:gd name="connsiteX11" fmla="*/ 1450839 w 3543703"/>
              <a:gd name="connsiteY11" fmla="*/ 3680 h 3062674"/>
              <a:gd name="connsiteX12" fmla="*/ 1562261 w 3543703"/>
              <a:gd name="connsiteY12" fmla="*/ 138 h 306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3703" h="3062674">
                <a:moveTo>
                  <a:pt x="1562261" y="138"/>
                </a:moveTo>
                <a:cubicBezTo>
                  <a:pt x="1847369" y="3997"/>
                  <a:pt x="2289506" y="88314"/>
                  <a:pt x="2493120" y="160658"/>
                </a:cubicBezTo>
                <a:cubicBezTo>
                  <a:pt x="2725822" y="286651"/>
                  <a:pt x="3066907" y="485112"/>
                  <a:pt x="3260935" y="764447"/>
                </a:cubicBezTo>
                <a:cubicBezTo>
                  <a:pt x="3405013" y="950977"/>
                  <a:pt x="3553890" y="1438102"/>
                  <a:pt x="3543156" y="1801931"/>
                </a:cubicBezTo>
                <a:cubicBezTo>
                  <a:pt x="3532422" y="2165760"/>
                  <a:pt x="3471297" y="2651263"/>
                  <a:pt x="3196528" y="2947420"/>
                </a:cubicBezTo>
                <a:cubicBezTo>
                  <a:pt x="3157343" y="2995011"/>
                  <a:pt x="3126422" y="3023316"/>
                  <a:pt x="3098947" y="3044042"/>
                </a:cubicBezTo>
                <a:lnTo>
                  <a:pt x="3072444" y="3062674"/>
                </a:lnTo>
                <a:lnTo>
                  <a:pt x="744426" y="3062674"/>
                </a:lnTo>
                <a:lnTo>
                  <a:pt x="546545" y="3060244"/>
                </a:lnTo>
                <a:cubicBezTo>
                  <a:pt x="218871" y="2778031"/>
                  <a:pt x="94388" y="2369251"/>
                  <a:pt x="35311" y="2037503"/>
                </a:cubicBezTo>
                <a:cubicBezTo>
                  <a:pt x="-103120" y="1142501"/>
                  <a:pt x="193541" y="908430"/>
                  <a:pt x="439087" y="622399"/>
                </a:cubicBezTo>
                <a:cubicBezTo>
                  <a:pt x="684633" y="336368"/>
                  <a:pt x="1185502" y="27698"/>
                  <a:pt x="1450839" y="3680"/>
                </a:cubicBezTo>
                <a:cubicBezTo>
                  <a:pt x="1484006" y="678"/>
                  <a:pt x="1521531" y="-413"/>
                  <a:pt x="1562261" y="138"/>
                </a:cubicBezTo>
                <a:close/>
              </a:path>
            </a:pathLst>
          </a:custGeom>
          <a:solidFill>
            <a:schemeClr val="accent3">
              <a:lumMod val="20000"/>
              <a:lumOff val="80000"/>
              <a:alpha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984B939-5263-5268-DC73-77B037F29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01467" y="1037594"/>
            <a:ext cx="3310976" cy="3338524"/>
          </a:xfrm>
          <a:custGeom>
            <a:avLst/>
            <a:gdLst>
              <a:gd name="connsiteX0" fmla="*/ 1591218 w 3310976"/>
              <a:gd name="connsiteY0" fmla="*/ 85 h 3338524"/>
              <a:gd name="connsiteX1" fmla="*/ 2908708 w 3310976"/>
              <a:gd name="connsiteY1" fmla="*/ 414594 h 3338524"/>
              <a:gd name="connsiteX2" fmla="*/ 3273985 w 3310976"/>
              <a:gd name="connsiteY2" fmla="*/ 2056571 h 3338524"/>
              <a:gd name="connsiteX3" fmla="*/ 2202824 w 3310976"/>
              <a:gd name="connsiteY3" fmla="*/ 3291719 h 3338524"/>
              <a:gd name="connsiteX4" fmla="*/ 530231 w 3310976"/>
              <a:gd name="connsiteY4" fmla="*/ 2927911 h 3338524"/>
              <a:gd name="connsiteX5" fmla="*/ 1236 w 3310976"/>
              <a:gd name="connsiteY5" fmla="*/ 1513479 h 3338524"/>
              <a:gd name="connsiteX6" fmla="*/ 417417 w 3310976"/>
              <a:gd name="connsiteY6" fmla="*/ 591847 h 3338524"/>
              <a:gd name="connsiteX7" fmla="*/ 1420738 w 3310976"/>
              <a:gd name="connsiteY7" fmla="*/ 4992 h 3338524"/>
              <a:gd name="connsiteX8" fmla="*/ 1591218 w 3310976"/>
              <a:gd name="connsiteY8" fmla="*/ 85 h 333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10976" h="3338524">
                <a:moveTo>
                  <a:pt x="1591218" y="85"/>
                </a:moveTo>
                <a:cubicBezTo>
                  <a:pt x="2019814" y="3576"/>
                  <a:pt x="2638443" y="115405"/>
                  <a:pt x="2908708" y="414594"/>
                </a:cubicBezTo>
                <a:cubicBezTo>
                  <a:pt x="3217582" y="756524"/>
                  <a:pt x="3391632" y="1577051"/>
                  <a:pt x="3273985" y="2056571"/>
                </a:cubicBezTo>
                <a:cubicBezTo>
                  <a:pt x="3156338" y="2536091"/>
                  <a:pt x="2660115" y="3146495"/>
                  <a:pt x="2202824" y="3291719"/>
                </a:cubicBezTo>
                <a:cubicBezTo>
                  <a:pt x="1745532" y="3436943"/>
                  <a:pt x="897162" y="3224283"/>
                  <a:pt x="530231" y="2927911"/>
                </a:cubicBezTo>
                <a:cubicBezTo>
                  <a:pt x="163300" y="2631538"/>
                  <a:pt x="20038" y="1902822"/>
                  <a:pt x="1236" y="1513479"/>
                </a:cubicBezTo>
                <a:cubicBezTo>
                  <a:pt x="-17565" y="1124137"/>
                  <a:pt x="180834" y="843261"/>
                  <a:pt x="417417" y="591847"/>
                </a:cubicBezTo>
                <a:cubicBezTo>
                  <a:pt x="653999" y="340434"/>
                  <a:pt x="1005522" y="34534"/>
                  <a:pt x="1420738" y="4992"/>
                </a:cubicBezTo>
                <a:cubicBezTo>
                  <a:pt x="1472640" y="1299"/>
                  <a:pt x="1529990" y="-414"/>
                  <a:pt x="1591218" y="85"/>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document with text on it&#10;&#10;Description automatically generated"/>
          <p:cNvPicPr>
            <a:picLocks noChangeAspect="1"/>
          </p:cNvPicPr>
          <p:nvPr/>
        </p:nvPicPr>
        <p:blipFill>
          <a:blip r:embed="rId2"/>
          <a:stretch>
            <a:fillRect/>
          </a:stretch>
        </p:blipFill>
        <p:spPr>
          <a:xfrm>
            <a:off x="6993396" y="1669170"/>
            <a:ext cx="1434224" cy="2026126"/>
          </a:xfrm>
          <a:prstGeom prst="rect">
            <a:avLst/>
          </a:prstGeom>
        </p:spPr>
      </p:pic>
      <p:pic>
        <p:nvPicPr>
          <p:cNvPr id="3" name="Picture 2" descr="A map of the united kingdom&#10;&#10;Description automatically generated"/>
          <p:cNvPicPr>
            <a:picLocks noChangeAspect="1"/>
          </p:cNvPicPr>
          <p:nvPr/>
        </p:nvPicPr>
        <p:blipFill>
          <a:blip r:embed="rId3"/>
          <a:stretch>
            <a:fillRect/>
          </a:stretch>
        </p:blipFill>
        <p:spPr>
          <a:xfrm>
            <a:off x="10180976" y="496887"/>
            <a:ext cx="1479149" cy="2026126"/>
          </a:xfrm>
          <a:prstGeom prst="rect">
            <a:avLst/>
          </a:prstGeom>
        </p:spPr>
      </p:pic>
      <p:pic>
        <p:nvPicPr>
          <p:cNvPr id="9" name="Picture 8" descr="A diagram of a diagram&#10;&#10;Description automatically generated"/>
          <p:cNvPicPr>
            <a:picLocks noChangeAspect="1"/>
          </p:cNvPicPr>
          <p:nvPr/>
        </p:nvPicPr>
        <p:blipFill>
          <a:blip r:embed="rId4"/>
          <a:stretch>
            <a:fillRect/>
          </a:stretch>
        </p:blipFill>
        <p:spPr>
          <a:xfrm>
            <a:off x="8933779" y="4380127"/>
            <a:ext cx="2056980" cy="2026126"/>
          </a:xfrm>
          <a:prstGeom prst="rect">
            <a:avLst/>
          </a:prstGeom>
        </p:spPr>
      </p:pic>
      <p:grpSp>
        <p:nvGrpSpPr>
          <p:cNvPr id="46" name="Group 45">
            <a:extLst>
              <a:ext uri="{FF2B5EF4-FFF2-40B4-BE49-F238E27FC236}">
                <a16:creationId xmlns:a16="http://schemas.microsoft.com/office/drawing/2014/main" id="{10A15E67-C62D-2660-A6E8-11B5899C7D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1352" y="3463291"/>
            <a:ext cx="1338554" cy="1372496"/>
            <a:chOff x="10841352" y="3463291"/>
            <a:chExt cx="1338554" cy="1372496"/>
          </a:xfrm>
        </p:grpSpPr>
        <p:sp>
          <p:nvSpPr>
            <p:cNvPr id="47" name="Freeform: Shape 46">
              <a:extLst>
                <a:ext uri="{FF2B5EF4-FFF2-40B4-BE49-F238E27FC236}">
                  <a16:creationId xmlns:a16="http://schemas.microsoft.com/office/drawing/2014/main" id="{D18F9937-D035-C8CB-D4BE-0545C09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493515" flipH="1">
              <a:off x="10841352" y="3463291"/>
              <a:ext cx="331954" cy="331370"/>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618490 w 4786397"/>
                <a:gd name="connsiteY0" fmla="*/ 334011 h 4492102"/>
                <a:gd name="connsiteX1" fmla="*/ 3990493 w 4786397"/>
                <a:gd name="connsiteY1" fmla="*/ 118959 h 4492102"/>
                <a:gd name="connsiteX2" fmla="*/ 4762261 w 4786397"/>
                <a:gd name="connsiteY2" fmla="*/ 1434061 h 4492102"/>
                <a:gd name="connsiteX3" fmla="*/ 4477383 w 4786397"/>
                <a:gd name="connsiteY3" fmla="*/ 3337242 h 4492102"/>
                <a:gd name="connsiteX4" fmla="*/ 3446218 w 4786397"/>
                <a:gd name="connsiteY4" fmla="*/ 4373010 h 4492102"/>
                <a:gd name="connsiteX5" fmla="*/ 1100888 w 4786397"/>
                <a:gd name="connsiteY5" fmla="*/ 4185391 h 4492102"/>
                <a:gd name="connsiteX6" fmla="*/ 59712 w 4786397"/>
                <a:gd name="connsiteY6" fmla="*/ 2523820 h 4492102"/>
                <a:gd name="connsiteX7" fmla="*/ 618490 w 4786397"/>
                <a:gd name="connsiteY7" fmla="*/ 334011 h 4492102"/>
                <a:gd name="connsiteX0" fmla="*/ 618490 w 4880845"/>
                <a:gd name="connsiteY0" fmla="*/ 334011 h 4207111"/>
                <a:gd name="connsiteX1" fmla="*/ 3990493 w 4880845"/>
                <a:gd name="connsiteY1" fmla="*/ 118959 h 4207111"/>
                <a:gd name="connsiteX2" fmla="*/ 4762261 w 4880845"/>
                <a:gd name="connsiteY2" fmla="*/ 1434061 h 4207111"/>
                <a:gd name="connsiteX3" fmla="*/ 4477383 w 4880845"/>
                <a:gd name="connsiteY3" fmla="*/ 3337242 h 4207111"/>
                <a:gd name="connsiteX4" fmla="*/ 1100888 w 4880845"/>
                <a:gd name="connsiteY4" fmla="*/ 4185391 h 4207111"/>
                <a:gd name="connsiteX5" fmla="*/ 59712 w 4880845"/>
                <a:gd name="connsiteY5" fmla="*/ 2523820 h 4207111"/>
                <a:gd name="connsiteX6" fmla="*/ 618490 w 4880845"/>
                <a:gd name="connsiteY6" fmla="*/ 334011 h 4207111"/>
                <a:gd name="connsiteX0" fmla="*/ 618490 w 4708128"/>
                <a:gd name="connsiteY0" fmla="*/ 334011 h 4207111"/>
                <a:gd name="connsiteX1" fmla="*/ 3990493 w 4708128"/>
                <a:gd name="connsiteY1" fmla="*/ 118959 h 4207111"/>
                <a:gd name="connsiteX2" fmla="*/ 4477383 w 4708128"/>
                <a:gd name="connsiteY2" fmla="*/ 3337242 h 4207111"/>
                <a:gd name="connsiteX3" fmla="*/ 1100888 w 4708128"/>
                <a:gd name="connsiteY3" fmla="*/ 4185391 h 4207111"/>
                <a:gd name="connsiteX4" fmla="*/ 59712 w 4708128"/>
                <a:gd name="connsiteY4" fmla="*/ 2523820 h 4207111"/>
                <a:gd name="connsiteX5" fmla="*/ 618490 w 4708128"/>
                <a:gd name="connsiteY5" fmla="*/ 334011 h 4207111"/>
                <a:gd name="connsiteX0" fmla="*/ 618490 w 4659985"/>
                <a:gd name="connsiteY0" fmla="*/ 334011 h 4457960"/>
                <a:gd name="connsiteX1" fmla="*/ 3990493 w 4659985"/>
                <a:gd name="connsiteY1" fmla="*/ 118959 h 4457960"/>
                <a:gd name="connsiteX2" fmla="*/ 4477383 w 4659985"/>
                <a:gd name="connsiteY2" fmla="*/ 3337242 h 4457960"/>
                <a:gd name="connsiteX3" fmla="*/ 1750735 w 4659985"/>
                <a:gd name="connsiteY3" fmla="*/ 4436235 h 4457960"/>
                <a:gd name="connsiteX4" fmla="*/ 59712 w 4659985"/>
                <a:gd name="connsiteY4" fmla="*/ 2523820 h 4457960"/>
                <a:gd name="connsiteX5" fmla="*/ 618490 w 4659985"/>
                <a:gd name="connsiteY5" fmla="*/ 334011 h 4457960"/>
                <a:gd name="connsiteX0" fmla="*/ 577306 w 4618801"/>
                <a:gd name="connsiteY0" fmla="*/ 304401 h 4428350"/>
                <a:gd name="connsiteX1" fmla="*/ 3949309 w 4618801"/>
                <a:gd name="connsiteY1" fmla="*/ 89349 h 4428350"/>
                <a:gd name="connsiteX2" fmla="*/ 4436199 w 4618801"/>
                <a:gd name="connsiteY2" fmla="*/ 3307632 h 4428350"/>
                <a:gd name="connsiteX3" fmla="*/ 1709551 w 4618801"/>
                <a:gd name="connsiteY3" fmla="*/ 4406625 h 4428350"/>
                <a:gd name="connsiteX4" fmla="*/ 18528 w 4618801"/>
                <a:gd name="connsiteY4" fmla="*/ 2494210 h 4428350"/>
                <a:gd name="connsiteX5" fmla="*/ 577306 w 4618801"/>
                <a:gd name="connsiteY5" fmla="*/ 304401 h 4428350"/>
                <a:gd name="connsiteX0" fmla="*/ 577306 w 4618801"/>
                <a:gd name="connsiteY0" fmla="*/ 571581 h 4695530"/>
                <a:gd name="connsiteX1" fmla="*/ 3949309 w 4618801"/>
                <a:gd name="connsiteY1" fmla="*/ 356529 h 4695530"/>
                <a:gd name="connsiteX2" fmla="*/ 4436199 w 4618801"/>
                <a:gd name="connsiteY2" fmla="*/ 3574812 h 4695530"/>
                <a:gd name="connsiteX3" fmla="*/ 1709551 w 4618801"/>
                <a:gd name="connsiteY3" fmla="*/ 4673805 h 4695530"/>
                <a:gd name="connsiteX4" fmla="*/ 18528 w 4618801"/>
                <a:gd name="connsiteY4" fmla="*/ 2761390 h 4695530"/>
                <a:gd name="connsiteX5" fmla="*/ 577306 w 4618801"/>
                <a:gd name="connsiteY5" fmla="*/ 571581 h 469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8801" h="4695530">
                  <a:moveTo>
                    <a:pt x="577306" y="571581"/>
                  </a:moveTo>
                  <a:cubicBezTo>
                    <a:pt x="692934" y="285307"/>
                    <a:pt x="2764297" y="-427981"/>
                    <a:pt x="3949309" y="356529"/>
                  </a:cubicBezTo>
                  <a:cubicBezTo>
                    <a:pt x="4592458" y="857067"/>
                    <a:pt x="4809492" y="2855266"/>
                    <a:pt x="4436199" y="3574812"/>
                  </a:cubicBezTo>
                  <a:cubicBezTo>
                    <a:pt x="4062906" y="4294358"/>
                    <a:pt x="2445829" y="4809375"/>
                    <a:pt x="1709551" y="4673805"/>
                  </a:cubicBezTo>
                  <a:cubicBezTo>
                    <a:pt x="1145133" y="4365607"/>
                    <a:pt x="130365" y="3390625"/>
                    <a:pt x="18528" y="2761390"/>
                  </a:cubicBezTo>
                  <a:cubicBezTo>
                    <a:pt x="-109257" y="2084308"/>
                    <a:pt x="461678" y="857855"/>
                    <a:pt x="577306" y="57158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0F473669-D487-218B-50FD-F65A89DE49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4295275">
              <a:off x="11144279" y="3800159"/>
              <a:ext cx="1364767" cy="706487"/>
            </a:xfrm>
            <a:custGeom>
              <a:avLst/>
              <a:gdLst>
                <a:gd name="connsiteX0" fmla="*/ 1002314 w 1364767"/>
                <a:gd name="connsiteY0" fmla="*/ 84817 h 706487"/>
                <a:gd name="connsiteX1" fmla="*/ 1069507 w 1364767"/>
                <a:gd name="connsiteY1" fmla="*/ 127745 h 706487"/>
                <a:gd name="connsiteX2" fmla="*/ 1287342 w 1364767"/>
                <a:gd name="connsiteY2" fmla="*/ 349053 h 706487"/>
                <a:gd name="connsiteX3" fmla="*/ 1364767 w 1364767"/>
                <a:gd name="connsiteY3" fmla="*/ 681103 h 706487"/>
                <a:gd name="connsiteX4" fmla="*/ 1216165 w 1364767"/>
                <a:gd name="connsiteY4" fmla="*/ 684582 h 706487"/>
                <a:gd name="connsiteX5" fmla="*/ 1017038 w 1364767"/>
                <a:gd name="connsiteY5" fmla="*/ 706487 h 706487"/>
                <a:gd name="connsiteX6" fmla="*/ 959706 w 1364767"/>
                <a:gd name="connsiteY6" fmla="*/ 447591 h 706487"/>
                <a:gd name="connsiteX7" fmla="*/ 719808 w 1364767"/>
                <a:gd name="connsiteY7" fmla="*/ 304434 h 706487"/>
                <a:gd name="connsiteX8" fmla="*/ 495269 w 1364767"/>
                <a:gd name="connsiteY8" fmla="*/ 328247 h 706487"/>
                <a:gd name="connsiteX9" fmla="*/ 306393 w 1364767"/>
                <a:gd name="connsiteY9" fmla="*/ 466004 h 706487"/>
                <a:gd name="connsiteX10" fmla="*/ 278227 w 1364767"/>
                <a:gd name="connsiteY10" fmla="*/ 544812 h 706487"/>
                <a:gd name="connsiteX11" fmla="*/ 0 w 1364767"/>
                <a:gd name="connsiteY11" fmla="*/ 371086 h 706487"/>
                <a:gd name="connsiteX12" fmla="*/ 5010 w 1364767"/>
                <a:gd name="connsiteY12" fmla="*/ 359917 h 706487"/>
                <a:gd name="connsiteX13" fmla="*/ 194702 w 1364767"/>
                <a:gd name="connsiteY13" fmla="*/ 126577 h 706487"/>
                <a:gd name="connsiteX14" fmla="*/ 765001 w 1364767"/>
                <a:gd name="connsiteY14" fmla="*/ 5859 h 706487"/>
                <a:gd name="connsiteX15" fmla="*/ 1002314 w 1364767"/>
                <a:gd name="connsiteY15" fmla="*/ 84817 h 70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64767" h="706487">
                  <a:moveTo>
                    <a:pt x="1002314" y="84817"/>
                  </a:moveTo>
                  <a:cubicBezTo>
                    <a:pt x="1025435" y="98788"/>
                    <a:pt x="1047743" y="113446"/>
                    <a:pt x="1069507" y="127745"/>
                  </a:cubicBezTo>
                  <a:cubicBezTo>
                    <a:pt x="1156563" y="184944"/>
                    <a:pt x="1238131" y="256826"/>
                    <a:pt x="1287342" y="349053"/>
                  </a:cubicBezTo>
                  <a:cubicBezTo>
                    <a:pt x="1336552" y="441279"/>
                    <a:pt x="1348978" y="568054"/>
                    <a:pt x="1364767" y="681103"/>
                  </a:cubicBezTo>
                  <a:cubicBezTo>
                    <a:pt x="1305672" y="678805"/>
                    <a:pt x="1279328" y="690113"/>
                    <a:pt x="1216165" y="684582"/>
                  </a:cubicBezTo>
                  <a:cubicBezTo>
                    <a:pt x="1152057" y="688927"/>
                    <a:pt x="1046461" y="706616"/>
                    <a:pt x="1017038" y="706487"/>
                  </a:cubicBezTo>
                  <a:cubicBezTo>
                    <a:pt x="1006797" y="662383"/>
                    <a:pt x="1009243" y="514600"/>
                    <a:pt x="959706" y="447591"/>
                  </a:cubicBezTo>
                  <a:cubicBezTo>
                    <a:pt x="910168" y="380582"/>
                    <a:pt x="797215" y="324324"/>
                    <a:pt x="719808" y="304434"/>
                  </a:cubicBezTo>
                  <a:cubicBezTo>
                    <a:pt x="642402" y="284543"/>
                    <a:pt x="564172" y="301319"/>
                    <a:pt x="495269" y="328247"/>
                  </a:cubicBezTo>
                  <a:cubicBezTo>
                    <a:pt x="426367" y="355175"/>
                    <a:pt x="345385" y="399640"/>
                    <a:pt x="306393" y="466004"/>
                  </a:cubicBezTo>
                  <a:lnTo>
                    <a:pt x="278227" y="544812"/>
                  </a:lnTo>
                  <a:lnTo>
                    <a:pt x="0" y="371086"/>
                  </a:lnTo>
                  <a:lnTo>
                    <a:pt x="5010" y="359917"/>
                  </a:lnTo>
                  <a:cubicBezTo>
                    <a:pt x="47758" y="275328"/>
                    <a:pt x="114434" y="176998"/>
                    <a:pt x="194702" y="126577"/>
                  </a:cubicBezTo>
                  <a:cubicBezTo>
                    <a:pt x="356273" y="34078"/>
                    <a:pt x="537908" y="-18266"/>
                    <a:pt x="765001" y="5859"/>
                  </a:cubicBezTo>
                  <a:cubicBezTo>
                    <a:pt x="856275" y="7177"/>
                    <a:pt x="932953" y="42905"/>
                    <a:pt x="1002314" y="84817"/>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C45BFB16-20CE-9E83-099C-42DE7B5B8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4295275">
              <a:off x="11143357" y="3800160"/>
              <a:ext cx="1364767" cy="706487"/>
            </a:xfrm>
            <a:custGeom>
              <a:avLst/>
              <a:gdLst>
                <a:gd name="connsiteX0" fmla="*/ 1002314 w 1364767"/>
                <a:gd name="connsiteY0" fmla="*/ 84817 h 706487"/>
                <a:gd name="connsiteX1" fmla="*/ 1069507 w 1364767"/>
                <a:gd name="connsiteY1" fmla="*/ 127745 h 706487"/>
                <a:gd name="connsiteX2" fmla="*/ 1287342 w 1364767"/>
                <a:gd name="connsiteY2" fmla="*/ 349053 h 706487"/>
                <a:gd name="connsiteX3" fmla="*/ 1364767 w 1364767"/>
                <a:gd name="connsiteY3" fmla="*/ 681103 h 706487"/>
                <a:gd name="connsiteX4" fmla="*/ 1216165 w 1364767"/>
                <a:gd name="connsiteY4" fmla="*/ 684582 h 706487"/>
                <a:gd name="connsiteX5" fmla="*/ 1017038 w 1364767"/>
                <a:gd name="connsiteY5" fmla="*/ 706487 h 706487"/>
                <a:gd name="connsiteX6" fmla="*/ 959706 w 1364767"/>
                <a:gd name="connsiteY6" fmla="*/ 447591 h 706487"/>
                <a:gd name="connsiteX7" fmla="*/ 719808 w 1364767"/>
                <a:gd name="connsiteY7" fmla="*/ 304434 h 706487"/>
                <a:gd name="connsiteX8" fmla="*/ 495269 w 1364767"/>
                <a:gd name="connsiteY8" fmla="*/ 328247 h 706487"/>
                <a:gd name="connsiteX9" fmla="*/ 306393 w 1364767"/>
                <a:gd name="connsiteY9" fmla="*/ 466004 h 706487"/>
                <a:gd name="connsiteX10" fmla="*/ 278227 w 1364767"/>
                <a:gd name="connsiteY10" fmla="*/ 544812 h 706487"/>
                <a:gd name="connsiteX11" fmla="*/ 0 w 1364767"/>
                <a:gd name="connsiteY11" fmla="*/ 371086 h 706487"/>
                <a:gd name="connsiteX12" fmla="*/ 5010 w 1364767"/>
                <a:gd name="connsiteY12" fmla="*/ 359917 h 706487"/>
                <a:gd name="connsiteX13" fmla="*/ 194702 w 1364767"/>
                <a:gd name="connsiteY13" fmla="*/ 126577 h 706487"/>
                <a:gd name="connsiteX14" fmla="*/ 765001 w 1364767"/>
                <a:gd name="connsiteY14" fmla="*/ 5859 h 706487"/>
                <a:gd name="connsiteX15" fmla="*/ 1002314 w 1364767"/>
                <a:gd name="connsiteY15" fmla="*/ 84817 h 70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64767" h="706487">
                  <a:moveTo>
                    <a:pt x="1002314" y="84817"/>
                  </a:moveTo>
                  <a:cubicBezTo>
                    <a:pt x="1025435" y="98788"/>
                    <a:pt x="1047743" y="113446"/>
                    <a:pt x="1069507" y="127745"/>
                  </a:cubicBezTo>
                  <a:cubicBezTo>
                    <a:pt x="1156563" y="184944"/>
                    <a:pt x="1238131" y="256826"/>
                    <a:pt x="1287342" y="349053"/>
                  </a:cubicBezTo>
                  <a:cubicBezTo>
                    <a:pt x="1336552" y="441279"/>
                    <a:pt x="1348978" y="568054"/>
                    <a:pt x="1364767" y="681103"/>
                  </a:cubicBezTo>
                  <a:cubicBezTo>
                    <a:pt x="1305672" y="678805"/>
                    <a:pt x="1279328" y="690113"/>
                    <a:pt x="1216165" y="684582"/>
                  </a:cubicBezTo>
                  <a:cubicBezTo>
                    <a:pt x="1152057" y="688927"/>
                    <a:pt x="1046461" y="706616"/>
                    <a:pt x="1017038" y="706487"/>
                  </a:cubicBezTo>
                  <a:cubicBezTo>
                    <a:pt x="1006797" y="662383"/>
                    <a:pt x="1009243" y="514600"/>
                    <a:pt x="959706" y="447591"/>
                  </a:cubicBezTo>
                  <a:cubicBezTo>
                    <a:pt x="910168" y="380582"/>
                    <a:pt x="797215" y="324324"/>
                    <a:pt x="719808" y="304434"/>
                  </a:cubicBezTo>
                  <a:cubicBezTo>
                    <a:pt x="642402" y="284543"/>
                    <a:pt x="564172" y="301319"/>
                    <a:pt x="495269" y="328247"/>
                  </a:cubicBezTo>
                  <a:cubicBezTo>
                    <a:pt x="426367" y="355175"/>
                    <a:pt x="345385" y="399640"/>
                    <a:pt x="306393" y="466004"/>
                  </a:cubicBezTo>
                  <a:lnTo>
                    <a:pt x="278227" y="544812"/>
                  </a:lnTo>
                  <a:lnTo>
                    <a:pt x="0" y="371086"/>
                  </a:lnTo>
                  <a:lnTo>
                    <a:pt x="5010" y="359917"/>
                  </a:lnTo>
                  <a:cubicBezTo>
                    <a:pt x="47758" y="275328"/>
                    <a:pt x="114434" y="176998"/>
                    <a:pt x="194702" y="126577"/>
                  </a:cubicBezTo>
                  <a:cubicBezTo>
                    <a:pt x="356273" y="34078"/>
                    <a:pt x="537908" y="-18266"/>
                    <a:pt x="765001" y="5859"/>
                  </a:cubicBezTo>
                  <a:cubicBezTo>
                    <a:pt x="856275" y="7177"/>
                    <a:pt x="932953" y="42905"/>
                    <a:pt x="1002314" y="84817"/>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Slide Number Placeholder 4"/>
          <p:cNvSpPr>
            <a:spLocks noGrp="1"/>
          </p:cNvSpPr>
          <p:nvPr>
            <p:ph type="sldNum" sz="quarter" idx="12"/>
          </p:nvPr>
        </p:nvSpPr>
        <p:spPr>
          <a:xfrm>
            <a:off x="11445238" y="6356350"/>
            <a:ext cx="548640" cy="365125"/>
          </a:xfrm>
        </p:spPr>
        <p:txBody>
          <a:bodyPr>
            <a:normAutofit/>
          </a:bodyPr>
          <a:lstStyle/>
          <a:p>
            <a:pPr defTabSz="457200">
              <a:spcAft>
                <a:spcPts val="600"/>
              </a:spcAft>
              <a:defRPr/>
            </a:pPr>
            <a:fld id="{6910A440-5FEF-4F8B-BAD5-0D171E2F5333}" type="slidenum">
              <a:rPr lang="en-GB" altLang="en-US">
                <a:solidFill>
                  <a:schemeClr val="tx2"/>
                </a:solidFill>
                <a:latin typeface="Corbel" panose="020B0503020204020204"/>
              </a:rPr>
              <a:pPr defTabSz="457200">
                <a:spcAft>
                  <a:spcPts val="600"/>
                </a:spcAft>
                <a:defRPr/>
              </a:pPr>
              <a:t>24</a:t>
            </a:fld>
            <a:endParaRPr lang="en-GB" altLang="en-US">
              <a:solidFill>
                <a:schemeClr val="tx2"/>
              </a:solidFill>
              <a:latin typeface="Corbel" panose="020B0503020204020204"/>
            </a:endParaRPr>
          </a:p>
        </p:txBody>
      </p:sp>
      <p:pic>
        <p:nvPicPr>
          <p:cNvPr id="10" name="Picture 9">
            <a:extLst>
              <a:ext uri="{FF2B5EF4-FFF2-40B4-BE49-F238E27FC236}">
                <a16:creationId xmlns:a16="http://schemas.microsoft.com/office/drawing/2014/main" id="{A1421EF0-977A-D691-5417-44FE8437A7EB}"/>
              </a:ext>
            </a:extLst>
          </p:cNvPr>
          <p:cNvPicPr>
            <a:picLocks noChangeAspect="1"/>
          </p:cNvPicPr>
          <p:nvPr/>
        </p:nvPicPr>
        <p:blipFill rotWithShape="1">
          <a:blip r:embed="rId5"/>
          <a:srcRect l="4853" t="16344" r="72843" b="31854"/>
          <a:stretch/>
        </p:blipFill>
        <p:spPr>
          <a:xfrm>
            <a:off x="1032708" y="3060441"/>
            <a:ext cx="4843577" cy="2775517"/>
          </a:xfrm>
          <a:prstGeom prst="rect">
            <a:avLst/>
          </a:prstGeom>
        </p:spPr>
      </p:pic>
    </p:spTree>
    <p:extLst>
      <p:ext uri="{BB962C8B-B14F-4D97-AF65-F5344CB8AC3E}">
        <p14:creationId xmlns:p14="http://schemas.microsoft.com/office/powerpoint/2010/main" val="4243106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7814" y="597316"/>
            <a:ext cx="8637588" cy="648072"/>
          </a:xfrm>
        </p:spPr>
        <p:txBody>
          <a:bodyPr>
            <a:normAutofit fontScale="90000"/>
          </a:bodyPr>
          <a:lstStyle/>
          <a:p>
            <a:br>
              <a:rPr lang="en-GB" dirty="0"/>
            </a:br>
            <a:r>
              <a:rPr lang="en-GB" b="1" dirty="0">
                <a:latin typeface="Neue Haas Grotesk Text Pro" panose="020B0504020202020204" pitchFamily="34" charset="0"/>
              </a:rPr>
              <a:t>What </a:t>
            </a:r>
            <a:r>
              <a:rPr lang="en-GB" b="1" dirty="0" err="1">
                <a:latin typeface="Neue Haas Grotesk Text Pro" panose="020B0504020202020204" pitchFamily="34" charset="0"/>
              </a:rPr>
              <a:t>SoNaRR</a:t>
            </a:r>
            <a:r>
              <a:rPr lang="en-GB" b="1" dirty="0">
                <a:latin typeface="Neue Haas Grotesk Text Pro" panose="020B0504020202020204" pitchFamily="34" charset="0"/>
              </a:rPr>
              <a:t> can do?</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3" name="Text Placeholder 2"/>
          <p:cNvSpPr>
            <a:spLocks noGrp="1"/>
          </p:cNvSpPr>
          <p:nvPr>
            <p:ph type="body" sz="half" idx="1"/>
          </p:nvPr>
        </p:nvSpPr>
        <p:spPr>
          <a:xfrm>
            <a:off x="474308" y="1498354"/>
            <a:ext cx="5107483" cy="5040560"/>
          </a:xfrm>
        </p:spPr>
        <p:txBody>
          <a:bodyPr>
            <a:normAutofit/>
          </a:bodyPr>
          <a:lstStyle/>
          <a:p>
            <a:r>
              <a:rPr lang="en-GB" sz="2000" dirty="0"/>
              <a:t>Can be used by anyone looking to lessen Wales' impact on natural resources at the same time as we benefit from them.</a:t>
            </a:r>
          </a:p>
          <a:p>
            <a:r>
              <a:rPr lang="en-GB" sz="2000" dirty="0"/>
              <a:t>Helps to influence Welsh Government's Natural Resources Policy.</a:t>
            </a:r>
          </a:p>
          <a:p>
            <a:r>
              <a:rPr lang="en-GB" sz="2000" dirty="0"/>
              <a:t>It enables progress against Wales' wellbeing goals.</a:t>
            </a:r>
          </a:p>
          <a:p>
            <a:r>
              <a:rPr lang="en-GB" sz="2000" dirty="0"/>
              <a:t>Used by the Public Service Boards as they work across all public services in each local authority area in Wales.</a:t>
            </a:r>
          </a:p>
          <a:p>
            <a:r>
              <a:rPr lang="en-GB" sz="2000" dirty="0"/>
              <a:t>Used by local planning authorities to help make local planning decisions.</a:t>
            </a:r>
          </a:p>
          <a:p>
            <a:r>
              <a:rPr lang="en-GB" sz="2000" dirty="0"/>
              <a:t>Informs the development of Area Statements</a:t>
            </a:r>
          </a:p>
        </p:txBody>
      </p:sp>
      <p:pic>
        <p:nvPicPr>
          <p:cNvPr id="6" name="Content Placeholder 5"/>
          <p:cNvPicPr>
            <a:picLocks noGrp="1" noChangeAspect="1"/>
          </p:cNvPicPr>
          <p:nvPr>
            <p:ph sz="half" idx="2"/>
          </p:nvPr>
        </p:nvPicPr>
        <p:blipFill>
          <a:blip r:embed="rId2"/>
          <a:stretch>
            <a:fillRect/>
          </a:stretch>
        </p:blipFill>
        <p:spPr>
          <a:xfrm>
            <a:off x="5671491" y="2144684"/>
            <a:ext cx="3966299" cy="2949705"/>
          </a:xfrm>
          <a:prstGeom prst="rect">
            <a:avLst/>
          </a:prstGeom>
        </p:spPr>
      </p:pic>
      <p:sp>
        <p:nvSpPr>
          <p:cNvPr id="5" name="Slide Number Placeholder 4"/>
          <p:cNvSpPr>
            <a:spLocks noGrp="1"/>
          </p:cNvSpPr>
          <p:nvPr>
            <p:ph type="sldNum" sz="quarter" idx="12"/>
          </p:nvPr>
        </p:nvSpPr>
        <p:spPr/>
        <p:txBody>
          <a:bodyPr/>
          <a:lstStyle/>
          <a:p>
            <a:pPr defTabSz="457200">
              <a:defRPr/>
            </a:pPr>
            <a:fld id="{6910A440-5FEF-4F8B-BAD5-0D171E2F5333}" type="slidenum">
              <a:rPr lang="en-GB" altLang="en-US">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latin typeface="Corbel" panose="020B0503020204020204"/>
              </a:rPr>
              <a:pPr defTabSz="457200">
                <a:defRPr/>
              </a:pPr>
              <a:t>25</a:t>
            </a:fld>
            <a:endParaRPr lang="en-GB" altLang="en-US">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latin typeface="Corbel" panose="020B0503020204020204"/>
            </a:endParaRPr>
          </a:p>
        </p:txBody>
      </p:sp>
      <p:sp>
        <p:nvSpPr>
          <p:cNvPr id="7" name="Right Arrow 6"/>
          <p:cNvSpPr/>
          <p:nvPr/>
        </p:nvSpPr>
        <p:spPr>
          <a:xfrm>
            <a:off x="5581791" y="3511017"/>
            <a:ext cx="432048"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orbel" panose="020B0503020204020204"/>
            </a:endParaRPr>
          </a:p>
        </p:txBody>
      </p:sp>
      <p:pic>
        <p:nvPicPr>
          <p:cNvPr id="4" name="Picture 3"/>
          <p:cNvPicPr>
            <a:picLocks noChangeAspect="1"/>
          </p:cNvPicPr>
          <p:nvPr/>
        </p:nvPicPr>
        <p:blipFill>
          <a:blip r:embed="rId3"/>
          <a:stretch>
            <a:fillRect/>
          </a:stretch>
        </p:blipFill>
        <p:spPr>
          <a:xfrm>
            <a:off x="7502267" y="-33252"/>
            <a:ext cx="2859579" cy="2177935"/>
          </a:xfrm>
          <a:prstGeom prst="rect">
            <a:avLst/>
          </a:prstGeom>
        </p:spPr>
      </p:pic>
      <p:pic>
        <p:nvPicPr>
          <p:cNvPr id="8" name="Picture 7"/>
          <p:cNvPicPr>
            <a:picLocks noChangeAspect="1"/>
          </p:cNvPicPr>
          <p:nvPr/>
        </p:nvPicPr>
        <p:blipFill>
          <a:blip r:embed="rId4"/>
          <a:stretch>
            <a:fillRect/>
          </a:stretch>
        </p:blipFill>
        <p:spPr>
          <a:xfrm>
            <a:off x="7742709" y="5094389"/>
            <a:ext cx="2670399" cy="1780266"/>
          </a:xfrm>
          <a:prstGeom prst="rect">
            <a:avLst/>
          </a:prstGeom>
        </p:spPr>
      </p:pic>
      <p:pic>
        <p:nvPicPr>
          <p:cNvPr id="9" name="Picture 8"/>
          <p:cNvPicPr>
            <a:picLocks noChangeAspect="1"/>
          </p:cNvPicPr>
          <p:nvPr/>
        </p:nvPicPr>
        <p:blipFill>
          <a:blip r:embed="rId5"/>
          <a:stretch>
            <a:fillRect/>
          </a:stretch>
        </p:blipFill>
        <p:spPr>
          <a:xfrm>
            <a:off x="9637791" y="1316918"/>
            <a:ext cx="2554210" cy="4075399"/>
          </a:xfrm>
          <a:prstGeom prst="rect">
            <a:avLst/>
          </a:prstGeom>
        </p:spPr>
      </p:pic>
    </p:spTree>
    <p:extLst>
      <p:ext uri="{BB962C8B-B14F-4D97-AF65-F5344CB8AC3E}">
        <p14:creationId xmlns:p14="http://schemas.microsoft.com/office/powerpoint/2010/main" val="2359932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7814" y="453938"/>
            <a:ext cx="8637588" cy="762000"/>
          </a:xfrm>
        </p:spPr>
        <p:txBody>
          <a:bodyPr>
            <a:normAutofit fontScale="90000"/>
          </a:bodyPr>
          <a:lstStyle/>
          <a:p>
            <a:r>
              <a:rPr lang="en-GB" b="1" dirty="0" err="1">
                <a:latin typeface="Neue Haas Grotesk Text Pro" panose="020B0504020202020204" pitchFamily="34" charset="0"/>
              </a:rPr>
              <a:t>SoNaRR</a:t>
            </a:r>
            <a:r>
              <a:rPr lang="en-GB" b="1" dirty="0">
                <a:latin typeface="Neue Haas Grotesk Text Pro" panose="020B0504020202020204" pitchFamily="34" charset="0"/>
              </a:rPr>
              <a:t> </a:t>
            </a:r>
            <a:r>
              <a:rPr lang="en-GB" sz="5400" b="1" dirty="0">
                <a:latin typeface="Neue Haas Grotesk Text Pro" panose="020B0504020202020204" pitchFamily="34" charset="0"/>
              </a:rPr>
              <a:t>Interim report 2019</a:t>
            </a:r>
            <a:r>
              <a:rPr lang="en-GB" b="1" dirty="0">
                <a:latin typeface="Neue Haas Grotesk Text Pro" panose="020B0504020202020204" pitchFamily="34" charset="0"/>
              </a:rPr>
              <a:t> </a:t>
            </a:r>
          </a:p>
        </p:txBody>
      </p:sp>
      <p:sp>
        <p:nvSpPr>
          <p:cNvPr id="3" name="Text Placeholder 2"/>
          <p:cNvSpPr>
            <a:spLocks noGrp="1"/>
          </p:cNvSpPr>
          <p:nvPr>
            <p:ph type="body" sz="half" idx="1"/>
          </p:nvPr>
        </p:nvSpPr>
        <p:spPr>
          <a:xfrm>
            <a:off x="298134" y="1908262"/>
            <a:ext cx="5467523" cy="4114800"/>
          </a:xfrm>
        </p:spPr>
        <p:txBody>
          <a:bodyPr>
            <a:normAutofit fontScale="85000" lnSpcReduction="20000"/>
          </a:bodyPr>
          <a:lstStyle/>
          <a:p>
            <a:r>
              <a:rPr lang="en-GB" sz="2000" dirty="0"/>
              <a:t>Assess Wales' natural resources - air, land, water, wildlife, forests, fisheries, plants and soil.</a:t>
            </a:r>
          </a:p>
          <a:p>
            <a:r>
              <a:rPr lang="en-GB" sz="2000" dirty="0"/>
              <a:t>Measured how well they are managed in a sustainable way.</a:t>
            </a:r>
          </a:p>
          <a:p>
            <a:r>
              <a:rPr lang="en-GB" sz="2000" dirty="0"/>
              <a:t>In the interim report, they focused on the main challenges</a:t>
            </a:r>
          </a:p>
          <a:p>
            <a:r>
              <a:rPr lang="en-GB" sz="2000" dirty="0"/>
              <a:t>Outlined two integrated opportunities to manage resources</a:t>
            </a:r>
          </a:p>
          <a:p>
            <a:r>
              <a:rPr lang="en-GB" sz="2000" dirty="0"/>
              <a:t>Identified gaps in the evidence and proposed solutions</a:t>
            </a:r>
          </a:p>
          <a:p>
            <a:pPr lvl="1"/>
            <a:r>
              <a:rPr lang="en-GB" sz="1600" dirty="0"/>
              <a:t>Climate change</a:t>
            </a:r>
          </a:p>
          <a:p>
            <a:pPr lvl="1"/>
            <a:r>
              <a:rPr lang="en-GB" sz="1600" dirty="0"/>
              <a:t>Biodiversity</a:t>
            </a:r>
          </a:p>
          <a:p>
            <a:r>
              <a:rPr lang="en-GB" sz="2000" dirty="0"/>
              <a:t>The report sets out how the second state of natural resources report should have been developed (2020).</a:t>
            </a:r>
          </a:p>
          <a:p>
            <a:r>
              <a:rPr lang="en-GB" sz="2000" dirty="0"/>
              <a:t>DPSIR process</a:t>
            </a:r>
          </a:p>
          <a:p>
            <a:r>
              <a:rPr lang="en-GB" sz="2000" dirty="0">
                <a:hlinkClick r:id="rId2">
                  <a:extLst>
                    <a:ext uri="{A12FA001-AC4F-418D-AE19-62706E023703}">
                      <ahyp:hlinkClr xmlns:ahyp="http://schemas.microsoft.com/office/drawing/2018/hyperlinkcolor" val="tx"/>
                    </a:ext>
                  </a:extLst>
                </a:hlinkClick>
              </a:rPr>
              <a:t>Interim report 2019</a:t>
            </a:r>
            <a:endParaRPr lang="en-GB" sz="2000" dirty="0"/>
          </a:p>
        </p:txBody>
      </p:sp>
      <p:pic>
        <p:nvPicPr>
          <p:cNvPr id="6" name="Content Placeholder 5"/>
          <p:cNvPicPr>
            <a:picLocks noGrp="1" noChangeAspect="1"/>
          </p:cNvPicPr>
          <p:nvPr>
            <p:ph sz="half" idx="2"/>
          </p:nvPr>
        </p:nvPicPr>
        <p:blipFill>
          <a:blip r:embed="rId3"/>
          <a:stretch>
            <a:fillRect/>
          </a:stretch>
        </p:blipFill>
        <p:spPr>
          <a:xfrm>
            <a:off x="9570154" y="109844"/>
            <a:ext cx="2439913" cy="3475660"/>
          </a:xfrm>
          <a:prstGeom prst="rect">
            <a:avLst/>
          </a:prstGeom>
        </p:spPr>
      </p:pic>
      <p:sp>
        <p:nvSpPr>
          <p:cNvPr id="5" name="Slide Number Placeholder 4"/>
          <p:cNvSpPr>
            <a:spLocks noGrp="1"/>
          </p:cNvSpPr>
          <p:nvPr>
            <p:ph type="sldNum" sz="quarter" idx="12"/>
          </p:nvPr>
        </p:nvSpPr>
        <p:spPr/>
        <p:txBody>
          <a:bodyPr/>
          <a:lstStyle/>
          <a:p>
            <a:pPr defTabSz="457200">
              <a:defRPr/>
            </a:pPr>
            <a:fld id="{6910A440-5FEF-4F8B-BAD5-0D171E2F5333}" type="slidenum">
              <a:rPr lang="en-GB" altLang="en-US">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latin typeface="Corbel" panose="020B0503020204020204"/>
              </a:rPr>
              <a:pPr defTabSz="457200">
                <a:defRPr/>
              </a:pPr>
              <a:t>26</a:t>
            </a:fld>
            <a:endParaRPr lang="en-GB" altLang="en-US">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latin typeface="Corbel" panose="020B0503020204020204"/>
            </a:endParaRPr>
          </a:p>
        </p:txBody>
      </p:sp>
      <p:pic>
        <p:nvPicPr>
          <p:cNvPr id="4" name="Picture 3"/>
          <p:cNvPicPr>
            <a:picLocks noChangeAspect="1"/>
          </p:cNvPicPr>
          <p:nvPr/>
        </p:nvPicPr>
        <p:blipFill>
          <a:blip r:embed="rId4"/>
          <a:stretch>
            <a:fillRect/>
          </a:stretch>
        </p:blipFill>
        <p:spPr>
          <a:xfrm>
            <a:off x="5690996" y="3553860"/>
            <a:ext cx="5178828" cy="3304140"/>
          </a:xfrm>
          <a:prstGeom prst="rect">
            <a:avLst/>
          </a:prstGeom>
        </p:spPr>
      </p:pic>
    </p:spTree>
    <p:extLst>
      <p:ext uri="{BB962C8B-B14F-4D97-AF65-F5344CB8AC3E}">
        <p14:creationId xmlns:p14="http://schemas.microsoft.com/office/powerpoint/2010/main" val="111125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circle(in)">
                                      <p:cBhvr>
                                        <p:cTn id="30" dur="2000"/>
                                        <p:tgtEl>
                                          <p:spTgt spid="3">
                                            <p:txEl>
                                              <p:pRg st="5" end="5"/>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ircle(in)">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circle(in)">
                                      <p:cBhvr>
                                        <p:cTn id="38" dur="20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circle(in)">
                                      <p:cBhvr>
                                        <p:cTn id="43" dur="2000"/>
                                        <p:tgtEl>
                                          <p:spTgt spid="3">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circle(in)">
                                      <p:cBhvr>
                                        <p:cTn id="48"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1610" y="365125"/>
            <a:ext cx="4290276" cy="1899912"/>
          </a:xfrm>
        </p:spPr>
        <p:txBody>
          <a:bodyPr vert="horz" lIns="91440" tIns="45720" rIns="91440" bIns="45720" rtlCol="0" anchor="ctr">
            <a:normAutofit/>
          </a:bodyPr>
          <a:lstStyle/>
          <a:p>
            <a:r>
              <a:rPr lang="en-US" sz="4000" dirty="0">
                <a:latin typeface="Neue Haas Grotesk Text Pro" panose="020B0504020202020204" pitchFamily="34" charset="0"/>
              </a:rPr>
              <a:t>Area Statements</a:t>
            </a:r>
          </a:p>
        </p:txBody>
      </p:sp>
      <p:pic>
        <p:nvPicPr>
          <p:cNvPr id="4" name="Picture 3"/>
          <p:cNvPicPr>
            <a:picLocks noChangeAspect="1"/>
          </p:cNvPicPr>
          <p:nvPr/>
        </p:nvPicPr>
        <p:blipFill rotWithShape="1">
          <a:blip r:embed="rId2"/>
          <a:srcRect t="11379" b="17929"/>
          <a:stretch/>
        </p:blipFill>
        <p:spPr>
          <a:xfrm>
            <a:off x="1" y="10"/>
            <a:ext cx="6936390" cy="6857990"/>
          </a:xfrm>
          <a:prstGeom prst="rect">
            <a:avLst/>
          </a:prstGeom>
        </p:spPr>
      </p:pic>
      <p:sp>
        <p:nvSpPr>
          <p:cNvPr id="3" name="Text Placeholder 2"/>
          <p:cNvSpPr>
            <a:spLocks noGrp="1"/>
          </p:cNvSpPr>
          <p:nvPr>
            <p:ph type="body" sz="half" idx="1"/>
          </p:nvPr>
        </p:nvSpPr>
        <p:spPr>
          <a:xfrm>
            <a:off x="7456966" y="1952203"/>
            <a:ext cx="3822189" cy="4404147"/>
          </a:xfrm>
        </p:spPr>
        <p:txBody>
          <a:bodyPr vert="horz" lIns="91440" tIns="45720" rIns="91440" bIns="45720" rtlCol="0">
            <a:normAutofit fontScale="55000" lnSpcReduction="20000"/>
          </a:bodyPr>
          <a:lstStyle/>
          <a:p>
            <a:r>
              <a:rPr lang="en-US" sz="3200" dirty="0"/>
              <a:t>Joined-up approach</a:t>
            </a:r>
          </a:p>
          <a:p>
            <a:r>
              <a:rPr lang="en-US" sz="3200" dirty="0"/>
              <a:t>Collaborative response to the Natural Resources Policy 2017</a:t>
            </a:r>
          </a:p>
          <a:p>
            <a:r>
              <a:rPr lang="en-US" sz="3200" dirty="0"/>
              <a:t>Innovative Area Statements</a:t>
            </a:r>
          </a:p>
          <a:p>
            <a:r>
              <a:rPr lang="en-US" sz="3200" dirty="0"/>
              <a:t>7 areas in Wales</a:t>
            </a:r>
          </a:p>
          <a:p>
            <a:r>
              <a:rPr lang="en-US" sz="3200" dirty="0"/>
              <a:t>Aim</a:t>
            </a:r>
          </a:p>
          <a:p>
            <a:pPr marL="850900" lvl="1"/>
            <a:r>
              <a:rPr lang="en-US" sz="3200" dirty="0"/>
              <a:t>Key challenges facing that particular locality, </a:t>
            </a:r>
          </a:p>
          <a:p>
            <a:pPr marL="850900" lvl="1"/>
            <a:r>
              <a:rPr lang="en-US" sz="3200" dirty="0"/>
              <a:t>What we can all do to meet those challenges, and </a:t>
            </a:r>
          </a:p>
          <a:p>
            <a:pPr marL="850900" lvl="1"/>
            <a:r>
              <a:rPr lang="en-US" sz="3200" dirty="0"/>
              <a:t>How we can better manage our natural resources for the benefit of future generations</a:t>
            </a:r>
          </a:p>
          <a:p>
            <a:pPr marL="484187"/>
            <a:endParaRPr lang="en-US" sz="1300" dirty="0"/>
          </a:p>
          <a:p>
            <a:r>
              <a:rPr lang="en-US" sz="2900" dirty="0">
                <a:hlinkClick r:id="rId3"/>
              </a:rPr>
              <a:t>Wales environmental information GIS</a:t>
            </a:r>
            <a:endParaRPr lang="en-US" sz="2900" dirty="0"/>
          </a:p>
        </p:txBody>
      </p:sp>
      <p:sp>
        <p:nvSpPr>
          <p:cNvPr id="5" name="Slide Number Placeholder 4"/>
          <p:cNvSpPr>
            <a:spLocks noGrp="1"/>
          </p:cNvSpPr>
          <p:nvPr>
            <p:ph type="sldNum" sz="quarter" idx="12"/>
          </p:nvPr>
        </p:nvSpPr>
        <p:spPr>
          <a:xfrm>
            <a:off x="10467832" y="6356350"/>
            <a:ext cx="885967" cy="365125"/>
          </a:xfrm>
        </p:spPr>
        <p:txBody>
          <a:bodyPr vert="horz" lIns="91440" tIns="45720" rIns="91440" bIns="45720" rtlCol="0" anchor="ctr">
            <a:normAutofit/>
          </a:bodyPr>
          <a:lstStyle/>
          <a:p>
            <a:pPr>
              <a:spcAft>
                <a:spcPts val="600"/>
              </a:spcAft>
              <a:defRPr/>
            </a:pPr>
            <a:fld id="{6910A440-5FEF-4F8B-BAD5-0D171E2F5333}" type="slidenum">
              <a:rPr lang="en-US" altLang="en-US">
                <a:solidFill>
                  <a:prstClr val="black">
                    <a:tint val="75000"/>
                  </a:prstClr>
                </a:solidFill>
                <a:latin typeface="Calibri" panose="020F0502020204030204"/>
              </a:rPr>
              <a:pPr>
                <a:spcAft>
                  <a:spcPts val="600"/>
                </a:spcAft>
                <a:defRPr/>
              </a:pPr>
              <a:t>27</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741712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vert="horz" lIns="91440" tIns="45720" rIns="91440" bIns="45720" rtlCol="0" anchor="ctr">
            <a:normAutofit/>
          </a:bodyPr>
          <a:lstStyle/>
          <a:p>
            <a:r>
              <a:rPr lang="en-US" b="1" dirty="0">
                <a:latin typeface="Neue Haas Grotesk Text Pro" panose="020B0504020202020204" pitchFamily="34" charset="0"/>
              </a:rPr>
              <a:t>Structure</a:t>
            </a:r>
          </a:p>
        </p:txBody>
      </p:sp>
      <p:sp>
        <p:nvSpPr>
          <p:cNvPr id="3" name="Text Placeholder 2"/>
          <p:cNvSpPr>
            <a:spLocks noGrp="1"/>
          </p:cNvSpPr>
          <p:nvPr>
            <p:ph type="body" sz="half" idx="1"/>
          </p:nvPr>
        </p:nvSpPr>
        <p:spPr>
          <a:xfrm>
            <a:off x="838200" y="1825625"/>
            <a:ext cx="5387502" cy="4351338"/>
          </a:xfrm>
        </p:spPr>
        <p:txBody>
          <a:bodyPr vert="horz" lIns="91440" tIns="45720" rIns="91440" bIns="45720" rtlCol="0">
            <a:normAutofit/>
          </a:bodyPr>
          <a:lstStyle/>
          <a:p>
            <a:r>
              <a:rPr lang="en-US" sz="2600" dirty="0"/>
              <a:t>South East</a:t>
            </a:r>
          </a:p>
          <a:p>
            <a:r>
              <a:rPr lang="en-US" sz="2600" dirty="0"/>
              <a:t>South central</a:t>
            </a:r>
          </a:p>
          <a:p>
            <a:r>
              <a:rPr lang="en-US" sz="2600" dirty="0"/>
              <a:t>South West</a:t>
            </a:r>
          </a:p>
          <a:p>
            <a:r>
              <a:rPr lang="en-US" sz="2600" dirty="0"/>
              <a:t>Mid Wales</a:t>
            </a:r>
          </a:p>
          <a:p>
            <a:r>
              <a:rPr lang="en-US" sz="2600" dirty="0"/>
              <a:t>North East </a:t>
            </a:r>
          </a:p>
          <a:p>
            <a:r>
              <a:rPr lang="en-US" sz="2600" dirty="0"/>
              <a:t>North west</a:t>
            </a:r>
          </a:p>
          <a:p>
            <a:r>
              <a:rPr lang="en-US" sz="2600" dirty="0"/>
              <a:t>Marine area</a:t>
            </a:r>
          </a:p>
          <a:p>
            <a:r>
              <a:rPr lang="en-US" sz="2600" dirty="0"/>
              <a:t>Sector specific statement</a:t>
            </a:r>
          </a:p>
          <a:p>
            <a:pPr lvl="0"/>
            <a:r>
              <a:rPr lang="en-US" sz="2600" dirty="0">
                <a:hlinkClick r:id="rId2"/>
              </a:rPr>
              <a:t>State of area statements</a:t>
            </a:r>
            <a:endParaRPr lang="en-US" sz="2600" dirty="0"/>
          </a:p>
          <a:p>
            <a:endParaRPr lang="en-US" sz="2600" dirty="0"/>
          </a:p>
        </p:txBody>
      </p:sp>
      <p:pic>
        <p:nvPicPr>
          <p:cNvPr id="6" name="Content Placeholder 5"/>
          <p:cNvPicPr>
            <a:picLocks noGrp="1" noChangeAspect="1"/>
          </p:cNvPicPr>
          <p:nvPr>
            <p:ph sz="half" idx="2"/>
          </p:nvPr>
        </p:nvPicPr>
        <p:blipFill rotWithShape="1">
          <a:blip r:embed="rId3"/>
          <a:srcRect l="1106" r="-3" b="-3"/>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4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6910A440-5FEF-4F8B-BAD5-0D171E2F5333}" type="slidenum">
              <a:rPr lang="en-US" altLang="en-US">
                <a:solidFill>
                  <a:srgbClr val="FFFFFF"/>
                </a:solidFill>
                <a:latin typeface="Calibri" panose="020F0502020204030204"/>
              </a:rPr>
              <a:pPr>
                <a:spcAft>
                  <a:spcPts val="600"/>
                </a:spcAft>
                <a:defRPr/>
              </a:pPr>
              <a:t>28</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2994776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0" name="Rectangle 102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descr="Empty speech bubbles">
            <a:extLst>
              <a:ext uri="{FF2B5EF4-FFF2-40B4-BE49-F238E27FC236}">
                <a16:creationId xmlns:a16="http://schemas.microsoft.com/office/drawing/2014/main" id="{66FF8D31-867F-08C2-6196-5B92A2C3B53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621" r="19067"/>
          <a:stretch/>
        </p:blipFill>
        <p:spPr>
          <a:xfrm>
            <a:off x="1" y="10"/>
            <a:ext cx="9669642" cy="6857990"/>
          </a:xfrm>
          <a:prstGeom prst="rect">
            <a:avLst/>
          </a:prstGeom>
        </p:spPr>
      </p:pic>
      <p:sp>
        <p:nvSpPr>
          <p:cNvPr id="10252" name="Rectangle 102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3"/>
          <p:cNvSpPr>
            <a:spLocks noGrp="1" noChangeArrowheads="1"/>
          </p:cNvSpPr>
          <p:nvPr>
            <p:ph type="title"/>
          </p:nvPr>
        </p:nvSpPr>
        <p:spPr>
          <a:xfrm>
            <a:off x="7531610" y="365125"/>
            <a:ext cx="3822189" cy="1899912"/>
          </a:xfrm>
        </p:spPr>
        <p:txBody>
          <a:bodyPr>
            <a:normAutofit/>
          </a:bodyPr>
          <a:lstStyle/>
          <a:p>
            <a:pPr eaLnBrk="1" hangingPunct="1">
              <a:defRPr/>
            </a:pPr>
            <a:r>
              <a:rPr lang="en-US" sz="4000" b="1" u="sng" dirty="0">
                <a:latin typeface="Calibri" pitchFamily="34" charset="0"/>
                <a:ea typeface="ＭＳ Ｐゴシック" pitchFamily="34" charset="-128"/>
              </a:rPr>
              <a:t>Activity</a:t>
            </a:r>
          </a:p>
        </p:txBody>
      </p:sp>
      <p:sp>
        <p:nvSpPr>
          <p:cNvPr id="10243" name="Rectangle 4"/>
          <p:cNvSpPr>
            <a:spLocks noGrp="1" noChangeArrowheads="1"/>
          </p:cNvSpPr>
          <p:nvPr>
            <p:ph idx="1"/>
          </p:nvPr>
        </p:nvSpPr>
        <p:spPr>
          <a:xfrm>
            <a:off x="7531610" y="2434201"/>
            <a:ext cx="3822189" cy="3742762"/>
          </a:xfrm>
        </p:spPr>
        <p:txBody>
          <a:bodyPr>
            <a:normAutofit/>
          </a:bodyPr>
          <a:lstStyle/>
          <a:p>
            <a:pPr eaLnBrk="1" hangingPunct="1">
              <a:buFontTx/>
              <a:buNone/>
              <a:defRPr/>
            </a:pPr>
            <a:r>
              <a:rPr lang="en-GB" sz="2000" b="1" dirty="0">
                <a:latin typeface="Calibri" pitchFamily="34" charset="0"/>
                <a:ea typeface="ＭＳ Ｐゴシック" pitchFamily="34" charset="-128"/>
              </a:rPr>
              <a:t>Chose an area in Wales:</a:t>
            </a:r>
          </a:p>
          <a:p>
            <a:pPr lvl="0"/>
            <a:r>
              <a:rPr lang="en-US" sz="2000" dirty="0">
                <a:solidFill>
                  <a:schemeClr val="bg1"/>
                </a:solidFill>
                <a:hlinkClick r:id="rId4"/>
              </a:rPr>
              <a:t>State of area statements</a:t>
            </a:r>
            <a:endParaRPr lang="en-GB" sz="2000" b="1" dirty="0">
              <a:latin typeface="Calibri" pitchFamily="34" charset="0"/>
              <a:ea typeface="ＭＳ Ｐゴシック" pitchFamily="34" charset="-128"/>
            </a:endParaRPr>
          </a:p>
          <a:p>
            <a:pPr>
              <a:defRPr/>
            </a:pPr>
            <a:r>
              <a:rPr lang="en-GB" sz="2000" dirty="0">
                <a:latin typeface="Calibri" pitchFamily="34" charset="0"/>
                <a:ea typeface="ＭＳ Ｐゴシック" pitchFamily="34" charset="-128"/>
              </a:rPr>
              <a:t>In pairs, present a short overview of an area statement.</a:t>
            </a:r>
          </a:p>
          <a:p>
            <a:pPr>
              <a:defRPr/>
            </a:pPr>
            <a:r>
              <a:rPr lang="en-GB" sz="2000" dirty="0">
                <a:latin typeface="Calibri" pitchFamily="34" charset="0"/>
                <a:ea typeface="ＭＳ Ｐゴシック" pitchFamily="34" charset="-128"/>
              </a:rPr>
              <a:t>What are they key messages in your Area statement.</a:t>
            </a:r>
          </a:p>
          <a:p>
            <a:pPr>
              <a:defRPr/>
            </a:pPr>
            <a:r>
              <a:rPr lang="en-GB" sz="2000" dirty="0">
                <a:latin typeface="Calibri" pitchFamily="34" charset="0"/>
                <a:ea typeface="ＭＳ Ｐゴシック" pitchFamily="34" charset="-128"/>
              </a:rPr>
              <a:t>Can you identify any key conservation challenges?</a:t>
            </a:r>
          </a:p>
          <a:p>
            <a:pPr eaLnBrk="1" hangingPunct="1">
              <a:buFontTx/>
              <a:buNone/>
              <a:defRPr/>
            </a:pPr>
            <a:endParaRPr lang="en-US" sz="2000" dirty="0">
              <a:ea typeface="ＭＳ Ｐゴシック" pitchFamily="34" charset="-128"/>
            </a:endParaRPr>
          </a:p>
          <a:p>
            <a:pPr eaLnBrk="1" hangingPunct="1">
              <a:buFontTx/>
              <a:buNone/>
              <a:defRPr/>
            </a:pPr>
            <a:endParaRPr lang="en-US" sz="2000" dirty="0">
              <a:ea typeface="ＭＳ Ｐゴシック" pitchFamily="34" charset="-128"/>
            </a:endParaRPr>
          </a:p>
        </p:txBody>
      </p:sp>
    </p:spTree>
    <p:extLst>
      <p:ext uri="{BB962C8B-B14F-4D97-AF65-F5344CB8AC3E}">
        <p14:creationId xmlns:p14="http://schemas.microsoft.com/office/powerpoint/2010/main" val="4256174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Next Week (Finalise topic)</a:t>
            </a:r>
          </a:p>
        </p:txBody>
      </p:sp>
      <p:pic>
        <p:nvPicPr>
          <p:cNvPr id="9" name="Picture 8" descr="hand holding ball">
            <a:extLst>
              <a:ext uri="{FF2B5EF4-FFF2-40B4-BE49-F238E27FC236}">
                <a16:creationId xmlns:a16="http://schemas.microsoft.com/office/drawing/2014/main" id="{72A4C474-E996-41DD-1E03-4C0E55CD24A1}"/>
              </a:ext>
            </a:extLst>
          </p:cNvPr>
          <p:cNvPicPr>
            <a:picLocks noChangeAspect="1"/>
          </p:cNvPicPr>
          <p:nvPr/>
        </p:nvPicPr>
        <p:blipFill rotWithShape="1">
          <a:blip r:embed="rId2"/>
          <a:srcRect l="26902" r="23149"/>
          <a:stretch/>
        </p:blipFill>
        <p:spPr>
          <a:xfrm>
            <a:off x="-1" y="10"/>
            <a:ext cx="5151179" cy="6857990"/>
          </a:xfrm>
          <a:prstGeom prst="rect">
            <a:avLst/>
          </a:prstGeom>
        </p:spPr>
      </p:pic>
      <p:cxnSp>
        <p:nvCxnSpPr>
          <p:cNvPr id="13" name="Straight Connector 1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EC65C914-897D-0048-E44C-17559675CBA5}"/>
              </a:ext>
            </a:extLst>
          </p:cNvPr>
          <p:cNvSpPr>
            <a:spLocks noGrp="1"/>
          </p:cNvSpPr>
          <p:nvPr>
            <p:ph idx="1"/>
          </p:nvPr>
        </p:nvSpPr>
        <p:spPr>
          <a:xfrm>
            <a:off x="5868557" y="1828800"/>
            <a:ext cx="5444382" cy="4917233"/>
          </a:xfrm>
        </p:spPr>
        <p:txBody>
          <a:bodyPr>
            <a:normAutofit lnSpcReduction="10000"/>
          </a:bodyPr>
          <a:lstStyle/>
          <a:p>
            <a:r>
              <a:rPr lang="en-GB" sz="1400" dirty="0">
                <a:latin typeface="Neue Haas Grotesk Text Pro" panose="020B0504020202020204" pitchFamily="34" charset="0"/>
              </a:rPr>
              <a:t>1. Action on Climate and SDGs </a:t>
            </a:r>
          </a:p>
          <a:p>
            <a:r>
              <a:rPr lang="en-GB" sz="1400" dirty="0">
                <a:latin typeface="Neue Haas Grotesk Text Pro" panose="020B0504020202020204" pitchFamily="34" charset="0"/>
              </a:rPr>
              <a:t>2. Adaptation and resilience </a:t>
            </a:r>
          </a:p>
          <a:p>
            <a:r>
              <a:rPr lang="en-GB" sz="1400" dirty="0">
                <a:latin typeface="Neue Haas Grotesk Text Pro" panose="020B0504020202020204" pitchFamily="34" charset="0"/>
              </a:rPr>
              <a:t>3. Capacity-building </a:t>
            </a:r>
          </a:p>
          <a:p>
            <a:r>
              <a:rPr lang="en-GB" sz="1400" dirty="0">
                <a:latin typeface="Neue Haas Grotesk Text Pro" panose="020B0504020202020204" pitchFamily="34" charset="0"/>
              </a:rPr>
              <a:t>4. Climate Finance </a:t>
            </a:r>
          </a:p>
          <a:p>
            <a:r>
              <a:rPr lang="en-GB" sz="1400" dirty="0">
                <a:latin typeface="Neue Haas Grotesk Text Pro" panose="020B0504020202020204" pitchFamily="34" charset="0"/>
              </a:rPr>
              <a:t>5. Climate Technology </a:t>
            </a:r>
          </a:p>
          <a:p>
            <a:r>
              <a:rPr lang="en-GB" sz="1400" dirty="0">
                <a:latin typeface="Neue Haas Grotesk Text Pro" panose="020B0504020202020204" pitchFamily="34" charset="0"/>
              </a:rPr>
              <a:t>6. Education &amp; Youth </a:t>
            </a:r>
          </a:p>
          <a:p>
            <a:r>
              <a:rPr lang="en-GB" sz="1400" dirty="0">
                <a:latin typeface="Neue Haas Grotesk Text Pro" panose="020B0504020202020204" pitchFamily="34" charset="0"/>
              </a:rPr>
              <a:t>7. Gender </a:t>
            </a:r>
          </a:p>
          <a:p>
            <a:r>
              <a:rPr lang="en-GB" sz="1400" dirty="0">
                <a:latin typeface="Neue Haas Grotesk Text Pro" panose="020B0504020202020204" pitchFamily="34" charset="0"/>
              </a:rPr>
              <a:t>8. Global Stocktake </a:t>
            </a:r>
          </a:p>
          <a:p>
            <a:r>
              <a:rPr lang="en-GB" sz="1400" dirty="0">
                <a:latin typeface="Neue Haas Grotesk Text Pro" panose="020B0504020202020204" pitchFamily="34" charset="0"/>
              </a:rPr>
              <a:t>9. Innovation </a:t>
            </a:r>
          </a:p>
          <a:p>
            <a:r>
              <a:rPr lang="en-GB" sz="1400" dirty="0">
                <a:latin typeface="Neue Haas Grotesk Text Pro" panose="020B0504020202020204" pitchFamily="34" charset="0"/>
              </a:rPr>
              <a:t>10. Land Use </a:t>
            </a:r>
          </a:p>
          <a:p>
            <a:r>
              <a:rPr lang="en-GB" sz="1400" dirty="0">
                <a:latin typeface="Neue Haas Grotesk Text Pro" panose="020B0504020202020204" pitchFamily="34" charset="0"/>
              </a:rPr>
              <a:t>11. Local Communities and Indigenous Peoples Platform </a:t>
            </a:r>
          </a:p>
          <a:p>
            <a:r>
              <a:rPr lang="en-GB" sz="1400" dirty="0">
                <a:latin typeface="Neue Haas Grotesk Text Pro" panose="020B0504020202020204" pitchFamily="34" charset="0"/>
              </a:rPr>
              <a:t>12. Market and Non-Market Mechanisms</a:t>
            </a:r>
          </a:p>
          <a:p>
            <a:r>
              <a:rPr lang="en-GB" sz="1400" dirty="0">
                <a:latin typeface="Neue Haas Grotesk Text Pro" panose="020B0504020202020204" pitchFamily="34" charset="0"/>
              </a:rPr>
              <a:t> 13. Mitigation </a:t>
            </a:r>
          </a:p>
          <a:p>
            <a:r>
              <a:rPr lang="en-GB" sz="1400" dirty="0">
                <a:latin typeface="Neue Haas Grotesk Text Pro" panose="020B0504020202020204" pitchFamily="34" charset="0"/>
              </a:rPr>
              <a:t>14. The Ocean </a:t>
            </a:r>
          </a:p>
          <a:p>
            <a:r>
              <a:rPr lang="en-GB" sz="1400" dirty="0">
                <a:latin typeface="Neue Haas Grotesk Text Pro" panose="020B0504020202020204" pitchFamily="34" charset="0"/>
              </a:rPr>
              <a:t>15. Pre-2020 Ambition and Implementation</a:t>
            </a:r>
          </a:p>
          <a:p>
            <a:r>
              <a:rPr lang="en-GB" sz="1400" dirty="0">
                <a:latin typeface="Neue Haas Grotesk Text Pro" panose="020B0504020202020204" pitchFamily="34" charset="0"/>
              </a:rPr>
              <a:t> 16. Science </a:t>
            </a:r>
          </a:p>
        </p:txBody>
      </p:sp>
    </p:spTree>
    <p:extLst>
      <p:ext uri="{BB962C8B-B14F-4D97-AF65-F5344CB8AC3E}">
        <p14:creationId xmlns:p14="http://schemas.microsoft.com/office/powerpoint/2010/main" val="440783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32C25-D2BE-D8A8-DB92-C93327D132C7}"/>
              </a:ext>
            </a:extLst>
          </p:cNvPr>
          <p:cNvSpPr>
            <a:spLocks noGrp="1"/>
          </p:cNvSpPr>
          <p:nvPr>
            <p:ph type="title"/>
          </p:nvPr>
        </p:nvSpPr>
        <p:spPr>
          <a:xfrm>
            <a:off x="7380407" y="743447"/>
            <a:ext cx="3973385" cy="1790203"/>
          </a:xfrm>
          <a:noFill/>
        </p:spPr>
        <p:txBody>
          <a:bodyPr vert="horz" lIns="91440" tIns="45720" rIns="91440" bIns="45720" rtlCol="0" anchor="b">
            <a:normAutofit/>
          </a:bodyPr>
          <a:lstStyle/>
          <a:p>
            <a:r>
              <a:rPr lang="en-US" sz="3600" b="1" dirty="0">
                <a:latin typeface="Neue Haas Grotesk Text Pro" panose="020B0504020202020204" pitchFamily="34" charset="0"/>
              </a:rPr>
              <a:t>Environmental Management in the EU</a:t>
            </a:r>
          </a:p>
        </p:txBody>
      </p:sp>
      <p:pic>
        <p:nvPicPr>
          <p:cNvPr id="15" name="Picture 14" descr="Wind turbines against blue sky">
            <a:extLst>
              <a:ext uri="{FF2B5EF4-FFF2-40B4-BE49-F238E27FC236}">
                <a16:creationId xmlns:a16="http://schemas.microsoft.com/office/drawing/2014/main" id="{3B34317B-DC8B-7EA5-70B4-FFDC04919994}"/>
              </a:ext>
            </a:extLst>
          </p:cNvPr>
          <p:cNvPicPr>
            <a:picLocks noChangeAspect="1"/>
          </p:cNvPicPr>
          <p:nvPr/>
        </p:nvPicPr>
        <p:blipFill rotWithShape="1">
          <a:blip r:embed="rId2"/>
          <a:srcRect l="20306" r="10356" b="-1"/>
          <a:stretch/>
        </p:blipFill>
        <p:spPr>
          <a:xfrm>
            <a:off x="20" y="10"/>
            <a:ext cx="6992881" cy="6857990"/>
          </a:xfrm>
          <a:prstGeom prst="rect">
            <a:avLst/>
          </a:prstGeom>
        </p:spPr>
      </p:pic>
      <p:sp>
        <p:nvSpPr>
          <p:cNvPr id="3" name="Content Placeholder 6">
            <a:extLst>
              <a:ext uri="{FF2B5EF4-FFF2-40B4-BE49-F238E27FC236}">
                <a16:creationId xmlns:a16="http://schemas.microsoft.com/office/drawing/2014/main" id="{0356C90A-4A69-87F0-E5B4-A8E1292A0406}"/>
              </a:ext>
            </a:extLst>
          </p:cNvPr>
          <p:cNvSpPr>
            <a:spLocks noGrp="1"/>
          </p:cNvSpPr>
          <p:nvPr>
            <p:ph idx="1"/>
          </p:nvPr>
        </p:nvSpPr>
        <p:spPr>
          <a:xfrm>
            <a:off x="7380407" y="3037308"/>
            <a:ext cx="3880814" cy="3317033"/>
          </a:xfrm>
        </p:spPr>
        <p:txBody>
          <a:bodyPr>
            <a:normAutofit/>
          </a:bodyPr>
          <a:lstStyle/>
          <a:p>
            <a:pPr marL="0" indent="0">
              <a:buNone/>
            </a:pPr>
            <a:r>
              <a:rPr lang="en-GB" sz="2000" dirty="0">
                <a:latin typeface="Neue Haas Grotesk Text Pro" panose="020B0504020202020204" pitchFamily="34" charset="0"/>
              </a:rPr>
              <a:t>Governance article should have an EU focus</a:t>
            </a:r>
          </a:p>
        </p:txBody>
      </p:sp>
      <p:pic>
        <p:nvPicPr>
          <p:cNvPr id="5" name="Content Placeholder 4">
            <a:extLst>
              <a:ext uri="{FF2B5EF4-FFF2-40B4-BE49-F238E27FC236}">
                <a16:creationId xmlns:a16="http://schemas.microsoft.com/office/drawing/2014/main" id="{61584BEC-7FEC-A5A2-C673-6B369C16AEB0}"/>
              </a:ext>
            </a:extLst>
          </p:cNvPr>
          <p:cNvPicPr>
            <a:picLocks noChangeAspect="1"/>
          </p:cNvPicPr>
          <p:nvPr/>
        </p:nvPicPr>
        <p:blipFill rotWithShape="1">
          <a:blip r:embed="rId3"/>
          <a:srcRect l="1255" r="3148" b="1"/>
          <a:stretch/>
        </p:blipFill>
        <p:spPr>
          <a:xfrm>
            <a:off x="7491598" y="3890866"/>
            <a:ext cx="3330823" cy="1968566"/>
          </a:xfrm>
          <a:prstGeom prst="rect">
            <a:avLst/>
          </a:prstGeom>
          <a:ln w="19050">
            <a:solidFill>
              <a:schemeClr val="tx1"/>
            </a:solidFill>
            <a:miter lim="800000"/>
          </a:ln>
        </p:spPr>
      </p:pic>
    </p:spTree>
    <p:extLst>
      <p:ext uri="{BB962C8B-B14F-4D97-AF65-F5344CB8AC3E}">
        <p14:creationId xmlns:p14="http://schemas.microsoft.com/office/powerpoint/2010/main" val="2220923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7E3029-1BD7-42C8-8CCD-4DFD979897F6}">
  <ds:schemaRef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3753A2E-4EF7-478A-8240-7A7D9D983A58}">
  <ds:schemaRefs>
    <ds:schemaRef ds:uri="http://schemas.microsoft.com/sharepoint/v3/contenttype/forms"/>
  </ds:schemaRefs>
</ds:datastoreItem>
</file>

<file path=customXml/itemProps3.xml><?xml version="1.0" encoding="utf-8"?>
<ds:datastoreItem xmlns:ds="http://schemas.openxmlformats.org/officeDocument/2006/customXml" ds:itemID="{6A714353-B84E-4EE9-AC93-E3DCFE574D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1145</TotalTime>
  <Words>1601</Words>
  <Application>Microsoft Office PowerPoint</Application>
  <PresentationFormat>Widescreen</PresentationFormat>
  <Paragraphs>169</Paragraphs>
  <Slides>31</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31</vt:i4>
      </vt:variant>
    </vt:vector>
  </HeadingPairs>
  <TitlesOfParts>
    <vt:vector size="42" baseType="lpstr">
      <vt:lpstr>Avenir</vt:lpstr>
      <vt:lpstr>Madras</vt:lpstr>
      <vt:lpstr>Manrope</vt:lpstr>
      <vt:lpstr>PwC Helvetica Neue</vt:lpstr>
      <vt:lpstr>Arial</vt:lpstr>
      <vt:lpstr>Calibri</vt:lpstr>
      <vt:lpstr>Calibri Light</vt:lpstr>
      <vt:lpstr>Corbel</vt:lpstr>
      <vt:lpstr>Neue Haas Grotesk Text Pro</vt:lpstr>
      <vt:lpstr>Open Sans</vt:lpstr>
      <vt:lpstr>Office Theme</vt:lpstr>
      <vt:lpstr>Environmental Reporting  </vt:lpstr>
      <vt:lpstr>Lecture Outline</vt:lpstr>
      <vt:lpstr>Recap on ESG?</vt:lpstr>
      <vt:lpstr>What is reporting?</vt:lpstr>
      <vt:lpstr>Introduction</vt:lpstr>
      <vt:lpstr>Sustainability reporting allows:</vt:lpstr>
      <vt:lpstr>Benefits of environmental reporting</vt:lpstr>
      <vt:lpstr>Environmental Reporting at different scales</vt:lpstr>
      <vt:lpstr>TCFD</vt:lpstr>
      <vt:lpstr>TCFD</vt:lpstr>
      <vt:lpstr>TCFD Themes</vt:lpstr>
      <vt:lpstr>TCFD Themes</vt:lpstr>
      <vt:lpstr>Environmental Reporting at different scales</vt:lpstr>
      <vt:lpstr>TCFD Risks</vt:lpstr>
      <vt:lpstr>Environmental Reporting at different scales</vt:lpstr>
      <vt:lpstr>ISSB Standards</vt:lpstr>
      <vt:lpstr>ISSB Standards</vt:lpstr>
      <vt:lpstr>ISSB Standards</vt:lpstr>
      <vt:lpstr>Environmental Reporting</vt:lpstr>
      <vt:lpstr>Activity</vt:lpstr>
      <vt:lpstr>Environmental Reporting</vt:lpstr>
      <vt:lpstr>Environmental reporting in UK / Wales</vt:lpstr>
      <vt:lpstr>UK Environmental reporting (example)</vt:lpstr>
      <vt:lpstr>State of Natural Resources Reporting (Wales)</vt:lpstr>
      <vt:lpstr> What SoNaRR can do? </vt:lpstr>
      <vt:lpstr>SoNaRR Interim report 2019 </vt:lpstr>
      <vt:lpstr>Area Statements</vt:lpstr>
      <vt:lpstr>Structure</vt:lpstr>
      <vt:lpstr>Activity</vt:lpstr>
      <vt:lpstr>Next Week (Finalise topic)</vt:lpstr>
      <vt:lpstr>Environmental Management in the EU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Reporting</dc:title>
  <dc:creator>Alissa Flatley</dc:creator>
  <cp:lastModifiedBy>Alissa Flatley</cp:lastModifiedBy>
  <cp:revision>8</cp:revision>
  <dcterms:created xsi:type="dcterms:W3CDTF">2020-11-04T17:22:17Z</dcterms:created>
  <dcterms:modified xsi:type="dcterms:W3CDTF">2023-10-25T11:50:31Z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