
<file path=[Content_Types].xml><?xml version="1.0" encoding="utf-8"?>
<Types xmlns="http://schemas.openxmlformats.org/package/2006/content-types">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9502"/>
    <p:restoredTop sz="96371"/>
  </p:normalViewPr>
  <p:slideViewPr>
    <p:cSldViewPr snapToGrid="0" snapToObjects="1">
      <p:cViewPr varScale="1">
        <p:scale>
          <a:sx n="122" d="100"/>
          <a:sy n="122" d="100"/>
        </p:scale>
        <p:origin x="224" y="2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9839437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Hello, my name is Nazish Zeb, and this is my presentation for Component 2 of Introduction to Physiology. Today I'll be walking through a care plan for a fictional patient with non-small cell lung cancer, covering the anatomy and physiology of the respiratory system, how the disease disrupts it, and the evidence-based care this patient would need.</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To start, it's worth understanding why I chose to focus on lung cancer. Lung cancer is a major health issue in the UK. It accounts for around eleven percent of all new cancer cases, with roughly twenty-five thousand five hundred new cases in men and twenty-four thousand seven hundred in women every year, according to Cancer Research UK. Despite not being the most commonly diagnosed cancer, lung cancer causes more deaths than any other cancer type in the UK. Around thirty-two thousand eight hundred people die from it every year, making up nineteen percent of all UK cancer deaths. One reason for this is that lung cancer tends to be diagnosed later, and most cases, around eighty-five percent, are what's called non-small cell lung cancer, which is generally slower growing than the small cell type, but can still spread significantly before it's caught. Incidence is also strongly linked to age, with the highest rates seen in people aged eighty to eighty-four. This context matters because it shapes who my fictional patient is and why his case is a realistic one to work through.</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To bring this to life, I've created a fictional patient, Mr David Hughes. He's sixty-four years old, a retired factory worker, with a thirty-year smoking history of around twenty cigarettes a day. He came to his GP with a persistent cough that had lasted more than three weeks, along with haemoptysis, that's coughing up blood, unexplained weight loss, and fatigue. Because he's over forty and presenting with unexplained haemoptysis, he met NICE's criteria for an urgent suspected cancer pathway referral, meaning he should be seen and investigated very quickly. Following his chest X-ray and further staging investigations, he was diagnosed with non-small cell lung cancer, which, as I mentioned, is the most common form, making up around eighty-five percent of cases. I want to be clear that Mr Hughes is entirely fictional, and he's used here purely to illustrate how care planning principles apply in practice.</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Before I talk about how cancer affects the lungs, it helps to understand the anatomy of a healthy respiratory system. Air first enters through the nose and mouth, travels down through the pharynx and larynx, and into the trachea. From there it passes into the bronchi, which branch into each lung, and then into progressively smaller airways called bronchioles. These eventually lead to the alveoli, tiny air sacs, and there are over three hundred million of them, which is where the actual gas exchange happens. The diaphragm is the main muscle responsible for breathing, and it's controlled by the phrenic nerve, which arises from the spinal nerve roots C3 to C5. During exercise, or when someone's in respiratory distress, the external intercostal muscles also help out, expanding the rib cage to pull more air in. Understanding this pathway matters because, as I'll show shortly, a tumour can interfere with almost any point along it.</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So how does breathing actually work at a functional level? It comes down to four things working together: lung compliance, chest wall compliance, respiratory rate, and airway resistance. Together, these create the negative pressure inside the chest that draws air into the lungs. Once air reaches the alveoli, gas exchange happens by diffusion. Oxygen moves from the air in the alveoli into the surrounding pulmonary capillaries, while carbon dioxide moves the opposite way, out of the blood and into the air to be exhaled. This works because the alveolar walls are incredibly thin, which allows for very efficient diffusion. Once that oxygenated blood leaves the lungs, it's carried away to perfuse tissues all over the body, delivering oxygen wherever it's needed. This whole process, ventilation, diffusion, and perfusion, has to work smoothly for the body to get enough oxygen. And that's exactly what starts to break down when a tumour is present.</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is where we start to see the real impact of lung cancer. In a normal, healthy lung, air moves freely to the alveoli, gas exchange happens efficiently, and the lung tissue stays fully expanded. But when a tumour grows within or near an airway, it can narrow that airway, causing wheezing, or it can block it completely. When that happens, the section of lung that airway supplies can collapse, a condition called atelectasis. Blocked airways also raise the risk of pneumonia, which can bring on coughing, fever, and chest pain. In some cases, fluid builds up between the lung and the chest wall, known as a malignant pleural effusion, and this causes breathlessness and chest pain too. And if the cancer spreads more widely through the lungs, it can lower blood oxygen levels enough that, over time, the right side of the heart becomes enlarged, a condition called </a:t>
            </a:r>
            <a:r>
              <a:rPr lang="en-GB" sz="1200" kern="1200" dirty="0" err="1">
                <a:solidFill>
                  <a:schemeClr val="tx1"/>
                </a:solidFill>
                <a:effectLst/>
                <a:latin typeface="+mn-lt"/>
                <a:ea typeface="+mn-ea"/>
                <a:cs typeface="+mn-cs"/>
              </a:rPr>
              <a:t>cor</a:t>
            </a:r>
            <a:r>
              <a:rPr lang="en-GB" sz="1200" kern="1200" dirty="0">
                <a:solidFill>
                  <a:schemeClr val="tx1"/>
                </a:solidFill>
                <a:effectLst/>
                <a:latin typeface="+mn-lt"/>
                <a:ea typeface="+mn-ea"/>
                <a:cs typeface="+mn-cs"/>
              </a:rPr>
              <a:t> pulmonale. So essentially, the tumour disrupts the very processes I just described, ventilation, diffusion, and gas exchange, at multiple points.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Now let's look at why someone like Mr Hughes might develop lung cancer in the first place. Starting with lifestyle factors, smoking is by far the leading risk factor. In fact, people who smoke and have a history of chronic bronchitis have a forty-seven to fifty-two percent higher risk of lung cancer compared with people who've never smoked. Given Mr Hughes's thirty-year, twenty-a-day smoking history, he fits squarely into this high-risk group. On the disease-specific and demographic side, occupational exposure to asbestos is a recognised risk factor, and it's actually built directly into NICE's referral criteria for suspected lung and pleural cancers. Age is another major factor, with incidence peaking in the eighty to eighty-four age group. Because Mr Hughes worked in a factory for many years, there's a real possibility of occupational exposure sitting alongside his smoking history, and both of these need to be considered together in his care plan.</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Moving into the care plan itself, starting with the day-to-day care routine. NICE guidance is clear that patients like Mr Hughes should be given accurate, easy-to-understand information about his condition and his treatment options, and given time to make an informed choice rather than being rushed. He should also have access to a lung cancer clinical nurse specialist at every stage of his care, someone who can support both him and his family throughout. Given his smoking history, offering smoking cessation support is also really important, and this could include licensed stop-smoking medication, nicotine replacement therapy, or behavioural support. Finally, any symptom relief he needs, for example for breathlessness or pain, should be individualised and developed with input from both respiratory and palliative care teams working together.</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Monitoring is just as important as the initial care routine. A chest X-ray is the first-line investigation for suspected lung cancer, and this needs to be arranged urgently in line with NICE's referral criteria, which is exactly what happened for Mr Hughes. Ongoing monitoring also needs to watch out for pleural effusion, and if he does benefit symptomatically from having fluid drained or aspirated, talc pleurodesis can be offered to provide longer-term relief. Beyond that, his respiratory symptoms and lung function should be reviewed regularly. This isn't just a box-ticking exercise, it's how the team can catch disease progression or complications early, before they become more serious.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Care planning brings a lot of this together. Because Mr Hughes met NICE's criteria, unexplained haemoptysis at over forty, he should be referred on a suspected cancer pathway, with the aim of confirming or ruling out a diagnosis within twenty-eight days. From there, his care should be coordinated by a multidisciplinary team, reflecting how lung cancer services across the UK have shifted toward this kind of joined-up, MDT-led management. It's also important that any discussions about his tests and treatment happen in a private environment, and that he has the option of having family members or carers present if that's what he wants. Good care planning isn't just about the medical pathway, it's about making sure Mr Hughes feels supported and informed throughout.</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Communication is a thread that runs through everything in this care plan. Before giving Mr Hughes more information, his clinicians should first find out what he already understands about his condition, rather than assuming a particular level of knowledge. Information should always be shared in a way that's accurate and easy to understand, with family members or carers involved if that's what he wants. And if his condition were to progress toward end of life, NICE guidance is clear that communication in the last days of life should remain respectful, involving the dying person and the people important to them in decisions about their own care. Good communication isn't a one-off conversation, it needs to be consistent from diagnosis right through to end of life, if that's where his journey leads.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Finally, there are some important ethical considerations that sit underneath all of this. Respecting Mr Hughes's autonomy means making sure any decisions about tests and treatment are made with proper informed consent, not just following a standard protocol. If his condition reaches the last days of life, symptoms need to be managed in a way that maintains his comfort and dignity, without causing unacceptable side effects. And shared decision-making shouldn't only happen at the end of life, it should be a consistent part of his care from the point of diagnosis onward, always involving him and, where appropriate, his family or carers. These ethical principles are what make sure the care plan stays centred on Mr Hughes as a person, not just his diagnosis.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To bring this all together, understanding the anatomy and physiology of the respiratory system helps explain exactly how lung cancer disrupts gas exchange for someone like Mr Hughes. His particular risk profile, driven by smoking and possible occupational exposure, combined with his age, all shape the kind of care he needs. And that care has to cover five connected areas, care routine, monitoring, care planning, communication, and ethical considerations, all guided by NICE and NHS practice, and all working together rather than in isolation.</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So, to conclude, anatomy, physiology, and care really are inseparable. Understanding how the respiratory system normally works is what allows us to explain, in practical terms, exactly how lung cancer disrupts breathing for a patient like Mr Hughes. And that understanding shapes every part of his care plan, from monitoring his gas exchange and airway patency, to planning honest, dignified conversations about his condition and his future. Ultimately, evidence-based, NICE-informed practice is what keeps his physical needs, his individual risk profile, and his own voice in his care right at the centre of everything we do. Thank you for listening.</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1.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1.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1.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1.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1.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1.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1.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1.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1.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1.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1.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1.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1.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B1F33"/>
        </a:solidFill>
        <a:effectLst/>
      </p:bgPr>
    </p:bg>
    <p:spTree>
      <p:nvGrpSpPr>
        <p:cNvPr id="1" name=""/>
        <p:cNvGrpSpPr/>
        <p:nvPr/>
      </p:nvGrpSpPr>
      <p:grpSpPr>
        <a:xfrm>
          <a:off x="0" y="0"/>
          <a:ext cx="0" cy="0"/>
          <a:chOff x="0" y="0"/>
          <a:chExt cx="0" cy="0"/>
        </a:xfrm>
      </p:grpSpPr>
      <p:sp>
        <p:nvSpPr>
          <p:cNvPr id="2" name="Shape 0"/>
          <p:cNvSpPr/>
          <p:nvPr/>
        </p:nvSpPr>
        <p:spPr>
          <a:xfrm>
            <a:off x="0" y="5212080"/>
            <a:ext cx="12188952" cy="1645920"/>
          </a:xfrm>
          <a:prstGeom prst="rect">
            <a:avLst/>
          </a:prstGeom>
          <a:solidFill>
            <a:srgbClr val="065A82"/>
          </a:solidFill>
          <a:ln/>
        </p:spPr>
        <p:txBody>
          <a:bodyPr/>
          <a:lstStyle/>
          <a:p>
            <a:endParaRPr lang="en-US"/>
          </a:p>
        </p:txBody>
      </p:sp>
      <p:sp>
        <p:nvSpPr>
          <p:cNvPr id="3" name="Shape 1"/>
          <p:cNvSpPr/>
          <p:nvPr/>
        </p:nvSpPr>
        <p:spPr>
          <a:xfrm>
            <a:off x="8778240" y="822960"/>
            <a:ext cx="822960" cy="822960"/>
          </a:xfrm>
          <a:prstGeom prst="ellipse">
            <a:avLst/>
          </a:prstGeom>
          <a:solidFill>
            <a:srgbClr val="1C7293">
              <a:alpha val="45000"/>
            </a:srgbClr>
          </a:solidFill>
          <a:ln/>
        </p:spPr>
        <p:txBody>
          <a:bodyPr/>
          <a:lstStyle/>
          <a:p>
            <a:endParaRPr lang="en-US"/>
          </a:p>
        </p:txBody>
      </p:sp>
      <p:sp>
        <p:nvSpPr>
          <p:cNvPr id="4" name="Shape 2"/>
          <p:cNvSpPr/>
          <p:nvPr/>
        </p:nvSpPr>
        <p:spPr>
          <a:xfrm>
            <a:off x="9281160" y="1280160"/>
            <a:ext cx="749808" cy="749808"/>
          </a:xfrm>
          <a:prstGeom prst="ellipse">
            <a:avLst/>
          </a:prstGeom>
          <a:solidFill>
            <a:srgbClr val="1C7293">
              <a:alpha val="39000"/>
            </a:srgbClr>
          </a:solidFill>
          <a:ln/>
        </p:spPr>
        <p:txBody>
          <a:bodyPr/>
          <a:lstStyle/>
          <a:p>
            <a:endParaRPr lang="en-US"/>
          </a:p>
        </p:txBody>
      </p:sp>
      <p:sp>
        <p:nvSpPr>
          <p:cNvPr id="5" name="Shape 3"/>
          <p:cNvSpPr/>
          <p:nvPr/>
        </p:nvSpPr>
        <p:spPr>
          <a:xfrm>
            <a:off x="9784080" y="822960"/>
            <a:ext cx="676656" cy="676656"/>
          </a:xfrm>
          <a:prstGeom prst="ellipse">
            <a:avLst/>
          </a:prstGeom>
          <a:solidFill>
            <a:srgbClr val="1C7293">
              <a:alpha val="33000"/>
            </a:srgbClr>
          </a:solidFill>
          <a:ln/>
        </p:spPr>
        <p:txBody>
          <a:bodyPr/>
          <a:lstStyle/>
          <a:p>
            <a:endParaRPr lang="en-US"/>
          </a:p>
        </p:txBody>
      </p:sp>
      <p:sp>
        <p:nvSpPr>
          <p:cNvPr id="6" name="Shape 4"/>
          <p:cNvSpPr/>
          <p:nvPr/>
        </p:nvSpPr>
        <p:spPr>
          <a:xfrm>
            <a:off x="10287000" y="1280160"/>
            <a:ext cx="603504" cy="603504"/>
          </a:xfrm>
          <a:prstGeom prst="ellipse">
            <a:avLst/>
          </a:prstGeom>
          <a:solidFill>
            <a:srgbClr val="1C7293">
              <a:alpha val="27000"/>
            </a:srgbClr>
          </a:solidFill>
          <a:ln/>
        </p:spPr>
        <p:txBody>
          <a:bodyPr/>
          <a:lstStyle/>
          <a:p>
            <a:endParaRPr lang="en-US"/>
          </a:p>
        </p:txBody>
      </p:sp>
      <p:sp>
        <p:nvSpPr>
          <p:cNvPr id="7" name="Shape 5"/>
          <p:cNvSpPr/>
          <p:nvPr/>
        </p:nvSpPr>
        <p:spPr>
          <a:xfrm>
            <a:off x="10789920" y="822960"/>
            <a:ext cx="530352" cy="530352"/>
          </a:xfrm>
          <a:prstGeom prst="ellipse">
            <a:avLst/>
          </a:prstGeom>
          <a:solidFill>
            <a:srgbClr val="1C7293">
              <a:alpha val="21000"/>
            </a:srgbClr>
          </a:solidFill>
          <a:ln/>
        </p:spPr>
        <p:txBody>
          <a:bodyPr/>
          <a:lstStyle/>
          <a:p>
            <a:endParaRPr lang="en-US"/>
          </a:p>
        </p:txBody>
      </p:sp>
      <p:sp>
        <p:nvSpPr>
          <p:cNvPr id="8" name="Text 6"/>
          <p:cNvSpPr/>
          <p:nvPr/>
        </p:nvSpPr>
        <p:spPr>
          <a:xfrm>
            <a:off x="731520" y="1371600"/>
            <a:ext cx="9144000" cy="365760"/>
          </a:xfrm>
          <a:prstGeom prst="rect">
            <a:avLst/>
          </a:prstGeom>
          <a:noFill/>
          <a:ln/>
        </p:spPr>
        <p:txBody>
          <a:bodyPr wrap="square" rtlCol="0" anchor="ctr"/>
          <a:lstStyle/>
          <a:p>
            <a:pPr marL="0" indent="0">
              <a:buNone/>
            </a:pPr>
            <a:r>
              <a:rPr lang="en-US" sz="1400" b="1" kern="0" spc="200" dirty="0">
                <a:solidFill>
                  <a:srgbClr val="9FD8E8"/>
                </a:solidFill>
                <a:latin typeface="Calibri" pitchFamily="34" charset="0"/>
                <a:ea typeface="Calibri" pitchFamily="34" charset="-122"/>
                <a:cs typeface="Calibri" pitchFamily="34" charset="-120"/>
              </a:rPr>
              <a:t>BMHP5023 — INTRODUCTION TO PHYSIOLOGY</a:t>
            </a:r>
            <a:endParaRPr lang="en-US" sz="1400" dirty="0"/>
          </a:p>
        </p:txBody>
      </p:sp>
      <p:sp>
        <p:nvSpPr>
          <p:cNvPr id="9" name="Text 7"/>
          <p:cNvSpPr/>
          <p:nvPr/>
        </p:nvSpPr>
        <p:spPr>
          <a:xfrm>
            <a:off x="731520" y="1874520"/>
            <a:ext cx="10241280" cy="1645920"/>
          </a:xfrm>
          <a:prstGeom prst="rect">
            <a:avLst/>
          </a:prstGeom>
          <a:noFill/>
          <a:ln/>
        </p:spPr>
        <p:txBody>
          <a:bodyPr wrap="square" rtlCol="0" anchor="ctr"/>
          <a:lstStyle/>
          <a:p>
            <a:pPr marL="0" indent="0">
              <a:lnSpc>
                <a:spcPct val="105000"/>
              </a:lnSpc>
              <a:buNone/>
            </a:pPr>
            <a:r>
              <a:rPr lang="en-US" sz="4000" b="1" dirty="0">
                <a:solidFill>
                  <a:srgbClr val="FFFFFF"/>
                </a:solidFill>
                <a:latin typeface="Cambria" pitchFamily="34" charset="0"/>
                <a:ea typeface="Cambria" pitchFamily="34" charset="-122"/>
                <a:cs typeface="Cambria" pitchFamily="34" charset="-120"/>
              </a:rPr>
              <a:t>A Care Plan for a Fictional Patient</a:t>
            </a:r>
            <a:endParaRPr lang="en-US" sz="4000" dirty="0"/>
          </a:p>
          <a:p>
            <a:pPr marL="0" indent="0">
              <a:lnSpc>
                <a:spcPct val="105000"/>
              </a:lnSpc>
              <a:buNone/>
            </a:pPr>
            <a:r>
              <a:rPr lang="en-US" sz="4000" b="1" dirty="0">
                <a:solidFill>
                  <a:srgbClr val="FFFFFF"/>
                </a:solidFill>
                <a:latin typeface="Cambria" pitchFamily="34" charset="0"/>
                <a:ea typeface="Cambria" pitchFamily="34" charset="-122"/>
                <a:cs typeface="Cambria" pitchFamily="34" charset="-120"/>
              </a:rPr>
              <a:t>with Non-Small Cell Lung Cancer</a:t>
            </a:r>
            <a:endParaRPr lang="en-US" sz="4000" dirty="0"/>
          </a:p>
        </p:txBody>
      </p:sp>
      <p:sp>
        <p:nvSpPr>
          <p:cNvPr id="11" name="Text 9"/>
          <p:cNvSpPr/>
          <p:nvPr/>
        </p:nvSpPr>
        <p:spPr>
          <a:xfrm>
            <a:off x="731520" y="5486400"/>
            <a:ext cx="9601200" cy="714703"/>
          </a:xfrm>
          <a:prstGeom prst="rect">
            <a:avLst/>
          </a:prstGeom>
          <a:noFill/>
          <a:ln/>
        </p:spPr>
        <p:txBody>
          <a:bodyPr wrap="square" rtlCol="0" anchor="t"/>
          <a:lstStyle/>
          <a:p>
            <a:pPr marL="0" indent="0">
              <a:lnSpc>
                <a:spcPct val="130000"/>
              </a:lnSpc>
              <a:buNone/>
            </a:pPr>
            <a:r>
              <a:rPr lang="en-US" sz="1400" b="1" dirty="0">
                <a:solidFill>
                  <a:srgbClr val="FFFFFF"/>
                </a:solidFill>
                <a:latin typeface="Calibri" pitchFamily="34" charset="0"/>
                <a:ea typeface="Calibri" pitchFamily="34" charset="-122"/>
                <a:cs typeface="Calibri" pitchFamily="34" charset="-120"/>
              </a:rPr>
              <a:t>Student: </a:t>
            </a:r>
            <a:r>
              <a:rPr lang="en-US" sz="1400" dirty="0">
                <a:solidFill>
                  <a:srgbClr val="DCE9EE"/>
                </a:solidFill>
                <a:latin typeface="Calibri" pitchFamily="34" charset="0"/>
                <a:ea typeface="Calibri" pitchFamily="34" charset="-122"/>
                <a:cs typeface="Calibri" pitchFamily="34" charset="-120"/>
              </a:rPr>
              <a:t>Nazish Zeb   |   Student No: 2427071
</a:t>
            </a:r>
            <a:r>
              <a:rPr lang="en-US" sz="1400" b="1" dirty="0">
                <a:solidFill>
                  <a:srgbClr val="FFFFFF"/>
                </a:solidFill>
                <a:latin typeface="Calibri" pitchFamily="34" charset="0"/>
                <a:ea typeface="Calibri" pitchFamily="34" charset="-122"/>
                <a:cs typeface="Calibri" pitchFamily="34" charset="-120"/>
              </a:rPr>
              <a:t>Module: </a:t>
            </a:r>
            <a:r>
              <a:rPr lang="en-US" sz="1400" dirty="0">
                <a:solidFill>
                  <a:srgbClr val="DCE9EE"/>
                </a:solidFill>
                <a:latin typeface="Calibri" pitchFamily="34" charset="0"/>
                <a:ea typeface="Calibri" pitchFamily="34" charset="-122"/>
                <a:cs typeface="Calibri" pitchFamily="34" charset="-120"/>
              </a:rPr>
              <a:t>BMHP5023 — Introduction to Physiology
</a:t>
            </a:r>
            <a:endParaRPr lang="en-US" sz="1400" dirty="0"/>
          </a:p>
        </p:txBody>
      </p:sp>
      <p:pic>
        <p:nvPicPr>
          <p:cNvPr id="20" name="Audio 19">
            <a:extLst>
              <a:ext uri="{FF2B5EF4-FFF2-40B4-BE49-F238E27FC236}">
                <a16:creationId xmlns:a16="http://schemas.microsoft.com/office/drawing/2014/main" id="{39D704C0-EA64-0916-62E5-3F7ACA57350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22282"/>
    </mc:Choice>
    <mc:Fallback>
      <p:transition spd="slow" advTm="222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411480"/>
            <a:ext cx="7315200" cy="320040"/>
          </a:xfrm>
          <a:prstGeom prst="rect">
            <a:avLst/>
          </a:prstGeom>
          <a:noFill/>
          <a:ln/>
        </p:spPr>
        <p:txBody>
          <a:bodyPr wrap="square" rtlCol="0" anchor="ctr"/>
          <a:lstStyle/>
          <a:p>
            <a:pPr marL="0" indent="0">
              <a:buNone/>
            </a:pPr>
            <a:r>
              <a:rPr lang="en-US" sz="1200" b="1" kern="0" spc="200" dirty="0">
                <a:solidFill>
                  <a:srgbClr val="065A82"/>
                </a:solidFill>
                <a:latin typeface="Calibri" pitchFamily="34" charset="0"/>
                <a:ea typeface="Calibri" pitchFamily="34" charset="-122"/>
                <a:cs typeface="Calibri" pitchFamily="34" charset="-120"/>
              </a:rPr>
              <a:t>INTRODUCTION</a:t>
            </a:r>
            <a:endParaRPr lang="en-US" sz="1200" dirty="0"/>
          </a:p>
        </p:txBody>
      </p:sp>
      <p:sp>
        <p:nvSpPr>
          <p:cNvPr id="3" name="Text 1"/>
          <p:cNvSpPr/>
          <p:nvPr/>
        </p:nvSpPr>
        <p:spPr>
          <a:xfrm>
            <a:off x="548640" y="685800"/>
            <a:ext cx="11064240" cy="822960"/>
          </a:xfrm>
          <a:prstGeom prst="rect">
            <a:avLst/>
          </a:prstGeom>
          <a:noFill/>
          <a:ln/>
        </p:spPr>
        <p:txBody>
          <a:bodyPr wrap="square" rtlCol="0" anchor="ctr"/>
          <a:lstStyle/>
          <a:p>
            <a:pPr marL="0" indent="0">
              <a:buNone/>
            </a:pPr>
            <a:r>
              <a:rPr lang="en-US" sz="3200" b="1" dirty="0">
                <a:solidFill>
                  <a:srgbClr val="1A2530"/>
                </a:solidFill>
                <a:latin typeface="Cambria" pitchFamily="34" charset="0"/>
                <a:ea typeface="Cambria" pitchFamily="34" charset="-122"/>
                <a:cs typeface="Cambria" pitchFamily="34" charset="-120"/>
              </a:rPr>
              <a:t>Lung Cancer as a UK Health Issue</a:t>
            </a:r>
            <a:endParaRPr lang="en-US" sz="3200" dirty="0"/>
          </a:p>
        </p:txBody>
      </p:sp>
      <p:sp>
        <p:nvSpPr>
          <p:cNvPr id="4" name="Shape 2"/>
          <p:cNvSpPr/>
          <p:nvPr/>
        </p:nvSpPr>
        <p:spPr>
          <a:xfrm>
            <a:off x="548640" y="1783080"/>
            <a:ext cx="3520440" cy="1920240"/>
          </a:xfrm>
          <a:prstGeom prst="roundRect">
            <a:avLst>
              <a:gd name="adj" fmla="val 3810"/>
            </a:avLst>
          </a:prstGeom>
          <a:solidFill>
            <a:srgbClr val="F4F8FA"/>
          </a:solidFill>
          <a:ln/>
        </p:spPr>
        <p:txBody>
          <a:bodyPr/>
          <a:lstStyle/>
          <a:p>
            <a:endParaRPr lang="en-US"/>
          </a:p>
        </p:txBody>
      </p:sp>
      <p:sp>
        <p:nvSpPr>
          <p:cNvPr id="5" name="Text 3"/>
          <p:cNvSpPr/>
          <p:nvPr/>
        </p:nvSpPr>
        <p:spPr>
          <a:xfrm>
            <a:off x="548640" y="1920240"/>
            <a:ext cx="3520440" cy="914400"/>
          </a:xfrm>
          <a:prstGeom prst="rect">
            <a:avLst/>
          </a:prstGeom>
          <a:noFill/>
          <a:ln/>
        </p:spPr>
        <p:txBody>
          <a:bodyPr wrap="square" rtlCol="0" anchor="ctr"/>
          <a:lstStyle/>
          <a:p>
            <a:pPr marL="0" indent="0" algn="ctr">
              <a:buNone/>
            </a:pPr>
            <a:r>
              <a:rPr lang="en-US" sz="4000" b="1" dirty="0">
                <a:solidFill>
                  <a:srgbClr val="065A82"/>
                </a:solidFill>
                <a:latin typeface="Cambria" pitchFamily="34" charset="0"/>
                <a:ea typeface="Cambria" pitchFamily="34" charset="-122"/>
                <a:cs typeface="Cambria" pitchFamily="34" charset="-120"/>
              </a:rPr>
              <a:t>11%</a:t>
            </a:r>
            <a:endParaRPr lang="en-US" sz="4000" dirty="0"/>
          </a:p>
        </p:txBody>
      </p:sp>
      <p:sp>
        <p:nvSpPr>
          <p:cNvPr id="6" name="Text 4"/>
          <p:cNvSpPr/>
          <p:nvPr/>
        </p:nvSpPr>
        <p:spPr>
          <a:xfrm>
            <a:off x="548640" y="2788920"/>
            <a:ext cx="3520440" cy="822960"/>
          </a:xfrm>
          <a:prstGeom prst="rect">
            <a:avLst/>
          </a:prstGeom>
          <a:noFill/>
          <a:ln/>
        </p:spPr>
        <p:txBody>
          <a:bodyPr wrap="square" rtlCol="0" anchor="ctr"/>
          <a:lstStyle/>
          <a:p>
            <a:pPr marL="0" indent="0" algn="ctr">
              <a:lnSpc>
                <a:spcPct val="110000"/>
              </a:lnSpc>
              <a:buNone/>
            </a:pPr>
            <a:r>
              <a:rPr lang="en-US" sz="1300" dirty="0">
                <a:solidFill>
                  <a:srgbClr val="5A6B75"/>
                </a:solidFill>
                <a:latin typeface="Calibri" pitchFamily="34" charset="0"/>
                <a:ea typeface="Calibri" pitchFamily="34" charset="-122"/>
                <a:cs typeface="Calibri" pitchFamily="34" charset="-120"/>
              </a:rPr>
              <a:t>of all new UK cancer</a:t>
            </a:r>
            <a:endParaRPr lang="en-US" sz="1300" dirty="0"/>
          </a:p>
          <a:p>
            <a:pPr marL="0" indent="0" algn="ctr">
              <a:lnSpc>
                <a:spcPct val="110000"/>
              </a:lnSpc>
              <a:buNone/>
            </a:pPr>
            <a:r>
              <a:rPr lang="en-US" sz="1300" dirty="0">
                <a:solidFill>
                  <a:srgbClr val="5A6B75"/>
                </a:solidFill>
                <a:latin typeface="Calibri" pitchFamily="34" charset="0"/>
                <a:ea typeface="Calibri" pitchFamily="34" charset="-122"/>
                <a:cs typeface="Calibri" pitchFamily="34" charset="-120"/>
              </a:rPr>
              <a:t>cases are lung cancer</a:t>
            </a:r>
            <a:endParaRPr lang="en-US" sz="1300" dirty="0"/>
          </a:p>
        </p:txBody>
      </p:sp>
      <p:sp>
        <p:nvSpPr>
          <p:cNvPr id="7" name="Shape 5"/>
          <p:cNvSpPr/>
          <p:nvPr/>
        </p:nvSpPr>
        <p:spPr>
          <a:xfrm>
            <a:off x="4343400" y="1783080"/>
            <a:ext cx="3520440" cy="1920240"/>
          </a:xfrm>
          <a:prstGeom prst="roundRect">
            <a:avLst>
              <a:gd name="adj" fmla="val 3810"/>
            </a:avLst>
          </a:prstGeom>
          <a:solidFill>
            <a:srgbClr val="F4F8FA"/>
          </a:solidFill>
          <a:ln/>
        </p:spPr>
        <p:txBody>
          <a:bodyPr/>
          <a:lstStyle/>
          <a:p>
            <a:endParaRPr lang="en-US"/>
          </a:p>
        </p:txBody>
      </p:sp>
      <p:sp>
        <p:nvSpPr>
          <p:cNvPr id="8" name="Text 6"/>
          <p:cNvSpPr/>
          <p:nvPr/>
        </p:nvSpPr>
        <p:spPr>
          <a:xfrm>
            <a:off x="4343400" y="1920240"/>
            <a:ext cx="3520440" cy="914400"/>
          </a:xfrm>
          <a:prstGeom prst="rect">
            <a:avLst/>
          </a:prstGeom>
          <a:noFill/>
          <a:ln/>
        </p:spPr>
        <p:txBody>
          <a:bodyPr wrap="square" rtlCol="0" anchor="ctr"/>
          <a:lstStyle/>
          <a:p>
            <a:pPr marL="0" indent="0" algn="ctr">
              <a:buNone/>
            </a:pPr>
            <a:r>
              <a:rPr lang="en-US" sz="4000" b="1" dirty="0">
                <a:solidFill>
                  <a:srgbClr val="065A82"/>
                </a:solidFill>
                <a:latin typeface="Cambria" pitchFamily="34" charset="0"/>
                <a:ea typeface="Cambria" pitchFamily="34" charset="-122"/>
                <a:cs typeface="Cambria" pitchFamily="34" charset="-120"/>
              </a:rPr>
              <a:t>32,800</a:t>
            </a:r>
            <a:endParaRPr lang="en-US" sz="4000" dirty="0"/>
          </a:p>
        </p:txBody>
      </p:sp>
      <p:sp>
        <p:nvSpPr>
          <p:cNvPr id="9" name="Text 7"/>
          <p:cNvSpPr/>
          <p:nvPr/>
        </p:nvSpPr>
        <p:spPr>
          <a:xfrm>
            <a:off x="4343400" y="2788920"/>
            <a:ext cx="3520440" cy="822960"/>
          </a:xfrm>
          <a:prstGeom prst="rect">
            <a:avLst/>
          </a:prstGeom>
          <a:noFill/>
          <a:ln/>
        </p:spPr>
        <p:txBody>
          <a:bodyPr wrap="square" rtlCol="0" anchor="ctr"/>
          <a:lstStyle/>
          <a:p>
            <a:pPr marL="0" indent="0" algn="ctr">
              <a:lnSpc>
                <a:spcPct val="110000"/>
              </a:lnSpc>
              <a:buNone/>
            </a:pPr>
            <a:r>
              <a:rPr lang="en-US" sz="1300" dirty="0">
                <a:solidFill>
                  <a:srgbClr val="5A6B75"/>
                </a:solidFill>
                <a:latin typeface="Calibri" pitchFamily="34" charset="0"/>
                <a:ea typeface="Calibri" pitchFamily="34" charset="-122"/>
                <a:cs typeface="Calibri" pitchFamily="34" charset="-120"/>
              </a:rPr>
              <a:t>lung cancer deaths</a:t>
            </a:r>
            <a:endParaRPr lang="en-US" sz="1300" dirty="0"/>
          </a:p>
          <a:p>
            <a:pPr marL="0" indent="0" algn="ctr">
              <a:lnSpc>
                <a:spcPct val="110000"/>
              </a:lnSpc>
              <a:buNone/>
            </a:pPr>
            <a:r>
              <a:rPr lang="en-US" sz="1300" dirty="0">
                <a:solidFill>
                  <a:srgbClr val="5A6B75"/>
                </a:solidFill>
                <a:latin typeface="Calibri" pitchFamily="34" charset="0"/>
                <a:ea typeface="Calibri" pitchFamily="34" charset="-122"/>
                <a:cs typeface="Calibri" pitchFamily="34" charset="-120"/>
              </a:rPr>
              <a:t>in the UK every year</a:t>
            </a:r>
            <a:endParaRPr lang="en-US" sz="1300" dirty="0"/>
          </a:p>
        </p:txBody>
      </p:sp>
      <p:sp>
        <p:nvSpPr>
          <p:cNvPr id="10" name="Shape 8"/>
          <p:cNvSpPr/>
          <p:nvPr/>
        </p:nvSpPr>
        <p:spPr>
          <a:xfrm>
            <a:off x="8138160" y="1783080"/>
            <a:ext cx="3520440" cy="1920240"/>
          </a:xfrm>
          <a:prstGeom prst="roundRect">
            <a:avLst>
              <a:gd name="adj" fmla="val 3810"/>
            </a:avLst>
          </a:prstGeom>
          <a:solidFill>
            <a:srgbClr val="F4F8FA"/>
          </a:solidFill>
          <a:ln/>
        </p:spPr>
        <p:txBody>
          <a:bodyPr/>
          <a:lstStyle/>
          <a:p>
            <a:endParaRPr lang="en-US"/>
          </a:p>
        </p:txBody>
      </p:sp>
      <p:sp>
        <p:nvSpPr>
          <p:cNvPr id="11" name="Text 9"/>
          <p:cNvSpPr/>
          <p:nvPr/>
        </p:nvSpPr>
        <p:spPr>
          <a:xfrm>
            <a:off x="8138160" y="1920240"/>
            <a:ext cx="3520440" cy="914400"/>
          </a:xfrm>
          <a:prstGeom prst="rect">
            <a:avLst/>
          </a:prstGeom>
          <a:noFill/>
          <a:ln/>
        </p:spPr>
        <p:txBody>
          <a:bodyPr wrap="square" rtlCol="0" anchor="ctr"/>
          <a:lstStyle/>
          <a:p>
            <a:pPr marL="0" indent="0" algn="ctr">
              <a:buNone/>
            </a:pPr>
            <a:r>
              <a:rPr lang="en-US" sz="4000" b="1" dirty="0">
                <a:solidFill>
                  <a:srgbClr val="065A82"/>
                </a:solidFill>
                <a:latin typeface="Cambria" pitchFamily="34" charset="0"/>
                <a:ea typeface="Cambria" pitchFamily="34" charset="-122"/>
                <a:cs typeface="Cambria" pitchFamily="34" charset="-120"/>
              </a:rPr>
              <a:t>85%</a:t>
            </a:r>
            <a:endParaRPr lang="en-US" sz="4000" dirty="0"/>
          </a:p>
        </p:txBody>
      </p:sp>
      <p:sp>
        <p:nvSpPr>
          <p:cNvPr id="12" name="Text 10"/>
          <p:cNvSpPr/>
          <p:nvPr/>
        </p:nvSpPr>
        <p:spPr>
          <a:xfrm>
            <a:off x="8138160" y="2788920"/>
            <a:ext cx="3520440" cy="822960"/>
          </a:xfrm>
          <a:prstGeom prst="rect">
            <a:avLst/>
          </a:prstGeom>
          <a:noFill/>
          <a:ln/>
        </p:spPr>
        <p:txBody>
          <a:bodyPr wrap="square" rtlCol="0" anchor="ctr"/>
          <a:lstStyle/>
          <a:p>
            <a:pPr marL="0" indent="0" algn="ctr">
              <a:lnSpc>
                <a:spcPct val="110000"/>
              </a:lnSpc>
              <a:buNone/>
            </a:pPr>
            <a:r>
              <a:rPr lang="en-US" sz="1300" dirty="0">
                <a:solidFill>
                  <a:srgbClr val="5A6B75"/>
                </a:solidFill>
                <a:latin typeface="Calibri" pitchFamily="34" charset="0"/>
                <a:ea typeface="Calibri" pitchFamily="34" charset="-122"/>
                <a:cs typeface="Calibri" pitchFamily="34" charset="-120"/>
              </a:rPr>
              <a:t>of diagnoses are</a:t>
            </a:r>
            <a:endParaRPr lang="en-US" sz="1300" dirty="0"/>
          </a:p>
          <a:p>
            <a:pPr marL="0" indent="0" algn="ctr">
              <a:lnSpc>
                <a:spcPct val="110000"/>
              </a:lnSpc>
              <a:buNone/>
            </a:pPr>
            <a:r>
              <a:rPr lang="en-US" sz="1300" dirty="0">
                <a:solidFill>
                  <a:srgbClr val="5A6B75"/>
                </a:solidFill>
                <a:latin typeface="Calibri" pitchFamily="34" charset="0"/>
                <a:ea typeface="Calibri" pitchFamily="34" charset="-122"/>
                <a:cs typeface="Calibri" pitchFamily="34" charset="-120"/>
              </a:rPr>
              <a:t>non-small cell lung cancer</a:t>
            </a:r>
            <a:endParaRPr lang="en-US" sz="1300" dirty="0"/>
          </a:p>
        </p:txBody>
      </p:sp>
      <p:sp>
        <p:nvSpPr>
          <p:cNvPr id="13" name="Text 11"/>
          <p:cNvSpPr/>
          <p:nvPr/>
        </p:nvSpPr>
        <p:spPr>
          <a:xfrm>
            <a:off x="548640" y="3977640"/>
            <a:ext cx="11064240" cy="2377440"/>
          </a:xfrm>
          <a:prstGeom prst="rect">
            <a:avLst/>
          </a:prstGeom>
          <a:noFill/>
          <a:ln/>
        </p:spPr>
        <p:txBody>
          <a:bodyPr wrap="square" rtlCol="0" anchor="t"/>
          <a:lstStyle/>
          <a:p>
            <a:pPr marL="228600" indent="-228600">
              <a:lnSpc>
                <a:spcPct val="115000"/>
              </a:lnSpc>
              <a:spcAft>
                <a:spcPts val="1200"/>
              </a:spcAft>
              <a:buSzPct val="100000"/>
              <a:buChar char="•"/>
            </a:pPr>
            <a:r>
              <a:rPr lang="en-US" sz="1500" dirty="0">
                <a:solidFill>
                  <a:srgbClr val="1A2530"/>
                </a:solidFill>
                <a:latin typeface="Calibri" pitchFamily="34" charset="0"/>
                <a:ea typeface="Calibri" pitchFamily="34" charset="-122"/>
                <a:cs typeface="Calibri" pitchFamily="34" charset="-120"/>
              </a:rPr>
              <a:t>Lung cancer accounts for 11% of all new cancer cases in the UK, with around 25,500 new cases in men and 24,700 in women each year (Cancer Research UK, 2026b).</a:t>
            </a:r>
            <a:endParaRPr lang="en-US" sz="1500" dirty="0"/>
          </a:p>
          <a:p>
            <a:pPr marL="228600" indent="-228600">
              <a:lnSpc>
                <a:spcPct val="115000"/>
              </a:lnSpc>
              <a:spcAft>
                <a:spcPts val="1200"/>
              </a:spcAft>
              <a:buSzPct val="100000"/>
              <a:buChar char="•"/>
            </a:pPr>
            <a:r>
              <a:rPr lang="en-US" sz="1500" dirty="0">
                <a:solidFill>
                  <a:srgbClr val="1A2530"/>
                </a:solidFill>
                <a:latin typeface="Calibri" pitchFamily="34" charset="0"/>
                <a:ea typeface="Calibri" pitchFamily="34" charset="-122"/>
                <a:cs typeface="Calibri" pitchFamily="34" charset="-120"/>
              </a:rPr>
              <a:t>It is the most common cause of cancer death in both men and women, accounting for 19% of all UK cancer deaths (Cancer Research UK, 2026a).</a:t>
            </a:r>
            <a:endParaRPr lang="en-US" sz="1500" dirty="0"/>
          </a:p>
          <a:p>
            <a:pPr marL="228600" indent="-228600">
              <a:lnSpc>
                <a:spcPct val="115000"/>
              </a:lnSpc>
              <a:spcAft>
                <a:spcPts val="1200"/>
              </a:spcAft>
              <a:buSzPct val="100000"/>
              <a:buChar char="•"/>
            </a:pPr>
            <a:r>
              <a:rPr lang="en-US" sz="1500" dirty="0">
                <a:solidFill>
                  <a:srgbClr val="1A2530"/>
                </a:solidFill>
                <a:latin typeface="Calibri" pitchFamily="34" charset="0"/>
                <a:ea typeface="Calibri" pitchFamily="34" charset="-122"/>
                <a:cs typeface="Calibri" pitchFamily="34" charset="-120"/>
              </a:rPr>
              <a:t>Incidence is highest in people aged 80 to 84, with 14% of all new cases diagnosed in this age group (Cancer Research UK, 2026b).</a:t>
            </a:r>
            <a:endParaRPr lang="en-US" sz="1500" dirty="0"/>
          </a:p>
        </p:txBody>
      </p:sp>
      <p:sp>
        <p:nvSpPr>
          <p:cNvPr id="14" name="Text 12"/>
          <p:cNvSpPr/>
          <p:nvPr/>
        </p:nvSpPr>
        <p:spPr>
          <a:xfrm>
            <a:off x="11548872" y="6400800"/>
            <a:ext cx="365760" cy="274320"/>
          </a:xfrm>
          <a:prstGeom prst="rect">
            <a:avLst/>
          </a:prstGeom>
          <a:noFill/>
          <a:ln/>
        </p:spPr>
        <p:txBody>
          <a:bodyPr wrap="square" rtlCol="0" anchor="ctr"/>
          <a:lstStyle/>
          <a:p>
            <a:pPr marL="0" indent="0" algn="r">
              <a:buNone/>
            </a:pPr>
            <a:r>
              <a:rPr lang="en-US" sz="1000" dirty="0">
                <a:solidFill>
                  <a:srgbClr val="5A6B75"/>
                </a:solidFill>
                <a:latin typeface="Calibri" pitchFamily="34" charset="0"/>
                <a:ea typeface="Calibri" pitchFamily="34" charset="-122"/>
                <a:cs typeface="Calibri" pitchFamily="34" charset="-120"/>
              </a:rPr>
              <a:t>2</a:t>
            </a:r>
            <a:endParaRPr lang="en-US" sz="1000" dirty="0"/>
          </a:p>
        </p:txBody>
      </p:sp>
      <p:pic>
        <p:nvPicPr>
          <p:cNvPr id="47" name="Audio 46">
            <a:extLst>
              <a:ext uri="{FF2B5EF4-FFF2-40B4-BE49-F238E27FC236}">
                <a16:creationId xmlns:a16="http://schemas.microsoft.com/office/drawing/2014/main" id="{1EC7B3B3-D091-0E7E-C800-6DC975AAECD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74443"/>
    </mc:Choice>
    <mc:Fallback>
      <p:transition spd="slow" advTm="744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7"/>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411480"/>
            <a:ext cx="7315200" cy="320040"/>
          </a:xfrm>
          <a:prstGeom prst="rect">
            <a:avLst/>
          </a:prstGeom>
          <a:noFill/>
          <a:ln/>
        </p:spPr>
        <p:txBody>
          <a:bodyPr wrap="square" rtlCol="0" anchor="ctr"/>
          <a:lstStyle/>
          <a:p>
            <a:pPr marL="0" indent="0">
              <a:buNone/>
            </a:pPr>
            <a:r>
              <a:rPr lang="en-US" sz="1200" b="1" kern="0" spc="200" dirty="0">
                <a:solidFill>
                  <a:srgbClr val="065A82"/>
                </a:solidFill>
                <a:latin typeface="Calibri" pitchFamily="34" charset="0"/>
                <a:ea typeface="Calibri" pitchFamily="34" charset="-122"/>
                <a:cs typeface="Calibri" pitchFamily="34" charset="-120"/>
              </a:rPr>
              <a:t>THE PATIENT</a:t>
            </a:r>
            <a:endParaRPr lang="en-US" sz="1200" dirty="0"/>
          </a:p>
        </p:txBody>
      </p:sp>
      <p:sp>
        <p:nvSpPr>
          <p:cNvPr id="3" name="Text 1"/>
          <p:cNvSpPr/>
          <p:nvPr/>
        </p:nvSpPr>
        <p:spPr>
          <a:xfrm>
            <a:off x="548640" y="685800"/>
            <a:ext cx="11064240" cy="822960"/>
          </a:xfrm>
          <a:prstGeom prst="rect">
            <a:avLst/>
          </a:prstGeom>
          <a:noFill/>
          <a:ln/>
        </p:spPr>
        <p:txBody>
          <a:bodyPr wrap="square" rtlCol="0" anchor="ctr"/>
          <a:lstStyle/>
          <a:p>
            <a:pPr marL="0" indent="0">
              <a:buNone/>
            </a:pPr>
            <a:r>
              <a:rPr lang="en-US" sz="3200" b="1" dirty="0">
                <a:solidFill>
                  <a:srgbClr val="1A2530"/>
                </a:solidFill>
                <a:latin typeface="Cambria" pitchFamily="34" charset="0"/>
                <a:ea typeface="Cambria" pitchFamily="34" charset="-122"/>
                <a:cs typeface="Cambria" pitchFamily="34" charset="-120"/>
              </a:rPr>
              <a:t>Fictional Patient: Mr David Hughes</a:t>
            </a:r>
            <a:endParaRPr lang="en-US" sz="3200" dirty="0"/>
          </a:p>
        </p:txBody>
      </p:sp>
      <p:sp>
        <p:nvSpPr>
          <p:cNvPr id="4" name="Shape 2"/>
          <p:cNvSpPr/>
          <p:nvPr/>
        </p:nvSpPr>
        <p:spPr>
          <a:xfrm>
            <a:off x="548640" y="1737360"/>
            <a:ext cx="4023360" cy="4206240"/>
          </a:xfrm>
          <a:prstGeom prst="roundRect">
            <a:avLst>
              <a:gd name="adj" fmla="val 1818"/>
            </a:avLst>
          </a:prstGeom>
          <a:solidFill>
            <a:srgbClr val="0B1F33"/>
          </a:solidFill>
          <a:ln/>
        </p:spPr>
        <p:txBody>
          <a:bodyPr/>
          <a:lstStyle/>
          <a:p>
            <a:endParaRPr lang="en-US"/>
          </a:p>
        </p:txBody>
      </p:sp>
      <p:sp>
        <p:nvSpPr>
          <p:cNvPr id="5" name="Shape 3"/>
          <p:cNvSpPr/>
          <p:nvPr/>
        </p:nvSpPr>
        <p:spPr>
          <a:xfrm>
            <a:off x="1965960" y="2103120"/>
            <a:ext cx="1188720" cy="1188720"/>
          </a:xfrm>
          <a:prstGeom prst="ellipse">
            <a:avLst/>
          </a:prstGeom>
          <a:solidFill>
            <a:srgbClr val="1C7293"/>
          </a:solidFill>
          <a:ln/>
        </p:spPr>
        <p:txBody>
          <a:bodyPr/>
          <a:lstStyle/>
          <a:p>
            <a:endParaRPr lang="en-US"/>
          </a:p>
        </p:txBody>
      </p:sp>
      <p:sp>
        <p:nvSpPr>
          <p:cNvPr id="6" name="Text 4"/>
          <p:cNvSpPr/>
          <p:nvPr/>
        </p:nvSpPr>
        <p:spPr>
          <a:xfrm>
            <a:off x="1965960" y="2103120"/>
            <a:ext cx="1188720" cy="1188720"/>
          </a:xfrm>
          <a:prstGeom prst="rect">
            <a:avLst/>
          </a:prstGeom>
          <a:noFill/>
          <a:ln/>
        </p:spPr>
        <p:txBody>
          <a:bodyPr wrap="square" rtlCol="0" anchor="ctr"/>
          <a:lstStyle/>
          <a:p>
            <a:pPr marL="0" indent="0" algn="ctr">
              <a:buNone/>
            </a:pPr>
            <a:r>
              <a:rPr lang="en-US" sz="2600" b="1" dirty="0">
                <a:solidFill>
                  <a:srgbClr val="FFFFFF"/>
                </a:solidFill>
                <a:latin typeface="Cambria" pitchFamily="34" charset="0"/>
                <a:ea typeface="Cambria" pitchFamily="34" charset="-122"/>
                <a:cs typeface="Cambria" pitchFamily="34" charset="-120"/>
              </a:rPr>
              <a:t>DH</a:t>
            </a:r>
            <a:endParaRPr lang="en-US" sz="2600" dirty="0"/>
          </a:p>
        </p:txBody>
      </p:sp>
      <p:sp>
        <p:nvSpPr>
          <p:cNvPr id="7" name="Text 5"/>
          <p:cNvSpPr/>
          <p:nvPr/>
        </p:nvSpPr>
        <p:spPr>
          <a:xfrm>
            <a:off x="822960" y="3520440"/>
            <a:ext cx="3474720" cy="2286000"/>
          </a:xfrm>
          <a:prstGeom prst="rect">
            <a:avLst/>
          </a:prstGeom>
          <a:noFill/>
          <a:ln/>
        </p:spPr>
        <p:txBody>
          <a:bodyPr wrap="square" rtlCol="0" anchor="t"/>
          <a:lstStyle/>
          <a:p>
            <a:pPr marL="0" indent="0" algn="ctr">
              <a:lnSpc>
                <a:spcPct val="125000"/>
              </a:lnSpc>
              <a:buNone/>
            </a:pPr>
            <a:r>
              <a:rPr lang="en-US" sz="2000" b="1" dirty="0">
                <a:solidFill>
                  <a:srgbClr val="FFFFFF"/>
                </a:solidFill>
              </a:rPr>
              <a:t>Mr David Hughes
</a:t>
            </a:r>
            <a:r>
              <a:rPr lang="en-US" sz="1400" dirty="0">
                <a:solidFill>
                  <a:srgbClr val="C9DCE6"/>
                </a:solidFill>
              </a:rPr>
              <a:t>Age: 64
Occupation: Retired factory worker
Smoking history: ~30 years,</a:t>
            </a:r>
            <a:endParaRPr lang="en-US" sz="2000" dirty="0"/>
          </a:p>
          <a:p>
            <a:pPr marL="0" indent="0" algn="ctr">
              <a:lnSpc>
                <a:spcPct val="125000"/>
              </a:lnSpc>
              <a:buNone/>
            </a:pPr>
            <a:r>
              <a:rPr lang="en-US" sz="1400" dirty="0">
                <a:solidFill>
                  <a:srgbClr val="C9DCE6"/>
                </a:solidFill>
              </a:rPr>
              <a:t>20 cigarettes/day</a:t>
            </a:r>
            <a:endParaRPr lang="en-US" sz="2000" dirty="0"/>
          </a:p>
        </p:txBody>
      </p:sp>
      <p:sp>
        <p:nvSpPr>
          <p:cNvPr id="8" name="Text 6"/>
          <p:cNvSpPr/>
          <p:nvPr/>
        </p:nvSpPr>
        <p:spPr>
          <a:xfrm>
            <a:off x="4892040" y="1783080"/>
            <a:ext cx="6720840" cy="4114800"/>
          </a:xfrm>
          <a:prstGeom prst="rect">
            <a:avLst/>
          </a:prstGeom>
          <a:noFill/>
          <a:ln/>
        </p:spPr>
        <p:txBody>
          <a:bodyPr wrap="square" rtlCol="0" anchor="t"/>
          <a:lstStyle/>
          <a:p>
            <a:pPr marL="228600" indent="-228600">
              <a:lnSpc>
                <a:spcPct val="115000"/>
              </a:lnSpc>
              <a:spcAft>
                <a:spcPts val="1400"/>
              </a:spcAft>
              <a:buSzPct val="100000"/>
              <a:buChar char="•"/>
            </a:pPr>
            <a:r>
              <a:rPr lang="en-US" sz="1450" dirty="0">
                <a:solidFill>
                  <a:srgbClr val="1A2530"/>
                </a:solidFill>
                <a:latin typeface="Calibri" pitchFamily="34" charset="0"/>
                <a:ea typeface="Calibri" pitchFamily="34" charset="-122"/>
                <a:cs typeface="Calibri" pitchFamily="34" charset="-120"/>
              </a:rPr>
              <a:t>Presenting symptoms: persistent cough for over three weeks, unexplained haemoptysis, weight loss and fatigue.</a:t>
            </a:r>
            <a:endParaRPr lang="en-US" sz="1450" dirty="0"/>
          </a:p>
          <a:p>
            <a:pPr marL="228600" indent="-228600">
              <a:lnSpc>
                <a:spcPct val="115000"/>
              </a:lnSpc>
              <a:spcAft>
                <a:spcPts val="1400"/>
              </a:spcAft>
              <a:buSzPct val="100000"/>
              <a:buChar char="•"/>
            </a:pPr>
            <a:r>
              <a:rPr lang="en-US" sz="1450" dirty="0">
                <a:solidFill>
                  <a:srgbClr val="1A2530"/>
                </a:solidFill>
                <a:latin typeface="Calibri" pitchFamily="34" charset="0"/>
                <a:ea typeface="Calibri" pitchFamily="34" charset="-122"/>
                <a:cs typeface="Calibri" pitchFamily="34" charset="-120"/>
              </a:rPr>
              <a:t>Referred urgently for a chest X-ray as he is aged 40 or over with unexplained haemoptysis, meeting NICE criteria for a suspected cancer pathway referral (NICE, 2026a).</a:t>
            </a:r>
            <a:endParaRPr lang="en-US" sz="1450" dirty="0"/>
          </a:p>
          <a:p>
            <a:pPr marL="228600" indent="-228600">
              <a:lnSpc>
                <a:spcPct val="115000"/>
              </a:lnSpc>
              <a:spcAft>
                <a:spcPts val="1400"/>
              </a:spcAft>
              <a:buSzPct val="100000"/>
              <a:buChar char="•"/>
            </a:pPr>
            <a:r>
              <a:rPr lang="en-US" sz="1450" dirty="0">
                <a:solidFill>
                  <a:srgbClr val="1A2530"/>
                </a:solidFill>
                <a:latin typeface="Calibri" pitchFamily="34" charset="0"/>
                <a:ea typeface="Calibri" pitchFamily="34" charset="-122"/>
                <a:cs typeface="Calibri" pitchFamily="34" charset="-120"/>
              </a:rPr>
              <a:t>Chest X-ray findings and follow-up staging investigations confirmed a diagnosis of non-small cell lung cancer (NSCLC), which accounts for around 85% of lung cancer cases (MSD Manual, 2026).</a:t>
            </a:r>
            <a:endParaRPr lang="en-US" sz="1450" dirty="0"/>
          </a:p>
          <a:p>
            <a:pPr marL="228600" indent="-228600">
              <a:lnSpc>
                <a:spcPct val="115000"/>
              </a:lnSpc>
              <a:spcAft>
                <a:spcPts val="1400"/>
              </a:spcAft>
              <a:buSzPct val="100000"/>
              <a:buChar char="•"/>
            </a:pPr>
            <a:r>
              <a:rPr lang="en-US" sz="1450" dirty="0">
                <a:solidFill>
                  <a:srgbClr val="1A2530"/>
                </a:solidFill>
                <a:latin typeface="Calibri" pitchFamily="34" charset="0"/>
                <a:ea typeface="Calibri" pitchFamily="34" charset="-122"/>
                <a:cs typeface="Calibri" pitchFamily="34" charset="-120"/>
              </a:rPr>
              <a:t>This fictional profile is used only to illustrate care planning principles; no real person's identifiable information is included.</a:t>
            </a:r>
            <a:endParaRPr lang="en-US" sz="1450" dirty="0"/>
          </a:p>
        </p:txBody>
      </p:sp>
      <p:sp>
        <p:nvSpPr>
          <p:cNvPr id="9" name="Text 7"/>
          <p:cNvSpPr/>
          <p:nvPr/>
        </p:nvSpPr>
        <p:spPr>
          <a:xfrm>
            <a:off x="11548872" y="6400800"/>
            <a:ext cx="365760" cy="274320"/>
          </a:xfrm>
          <a:prstGeom prst="rect">
            <a:avLst/>
          </a:prstGeom>
          <a:noFill/>
          <a:ln/>
        </p:spPr>
        <p:txBody>
          <a:bodyPr wrap="square" rtlCol="0" anchor="ctr"/>
          <a:lstStyle/>
          <a:p>
            <a:pPr marL="0" indent="0" algn="r">
              <a:buNone/>
            </a:pPr>
            <a:r>
              <a:rPr lang="en-US" sz="1000" dirty="0">
                <a:solidFill>
                  <a:srgbClr val="5A6B75"/>
                </a:solidFill>
                <a:latin typeface="Calibri" pitchFamily="34" charset="0"/>
                <a:ea typeface="Calibri" pitchFamily="34" charset="-122"/>
                <a:cs typeface="Calibri" pitchFamily="34" charset="-120"/>
              </a:rPr>
              <a:t>3</a:t>
            </a:r>
            <a:endParaRPr lang="en-US" sz="1000" dirty="0"/>
          </a:p>
        </p:txBody>
      </p:sp>
      <p:pic>
        <p:nvPicPr>
          <p:cNvPr id="26" name="Audio 25">
            <a:extLst>
              <a:ext uri="{FF2B5EF4-FFF2-40B4-BE49-F238E27FC236}">
                <a16:creationId xmlns:a16="http://schemas.microsoft.com/office/drawing/2014/main" id="{F1CE2ADD-67F1-B360-74FC-97C8063AC96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62590"/>
    </mc:Choice>
    <mc:Fallback>
      <p:transition spd="slow" advTm="625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411480"/>
            <a:ext cx="7315200" cy="320040"/>
          </a:xfrm>
          <a:prstGeom prst="rect">
            <a:avLst/>
          </a:prstGeom>
          <a:noFill/>
          <a:ln/>
        </p:spPr>
        <p:txBody>
          <a:bodyPr wrap="square" rtlCol="0" anchor="ctr"/>
          <a:lstStyle/>
          <a:p>
            <a:pPr marL="0" indent="0">
              <a:buNone/>
            </a:pPr>
            <a:r>
              <a:rPr lang="en-US" sz="1200" b="1" kern="0" spc="200" dirty="0">
                <a:solidFill>
                  <a:srgbClr val="065A82"/>
                </a:solidFill>
                <a:latin typeface="Calibri" pitchFamily="34" charset="0"/>
                <a:ea typeface="Calibri" pitchFamily="34" charset="-122"/>
                <a:cs typeface="Calibri" pitchFamily="34" charset="-120"/>
              </a:rPr>
              <a:t>ANATOMY</a:t>
            </a:r>
            <a:endParaRPr lang="en-US" sz="1200" dirty="0"/>
          </a:p>
        </p:txBody>
      </p:sp>
      <p:sp>
        <p:nvSpPr>
          <p:cNvPr id="3" name="Text 1"/>
          <p:cNvSpPr/>
          <p:nvPr/>
        </p:nvSpPr>
        <p:spPr>
          <a:xfrm>
            <a:off x="548640" y="685800"/>
            <a:ext cx="11064240" cy="822960"/>
          </a:xfrm>
          <a:prstGeom prst="rect">
            <a:avLst/>
          </a:prstGeom>
          <a:noFill/>
          <a:ln/>
        </p:spPr>
        <p:txBody>
          <a:bodyPr wrap="square" rtlCol="0" anchor="ctr"/>
          <a:lstStyle/>
          <a:p>
            <a:pPr marL="0" indent="0">
              <a:buNone/>
            </a:pPr>
            <a:r>
              <a:rPr lang="en-US" sz="3200" b="1" dirty="0">
                <a:solidFill>
                  <a:srgbClr val="1A2530"/>
                </a:solidFill>
                <a:latin typeface="Cambria" pitchFamily="34" charset="0"/>
                <a:ea typeface="Cambria" pitchFamily="34" charset="-122"/>
                <a:cs typeface="Cambria" pitchFamily="34" charset="-120"/>
              </a:rPr>
              <a:t>Anatomy of the Respiratory System</a:t>
            </a:r>
            <a:endParaRPr lang="en-US" sz="3200" dirty="0"/>
          </a:p>
        </p:txBody>
      </p:sp>
      <p:sp>
        <p:nvSpPr>
          <p:cNvPr id="4" name="Shape 2"/>
          <p:cNvSpPr/>
          <p:nvPr/>
        </p:nvSpPr>
        <p:spPr>
          <a:xfrm>
            <a:off x="548640" y="1828800"/>
            <a:ext cx="502920" cy="502920"/>
          </a:xfrm>
          <a:prstGeom prst="ellipse">
            <a:avLst/>
          </a:prstGeom>
          <a:solidFill>
            <a:srgbClr val="065A82"/>
          </a:solidFill>
          <a:ln/>
        </p:spPr>
        <p:txBody>
          <a:bodyPr/>
          <a:lstStyle/>
          <a:p>
            <a:endParaRPr lang="en-US"/>
          </a:p>
        </p:txBody>
      </p:sp>
      <p:sp>
        <p:nvSpPr>
          <p:cNvPr id="5" name="Text 3"/>
          <p:cNvSpPr/>
          <p:nvPr/>
        </p:nvSpPr>
        <p:spPr>
          <a:xfrm>
            <a:off x="548640" y="1828800"/>
            <a:ext cx="502920" cy="502920"/>
          </a:xfrm>
          <a:prstGeom prst="rect">
            <a:avLst/>
          </a:prstGeom>
          <a:noFill/>
          <a:ln/>
        </p:spPr>
        <p:txBody>
          <a:bodyPr wrap="square"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1</a:t>
            </a:r>
            <a:endParaRPr lang="en-US" sz="1600" dirty="0"/>
          </a:p>
        </p:txBody>
      </p:sp>
      <p:sp>
        <p:nvSpPr>
          <p:cNvPr id="6" name="Text 4"/>
          <p:cNvSpPr/>
          <p:nvPr/>
        </p:nvSpPr>
        <p:spPr>
          <a:xfrm>
            <a:off x="1234440" y="1783080"/>
            <a:ext cx="4297680" cy="365760"/>
          </a:xfrm>
          <a:prstGeom prst="rect">
            <a:avLst/>
          </a:prstGeom>
          <a:noFill/>
          <a:ln/>
        </p:spPr>
        <p:txBody>
          <a:bodyPr wrap="square" rtlCol="0" anchor="ctr"/>
          <a:lstStyle/>
          <a:p>
            <a:pPr marL="0" indent="0">
              <a:buNone/>
            </a:pPr>
            <a:r>
              <a:rPr lang="en-US" sz="1600" b="1" dirty="0">
                <a:solidFill>
                  <a:srgbClr val="1A2530"/>
                </a:solidFill>
                <a:latin typeface="Cambria" pitchFamily="34" charset="0"/>
                <a:ea typeface="Cambria" pitchFamily="34" charset="-122"/>
                <a:cs typeface="Cambria" pitchFamily="34" charset="-120"/>
              </a:rPr>
              <a:t>Nose, oropharynx &amp; larynx</a:t>
            </a:r>
            <a:endParaRPr lang="en-US" sz="1600" dirty="0"/>
          </a:p>
        </p:txBody>
      </p:sp>
      <p:sp>
        <p:nvSpPr>
          <p:cNvPr id="7" name="Text 5"/>
          <p:cNvSpPr/>
          <p:nvPr/>
        </p:nvSpPr>
        <p:spPr>
          <a:xfrm>
            <a:off x="1234440" y="2148840"/>
            <a:ext cx="4480560" cy="640080"/>
          </a:xfrm>
          <a:prstGeom prst="rect">
            <a:avLst/>
          </a:prstGeom>
          <a:noFill/>
          <a:ln/>
        </p:spPr>
        <p:txBody>
          <a:bodyPr wrap="square" rtlCol="0" anchor="ctr"/>
          <a:lstStyle/>
          <a:p>
            <a:pPr marL="0" indent="0">
              <a:lnSpc>
                <a:spcPct val="110000"/>
              </a:lnSpc>
              <a:buNone/>
            </a:pPr>
            <a:r>
              <a:rPr lang="en-US" sz="1250" dirty="0">
                <a:solidFill>
                  <a:srgbClr val="5A6B75"/>
                </a:solidFill>
                <a:latin typeface="Calibri" pitchFamily="34" charset="0"/>
                <a:ea typeface="Calibri" pitchFamily="34" charset="-122"/>
                <a:cs typeface="Calibri" pitchFamily="34" charset="-120"/>
              </a:rPr>
              <a:t>Warm, filter and direct air into the lower airway.</a:t>
            </a:r>
            <a:endParaRPr lang="en-US" sz="1250" dirty="0"/>
          </a:p>
        </p:txBody>
      </p:sp>
      <p:sp>
        <p:nvSpPr>
          <p:cNvPr id="8" name="Shape 6"/>
          <p:cNvSpPr/>
          <p:nvPr/>
        </p:nvSpPr>
        <p:spPr>
          <a:xfrm>
            <a:off x="548640" y="2880360"/>
            <a:ext cx="502920" cy="502920"/>
          </a:xfrm>
          <a:prstGeom prst="ellipse">
            <a:avLst/>
          </a:prstGeom>
          <a:solidFill>
            <a:srgbClr val="065A82"/>
          </a:solidFill>
          <a:ln/>
        </p:spPr>
        <p:txBody>
          <a:bodyPr/>
          <a:lstStyle/>
          <a:p>
            <a:endParaRPr lang="en-US"/>
          </a:p>
        </p:txBody>
      </p:sp>
      <p:sp>
        <p:nvSpPr>
          <p:cNvPr id="9" name="Text 7"/>
          <p:cNvSpPr/>
          <p:nvPr/>
        </p:nvSpPr>
        <p:spPr>
          <a:xfrm>
            <a:off x="548640" y="2880360"/>
            <a:ext cx="502920" cy="502920"/>
          </a:xfrm>
          <a:prstGeom prst="rect">
            <a:avLst/>
          </a:prstGeom>
          <a:noFill/>
          <a:ln/>
        </p:spPr>
        <p:txBody>
          <a:bodyPr wrap="square"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2</a:t>
            </a:r>
            <a:endParaRPr lang="en-US" sz="1600" dirty="0"/>
          </a:p>
        </p:txBody>
      </p:sp>
      <p:sp>
        <p:nvSpPr>
          <p:cNvPr id="10" name="Text 8"/>
          <p:cNvSpPr/>
          <p:nvPr/>
        </p:nvSpPr>
        <p:spPr>
          <a:xfrm>
            <a:off x="1234440" y="2834640"/>
            <a:ext cx="4297680" cy="365760"/>
          </a:xfrm>
          <a:prstGeom prst="rect">
            <a:avLst/>
          </a:prstGeom>
          <a:noFill/>
          <a:ln/>
        </p:spPr>
        <p:txBody>
          <a:bodyPr wrap="square" rtlCol="0" anchor="ctr"/>
          <a:lstStyle/>
          <a:p>
            <a:pPr marL="0" indent="0">
              <a:buNone/>
            </a:pPr>
            <a:r>
              <a:rPr lang="en-US" sz="1600" b="1" dirty="0">
                <a:solidFill>
                  <a:srgbClr val="1A2530"/>
                </a:solidFill>
                <a:latin typeface="Cambria" pitchFamily="34" charset="0"/>
                <a:ea typeface="Cambria" pitchFamily="34" charset="-122"/>
                <a:cs typeface="Cambria" pitchFamily="34" charset="-120"/>
              </a:rPr>
              <a:t>Trachea &amp; bronchi</a:t>
            </a:r>
            <a:endParaRPr lang="en-US" sz="1600" dirty="0"/>
          </a:p>
        </p:txBody>
      </p:sp>
      <p:sp>
        <p:nvSpPr>
          <p:cNvPr id="11" name="Text 9"/>
          <p:cNvSpPr/>
          <p:nvPr/>
        </p:nvSpPr>
        <p:spPr>
          <a:xfrm>
            <a:off x="1234440" y="3200400"/>
            <a:ext cx="4480560" cy="640080"/>
          </a:xfrm>
          <a:prstGeom prst="rect">
            <a:avLst/>
          </a:prstGeom>
          <a:noFill/>
          <a:ln/>
        </p:spPr>
        <p:txBody>
          <a:bodyPr wrap="square" rtlCol="0" anchor="ctr"/>
          <a:lstStyle/>
          <a:p>
            <a:pPr marL="0" indent="0">
              <a:lnSpc>
                <a:spcPct val="110000"/>
              </a:lnSpc>
              <a:buNone/>
            </a:pPr>
            <a:r>
              <a:rPr lang="en-US" sz="1250" dirty="0">
                <a:solidFill>
                  <a:srgbClr val="5A6B75"/>
                </a:solidFill>
                <a:latin typeface="Calibri" pitchFamily="34" charset="0"/>
                <a:ea typeface="Calibri" pitchFamily="34" charset="-122"/>
                <a:cs typeface="Calibri" pitchFamily="34" charset="-120"/>
              </a:rPr>
              <a:t>Cartilage-supported tubes carrying air into each lung.</a:t>
            </a:r>
            <a:endParaRPr lang="en-US" sz="1250" dirty="0"/>
          </a:p>
        </p:txBody>
      </p:sp>
      <p:sp>
        <p:nvSpPr>
          <p:cNvPr id="12" name="Shape 10"/>
          <p:cNvSpPr/>
          <p:nvPr/>
        </p:nvSpPr>
        <p:spPr>
          <a:xfrm>
            <a:off x="548640" y="3931920"/>
            <a:ext cx="502920" cy="502920"/>
          </a:xfrm>
          <a:prstGeom prst="ellipse">
            <a:avLst/>
          </a:prstGeom>
          <a:solidFill>
            <a:srgbClr val="065A82"/>
          </a:solidFill>
          <a:ln/>
        </p:spPr>
        <p:txBody>
          <a:bodyPr/>
          <a:lstStyle/>
          <a:p>
            <a:endParaRPr lang="en-US"/>
          </a:p>
        </p:txBody>
      </p:sp>
      <p:sp>
        <p:nvSpPr>
          <p:cNvPr id="13" name="Text 11"/>
          <p:cNvSpPr/>
          <p:nvPr/>
        </p:nvSpPr>
        <p:spPr>
          <a:xfrm>
            <a:off x="548640" y="3931920"/>
            <a:ext cx="502920" cy="502920"/>
          </a:xfrm>
          <a:prstGeom prst="rect">
            <a:avLst/>
          </a:prstGeom>
          <a:noFill/>
          <a:ln/>
        </p:spPr>
        <p:txBody>
          <a:bodyPr wrap="square"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3</a:t>
            </a:r>
            <a:endParaRPr lang="en-US" sz="1600" dirty="0"/>
          </a:p>
        </p:txBody>
      </p:sp>
      <p:sp>
        <p:nvSpPr>
          <p:cNvPr id="14" name="Text 12"/>
          <p:cNvSpPr/>
          <p:nvPr/>
        </p:nvSpPr>
        <p:spPr>
          <a:xfrm>
            <a:off x="1234440" y="3886200"/>
            <a:ext cx="4297680" cy="365760"/>
          </a:xfrm>
          <a:prstGeom prst="rect">
            <a:avLst/>
          </a:prstGeom>
          <a:noFill/>
          <a:ln/>
        </p:spPr>
        <p:txBody>
          <a:bodyPr wrap="square" rtlCol="0" anchor="ctr"/>
          <a:lstStyle/>
          <a:p>
            <a:pPr marL="0" indent="0">
              <a:buNone/>
            </a:pPr>
            <a:r>
              <a:rPr lang="en-US" sz="1600" b="1" dirty="0">
                <a:solidFill>
                  <a:srgbClr val="1A2530"/>
                </a:solidFill>
                <a:latin typeface="Cambria" pitchFamily="34" charset="0"/>
                <a:ea typeface="Cambria" pitchFamily="34" charset="-122"/>
                <a:cs typeface="Cambria" pitchFamily="34" charset="-120"/>
              </a:rPr>
              <a:t>Bronchioles</a:t>
            </a:r>
            <a:endParaRPr lang="en-US" sz="1600" dirty="0"/>
          </a:p>
        </p:txBody>
      </p:sp>
      <p:sp>
        <p:nvSpPr>
          <p:cNvPr id="15" name="Text 13"/>
          <p:cNvSpPr/>
          <p:nvPr/>
        </p:nvSpPr>
        <p:spPr>
          <a:xfrm>
            <a:off x="1234440" y="4251960"/>
            <a:ext cx="4480560" cy="640080"/>
          </a:xfrm>
          <a:prstGeom prst="rect">
            <a:avLst/>
          </a:prstGeom>
          <a:noFill/>
          <a:ln/>
        </p:spPr>
        <p:txBody>
          <a:bodyPr wrap="square" rtlCol="0" anchor="ctr"/>
          <a:lstStyle/>
          <a:p>
            <a:pPr marL="0" indent="0">
              <a:lnSpc>
                <a:spcPct val="110000"/>
              </a:lnSpc>
              <a:buNone/>
            </a:pPr>
            <a:r>
              <a:rPr lang="en-US" sz="1250" dirty="0">
                <a:solidFill>
                  <a:srgbClr val="5A6B75"/>
                </a:solidFill>
                <a:latin typeface="Calibri" pitchFamily="34" charset="0"/>
                <a:ea typeface="Calibri" pitchFamily="34" charset="-122"/>
                <a:cs typeface="Calibri" pitchFamily="34" charset="-120"/>
              </a:rPr>
              <a:t>Progressively smaller branching airways within the lungs.</a:t>
            </a:r>
            <a:endParaRPr lang="en-US" sz="1250" dirty="0"/>
          </a:p>
        </p:txBody>
      </p:sp>
      <p:sp>
        <p:nvSpPr>
          <p:cNvPr id="16" name="Shape 14"/>
          <p:cNvSpPr/>
          <p:nvPr/>
        </p:nvSpPr>
        <p:spPr>
          <a:xfrm>
            <a:off x="548640" y="4983480"/>
            <a:ext cx="502920" cy="502920"/>
          </a:xfrm>
          <a:prstGeom prst="ellipse">
            <a:avLst/>
          </a:prstGeom>
          <a:solidFill>
            <a:srgbClr val="065A82"/>
          </a:solidFill>
          <a:ln/>
        </p:spPr>
        <p:txBody>
          <a:bodyPr/>
          <a:lstStyle/>
          <a:p>
            <a:endParaRPr lang="en-US"/>
          </a:p>
        </p:txBody>
      </p:sp>
      <p:sp>
        <p:nvSpPr>
          <p:cNvPr id="17" name="Text 15"/>
          <p:cNvSpPr/>
          <p:nvPr/>
        </p:nvSpPr>
        <p:spPr>
          <a:xfrm>
            <a:off x="548640" y="4983480"/>
            <a:ext cx="502920" cy="502920"/>
          </a:xfrm>
          <a:prstGeom prst="rect">
            <a:avLst/>
          </a:prstGeom>
          <a:noFill/>
          <a:ln/>
        </p:spPr>
        <p:txBody>
          <a:bodyPr wrap="square"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4</a:t>
            </a:r>
            <a:endParaRPr lang="en-US" sz="1600" dirty="0"/>
          </a:p>
        </p:txBody>
      </p:sp>
      <p:sp>
        <p:nvSpPr>
          <p:cNvPr id="18" name="Text 16"/>
          <p:cNvSpPr/>
          <p:nvPr/>
        </p:nvSpPr>
        <p:spPr>
          <a:xfrm>
            <a:off x="1234440" y="4937760"/>
            <a:ext cx="4297680" cy="365760"/>
          </a:xfrm>
          <a:prstGeom prst="rect">
            <a:avLst/>
          </a:prstGeom>
          <a:noFill/>
          <a:ln/>
        </p:spPr>
        <p:txBody>
          <a:bodyPr wrap="square" rtlCol="0" anchor="ctr"/>
          <a:lstStyle/>
          <a:p>
            <a:pPr marL="0" indent="0">
              <a:buNone/>
            </a:pPr>
            <a:r>
              <a:rPr lang="en-US" sz="1600" b="1" dirty="0">
                <a:solidFill>
                  <a:srgbClr val="1A2530"/>
                </a:solidFill>
                <a:latin typeface="Cambria" pitchFamily="34" charset="0"/>
                <a:ea typeface="Cambria" pitchFamily="34" charset="-122"/>
                <a:cs typeface="Cambria" pitchFamily="34" charset="-120"/>
              </a:rPr>
              <a:t>Alveoli</a:t>
            </a:r>
            <a:endParaRPr lang="en-US" sz="1600" dirty="0"/>
          </a:p>
        </p:txBody>
      </p:sp>
      <p:sp>
        <p:nvSpPr>
          <p:cNvPr id="19" name="Text 17"/>
          <p:cNvSpPr/>
          <p:nvPr/>
        </p:nvSpPr>
        <p:spPr>
          <a:xfrm>
            <a:off x="1234440" y="5303520"/>
            <a:ext cx="4480560" cy="640080"/>
          </a:xfrm>
          <a:prstGeom prst="rect">
            <a:avLst/>
          </a:prstGeom>
          <a:noFill/>
          <a:ln/>
        </p:spPr>
        <p:txBody>
          <a:bodyPr wrap="square" rtlCol="0" anchor="ctr"/>
          <a:lstStyle/>
          <a:p>
            <a:pPr marL="0" indent="0">
              <a:lnSpc>
                <a:spcPct val="110000"/>
              </a:lnSpc>
              <a:buNone/>
            </a:pPr>
            <a:r>
              <a:rPr lang="en-US" sz="1250" dirty="0">
                <a:solidFill>
                  <a:srgbClr val="5A6B75"/>
                </a:solidFill>
                <a:latin typeface="Calibri" pitchFamily="34" charset="0"/>
                <a:ea typeface="Calibri" pitchFamily="34" charset="-122"/>
                <a:cs typeface="Calibri" pitchFamily="34" charset="-120"/>
              </a:rPr>
              <a:t>Around 300 million tiny air sacs; the primary site of gas exchange.</a:t>
            </a:r>
            <a:endParaRPr lang="en-US" sz="1250" dirty="0"/>
          </a:p>
        </p:txBody>
      </p:sp>
      <p:sp>
        <p:nvSpPr>
          <p:cNvPr id="20" name="Shape 18"/>
          <p:cNvSpPr/>
          <p:nvPr/>
        </p:nvSpPr>
        <p:spPr>
          <a:xfrm>
            <a:off x="6035040" y="1828800"/>
            <a:ext cx="5577840" cy="4251960"/>
          </a:xfrm>
          <a:prstGeom prst="roundRect">
            <a:avLst>
              <a:gd name="adj" fmla="val 1720"/>
            </a:avLst>
          </a:prstGeom>
          <a:solidFill>
            <a:srgbClr val="F4F8FA"/>
          </a:solidFill>
          <a:ln/>
        </p:spPr>
        <p:txBody>
          <a:bodyPr/>
          <a:lstStyle/>
          <a:p>
            <a:endParaRPr lang="en-US"/>
          </a:p>
        </p:txBody>
      </p:sp>
      <p:sp>
        <p:nvSpPr>
          <p:cNvPr id="21" name="Text 19"/>
          <p:cNvSpPr/>
          <p:nvPr/>
        </p:nvSpPr>
        <p:spPr>
          <a:xfrm>
            <a:off x="6355080" y="2057400"/>
            <a:ext cx="5029200" cy="3840480"/>
          </a:xfrm>
          <a:prstGeom prst="rect">
            <a:avLst/>
          </a:prstGeom>
          <a:noFill/>
          <a:ln/>
        </p:spPr>
        <p:txBody>
          <a:bodyPr wrap="square" rtlCol="0" anchor="t"/>
          <a:lstStyle/>
          <a:p>
            <a:pPr marL="228600" indent="-228600">
              <a:lnSpc>
                <a:spcPct val="115000"/>
              </a:lnSpc>
              <a:spcAft>
                <a:spcPts val="1200"/>
              </a:spcAft>
              <a:buSzPct val="100000"/>
              <a:buChar char="•"/>
            </a:pPr>
            <a:r>
              <a:rPr lang="en-US" sz="1400" dirty="0">
                <a:solidFill>
                  <a:srgbClr val="1A2530"/>
                </a:solidFill>
                <a:latin typeface="Calibri" pitchFamily="34" charset="0"/>
                <a:ea typeface="Calibri" pitchFamily="34" charset="-122"/>
                <a:cs typeface="Calibri" pitchFamily="34" charset="-120"/>
              </a:rPr>
              <a:t>The respiratory system runs from the nose and oropharynx through the larynx, trachea, bronchi and bronchioles into the lungs (StatPearls, 2023).</a:t>
            </a:r>
            <a:endParaRPr lang="en-US" sz="1400" dirty="0"/>
          </a:p>
          <a:p>
            <a:pPr marL="228600" indent="-228600">
              <a:lnSpc>
                <a:spcPct val="115000"/>
              </a:lnSpc>
              <a:spcAft>
                <a:spcPts val="1200"/>
              </a:spcAft>
              <a:buSzPct val="100000"/>
              <a:buChar char="•"/>
            </a:pPr>
            <a:r>
              <a:rPr lang="en-US" sz="1400" dirty="0">
                <a:solidFill>
                  <a:srgbClr val="1A2530"/>
                </a:solidFill>
                <a:latin typeface="Calibri" pitchFamily="34" charset="0"/>
                <a:ea typeface="Calibri" pitchFamily="34" charset="-122"/>
                <a:cs typeface="Calibri" pitchFamily="34" charset="-120"/>
              </a:rPr>
              <a:t>The lungs divide into lobes that ultimately subdivide into over 300 million alveoli, the primary location for gas exchange (StatPearls, 2023).</a:t>
            </a:r>
            <a:endParaRPr lang="en-US" sz="1400" dirty="0"/>
          </a:p>
          <a:p>
            <a:pPr marL="228600" indent="-228600">
              <a:lnSpc>
                <a:spcPct val="115000"/>
              </a:lnSpc>
              <a:spcAft>
                <a:spcPts val="1200"/>
              </a:spcAft>
              <a:buSzPct val="100000"/>
              <a:buChar char="•"/>
            </a:pPr>
            <a:r>
              <a:rPr lang="en-US" sz="1400" dirty="0">
                <a:solidFill>
                  <a:srgbClr val="1A2530"/>
                </a:solidFill>
                <a:latin typeface="Calibri" pitchFamily="34" charset="0"/>
                <a:ea typeface="Calibri" pitchFamily="34" charset="-122"/>
                <a:cs typeface="Calibri" pitchFamily="34" charset="-120"/>
              </a:rPr>
              <a:t>The diaphragm is the primary muscle of respiration and is innervated by the phrenic nerve, arising from spinal nerve roots C3 to C5 (StatPearls, 2023).</a:t>
            </a:r>
            <a:endParaRPr lang="en-US" sz="1400" dirty="0"/>
          </a:p>
          <a:p>
            <a:pPr marL="228600" indent="-228600">
              <a:lnSpc>
                <a:spcPct val="115000"/>
              </a:lnSpc>
              <a:spcAft>
                <a:spcPts val="1200"/>
              </a:spcAft>
              <a:buSzPct val="100000"/>
              <a:buChar char="•"/>
            </a:pPr>
            <a:r>
              <a:rPr lang="en-US" sz="1400" dirty="0">
                <a:solidFill>
                  <a:srgbClr val="1A2530"/>
                </a:solidFill>
                <a:latin typeface="Calibri" pitchFamily="34" charset="0"/>
                <a:ea typeface="Calibri" pitchFamily="34" charset="-122"/>
                <a:cs typeface="Calibri" pitchFamily="34" charset="-120"/>
              </a:rPr>
              <a:t>External intercostal muscles act as accessory inspiratory muscles, used mainly during exercise or respiratory distress (StatPearls, 2023).</a:t>
            </a:r>
            <a:endParaRPr lang="en-US" sz="1400" dirty="0"/>
          </a:p>
        </p:txBody>
      </p:sp>
      <p:sp>
        <p:nvSpPr>
          <p:cNvPr id="22" name="Text 20"/>
          <p:cNvSpPr/>
          <p:nvPr/>
        </p:nvSpPr>
        <p:spPr>
          <a:xfrm>
            <a:off x="11548872" y="6400800"/>
            <a:ext cx="365760" cy="274320"/>
          </a:xfrm>
          <a:prstGeom prst="rect">
            <a:avLst/>
          </a:prstGeom>
          <a:noFill/>
          <a:ln/>
        </p:spPr>
        <p:txBody>
          <a:bodyPr wrap="square" rtlCol="0" anchor="ctr"/>
          <a:lstStyle/>
          <a:p>
            <a:pPr marL="0" indent="0" algn="r">
              <a:buNone/>
            </a:pPr>
            <a:r>
              <a:rPr lang="en-US" sz="1000" dirty="0">
                <a:solidFill>
                  <a:srgbClr val="5A6B75"/>
                </a:solidFill>
                <a:latin typeface="Calibri" pitchFamily="34" charset="0"/>
                <a:ea typeface="Calibri" pitchFamily="34" charset="-122"/>
                <a:cs typeface="Calibri" pitchFamily="34" charset="-120"/>
              </a:rPr>
              <a:t>4</a:t>
            </a:r>
            <a:endParaRPr lang="en-US" sz="1000" dirty="0"/>
          </a:p>
        </p:txBody>
      </p:sp>
      <p:pic>
        <p:nvPicPr>
          <p:cNvPr id="37" name="Audio 36">
            <a:extLst>
              <a:ext uri="{FF2B5EF4-FFF2-40B4-BE49-F238E27FC236}">
                <a16:creationId xmlns:a16="http://schemas.microsoft.com/office/drawing/2014/main" id="{2050C2F7-E212-587D-54C4-A9AAFE34B61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68577"/>
    </mc:Choice>
    <mc:Fallback>
      <p:transition spd="slow" advTm="685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411480"/>
            <a:ext cx="7315200" cy="320040"/>
          </a:xfrm>
          <a:prstGeom prst="rect">
            <a:avLst/>
          </a:prstGeom>
          <a:noFill/>
          <a:ln/>
        </p:spPr>
        <p:txBody>
          <a:bodyPr wrap="square" rtlCol="0" anchor="ctr"/>
          <a:lstStyle/>
          <a:p>
            <a:pPr marL="0" indent="0">
              <a:buNone/>
            </a:pPr>
            <a:r>
              <a:rPr lang="en-US" sz="1200" b="1" kern="0" spc="200" dirty="0">
                <a:solidFill>
                  <a:srgbClr val="065A82"/>
                </a:solidFill>
                <a:latin typeface="Calibri" pitchFamily="34" charset="0"/>
                <a:ea typeface="Calibri" pitchFamily="34" charset="-122"/>
                <a:cs typeface="Calibri" pitchFamily="34" charset="-120"/>
              </a:rPr>
              <a:t>PHYSIOLOGY</a:t>
            </a:r>
            <a:endParaRPr lang="en-US" sz="1200" dirty="0"/>
          </a:p>
        </p:txBody>
      </p:sp>
      <p:sp>
        <p:nvSpPr>
          <p:cNvPr id="3" name="Text 1"/>
          <p:cNvSpPr/>
          <p:nvPr/>
        </p:nvSpPr>
        <p:spPr>
          <a:xfrm>
            <a:off x="548640" y="685800"/>
            <a:ext cx="11064240" cy="822960"/>
          </a:xfrm>
          <a:prstGeom prst="rect">
            <a:avLst/>
          </a:prstGeom>
          <a:noFill/>
          <a:ln/>
        </p:spPr>
        <p:txBody>
          <a:bodyPr wrap="square" rtlCol="0" anchor="ctr"/>
          <a:lstStyle/>
          <a:p>
            <a:pPr marL="0" indent="0">
              <a:buNone/>
            </a:pPr>
            <a:r>
              <a:rPr lang="en-US" sz="3200" b="1" dirty="0">
                <a:solidFill>
                  <a:srgbClr val="1A2530"/>
                </a:solidFill>
                <a:latin typeface="Cambria" pitchFamily="34" charset="0"/>
                <a:ea typeface="Cambria" pitchFamily="34" charset="-122"/>
                <a:cs typeface="Cambria" pitchFamily="34" charset="-120"/>
              </a:rPr>
              <a:t>How Breathing and Gas Exchange Work</a:t>
            </a:r>
            <a:endParaRPr lang="en-US" sz="3200" dirty="0"/>
          </a:p>
        </p:txBody>
      </p:sp>
      <p:sp>
        <p:nvSpPr>
          <p:cNvPr id="4" name="Shape 2"/>
          <p:cNvSpPr/>
          <p:nvPr/>
        </p:nvSpPr>
        <p:spPr>
          <a:xfrm>
            <a:off x="548640" y="1920240"/>
            <a:ext cx="2606040" cy="3566160"/>
          </a:xfrm>
          <a:prstGeom prst="roundRect">
            <a:avLst>
              <a:gd name="adj" fmla="val 2807"/>
            </a:avLst>
          </a:prstGeom>
          <a:solidFill>
            <a:srgbClr val="065A82"/>
          </a:solidFill>
          <a:ln/>
        </p:spPr>
        <p:txBody>
          <a:bodyPr/>
          <a:lstStyle/>
          <a:p>
            <a:endParaRPr lang="en-US"/>
          </a:p>
        </p:txBody>
      </p:sp>
      <p:sp>
        <p:nvSpPr>
          <p:cNvPr id="5" name="Shape 3"/>
          <p:cNvSpPr/>
          <p:nvPr/>
        </p:nvSpPr>
        <p:spPr>
          <a:xfrm>
            <a:off x="1531620" y="2148840"/>
            <a:ext cx="640080" cy="640080"/>
          </a:xfrm>
          <a:prstGeom prst="ellipse">
            <a:avLst/>
          </a:prstGeom>
          <a:solidFill>
            <a:srgbClr val="FFFFFF"/>
          </a:solidFill>
          <a:ln/>
        </p:spPr>
        <p:txBody>
          <a:bodyPr/>
          <a:lstStyle/>
          <a:p>
            <a:endParaRPr lang="en-US"/>
          </a:p>
        </p:txBody>
      </p:sp>
      <p:sp>
        <p:nvSpPr>
          <p:cNvPr id="6" name="Text 4"/>
          <p:cNvSpPr/>
          <p:nvPr/>
        </p:nvSpPr>
        <p:spPr>
          <a:xfrm>
            <a:off x="1531620" y="2148840"/>
            <a:ext cx="640080" cy="640080"/>
          </a:xfrm>
          <a:prstGeom prst="rect">
            <a:avLst/>
          </a:prstGeom>
          <a:noFill/>
          <a:ln/>
        </p:spPr>
        <p:txBody>
          <a:bodyPr wrap="square" rtlCol="0" anchor="ctr"/>
          <a:lstStyle/>
          <a:p>
            <a:pPr marL="0" indent="0" algn="ctr">
              <a:buNone/>
            </a:pPr>
            <a:r>
              <a:rPr lang="en-US" sz="2000" b="1" dirty="0">
                <a:solidFill>
                  <a:srgbClr val="065A82"/>
                </a:solidFill>
                <a:latin typeface="Cambria" pitchFamily="34" charset="0"/>
                <a:ea typeface="Cambria" pitchFamily="34" charset="-122"/>
                <a:cs typeface="Cambria" pitchFamily="34" charset="-120"/>
              </a:rPr>
              <a:t>1</a:t>
            </a:r>
            <a:endParaRPr lang="en-US" sz="2000" dirty="0"/>
          </a:p>
        </p:txBody>
      </p:sp>
      <p:sp>
        <p:nvSpPr>
          <p:cNvPr id="7" name="Text 5"/>
          <p:cNvSpPr/>
          <p:nvPr/>
        </p:nvSpPr>
        <p:spPr>
          <a:xfrm>
            <a:off x="685800" y="2926080"/>
            <a:ext cx="2331720" cy="594360"/>
          </a:xfrm>
          <a:prstGeom prst="rect">
            <a:avLst/>
          </a:prstGeom>
          <a:noFill/>
          <a:ln/>
        </p:spPr>
        <p:txBody>
          <a:bodyPr wrap="square" rtlCol="0" anchor="ctr"/>
          <a:lstStyle/>
          <a:p>
            <a:pPr marL="0" indent="0" algn="ctr">
              <a:lnSpc>
                <a:spcPct val="100000"/>
              </a:lnSpc>
              <a:buNone/>
            </a:pPr>
            <a:r>
              <a:rPr lang="en-US" sz="1500" b="1" dirty="0">
                <a:solidFill>
                  <a:srgbClr val="FFFFFF"/>
                </a:solidFill>
                <a:latin typeface="Cambria" pitchFamily="34" charset="0"/>
                <a:ea typeface="Cambria" pitchFamily="34" charset="-122"/>
                <a:cs typeface="Cambria" pitchFamily="34" charset="-120"/>
              </a:rPr>
              <a:t>Ventilation</a:t>
            </a:r>
            <a:endParaRPr lang="en-US" sz="1500" dirty="0"/>
          </a:p>
        </p:txBody>
      </p:sp>
      <p:sp>
        <p:nvSpPr>
          <p:cNvPr id="8" name="Text 6"/>
          <p:cNvSpPr/>
          <p:nvPr/>
        </p:nvSpPr>
        <p:spPr>
          <a:xfrm>
            <a:off x="731520" y="3566160"/>
            <a:ext cx="2240280" cy="1828800"/>
          </a:xfrm>
          <a:prstGeom prst="rect">
            <a:avLst/>
          </a:prstGeom>
          <a:noFill/>
          <a:ln/>
        </p:spPr>
        <p:txBody>
          <a:bodyPr wrap="square" rtlCol="0" anchor="ctr"/>
          <a:lstStyle/>
          <a:p>
            <a:pPr marL="0" indent="0" algn="ctr">
              <a:lnSpc>
                <a:spcPct val="115000"/>
              </a:lnSpc>
              <a:buNone/>
            </a:pPr>
            <a:r>
              <a:rPr lang="en-US" sz="1100" dirty="0">
                <a:solidFill>
                  <a:srgbClr val="EAF3F6"/>
                </a:solidFill>
                <a:latin typeface="Calibri" pitchFamily="34" charset="0"/>
                <a:ea typeface="Calibri" pitchFamily="34" charset="-122"/>
                <a:cs typeface="Calibri" pitchFamily="34" charset="-120"/>
              </a:rPr>
              <a:t>Lung compliance, chest wall compliance, respiratory rate and airway resistance combine to create the negative pressure that draws air into the lungs (StatPearls, 2023).</a:t>
            </a:r>
            <a:endParaRPr lang="en-US" sz="1100" dirty="0"/>
          </a:p>
        </p:txBody>
      </p:sp>
      <p:sp>
        <p:nvSpPr>
          <p:cNvPr id="9" name="Text 7"/>
          <p:cNvSpPr/>
          <p:nvPr/>
        </p:nvSpPr>
        <p:spPr>
          <a:xfrm>
            <a:off x="2880360" y="3383280"/>
            <a:ext cx="548640" cy="457200"/>
          </a:xfrm>
          <a:prstGeom prst="rect">
            <a:avLst/>
          </a:prstGeom>
          <a:noFill/>
          <a:ln/>
        </p:spPr>
        <p:txBody>
          <a:bodyPr wrap="square" rtlCol="0" anchor="ctr"/>
          <a:lstStyle/>
          <a:p>
            <a:pPr marL="0" indent="0" algn="ctr">
              <a:buNone/>
            </a:pPr>
            <a:r>
              <a:rPr lang="en-US" sz="2200" b="1" dirty="0">
                <a:solidFill>
                  <a:srgbClr val="5A6B75"/>
                </a:solidFill>
                <a:latin typeface="Calibri" pitchFamily="34" charset="0"/>
                <a:ea typeface="Calibri" pitchFamily="34" charset="-122"/>
                <a:cs typeface="Calibri" pitchFamily="34" charset="-120"/>
              </a:rPr>
              <a:t>→</a:t>
            </a:r>
            <a:endParaRPr lang="en-US" sz="2200" dirty="0"/>
          </a:p>
        </p:txBody>
      </p:sp>
      <p:sp>
        <p:nvSpPr>
          <p:cNvPr id="10" name="Shape 8"/>
          <p:cNvSpPr/>
          <p:nvPr/>
        </p:nvSpPr>
        <p:spPr>
          <a:xfrm>
            <a:off x="3429000" y="1920240"/>
            <a:ext cx="2606040" cy="3566160"/>
          </a:xfrm>
          <a:prstGeom prst="roundRect">
            <a:avLst>
              <a:gd name="adj" fmla="val 2807"/>
            </a:avLst>
          </a:prstGeom>
          <a:solidFill>
            <a:srgbClr val="1C7293"/>
          </a:solidFill>
          <a:ln/>
        </p:spPr>
        <p:txBody>
          <a:bodyPr/>
          <a:lstStyle/>
          <a:p>
            <a:endParaRPr lang="en-US"/>
          </a:p>
        </p:txBody>
      </p:sp>
      <p:sp>
        <p:nvSpPr>
          <p:cNvPr id="11" name="Shape 9"/>
          <p:cNvSpPr/>
          <p:nvPr/>
        </p:nvSpPr>
        <p:spPr>
          <a:xfrm>
            <a:off x="4411980" y="2148840"/>
            <a:ext cx="640080" cy="640080"/>
          </a:xfrm>
          <a:prstGeom prst="ellipse">
            <a:avLst/>
          </a:prstGeom>
          <a:solidFill>
            <a:srgbClr val="FFFFFF"/>
          </a:solidFill>
          <a:ln/>
        </p:spPr>
        <p:txBody>
          <a:bodyPr/>
          <a:lstStyle/>
          <a:p>
            <a:endParaRPr lang="en-US"/>
          </a:p>
        </p:txBody>
      </p:sp>
      <p:sp>
        <p:nvSpPr>
          <p:cNvPr id="12" name="Text 10"/>
          <p:cNvSpPr/>
          <p:nvPr/>
        </p:nvSpPr>
        <p:spPr>
          <a:xfrm>
            <a:off x="4411980" y="2148840"/>
            <a:ext cx="640080" cy="640080"/>
          </a:xfrm>
          <a:prstGeom prst="rect">
            <a:avLst/>
          </a:prstGeom>
          <a:noFill/>
          <a:ln/>
        </p:spPr>
        <p:txBody>
          <a:bodyPr wrap="square" rtlCol="0" anchor="ctr"/>
          <a:lstStyle/>
          <a:p>
            <a:pPr marL="0" indent="0" algn="ctr">
              <a:buNone/>
            </a:pPr>
            <a:r>
              <a:rPr lang="en-US" sz="2000" b="1" dirty="0">
                <a:solidFill>
                  <a:srgbClr val="1C7293"/>
                </a:solidFill>
                <a:latin typeface="Cambria" pitchFamily="34" charset="0"/>
                <a:ea typeface="Cambria" pitchFamily="34" charset="-122"/>
                <a:cs typeface="Cambria" pitchFamily="34" charset="-120"/>
              </a:rPr>
              <a:t>2</a:t>
            </a:r>
            <a:endParaRPr lang="en-US" sz="2000" dirty="0"/>
          </a:p>
        </p:txBody>
      </p:sp>
      <p:sp>
        <p:nvSpPr>
          <p:cNvPr id="13" name="Text 11"/>
          <p:cNvSpPr/>
          <p:nvPr/>
        </p:nvSpPr>
        <p:spPr>
          <a:xfrm>
            <a:off x="3566160" y="2926080"/>
            <a:ext cx="2331720" cy="594360"/>
          </a:xfrm>
          <a:prstGeom prst="rect">
            <a:avLst/>
          </a:prstGeom>
          <a:noFill/>
          <a:ln/>
        </p:spPr>
        <p:txBody>
          <a:bodyPr wrap="square" rtlCol="0" anchor="ctr"/>
          <a:lstStyle/>
          <a:p>
            <a:pPr marL="0" indent="0" algn="ctr">
              <a:lnSpc>
                <a:spcPct val="100000"/>
              </a:lnSpc>
              <a:buNone/>
            </a:pPr>
            <a:r>
              <a:rPr lang="en-US" sz="1500" b="1" dirty="0">
                <a:solidFill>
                  <a:srgbClr val="FFFFFF"/>
                </a:solidFill>
                <a:latin typeface="Cambria" pitchFamily="34" charset="0"/>
                <a:ea typeface="Cambria" pitchFamily="34" charset="-122"/>
                <a:cs typeface="Cambria" pitchFamily="34" charset="-120"/>
              </a:rPr>
              <a:t>Air reaches the alveoli</a:t>
            </a:r>
            <a:endParaRPr lang="en-US" sz="1500" dirty="0"/>
          </a:p>
        </p:txBody>
      </p:sp>
      <p:sp>
        <p:nvSpPr>
          <p:cNvPr id="14" name="Text 12"/>
          <p:cNvSpPr/>
          <p:nvPr/>
        </p:nvSpPr>
        <p:spPr>
          <a:xfrm>
            <a:off x="3611880" y="3566160"/>
            <a:ext cx="2240280" cy="1828800"/>
          </a:xfrm>
          <a:prstGeom prst="rect">
            <a:avLst/>
          </a:prstGeom>
          <a:noFill/>
          <a:ln/>
        </p:spPr>
        <p:txBody>
          <a:bodyPr wrap="square" rtlCol="0" anchor="ctr"/>
          <a:lstStyle/>
          <a:p>
            <a:pPr marL="0" indent="0" algn="ctr">
              <a:lnSpc>
                <a:spcPct val="115000"/>
              </a:lnSpc>
              <a:buNone/>
            </a:pPr>
            <a:r>
              <a:rPr lang="en-US" sz="1100" dirty="0">
                <a:solidFill>
                  <a:srgbClr val="EAF3F6"/>
                </a:solidFill>
                <a:latin typeface="Calibri" pitchFamily="34" charset="0"/>
                <a:ea typeface="Calibri" pitchFamily="34" charset="-122"/>
                <a:cs typeface="Calibri" pitchFamily="34" charset="-120"/>
              </a:rPr>
              <a:t>Inhaled air travels through the branching airways until it reaches the alveoli, the functional units of gas exchange (StatPearls, 2023).</a:t>
            </a:r>
            <a:endParaRPr lang="en-US" sz="1100" dirty="0"/>
          </a:p>
        </p:txBody>
      </p:sp>
      <p:sp>
        <p:nvSpPr>
          <p:cNvPr id="15" name="Text 13"/>
          <p:cNvSpPr/>
          <p:nvPr/>
        </p:nvSpPr>
        <p:spPr>
          <a:xfrm>
            <a:off x="5760720" y="3383280"/>
            <a:ext cx="548640" cy="457200"/>
          </a:xfrm>
          <a:prstGeom prst="rect">
            <a:avLst/>
          </a:prstGeom>
          <a:noFill/>
          <a:ln/>
        </p:spPr>
        <p:txBody>
          <a:bodyPr wrap="square" rtlCol="0" anchor="ctr"/>
          <a:lstStyle/>
          <a:p>
            <a:pPr marL="0" indent="0" algn="ctr">
              <a:buNone/>
            </a:pPr>
            <a:r>
              <a:rPr lang="en-US" sz="2200" b="1" dirty="0">
                <a:solidFill>
                  <a:srgbClr val="5A6B75"/>
                </a:solidFill>
                <a:latin typeface="Calibri" pitchFamily="34" charset="0"/>
                <a:ea typeface="Calibri" pitchFamily="34" charset="-122"/>
                <a:cs typeface="Calibri" pitchFamily="34" charset="-120"/>
              </a:rPr>
              <a:t>→</a:t>
            </a:r>
            <a:endParaRPr lang="en-US" sz="2200" dirty="0"/>
          </a:p>
        </p:txBody>
      </p:sp>
      <p:sp>
        <p:nvSpPr>
          <p:cNvPr id="16" name="Shape 14"/>
          <p:cNvSpPr/>
          <p:nvPr/>
        </p:nvSpPr>
        <p:spPr>
          <a:xfrm>
            <a:off x="6309360" y="1920240"/>
            <a:ext cx="2606040" cy="3566160"/>
          </a:xfrm>
          <a:prstGeom prst="roundRect">
            <a:avLst>
              <a:gd name="adj" fmla="val 2807"/>
            </a:avLst>
          </a:prstGeom>
          <a:solidFill>
            <a:srgbClr val="065A82"/>
          </a:solidFill>
          <a:ln/>
        </p:spPr>
        <p:txBody>
          <a:bodyPr/>
          <a:lstStyle/>
          <a:p>
            <a:endParaRPr lang="en-US"/>
          </a:p>
        </p:txBody>
      </p:sp>
      <p:sp>
        <p:nvSpPr>
          <p:cNvPr id="17" name="Shape 15"/>
          <p:cNvSpPr/>
          <p:nvPr/>
        </p:nvSpPr>
        <p:spPr>
          <a:xfrm>
            <a:off x="7292340" y="2148840"/>
            <a:ext cx="640080" cy="640080"/>
          </a:xfrm>
          <a:prstGeom prst="ellipse">
            <a:avLst/>
          </a:prstGeom>
          <a:solidFill>
            <a:srgbClr val="FFFFFF"/>
          </a:solidFill>
          <a:ln/>
        </p:spPr>
        <p:txBody>
          <a:bodyPr/>
          <a:lstStyle/>
          <a:p>
            <a:endParaRPr lang="en-US"/>
          </a:p>
        </p:txBody>
      </p:sp>
      <p:sp>
        <p:nvSpPr>
          <p:cNvPr id="18" name="Text 16"/>
          <p:cNvSpPr/>
          <p:nvPr/>
        </p:nvSpPr>
        <p:spPr>
          <a:xfrm>
            <a:off x="7292340" y="2148840"/>
            <a:ext cx="640080" cy="640080"/>
          </a:xfrm>
          <a:prstGeom prst="rect">
            <a:avLst/>
          </a:prstGeom>
          <a:noFill/>
          <a:ln/>
        </p:spPr>
        <p:txBody>
          <a:bodyPr wrap="square" rtlCol="0" anchor="ctr"/>
          <a:lstStyle/>
          <a:p>
            <a:pPr marL="0" indent="0" algn="ctr">
              <a:buNone/>
            </a:pPr>
            <a:r>
              <a:rPr lang="en-US" sz="2000" b="1" dirty="0">
                <a:solidFill>
                  <a:srgbClr val="065A82"/>
                </a:solidFill>
                <a:latin typeface="Cambria" pitchFamily="34" charset="0"/>
                <a:ea typeface="Cambria" pitchFamily="34" charset="-122"/>
                <a:cs typeface="Cambria" pitchFamily="34" charset="-120"/>
              </a:rPr>
              <a:t>3</a:t>
            </a:r>
            <a:endParaRPr lang="en-US" sz="2000" dirty="0"/>
          </a:p>
        </p:txBody>
      </p:sp>
      <p:sp>
        <p:nvSpPr>
          <p:cNvPr id="19" name="Text 17"/>
          <p:cNvSpPr/>
          <p:nvPr/>
        </p:nvSpPr>
        <p:spPr>
          <a:xfrm>
            <a:off x="6446520" y="2926080"/>
            <a:ext cx="2331720" cy="594360"/>
          </a:xfrm>
          <a:prstGeom prst="rect">
            <a:avLst/>
          </a:prstGeom>
          <a:noFill/>
          <a:ln/>
        </p:spPr>
        <p:txBody>
          <a:bodyPr wrap="square" rtlCol="0" anchor="ctr"/>
          <a:lstStyle/>
          <a:p>
            <a:pPr marL="0" indent="0" algn="ctr">
              <a:lnSpc>
                <a:spcPct val="100000"/>
              </a:lnSpc>
              <a:buNone/>
            </a:pPr>
            <a:r>
              <a:rPr lang="en-US" sz="1500" b="1" dirty="0">
                <a:solidFill>
                  <a:srgbClr val="FFFFFF"/>
                </a:solidFill>
                <a:latin typeface="Cambria" pitchFamily="34" charset="0"/>
                <a:ea typeface="Cambria" pitchFamily="34" charset="-122"/>
                <a:cs typeface="Cambria" pitchFamily="34" charset="-120"/>
              </a:rPr>
              <a:t>Diffusion</a:t>
            </a:r>
            <a:endParaRPr lang="en-US" sz="1500" dirty="0"/>
          </a:p>
        </p:txBody>
      </p:sp>
      <p:sp>
        <p:nvSpPr>
          <p:cNvPr id="20" name="Text 18"/>
          <p:cNvSpPr/>
          <p:nvPr/>
        </p:nvSpPr>
        <p:spPr>
          <a:xfrm>
            <a:off x="6492240" y="3566160"/>
            <a:ext cx="2240280" cy="1828800"/>
          </a:xfrm>
          <a:prstGeom prst="rect">
            <a:avLst/>
          </a:prstGeom>
          <a:noFill/>
          <a:ln/>
        </p:spPr>
        <p:txBody>
          <a:bodyPr wrap="square" rtlCol="0" anchor="ctr"/>
          <a:lstStyle/>
          <a:p>
            <a:pPr marL="0" indent="0" algn="ctr">
              <a:lnSpc>
                <a:spcPct val="115000"/>
              </a:lnSpc>
              <a:buNone/>
            </a:pPr>
            <a:r>
              <a:rPr lang="en-US" sz="1100" dirty="0">
                <a:solidFill>
                  <a:srgbClr val="EAF3F6"/>
                </a:solidFill>
                <a:latin typeface="Calibri" pitchFamily="34" charset="0"/>
                <a:ea typeface="Calibri" pitchFamily="34" charset="-122"/>
                <a:cs typeface="Calibri" pitchFamily="34" charset="-120"/>
              </a:rPr>
              <a:t>Oxygen diffuses from the alveolar air space into the surrounding pulmonary capillaries, while carbon dioxide diffuses the opposite way (StatPearls, 2023).</a:t>
            </a:r>
            <a:endParaRPr lang="en-US" sz="1100" dirty="0"/>
          </a:p>
        </p:txBody>
      </p:sp>
      <p:sp>
        <p:nvSpPr>
          <p:cNvPr id="21" name="Text 19"/>
          <p:cNvSpPr/>
          <p:nvPr/>
        </p:nvSpPr>
        <p:spPr>
          <a:xfrm>
            <a:off x="8641080" y="3383280"/>
            <a:ext cx="548640" cy="457200"/>
          </a:xfrm>
          <a:prstGeom prst="rect">
            <a:avLst/>
          </a:prstGeom>
          <a:noFill/>
          <a:ln/>
        </p:spPr>
        <p:txBody>
          <a:bodyPr wrap="square" rtlCol="0" anchor="ctr"/>
          <a:lstStyle/>
          <a:p>
            <a:pPr marL="0" indent="0" algn="ctr">
              <a:buNone/>
            </a:pPr>
            <a:r>
              <a:rPr lang="en-US" sz="2200" b="1" dirty="0">
                <a:solidFill>
                  <a:srgbClr val="5A6B75"/>
                </a:solidFill>
                <a:latin typeface="Calibri" pitchFamily="34" charset="0"/>
                <a:ea typeface="Calibri" pitchFamily="34" charset="-122"/>
                <a:cs typeface="Calibri" pitchFamily="34" charset="-120"/>
              </a:rPr>
              <a:t>→</a:t>
            </a:r>
            <a:endParaRPr lang="en-US" sz="2200" dirty="0"/>
          </a:p>
        </p:txBody>
      </p:sp>
      <p:sp>
        <p:nvSpPr>
          <p:cNvPr id="22" name="Shape 20"/>
          <p:cNvSpPr/>
          <p:nvPr/>
        </p:nvSpPr>
        <p:spPr>
          <a:xfrm>
            <a:off x="9189720" y="1920240"/>
            <a:ext cx="2606040" cy="3566160"/>
          </a:xfrm>
          <a:prstGeom prst="roundRect">
            <a:avLst>
              <a:gd name="adj" fmla="val 2807"/>
            </a:avLst>
          </a:prstGeom>
          <a:solidFill>
            <a:srgbClr val="1C7293"/>
          </a:solidFill>
          <a:ln/>
        </p:spPr>
        <p:txBody>
          <a:bodyPr/>
          <a:lstStyle/>
          <a:p>
            <a:endParaRPr lang="en-US"/>
          </a:p>
        </p:txBody>
      </p:sp>
      <p:sp>
        <p:nvSpPr>
          <p:cNvPr id="23" name="Shape 21"/>
          <p:cNvSpPr/>
          <p:nvPr/>
        </p:nvSpPr>
        <p:spPr>
          <a:xfrm>
            <a:off x="10172700" y="2148840"/>
            <a:ext cx="640080" cy="640080"/>
          </a:xfrm>
          <a:prstGeom prst="ellipse">
            <a:avLst/>
          </a:prstGeom>
          <a:solidFill>
            <a:srgbClr val="FFFFFF"/>
          </a:solidFill>
          <a:ln/>
        </p:spPr>
        <p:txBody>
          <a:bodyPr/>
          <a:lstStyle/>
          <a:p>
            <a:endParaRPr lang="en-US"/>
          </a:p>
        </p:txBody>
      </p:sp>
      <p:sp>
        <p:nvSpPr>
          <p:cNvPr id="24" name="Text 22"/>
          <p:cNvSpPr/>
          <p:nvPr/>
        </p:nvSpPr>
        <p:spPr>
          <a:xfrm>
            <a:off x="10172700" y="2148840"/>
            <a:ext cx="640080" cy="640080"/>
          </a:xfrm>
          <a:prstGeom prst="rect">
            <a:avLst/>
          </a:prstGeom>
          <a:noFill/>
          <a:ln/>
        </p:spPr>
        <p:txBody>
          <a:bodyPr wrap="square" rtlCol="0" anchor="ctr"/>
          <a:lstStyle/>
          <a:p>
            <a:pPr marL="0" indent="0" algn="ctr">
              <a:buNone/>
            </a:pPr>
            <a:r>
              <a:rPr lang="en-US" sz="2000" b="1" dirty="0">
                <a:solidFill>
                  <a:srgbClr val="1C7293"/>
                </a:solidFill>
                <a:latin typeface="Cambria" pitchFamily="34" charset="0"/>
                <a:ea typeface="Cambria" pitchFamily="34" charset="-122"/>
                <a:cs typeface="Cambria" pitchFamily="34" charset="-120"/>
              </a:rPr>
              <a:t>4</a:t>
            </a:r>
            <a:endParaRPr lang="en-US" sz="2000" dirty="0"/>
          </a:p>
        </p:txBody>
      </p:sp>
      <p:sp>
        <p:nvSpPr>
          <p:cNvPr id="25" name="Text 23"/>
          <p:cNvSpPr/>
          <p:nvPr/>
        </p:nvSpPr>
        <p:spPr>
          <a:xfrm>
            <a:off x="9326880" y="2926080"/>
            <a:ext cx="2331720" cy="594360"/>
          </a:xfrm>
          <a:prstGeom prst="rect">
            <a:avLst/>
          </a:prstGeom>
          <a:noFill/>
          <a:ln/>
        </p:spPr>
        <p:txBody>
          <a:bodyPr wrap="square" rtlCol="0" anchor="ctr"/>
          <a:lstStyle/>
          <a:p>
            <a:pPr marL="0" indent="0" algn="ctr">
              <a:lnSpc>
                <a:spcPct val="100000"/>
              </a:lnSpc>
              <a:buNone/>
            </a:pPr>
            <a:r>
              <a:rPr lang="en-US" sz="1500" b="1" dirty="0">
                <a:solidFill>
                  <a:srgbClr val="FFFFFF"/>
                </a:solidFill>
                <a:latin typeface="Cambria" pitchFamily="34" charset="0"/>
                <a:ea typeface="Cambria" pitchFamily="34" charset="-122"/>
                <a:cs typeface="Cambria" pitchFamily="34" charset="-120"/>
              </a:rPr>
              <a:t>Perfusion</a:t>
            </a:r>
            <a:endParaRPr lang="en-US" sz="1500" dirty="0"/>
          </a:p>
        </p:txBody>
      </p:sp>
      <p:sp>
        <p:nvSpPr>
          <p:cNvPr id="26" name="Text 24"/>
          <p:cNvSpPr/>
          <p:nvPr/>
        </p:nvSpPr>
        <p:spPr>
          <a:xfrm>
            <a:off x="9372600" y="3566160"/>
            <a:ext cx="2240280" cy="1828800"/>
          </a:xfrm>
          <a:prstGeom prst="rect">
            <a:avLst/>
          </a:prstGeom>
          <a:noFill/>
          <a:ln/>
        </p:spPr>
        <p:txBody>
          <a:bodyPr wrap="square" rtlCol="0" anchor="ctr"/>
          <a:lstStyle/>
          <a:p>
            <a:pPr marL="0" indent="0" algn="ctr">
              <a:lnSpc>
                <a:spcPct val="115000"/>
              </a:lnSpc>
              <a:buNone/>
            </a:pPr>
            <a:r>
              <a:rPr lang="en-US" sz="1100" dirty="0">
                <a:solidFill>
                  <a:srgbClr val="EAF3F6"/>
                </a:solidFill>
                <a:latin typeface="Calibri" pitchFamily="34" charset="0"/>
                <a:ea typeface="Calibri" pitchFamily="34" charset="-122"/>
                <a:cs typeface="Calibri" pitchFamily="34" charset="-120"/>
              </a:rPr>
              <a:t>Oxygenated blood is carried away from the lungs to perfuse tissues throughout the body (StatPearls, 2023).</a:t>
            </a:r>
            <a:endParaRPr lang="en-US" sz="1100" dirty="0"/>
          </a:p>
        </p:txBody>
      </p:sp>
      <p:sp>
        <p:nvSpPr>
          <p:cNvPr id="27" name="Text 25"/>
          <p:cNvSpPr/>
          <p:nvPr/>
        </p:nvSpPr>
        <p:spPr>
          <a:xfrm>
            <a:off x="11548872" y="6400800"/>
            <a:ext cx="365760" cy="274320"/>
          </a:xfrm>
          <a:prstGeom prst="rect">
            <a:avLst/>
          </a:prstGeom>
          <a:noFill/>
          <a:ln/>
        </p:spPr>
        <p:txBody>
          <a:bodyPr wrap="square" rtlCol="0" anchor="ctr"/>
          <a:lstStyle/>
          <a:p>
            <a:pPr marL="0" indent="0" algn="r">
              <a:buNone/>
            </a:pPr>
            <a:r>
              <a:rPr lang="en-US" sz="1000" dirty="0">
                <a:solidFill>
                  <a:srgbClr val="5A6B75"/>
                </a:solidFill>
                <a:latin typeface="Calibri" pitchFamily="34" charset="0"/>
                <a:ea typeface="Calibri" pitchFamily="34" charset="-122"/>
                <a:cs typeface="Calibri" pitchFamily="34" charset="-120"/>
              </a:rPr>
              <a:t>5</a:t>
            </a:r>
            <a:endParaRPr lang="en-US" sz="1000" dirty="0"/>
          </a:p>
        </p:txBody>
      </p:sp>
      <p:pic>
        <p:nvPicPr>
          <p:cNvPr id="30" name="Audio 29">
            <a:extLst>
              <a:ext uri="{FF2B5EF4-FFF2-40B4-BE49-F238E27FC236}">
                <a16:creationId xmlns:a16="http://schemas.microsoft.com/office/drawing/2014/main" id="{63ABD882-22C0-B1D4-9155-4002670B0AF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66974"/>
    </mc:Choice>
    <mc:Fallback>
      <p:transition spd="slow" advTm="669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0"/>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411480"/>
            <a:ext cx="7315200" cy="320040"/>
          </a:xfrm>
          <a:prstGeom prst="rect">
            <a:avLst/>
          </a:prstGeom>
          <a:noFill/>
          <a:ln/>
        </p:spPr>
        <p:txBody>
          <a:bodyPr wrap="square" rtlCol="0" anchor="ctr"/>
          <a:lstStyle/>
          <a:p>
            <a:pPr marL="0" indent="0">
              <a:buNone/>
            </a:pPr>
            <a:r>
              <a:rPr lang="en-US" sz="1200" b="1" kern="0" spc="200" dirty="0">
                <a:solidFill>
                  <a:srgbClr val="065A82"/>
                </a:solidFill>
                <a:latin typeface="Calibri" pitchFamily="34" charset="0"/>
                <a:ea typeface="Calibri" pitchFamily="34" charset="-122"/>
                <a:cs typeface="Calibri" pitchFamily="34" charset="-120"/>
              </a:rPr>
              <a:t>PATHOPHYSIOLOGY</a:t>
            </a:r>
            <a:endParaRPr lang="en-US" sz="1200" dirty="0"/>
          </a:p>
        </p:txBody>
      </p:sp>
      <p:sp>
        <p:nvSpPr>
          <p:cNvPr id="3" name="Text 1"/>
          <p:cNvSpPr/>
          <p:nvPr/>
        </p:nvSpPr>
        <p:spPr>
          <a:xfrm>
            <a:off x="548640" y="685800"/>
            <a:ext cx="11064240" cy="822960"/>
          </a:xfrm>
          <a:prstGeom prst="rect">
            <a:avLst/>
          </a:prstGeom>
          <a:noFill/>
          <a:ln/>
        </p:spPr>
        <p:txBody>
          <a:bodyPr wrap="square" rtlCol="0" anchor="ctr"/>
          <a:lstStyle/>
          <a:p>
            <a:pPr marL="0" indent="0">
              <a:buNone/>
            </a:pPr>
            <a:r>
              <a:rPr lang="en-US" sz="3200" b="1" dirty="0">
                <a:solidFill>
                  <a:srgbClr val="1A2530"/>
                </a:solidFill>
                <a:latin typeface="Cambria" pitchFamily="34" charset="0"/>
                <a:ea typeface="Cambria" pitchFamily="34" charset="-122"/>
                <a:cs typeface="Cambria" pitchFamily="34" charset="-120"/>
              </a:rPr>
              <a:t>How Lung Cancer Disrupts Gas Exchange</a:t>
            </a:r>
            <a:endParaRPr lang="en-US" sz="3200" dirty="0"/>
          </a:p>
        </p:txBody>
      </p:sp>
      <p:sp>
        <p:nvSpPr>
          <p:cNvPr id="4" name="Shape 2"/>
          <p:cNvSpPr/>
          <p:nvPr/>
        </p:nvSpPr>
        <p:spPr>
          <a:xfrm>
            <a:off x="548640" y="1828800"/>
            <a:ext cx="5349240" cy="4206240"/>
          </a:xfrm>
          <a:prstGeom prst="roundRect">
            <a:avLst>
              <a:gd name="adj" fmla="val 1739"/>
            </a:avLst>
          </a:prstGeom>
          <a:solidFill>
            <a:srgbClr val="F4F8FA"/>
          </a:solidFill>
          <a:ln/>
        </p:spPr>
        <p:txBody>
          <a:bodyPr/>
          <a:lstStyle/>
          <a:p>
            <a:endParaRPr lang="en-US"/>
          </a:p>
        </p:txBody>
      </p:sp>
      <p:sp>
        <p:nvSpPr>
          <p:cNvPr id="5" name="Text 3"/>
          <p:cNvSpPr/>
          <p:nvPr/>
        </p:nvSpPr>
        <p:spPr>
          <a:xfrm>
            <a:off x="822960" y="2057400"/>
            <a:ext cx="4846320" cy="411480"/>
          </a:xfrm>
          <a:prstGeom prst="rect">
            <a:avLst/>
          </a:prstGeom>
          <a:noFill/>
          <a:ln/>
        </p:spPr>
        <p:txBody>
          <a:bodyPr wrap="square" rtlCol="0" anchor="ctr"/>
          <a:lstStyle/>
          <a:p>
            <a:pPr marL="0" indent="0">
              <a:buNone/>
            </a:pPr>
            <a:r>
              <a:rPr lang="en-US" sz="1700" b="1" dirty="0">
                <a:solidFill>
                  <a:srgbClr val="065A82"/>
                </a:solidFill>
                <a:latin typeface="Cambria" pitchFamily="34" charset="0"/>
                <a:ea typeface="Cambria" pitchFamily="34" charset="-122"/>
                <a:cs typeface="Cambria" pitchFamily="34" charset="-120"/>
              </a:rPr>
              <a:t>Normal function</a:t>
            </a:r>
            <a:endParaRPr lang="en-US" sz="1700" dirty="0"/>
          </a:p>
        </p:txBody>
      </p:sp>
      <p:sp>
        <p:nvSpPr>
          <p:cNvPr id="6" name="Text 4"/>
          <p:cNvSpPr/>
          <p:nvPr/>
        </p:nvSpPr>
        <p:spPr>
          <a:xfrm>
            <a:off x="822960" y="2560320"/>
            <a:ext cx="4846320" cy="1828800"/>
          </a:xfrm>
          <a:prstGeom prst="rect">
            <a:avLst/>
          </a:prstGeom>
          <a:noFill/>
          <a:ln/>
        </p:spPr>
        <p:txBody>
          <a:bodyPr wrap="square" rtlCol="0" anchor="t"/>
          <a:lstStyle/>
          <a:p>
            <a:pPr marL="228600" indent="-228600">
              <a:lnSpc>
                <a:spcPct val="115000"/>
              </a:lnSpc>
              <a:spcAft>
                <a:spcPts val="1000"/>
              </a:spcAft>
              <a:buSzPct val="100000"/>
              <a:buChar char="•"/>
            </a:pPr>
            <a:r>
              <a:rPr lang="en-US" sz="1350" dirty="0">
                <a:solidFill>
                  <a:srgbClr val="1A2530"/>
                </a:solidFill>
                <a:latin typeface="Calibri" pitchFamily="34" charset="0"/>
                <a:ea typeface="Calibri" pitchFamily="34" charset="-122"/>
                <a:cs typeface="Calibri" pitchFamily="34" charset="-120"/>
              </a:rPr>
              <a:t>Air moves freely through open airways to the alveoli.</a:t>
            </a:r>
            <a:endParaRPr lang="en-US" sz="1350" dirty="0"/>
          </a:p>
          <a:p>
            <a:pPr marL="228600" indent="-228600">
              <a:lnSpc>
                <a:spcPct val="115000"/>
              </a:lnSpc>
              <a:spcAft>
                <a:spcPts val="1000"/>
              </a:spcAft>
              <a:buSzPct val="100000"/>
              <a:buChar char="•"/>
            </a:pPr>
            <a:r>
              <a:rPr lang="en-US" sz="1350" dirty="0">
                <a:solidFill>
                  <a:srgbClr val="1A2530"/>
                </a:solidFill>
                <a:latin typeface="Calibri" pitchFamily="34" charset="0"/>
                <a:ea typeface="Calibri" pitchFamily="34" charset="-122"/>
                <a:cs typeface="Calibri" pitchFamily="34" charset="-120"/>
              </a:rPr>
              <a:t>Oxygen and carbon dioxide diffuse efficiently across thin alveolar walls.</a:t>
            </a:r>
            <a:endParaRPr lang="en-US" sz="1350" dirty="0"/>
          </a:p>
          <a:p>
            <a:pPr marL="228600" indent="-228600">
              <a:lnSpc>
                <a:spcPct val="115000"/>
              </a:lnSpc>
              <a:spcAft>
                <a:spcPts val="1000"/>
              </a:spcAft>
              <a:buSzPct val="100000"/>
              <a:buChar char="•"/>
            </a:pPr>
            <a:r>
              <a:rPr lang="en-US" sz="1350" dirty="0">
                <a:solidFill>
                  <a:srgbClr val="1A2530"/>
                </a:solidFill>
                <a:latin typeface="Calibri" pitchFamily="34" charset="0"/>
                <a:ea typeface="Calibri" pitchFamily="34" charset="-122"/>
                <a:cs typeface="Calibri" pitchFamily="34" charset="-120"/>
              </a:rPr>
              <a:t>Lung tissue stays fully expanded and ventilated.</a:t>
            </a:r>
            <a:endParaRPr lang="en-US" sz="1350" dirty="0"/>
          </a:p>
        </p:txBody>
      </p:sp>
      <p:sp>
        <p:nvSpPr>
          <p:cNvPr id="7" name="Shape 5"/>
          <p:cNvSpPr/>
          <p:nvPr/>
        </p:nvSpPr>
        <p:spPr>
          <a:xfrm>
            <a:off x="6263640" y="1828800"/>
            <a:ext cx="5349240" cy="4206240"/>
          </a:xfrm>
          <a:prstGeom prst="roundRect">
            <a:avLst>
              <a:gd name="adj" fmla="val 1739"/>
            </a:avLst>
          </a:prstGeom>
          <a:solidFill>
            <a:srgbClr val="0B1F33"/>
          </a:solidFill>
          <a:ln/>
        </p:spPr>
        <p:txBody>
          <a:bodyPr/>
          <a:lstStyle/>
          <a:p>
            <a:endParaRPr lang="en-US"/>
          </a:p>
        </p:txBody>
      </p:sp>
      <p:sp>
        <p:nvSpPr>
          <p:cNvPr id="8" name="Text 6"/>
          <p:cNvSpPr/>
          <p:nvPr/>
        </p:nvSpPr>
        <p:spPr>
          <a:xfrm>
            <a:off x="6537960" y="2057400"/>
            <a:ext cx="4846320" cy="411480"/>
          </a:xfrm>
          <a:prstGeom prst="rect">
            <a:avLst/>
          </a:prstGeom>
          <a:noFill/>
          <a:ln/>
        </p:spPr>
        <p:txBody>
          <a:bodyPr wrap="square" rtlCol="0" anchor="ctr"/>
          <a:lstStyle/>
          <a:p>
            <a:pPr marL="0" indent="0">
              <a:buNone/>
            </a:pPr>
            <a:r>
              <a:rPr lang="en-US" sz="1700" b="1" dirty="0">
                <a:solidFill>
                  <a:srgbClr val="E8743B"/>
                </a:solidFill>
                <a:latin typeface="Cambria" pitchFamily="34" charset="0"/>
                <a:ea typeface="Cambria" pitchFamily="34" charset="-122"/>
                <a:cs typeface="Cambria" pitchFamily="34" charset="-120"/>
              </a:rPr>
              <a:t>Affected by lung cancer</a:t>
            </a:r>
            <a:endParaRPr lang="en-US" sz="1700" dirty="0"/>
          </a:p>
        </p:txBody>
      </p:sp>
      <p:sp>
        <p:nvSpPr>
          <p:cNvPr id="9" name="Text 7"/>
          <p:cNvSpPr/>
          <p:nvPr/>
        </p:nvSpPr>
        <p:spPr>
          <a:xfrm>
            <a:off x="6537960" y="2560320"/>
            <a:ext cx="4846320" cy="3383280"/>
          </a:xfrm>
          <a:prstGeom prst="rect">
            <a:avLst/>
          </a:prstGeom>
          <a:noFill/>
          <a:ln/>
        </p:spPr>
        <p:txBody>
          <a:bodyPr wrap="square" rtlCol="0" anchor="t"/>
          <a:lstStyle/>
          <a:p>
            <a:pPr marL="228600" indent="-228600">
              <a:lnSpc>
                <a:spcPct val="115000"/>
              </a:lnSpc>
              <a:spcAft>
                <a:spcPts val="900"/>
              </a:spcAft>
              <a:buSzPct val="100000"/>
              <a:buChar char="•"/>
            </a:pPr>
            <a:r>
              <a:rPr lang="en-US" sz="1250" dirty="0">
                <a:solidFill>
                  <a:srgbClr val="EAF3F6"/>
                </a:solidFill>
                <a:latin typeface="Calibri" pitchFamily="34" charset="0"/>
                <a:ea typeface="Calibri" pitchFamily="34" charset="-122"/>
                <a:cs typeface="Calibri" pitchFamily="34" charset="-120"/>
              </a:rPr>
              <a:t>A tumour growing within or near an airway can narrow it, causing wheezing, or fully block it, leading to collapse of the affected lung segment, called atelectasis (MSD Manual, 2026).</a:t>
            </a:r>
            <a:endParaRPr lang="en-US" sz="1250" dirty="0"/>
          </a:p>
          <a:p>
            <a:pPr marL="228600" indent="-228600">
              <a:lnSpc>
                <a:spcPct val="115000"/>
              </a:lnSpc>
              <a:spcAft>
                <a:spcPts val="900"/>
              </a:spcAft>
              <a:buSzPct val="100000"/>
              <a:buChar char="•"/>
            </a:pPr>
            <a:r>
              <a:rPr lang="en-US" sz="1250" dirty="0">
                <a:solidFill>
                  <a:srgbClr val="EAF3F6"/>
                </a:solidFill>
                <a:latin typeface="Calibri" pitchFamily="34" charset="0"/>
                <a:ea typeface="Calibri" pitchFamily="34" charset="-122"/>
                <a:cs typeface="Calibri" pitchFamily="34" charset="-120"/>
              </a:rPr>
              <a:t>Blocked airways increase the risk of pneumonia and can cause coughing, fever and chest pain (MSD Manual, 2026).</a:t>
            </a:r>
            <a:endParaRPr lang="en-US" sz="1250" dirty="0"/>
          </a:p>
          <a:p>
            <a:pPr marL="228600" indent="-228600">
              <a:lnSpc>
                <a:spcPct val="115000"/>
              </a:lnSpc>
              <a:spcAft>
                <a:spcPts val="900"/>
              </a:spcAft>
              <a:buSzPct val="100000"/>
              <a:buChar char="•"/>
            </a:pPr>
            <a:r>
              <a:rPr lang="en-US" sz="1250" dirty="0">
                <a:solidFill>
                  <a:srgbClr val="EAF3F6"/>
                </a:solidFill>
                <a:latin typeface="Calibri" pitchFamily="34" charset="0"/>
                <a:ea typeface="Calibri" pitchFamily="34" charset="-122"/>
                <a:cs typeface="Calibri" pitchFamily="34" charset="-120"/>
              </a:rPr>
              <a:t>Fluid can build up between the lung and chest wall, called malignant pleural effusion, causing breathlessness and chest pain (MSD Manual, 2026).</a:t>
            </a:r>
            <a:endParaRPr lang="en-US" sz="1250" dirty="0"/>
          </a:p>
          <a:p>
            <a:pPr marL="228600" indent="-228600">
              <a:lnSpc>
                <a:spcPct val="115000"/>
              </a:lnSpc>
              <a:spcAft>
                <a:spcPts val="900"/>
              </a:spcAft>
              <a:buSzPct val="100000"/>
              <a:buChar char="•"/>
            </a:pPr>
            <a:r>
              <a:rPr lang="en-US" sz="1250" dirty="0">
                <a:solidFill>
                  <a:srgbClr val="EAF3F6"/>
                </a:solidFill>
                <a:latin typeface="Calibri" pitchFamily="34" charset="0"/>
                <a:ea typeface="Calibri" pitchFamily="34" charset="-122"/>
                <a:cs typeface="Calibri" pitchFamily="34" charset="-120"/>
              </a:rPr>
              <a:t>Widespread lung involvement can lower blood oxygen levels, which over time may enlarge the right side of the heart, a condition called cor pulmonale (MSD Manual, 2026).</a:t>
            </a:r>
            <a:endParaRPr lang="en-US" sz="1250" dirty="0"/>
          </a:p>
        </p:txBody>
      </p:sp>
      <p:sp>
        <p:nvSpPr>
          <p:cNvPr id="10" name="Text 8"/>
          <p:cNvSpPr/>
          <p:nvPr/>
        </p:nvSpPr>
        <p:spPr>
          <a:xfrm>
            <a:off x="11548872" y="6400800"/>
            <a:ext cx="365760" cy="274320"/>
          </a:xfrm>
          <a:prstGeom prst="rect">
            <a:avLst/>
          </a:prstGeom>
          <a:noFill/>
          <a:ln/>
        </p:spPr>
        <p:txBody>
          <a:bodyPr wrap="square" rtlCol="0" anchor="ctr"/>
          <a:lstStyle/>
          <a:p>
            <a:pPr marL="0" indent="0" algn="r">
              <a:buNone/>
            </a:pPr>
            <a:r>
              <a:rPr lang="en-US" sz="1000" dirty="0">
                <a:solidFill>
                  <a:srgbClr val="5A6B75"/>
                </a:solidFill>
                <a:latin typeface="Calibri" pitchFamily="34" charset="0"/>
                <a:ea typeface="Calibri" pitchFamily="34" charset="-122"/>
                <a:cs typeface="Calibri" pitchFamily="34" charset="-120"/>
              </a:rPr>
              <a:t>6</a:t>
            </a:r>
            <a:endParaRPr lang="en-US" sz="1000" dirty="0"/>
          </a:p>
        </p:txBody>
      </p:sp>
      <p:pic>
        <p:nvPicPr>
          <p:cNvPr id="13" name="Audio 12">
            <a:extLst>
              <a:ext uri="{FF2B5EF4-FFF2-40B4-BE49-F238E27FC236}">
                <a16:creationId xmlns:a16="http://schemas.microsoft.com/office/drawing/2014/main" id="{6EB6E3E3-170A-480E-1967-C840FCF49E6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78343"/>
    </mc:Choice>
    <mc:Fallback>
      <p:transition spd="slow" advTm="783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411480"/>
            <a:ext cx="7315200" cy="320040"/>
          </a:xfrm>
          <a:prstGeom prst="rect">
            <a:avLst/>
          </a:prstGeom>
          <a:noFill/>
          <a:ln/>
        </p:spPr>
        <p:txBody>
          <a:bodyPr wrap="square" rtlCol="0" anchor="ctr"/>
          <a:lstStyle/>
          <a:p>
            <a:pPr marL="0" indent="0">
              <a:buNone/>
            </a:pPr>
            <a:r>
              <a:rPr lang="en-US" sz="1200" b="1" kern="0" spc="200" dirty="0">
                <a:solidFill>
                  <a:srgbClr val="065A82"/>
                </a:solidFill>
                <a:latin typeface="Calibri" pitchFamily="34" charset="0"/>
                <a:ea typeface="Calibri" pitchFamily="34" charset="-122"/>
                <a:cs typeface="Calibri" pitchFamily="34" charset="-120"/>
              </a:rPr>
              <a:t>RISK FACTORS</a:t>
            </a:r>
            <a:endParaRPr lang="en-US" sz="1200" dirty="0"/>
          </a:p>
        </p:txBody>
      </p:sp>
      <p:sp>
        <p:nvSpPr>
          <p:cNvPr id="3" name="Text 1"/>
          <p:cNvSpPr/>
          <p:nvPr/>
        </p:nvSpPr>
        <p:spPr>
          <a:xfrm>
            <a:off x="548640" y="685800"/>
            <a:ext cx="11064240" cy="822960"/>
          </a:xfrm>
          <a:prstGeom prst="rect">
            <a:avLst/>
          </a:prstGeom>
          <a:noFill/>
          <a:ln/>
        </p:spPr>
        <p:txBody>
          <a:bodyPr wrap="square" rtlCol="0" anchor="ctr"/>
          <a:lstStyle/>
          <a:p>
            <a:pPr marL="0" indent="0">
              <a:buNone/>
            </a:pPr>
            <a:r>
              <a:rPr lang="en-US" sz="3200" b="1" dirty="0">
                <a:solidFill>
                  <a:srgbClr val="1A2530"/>
                </a:solidFill>
                <a:latin typeface="Cambria" pitchFamily="34" charset="0"/>
                <a:ea typeface="Cambria" pitchFamily="34" charset="-122"/>
                <a:cs typeface="Cambria" pitchFamily="34" charset="-120"/>
              </a:rPr>
              <a:t>Lifestyle and Disease-Specific Risk Factors</a:t>
            </a:r>
            <a:endParaRPr lang="en-US" sz="3200" dirty="0"/>
          </a:p>
        </p:txBody>
      </p:sp>
      <p:sp>
        <p:nvSpPr>
          <p:cNvPr id="4" name="Text 2"/>
          <p:cNvSpPr/>
          <p:nvPr/>
        </p:nvSpPr>
        <p:spPr>
          <a:xfrm>
            <a:off x="548640" y="1783080"/>
            <a:ext cx="5394960" cy="365760"/>
          </a:xfrm>
          <a:prstGeom prst="rect">
            <a:avLst/>
          </a:prstGeom>
          <a:noFill/>
          <a:ln/>
        </p:spPr>
        <p:txBody>
          <a:bodyPr wrap="square" rtlCol="0" anchor="ctr"/>
          <a:lstStyle/>
          <a:p>
            <a:pPr marL="0" indent="0">
              <a:buNone/>
            </a:pPr>
            <a:r>
              <a:rPr lang="en-US" sz="1700" b="1" dirty="0">
                <a:solidFill>
                  <a:srgbClr val="065A82"/>
                </a:solidFill>
                <a:latin typeface="Cambria" pitchFamily="34" charset="0"/>
                <a:ea typeface="Cambria" pitchFamily="34" charset="-122"/>
                <a:cs typeface="Cambria" pitchFamily="34" charset="-120"/>
              </a:rPr>
              <a:t>Lifestyle risk factors</a:t>
            </a:r>
            <a:endParaRPr lang="en-US" sz="1700" dirty="0"/>
          </a:p>
        </p:txBody>
      </p:sp>
      <p:sp>
        <p:nvSpPr>
          <p:cNvPr id="5" name="Text 3"/>
          <p:cNvSpPr/>
          <p:nvPr/>
        </p:nvSpPr>
        <p:spPr>
          <a:xfrm>
            <a:off x="548640" y="2194560"/>
            <a:ext cx="5394960" cy="2194560"/>
          </a:xfrm>
          <a:prstGeom prst="rect">
            <a:avLst/>
          </a:prstGeom>
          <a:noFill/>
          <a:ln/>
        </p:spPr>
        <p:txBody>
          <a:bodyPr wrap="square" rtlCol="0" anchor="t"/>
          <a:lstStyle/>
          <a:p>
            <a:pPr marL="228600" indent="-228600">
              <a:lnSpc>
                <a:spcPct val="115000"/>
              </a:lnSpc>
              <a:spcAft>
                <a:spcPts val="1200"/>
              </a:spcAft>
              <a:buSzPct val="100000"/>
              <a:buChar char="•"/>
            </a:pPr>
            <a:r>
              <a:rPr lang="en-US" sz="1350" dirty="0">
                <a:solidFill>
                  <a:srgbClr val="1A2530"/>
                </a:solidFill>
                <a:latin typeface="Calibri" pitchFamily="34" charset="0"/>
                <a:ea typeface="Calibri" pitchFamily="34" charset="-122"/>
                <a:cs typeface="Calibri" pitchFamily="34" charset="-120"/>
              </a:rPr>
              <a:t>Smoking is the leading risk factor for lung cancer (Cancer Research UK, 2026c).</a:t>
            </a:r>
            <a:endParaRPr lang="en-US" sz="1350" dirty="0"/>
          </a:p>
          <a:p>
            <a:pPr marL="228600" indent="-228600">
              <a:lnSpc>
                <a:spcPct val="115000"/>
              </a:lnSpc>
              <a:spcAft>
                <a:spcPts val="1200"/>
              </a:spcAft>
              <a:buSzPct val="100000"/>
              <a:buChar char="•"/>
            </a:pPr>
            <a:r>
              <a:rPr lang="en-US" sz="1350" dirty="0">
                <a:solidFill>
                  <a:srgbClr val="1A2530"/>
                </a:solidFill>
                <a:latin typeface="Calibri" pitchFamily="34" charset="0"/>
                <a:ea typeface="Calibri" pitchFamily="34" charset="-122"/>
                <a:cs typeface="Calibri" pitchFamily="34" charset="-120"/>
              </a:rPr>
              <a:t>People who smoke and have a history of chronic bronchitis have a 47 to 52% higher risk of lung cancer than people who have never smoked (Cancer Research UK, 2026c).</a:t>
            </a:r>
            <a:endParaRPr lang="en-US" sz="1350" dirty="0"/>
          </a:p>
          <a:p>
            <a:pPr marL="228600" indent="-228600">
              <a:lnSpc>
                <a:spcPct val="115000"/>
              </a:lnSpc>
              <a:spcAft>
                <a:spcPts val="1200"/>
              </a:spcAft>
              <a:buSzPct val="100000"/>
              <a:buChar char="•"/>
            </a:pPr>
            <a:r>
              <a:rPr lang="en-US" sz="1350" dirty="0">
                <a:solidFill>
                  <a:srgbClr val="1A2530"/>
                </a:solidFill>
                <a:latin typeface="Calibri" pitchFamily="34" charset="0"/>
                <a:ea typeface="Calibri" pitchFamily="34" charset="-122"/>
                <a:cs typeface="Calibri" pitchFamily="34" charset="-120"/>
              </a:rPr>
              <a:t>For Mr Hughes, a 30-year, 20-a-day smoking history places him firmly within this established risk profile.</a:t>
            </a:r>
            <a:endParaRPr lang="en-US" sz="1350" dirty="0"/>
          </a:p>
        </p:txBody>
      </p:sp>
      <p:sp>
        <p:nvSpPr>
          <p:cNvPr id="6" name="Text 4"/>
          <p:cNvSpPr/>
          <p:nvPr/>
        </p:nvSpPr>
        <p:spPr>
          <a:xfrm>
            <a:off x="6263640" y="1783080"/>
            <a:ext cx="5394960" cy="365760"/>
          </a:xfrm>
          <a:prstGeom prst="rect">
            <a:avLst/>
          </a:prstGeom>
          <a:noFill/>
          <a:ln/>
        </p:spPr>
        <p:txBody>
          <a:bodyPr wrap="square" rtlCol="0" anchor="ctr"/>
          <a:lstStyle/>
          <a:p>
            <a:pPr marL="0" indent="0">
              <a:buNone/>
            </a:pPr>
            <a:r>
              <a:rPr lang="en-US" sz="1700" b="1" dirty="0">
                <a:solidFill>
                  <a:srgbClr val="065A82"/>
                </a:solidFill>
                <a:latin typeface="Cambria" pitchFamily="34" charset="0"/>
                <a:ea typeface="Cambria" pitchFamily="34" charset="-122"/>
                <a:cs typeface="Cambria" pitchFamily="34" charset="-120"/>
              </a:rPr>
              <a:t>Disease-specific &amp; demographic factors</a:t>
            </a:r>
            <a:endParaRPr lang="en-US" sz="1700" dirty="0"/>
          </a:p>
        </p:txBody>
      </p:sp>
      <p:sp>
        <p:nvSpPr>
          <p:cNvPr id="7" name="Text 5"/>
          <p:cNvSpPr/>
          <p:nvPr/>
        </p:nvSpPr>
        <p:spPr>
          <a:xfrm>
            <a:off x="6263640" y="2194560"/>
            <a:ext cx="5394960" cy="2194560"/>
          </a:xfrm>
          <a:prstGeom prst="rect">
            <a:avLst/>
          </a:prstGeom>
          <a:noFill/>
          <a:ln/>
        </p:spPr>
        <p:txBody>
          <a:bodyPr wrap="square" rtlCol="0" anchor="t"/>
          <a:lstStyle/>
          <a:p>
            <a:pPr marL="228600" indent="-228600">
              <a:lnSpc>
                <a:spcPct val="115000"/>
              </a:lnSpc>
              <a:spcAft>
                <a:spcPts val="1200"/>
              </a:spcAft>
              <a:buSzPct val="100000"/>
              <a:buChar char="•"/>
            </a:pPr>
            <a:r>
              <a:rPr lang="en-US" sz="1350" dirty="0">
                <a:solidFill>
                  <a:srgbClr val="1A2530"/>
                </a:solidFill>
                <a:latin typeface="Calibri" pitchFamily="34" charset="0"/>
                <a:ea typeface="Calibri" pitchFamily="34" charset="-122"/>
                <a:cs typeface="Calibri" pitchFamily="34" charset="-120"/>
              </a:rPr>
              <a:t>Occupational exposure to asbestos is a recognised risk factor, built into NICE referral criteria for suspected lung and pleural cancers (NICE, 2026a).</a:t>
            </a:r>
            <a:endParaRPr lang="en-US" sz="1350" dirty="0"/>
          </a:p>
          <a:p>
            <a:pPr marL="228600" indent="-228600">
              <a:lnSpc>
                <a:spcPct val="115000"/>
              </a:lnSpc>
              <a:spcAft>
                <a:spcPts val="1200"/>
              </a:spcAft>
              <a:buSzPct val="100000"/>
              <a:buChar char="•"/>
            </a:pPr>
            <a:r>
              <a:rPr lang="en-US" sz="1350" dirty="0">
                <a:solidFill>
                  <a:srgbClr val="1A2530"/>
                </a:solidFill>
                <a:latin typeface="Calibri" pitchFamily="34" charset="0"/>
                <a:ea typeface="Calibri" pitchFamily="34" charset="-122"/>
                <a:cs typeface="Calibri" pitchFamily="34" charset="-120"/>
              </a:rPr>
              <a:t>Incidence rises sharply with age, peaking in the 80 to 84 age group (Cancer Research UK, 2026b).</a:t>
            </a:r>
            <a:endParaRPr lang="en-US" sz="1350" dirty="0"/>
          </a:p>
          <a:p>
            <a:pPr marL="228600" indent="-228600">
              <a:lnSpc>
                <a:spcPct val="115000"/>
              </a:lnSpc>
              <a:spcAft>
                <a:spcPts val="1200"/>
              </a:spcAft>
              <a:buSzPct val="100000"/>
              <a:buChar char="•"/>
            </a:pPr>
            <a:r>
              <a:rPr lang="en-US" sz="1350" dirty="0">
                <a:solidFill>
                  <a:srgbClr val="1A2530"/>
                </a:solidFill>
                <a:latin typeface="Calibri" pitchFamily="34" charset="0"/>
                <a:ea typeface="Calibri" pitchFamily="34" charset="-122"/>
                <a:cs typeface="Calibri" pitchFamily="34" charset="-120"/>
              </a:rPr>
              <a:t>Mr Hughes' background as a retired factory worker raises the possibility of occupational exposure alongside his smoking history.</a:t>
            </a:r>
            <a:endParaRPr lang="en-US" sz="1350" dirty="0"/>
          </a:p>
        </p:txBody>
      </p:sp>
      <p:sp>
        <p:nvSpPr>
          <p:cNvPr id="8" name="Shape 6"/>
          <p:cNvSpPr/>
          <p:nvPr/>
        </p:nvSpPr>
        <p:spPr>
          <a:xfrm>
            <a:off x="548640" y="4572000"/>
            <a:ext cx="11064240" cy="0"/>
          </a:xfrm>
          <a:prstGeom prst="line">
            <a:avLst/>
          </a:prstGeom>
          <a:noFill/>
          <a:ln w="12700">
            <a:solidFill>
              <a:srgbClr val="DDE6EA"/>
            </a:solidFill>
            <a:prstDash val="solid"/>
          </a:ln>
        </p:spPr>
        <p:txBody>
          <a:bodyPr/>
          <a:lstStyle/>
          <a:p>
            <a:endParaRPr lang="en-US"/>
          </a:p>
        </p:txBody>
      </p:sp>
      <p:sp>
        <p:nvSpPr>
          <p:cNvPr id="9" name="Text 7"/>
          <p:cNvSpPr/>
          <p:nvPr/>
        </p:nvSpPr>
        <p:spPr>
          <a:xfrm>
            <a:off x="548640" y="4754880"/>
            <a:ext cx="11064240" cy="1097280"/>
          </a:xfrm>
          <a:prstGeom prst="rect">
            <a:avLst/>
          </a:prstGeom>
          <a:noFill/>
          <a:ln/>
        </p:spPr>
        <p:txBody>
          <a:bodyPr wrap="square" rtlCol="0" anchor="ctr"/>
          <a:lstStyle/>
          <a:p>
            <a:pPr marL="0" indent="0">
              <a:lnSpc>
                <a:spcPct val="120000"/>
              </a:lnSpc>
              <a:buNone/>
            </a:pPr>
            <a:r>
              <a:rPr lang="en-US" sz="1400" i="1" dirty="0">
                <a:solidFill>
                  <a:srgbClr val="5A6B75"/>
                </a:solidFill>
                <a:latin typeface="Calibri" pitchFamily="34" charset="0"/>
                <a:ea typeface="Calibri" pitchFamily="34" charset="-122"/>
                <a:cs typeface="Calibri" pitchFamily="34" charset="-120"/>
              </a:rPr>
              <a:t>Both categories are considered together in Mr Hughes' care plan, since lifestyle and occupational history combine to shape his overall risk and ongoing care needs.</a:t>
            </a:r>
            <a:endParaRPr lang="en-US" sz="1400" dirty="0"/>
          </a:p>
        </p:txBody>
      </p:sp>
      <p:sp>
        <p:nvSpPr>
          <p:cNvPr id="10" name="Text 8"/>
          <p:cNvSpPr/>
          <p:nvPr/>
        </p:nvSpPr>
        <p:spPr>
          <a:xfrm>
            <a:off x="11548872" y="6400800"/>
            <a:ext cx="365760" cy="274320"/>
          </a:xfrm>
          <a:prstGeom prst="rect">
            <a:avLst/>
          </a:prstGeom>
          <a:noFill/>
          <a:ln/>
        </p:spPr>
        <p:txBody>
          <a:bodyPr wrap="square" rtlCol="0" anchor="ctr"/>
          <a:lstStyle/>
          <a:p>
            <a:pPr marL="0" indent="0" algn="r">
              <a:buNone/>
            </a:pPr>
            <a:r>
              <a:rPr lang="en-US" sz="1000" dirty="0">
                <a:solidFill>
                  <a:srgbClr val="5A6B75"/>
                </a:solidFill>
                <a:latin typeface="Calibri" pitchFamily="34" charset="0"/>
                <a:ea typeface="Calibri" pitchFamily="34" charset="-122"/>
                <a:cs typeface="Calibri" pitchFamily="34" charset="-120"/>
              </a:rPr>
              <a:t>7</a:t>
            </a:r>
            <a:endParaRPr lang="en-US" sz="1000" dirty="0"/>
          </a:p>
        </p:txBody>
      </p:sp>
      <p:pic>
        <p:nvPicPr>
          <p:cNvPr id="17" name="Audio 16">
            <a:extLst>
              <a:ext uri="{FF2B5EF4-FFF2-40B4-BE49-F238E27FC236}">
                <a16:creationId xmlns:a16="http://schemas.microsoft.com/office/drawing/2014/main" id="{7A01B465-C8B3-38BF-BA25-8EFDA23D3AB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72834"/>
    </mc:Choice>
    <mc:Fallback>
      <p:transition spd="slow" advTm="728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411480"/>
            <a:ext cx="7315200" cy="320040"/>
          </a:xfrm>
          <a:prstGeom prst="rect">
            <a:avLst/>
          </a:prstGeom>
          <a:noFill/>
          <a:ln/>
        </p:spPr>
        <p:txBody>
          <a:bodyPr wrap="square" rtlCol="0" anchor="ctr"/>
          <a:lstStyle/>
          <a:p>
            <a:pPr marL="0" indent="0">
              <a:buNone/>
            </a:pPr>
            <a:r>
              <a:rPr lang="en-US" sz="1200" b="1" kern="0" spc="200" dirty="0">
                <a:solidFill>
                  <a:srgbClr val="065A82"/>
                </a:solidFill>
                <a:latin typeface="Calibri" pitchFamily="34" charset="0"/>
                <a:ea typeface="Calibri" pitchFamily="34" charset="-122"/>
                <a:cs typeface="Calibri" pitchFamily="34" charset="-120"/>
              </a:rPr>
              <a:t>CARE PLAN</a:t>
            </a:r>
            <a:endParaRPr lang="en-US" sz="1200" dirty="0"/>
          </a:p>
        </p:txBody>
      </p:sp>
      <p:sp>
        <p:nvSpPr>
          <p:cNvPr id="3" name="Text 1"/>
          <p:cNvSpPr/>
          <p:nvPr/>
        </p:nvSpPr>
        <p:spPr>
          <a:xfrm>
            <a:off x="548640" y="685800"/>
            <a:ext cx="11064240" cy="822960"/>
          </a:xfrm>
          <a:prstGeom prst="rect">
            <a:avLst/>
          </a:prstGeom>
          <a:noFill/>
          <a:ln/>
        </p:spPr>
        <p:txBody>
          <a:bodyPr wrap="square" rtlCol="0" anchor="ctr"/>
          <a:lstStyle/>
          <a:p>
            <a:pPr marL="0" indent="0">
              <a:buNone/>
            </a:pPr>
            <a:r>
              <a:rPr lang="en-US" sz="3200" b="1" dirty="0">
                <a:solidFill>
                  <a:srgbClr val="1A2530"/>
                </a:solidFill>
                <a:latin typeface="Cambria" pitchFamily="34" charset="0"/>
                <a:ea typeface="Cambria" pitchFamily="34" charset="-122"/>
                <a:cs typeface="Cambria" pitchFamily="34" charset="-120"/>
              </a:rPr>
              <a:t>Care Routine</a:t>
            </a:r>
            <a:endParaRPr lang="en-US" sz="3200" dirty="0"/>
          </a:p>
        </p:txBody>
      </p:sp>
      <p:sp>
        <p:nvSpPr>
          <p:cNvPr id="4" name="Shape 2"/>
          <p:cNvSpPr/>
          <p:nvPr/>
        </p:nvSpPr>
        <p:spPr>
          <a:xfrm>
            <a:off x="548640" y="1874520"/>
            <a:ext cx="457200" cy="457200"/>
          </a:xfrm>
          <a:prstGeom prst="ellipse">
            <a:avLst/>
          </a:prstGeom>
          <a:solidFill>
            <a:srgbClr val="065A82"/>
          </a:solidFill>
          <a:ln/>
        </p:spPr>
        <p:txBody>
          <a:bodyPr/>
          <a:lstStyle/>
          <a:p>
            <a:endParaRPr lang="en-US"/>
          </a:p>
        </p:txBody>
      </p:sp>
      <p:sp>
        <p:nvSpPr>
          <p:cNvPr id="5" name="Text 3"/>
          <p:cNvSpPr/>
          <p:nvPr/>
        </p:nvSpPr>
        <p:spPr>
          <a:xfrm>
            <a:off x="548640" y="1874520"/>
            <a:ext cx="457200" cy="457200"/>
          </a:xfrm>
          <a:prstGeom prst="rect">
            <a:avLst/>
          </a:prstGeom>
          <a:noFill/>
          <a:ln/>
        </p:spPr>
        <p:txBody>
          <a:bodyPr wrap="square"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1</a:t>
            </a:r>
            <a:endParaRPr lang="en-US" sz="1600" dirty="0"/>
          </a:p>
        </p:txBody>
      </p:sp>
      <p:sp>
        <p:nvSpPr>
          <p:cNvPr id="6" name="Text 4"/>
          <p:cNvSpPr/>
          <p:nvPr/>
        </p:nvSpPr>
        <p:spPr>
          <a:xfrm>
            <a:off x="1234440" y="1801368"/>
            <a:ext cx="10424160" cy="1028700"/>
          </a:xfrm>
          <a:prstGeom prst="rect">
            <a:avLst/>
          </a:prstGeom>
          <a:noFill/>
          <a:ln/>
        </p:spPr>
        <p:txBody>
          <a:bodyPr wrap="square" rtlCol="0" anchor="ctr"/>
          <a:lstStyle/>
          <a:p>
            <a:pPr marL="0" indent="0">
              <a:lnSpc>
                <a:spcPct val="115000"/>
              </a:lnSpc>
              <a:buNone/>
            </a:pPr>
            <a:r>
              <a:rPr lang="en-US" sz="1500" dirty="0">
                <a:solidFill>
                  <a:srgbClr val="1A2530"/>
                </a:solidFill>
                <a:latin typeface="Calibri" pitchFamily="34" charset="0"/>
                <a:ea typeface="Calibri" pitchFamily="34" charset="-122"/>
                <a:cs typeface="Calibri" pitchFamily="34" charset="-120"/>
              </a:rPr>
              <a:t>Provide accurate, easy to understand information about the condition and treatment options, allowing time for an informed choice (NICE, 2024).</a:t>
            </a:r>
            <a:endParaRPr lang="en-US" sz="1500" dirty="0"/>
          </a:p>
        </p:txBody>
      </p:sp>
      <p:sp>
        <p:nvSpPr>
          <p:cNvPr id="7" name="Shape 5"/>
          <p:cNvSpPr/>
          <p:nvPr/>
        </p:nvSpPr>
        <p:spPr>
          <a:xfrm>
            <a:off x="548640" y="2994660"/>
            <a:ext cx="457200" cy="457200"/>
          </a:xfrm>
          <a:prstGeom prst="ellipse">
            <a:avLst/>
          </a:prstGeom>
          <a:solidFill>
            <a:srgbClr val="1C7293"/>
          </a:solidFill>
          <a:ln/>
        </p:spPr>
        <p:txBody>
          <a:bodyPr/>
          <a:lstStyle/>
          <a:p>
            <a:endParaRPr lang="en-US"/>
          </a:p>
        </p:txBody>
      </p:sp>
      <p:sp>
        <p:nvSpPr>
          <p:cNvPr id="8" name="Text 6"/>
          <p:cNvSpPr/>
          <p:nvPr/>
        </p:nvSpPr>
        <p:spPr>
          <a:xfrm>
            <a:off x="548640" y="2994660"/>
            <a:ext cx="457200" cy="457200"/>
          </a:xfrm>
          <a:prstGeom prst="rect">
            <a:avLst/>
          </a:prstGeom>
          <a:noFill/>
          <a:ln/>
        </p:spPr>
        <p:txBody>
          <a:bodyPr wrap="square"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2</a:t>
            </a:r>
            <a:endParaRPr lang="en-US" sz="1600" dirty="0"/>
          </a:p>
        </p:txBody>
      </p:sp>
      <p:sp>
        <p:nvSpPr>
          <p:cNvPr id="9" name="Text 7"/>
          <p:cNvSpPr/>
          <p:nvPr/>
        </p:nvSpPr>
        <p:spPr>
          <a:xfrm>
            <a:off x="1234440" y="2921508"/>
            <a:ext cx="10424160" cy="1028700"/>
          </a:xfrm>
          <a:prstGeom prst="rect">
            <a:avLst/>
          </a:prstGeom>
          <a:noFill/>
          <a:ln/>
        </p:spPr>
        <p:txBody>
          <a:bodyPr wrap="square" rtlCol="0" anchor="ctr"/>
          <a:lstStyle/>
          <a:p>
            <a:pPr marL="0" indent="0">
              <a:lnSpc>
                <a:spcPct val="115000"/>
              </a:lnSpc>
              <a:buNone/>
            </a:pPr>
            <a:r>
              <a:rPr lang="en-US" sz="1500" dirty="0">
                <a:solidFill>
                  <a:srgbClr val="1A2530"/>
                </a:solidFill>
                <a:latin typeface="Calibri" pitchFamily="34" charset="0"/>
                <a:ea typeface="Calibri" pitchFamily="34" charset="-122"/>
                <a:cs typeface="Calibri" pitchFamily="34" charset="-120"/>
              </a:rPr>
              <a:t>Ensure a lung cancer clinical nurse specialist is available at all stages of care to support the patient and family members (NICE, 2024).</a:t>
            </a:r>
            <a:endParaRPr lang="en-US" sz="1500" dirty="0"/>
          </a:p>
        </p:txBody>
      </p:sp>
      <p:sp>
        <p:nvSpPr>
          <p:cNvPr id="10" name="Shape 8"/>
          <p:cNvSpPr/>
          <p:nvPr/>
        </p:nvSpPr>
        <p:spPr>
          <a:xfrm>
            <a:off x="548640" y="4114800"/>
            <a:ext cx="457200" cy="457200"/>
          </a:xfrm>
          <a:prstGeom prst="ellipse">
            <a:avLst/>
          </a:prstGeom>
          <a:solidFill>
            <a:srgbClr val="065A82"/>
          </a:solidFill>
          <a:ln/>
        </p:spPr>
        <p:txBody>
          <a:bodyPr/>
          <a:lstStyle/>
          <a:p>
            <a:endParaRPr lang="en-US"/>
          </a:p>
        </p:txBody>
      </p:sp>
      <p:sp>
        <p:nvSpPr>
          <p:cNvPr id="11" name="Text 9"/>
          <p:cNvSpPr/>
          <p:nvPr/>
        </p:nvSpPr>
        <p:spPr>
          <a:xfrm>
            <a:off x="548640" y="4114800"/>
            <a:ext cx="457200" cy="457200"/>
          </a:xfrm>
          <a:prstGeom prst="rect">
            <a:avLst/>
          </a:prstGeom>
          <a:noFill/>
          <a:ln/>
        </p:spPr>
        <p:txBody>
          <a:bodyPr wrap="square"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3</a:t>
            </a:r>
            <a:endParaRPr lang="en-US" sz="1600" dirty="0"/>
          </a:p>
        </p:txBody>
      </p:sp>
      <p:sp>
        <p:nvSpPr>
          <p:cNvPr id="12" name="Text 10"/>
          <p:cNvSpPr/>
          <p:nvPr/>
        </p:nvSpPr>
        <p:spPr>
          <a:xfrm>
            <a:off x="1234440" y="4041648"/>
            <a:ext cx="10424160" cy="1028700"/>
          </a:xfrm>
          <a:prstGeom prst="rect">
            <a:avLst/>
          </a:prstGeom>
          <a:noFill/>
          <a:ln/>
        </p:spPr>
        <p:txBody>
          <a:bodyPr wrap="square" rtlCol="0" anchor="ctr"/>
          <a:lstStyle/>
          <a:p>
            <a:pPr marL="0" indent="0">
              <a:lnSpc>
                <a:spcPct val="115000"/>
              </a:lnSpc>
              <a:buNone/>
            </a:pPr>
            <a:r>
              <a:rPr lang="en-US" sz="1500" dirty="0">
                <a:solidFill>
                  <a:srgbClr val="1A2530"/>
                </a:solidFill>
                <a:latin typeface="Calibri" pitchFamily="34" charset="0"/>
                <a:ea typeface="Calibri" pitchFamily="34" charset="-122"/>
                <a:cs typeface="Calibri" pitchFamily="34" charset="-120"/>
              </a:rPr>
              <a:t>Offer smoking cessation support, including licensed stop-smoking medication, nicotine replacement therapy or behavioural support (NICE, 2025).</a:t>
            </a:r>
            <a:endParaRPr lang="en-US" sz="1500" dirty="0"/>
          </a:p>
        </p:txBody>
      </p:sp>
      <p:sp>
        <p:nvSpPr>
          <p:cNvPr id="13" name="Shape 11"/>
          <p:cNvSpPr/>
          <p:nvPr/>
        </p:nvSpPr>
        <p:spPr>
          <a:xfrm>
            <a:off x="548640" y="5234940"/>
            <a:ext cx="457200" cy="457200"/>
          </a:xfrm>
          <a:prstGeom prst="ellipse">
            <a:avLst/>
          </a:prstGeom>
          <a:solidFill>
            <a:srgbClr val="1C7293"/>
          </a:solidFill>
          <a:ln/>
        </p:spPr>
        <p:txBody>
          <a:bodyPr/>
          <a:lstStyle/>
          <a:p>
            <a:endParaRPr lang="en-US"/>
          </a:p>
        </p:txBody>
      </p:sp>
      <p:sp>
        <p:nvSpPr>
          <p:cNvPr id="14" name="Text 12"/>
          <p:cNvSpPr/>
          <p:nvPr/>
        </p:nvSpPr>
        <p:spPr>
          <a:xfrm>
            <a:off x="548640" y="5234940"/>
            <a:ext cx="457200" cy="457200"/>
          </a:xfrm>
          <a:prstGeom prst="rect">
            <a:avLst/>
          </a:prstGeom>
          <a:noFill/>
          <a:ln/>
        </p:spPr>
        <p:txBody>
          <a:bodyPr wrap="square"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4</a:t>
            </a:r>
            <a:endParaRPr lang="en-US" sz="1600" dirty="0"/>
          </a:p>
        </p:txBody>
      </p:sp>
      <p:sp>
        <p:nvSpPr>
          <p:cNvPr id="15" name="Text 13"/>
          <p:cNvSpPr/>
          <p:nvPr/>
        </p:nvSpPr>
        <p:spPr>
          <a:xfrm>
            <a:off x="1234440" y="5161788"/>
            <a:ext cx="10424160" cy="1028700"/>
          </a:xfrm>
          <a:prstGeom prst="rect">
            <a:avLst/>
          </a:prstGeom>
          <a:noFill/>
          <a:ln/>
        </p:spPr>
        <p:txBody>
          <a:bodyPr wrap="square" rtlCol="0" anchor="ctr"/>
          <a:lstStyle/>
          <a:p>
            <a:pPr marL="0" indent="0">
              <a:lnSpc>
                <a:spcPct val="115000"/>
              </a:lnSpc>
              <a:buNone/>
            </a:pPr>
            <a:r>
              <a:rPr lang="en-US" sz="1500" dirty="0">
                <a:solidFill>
                  <a:srgbClr val="1A2530"/>
                </a:solidFill>
                <a:latin typeface="Calibri" pitchFamily="34" charset="0"/>
                <a:ea typeface="Calibri" pitchFamily="34" charset="-122"/>
                <a:cs typeface="Calibri" pitchFamily="34" charset="-120"/>
              </a:rPr>
              <a:t>Individualise symptom relief for breathlessness and pain, drawing on multidisciplinary respiratory and palliative input (NICE, 2024).</a:t>
            </a:r>
            <a:endParaRPr lang="en-US" sz="1500" dirty="0"/>
          </a:p>
        </p:txBody>
      </p:sp>
      <p:sp>
        <p:nvSpPr>
          <p:cNvPr id="16" name="Text 14"/>
          <p:cNvSpPr/>
          <p:nvPr/>
        </p:nvSpPr>
        <p:spPr>
          <a:xfrm>
            <a:off x="11548872" y="6400800"/>
            <a:ext cx="365760" cy="274320"/>
          </a:xfrm>
          <a:prstGeom prst="rect">
            <a:avLst/>
          </a:prstGeom>
          <a:noFill/>
          <a:ln/>
        </p:spPr>
        <p:txBody>
          <a:bodyPr wrap="square" rtlCol="0" anchor="ctr"/>
          <a:lstStyle/>
          <a:p>
            <a:pPr marL="0" indent="0" algn="r">
              <a:buNone/>
            </a:pPr>
            <a:r>
              <a:rPr lang="en-US" sz="1000" dirty="0">
                <a:solidFill>
                  <a:srgbClr val="5A6B75"/>
                </a:solidFill>
                <a:latin typeface="Calibri" pitchFamily="34" charset="0"/>
                <a:ea typeface="Calibri" pitchFamily="34" charset="-122"/>
                <a:cs typeface="Calibri" pitchFamily="34" charset="-120"/>
              </a:rPr>
              <a:t>8</a:t>
            </a:r>
            <a:endParaRPr lang="en-US" sz="1000" dirty="0"/>
          </a:p>
        </p:txBody>
      </p:sp>
      <p:pic>
        <p:nvPicPr>
          <p:cNvPr id="19" name="Audio 18">
            <a:extLst>
              <a:ext uri="{FF2B5EF4-FFF2-40B4-BE49-F238E27FC236}">
                <a16:creationId xmlns:a16="http://schemas.microsoft.com/office/drawing/2014/main" id="{6FE986A6-4B2B-F76F-3286-57CFDEDF685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60160"/>
    </mc:Choice>
    <mc:Fallback>
      <p:transition spd="slow" advTm="601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411480"/>
            <a:ext cx="7315200" cy="320040"/>
          </a:xfrm>
          <a:prstGeom prst="rect">
            <a:avLst/>
          </a:prstGeom>
          <a:noFill/>
          <a:ln/>
        </p:spPr>
        <p:txBody>
          <a:bodyPr wrap="square" rtlCol="0" anchor="ctr"/>
          <a:lstStyle/>
          <a:p>
            <a:pPr marL="0" indent="0">
              <a:buNone/>
            </a:pPr>
            <a:r>
              <a:rPr lang="en-US" sz="1200" b="1" kern="0" spc="200" dirty="0">
                <a:solidFill>
                  <a:srgbClr val="065A82"/>
                </a:solidFill>
                <a:latin typeface="Calibri" pitchFamily="34" charset="0"/>
                <a:ea typeface="Calibri" pitchFamily="34" charset="-122"/>
                <a:cs typeface="Calibri" pitchFamily="34" charset="-120"/>
              </a:rPr>
              <a:t>CARE PLAN</a:t>
            </a:r>
            <a:endParaRPr lang="en-US" sz="1200" dirty="0"/>
          </a:p>
        </p:txBody>
      </p:sp>
      <p:sp>
        <p:nvSpPr>
          <p:cNvPr id="3" name="Text 1"/>
          <p:cNvSpPr/>
          <p:nvPr/>
        </p:nvSpPr>
        <p:spPr>
          <a:xfrm>
            <a:off x="548640" y="685800"/>
            <a:ext cx="11064240" cy="822960"/>
          </a:xfrm>
          <a:prstGeom prst="rect">
            <a:avLst/>
          </a:prstGeom>
          <a:noFill/>
          <a:ln/>
        </p:spPr>
        <p:txBody>
          <a:bodyPr wrap="square" rtlCol="0" anchor="ctr"/>
          <a:lstStyle/>
          <a:p>
            <a:pPr marL="0" indent="0">
              <a:buNone/>
            </a:pPr>
            <a:r>
              <a:rPr lang="en-US" sz="3200" b="1" dirty="0">
                <a:solidFill>
                  <a:srgbClr val="1A2530"/>
                </a:solidFill>
                <a:latin typeface="Cambria" pitchFamily="34" charset="0"/>
                <a:ea typeface="Cambria" pitchFamily="34" charset="-122"/>
                <a:cs typeface="Cambria" pitchFamily="34" charset="-120"/>
              </a:rPr>
              <a:t>Monitoring</a:t>
            </a:r>
            <a:endParaRPr lang="en-US" sz="3200" dirty="0"/>
          </a:p>
        </p:txBody>
      </p:sp>
      <p:sp>
        <p:nvSpPr>
          <p:cNvPr id="4" name="Shape 2"/>
          <p:cNvSpPr/>
          <p:nvPr/>
        </p:nvSpPr>
        <p:spPr>
          <a:xfrm>
            <a:off x="548640" y="1874520"/>
            <a:ext cx="457200" cy="457200"/>
          </a:xfrm>
          <a:prstGeom prst="ellipse">
            <a:avLst/>
          </a:prstGeom>
          <a:solidFill>
            <a:srgbClr val="065A82"/>
          </a:solidFill>
          <a:ln/>
        </p:spPr>
        <p:txBody>
          <a:bodyPr/>
          <a:lstStyle/>
          <a:p>
            <a:endParaRPr lang="en-US"/>
          </a:p>
        </p:txBody>
      </p:sp>
      <p:sp>
        <p:nvSpPr>
          <p:cNvPr id="5" name="Text 3"/>
          <p:cNvSpPr/>
          <p:nvPr/>
        </p:nvSpPr>
        <p:spPr>
          <a:xfrm>
            <a:off x="548640" y="1874520"/>
            <a:ext cx="457200" cy="457200"/>
          </a:xfrm>
          <a:prstGeom prst="rect">
            <a:avLst/>
          </a:prstGeom>
          <a:noFill/>
          <a:ln/>
        </p:spPr>
        <p:txBody>
          <a:bodyPr wrap="square"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1</a:t>
            </a:r>
            <a:endParaRPr lang="en-US" sz="1600" dirty="0"/>
          </a:p>
        </p:txBody>
      </p:sp>
      <p:sp>
        <p:nvSpPr>
          <p:cNvPr id="6" name="Text 4"/>
          <p:cNvSpPr/>
          <p:nvPr/>
        </p:nvSpPr>
        <p:spPr>
          <a:xfrm>
            <a:off x="1234440" y="1801368"/>
            <a:ext cx="10424160" cy="1402080"/>
          </a:xfrm>
          <a:prstGeom prst="rect">
            <a:avLst/>
          </a:prstGeom>
          <a:noFill/>
          <a:ln/>
        </p:spPr>
        <p:txBody>
          <a:bodyPr wrap="square" rtlCol="0" anchor="ctr"/>
          <a:lstStyle/>
          <a:p>
            <a:pPr marL="0" indent="0">
              <a:lnSpc>
                <a:spcPct val="115000"/>
              </a:lnSpc>
              <a:buNone/>
            </a:pPr>
            <a:r>
              <a:rPr lang="en-US" sz="1500" dirty="0">
                <a:solidFill>
                  <a:srgbClr val="1A2530"/>
                </a:solidFill>
                <a:latin typeface="Calibri" pitchFamily="34" charset="0"/>
                <a:ea typeface="Calibri" pitchFamily="34" charset="-122"/>
                <a:cs typeface="Calibri" pitchFamily="34" charset="-120"/>
              </a:rPr>
              <a:t>Arrange chest X-ray urgently as the first-line investigation for suspected lung cancer, in line with NICE referral criteria (NICE, 2026a).</a:t>
            </a:r>
            <a:endParaRPr lang="en-US" sz="1500" dirty="0"/>
          </a:p>
        </p:txBody>
      </p:sp>
      <p:sp>
        <p:nvSpPr>
          <p:cNvPr id="7" name="Shape 5"/>
          <p:cNvSpPr/>
          <p:nvPr/>
        </p:nvSpPr>
        <p:spPr>
          <a:xfrm>
            <a:off x="548640" y="3368040"/>
            <a:ext cx="457200" cy="457200"/>
          </a:xfrm>
          <a:prstGeom prst="ellipse">
            <a:avLst/>
          </a:prstGeom>
          <a:solidFill>
            <a:srgbClr val="1C7293"/>
          </a:solidFill>
          <a:ln/>
        </p:spPr>
        <p:txBody>
          <a:bodyPr/>
          <a:lstStyle/>
          <a:p>
            <a:endParaRPr lang="en-US"/>
          </a:p>
        </p:txBody>
      </p:sp>
      <p:sp>
        <p:nvSpPr>
          <p:cNvPr id="8" name="Text 6"/>
          <p:cNvSpPr/>
          <p:nvPr/>
        </p:nvSpPr>
        <p:spPr>
          <a:xfrm>
            <a:off x="548640" y="3368040"/>
            <a:ext cx="457200" cy="457200"/>
          </a:xfrm>
          <a:prstGeom prst="rect">
            <a:avLst/>
          </a:prstGeom>
          <a:noFill/>
          <a:ln/>
        </p:spPr>
        <p:txBody>
          <a:bodyPr wrap="square"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2</a:t>
            </a:r>
            <a:endParaRPr lang="en-US" sz="1600" dirty="0"/>
          </a:p>
        </p:txBody>
      </p:sp>
      <p:sp>
        <p:nvSpPr>
          <p:cNvPr id="9" name="Text 7"/>
          <p:cNvSpPr/>
          <p:nvPr/>
        </p:nvSpPr>
        <p:spPr>
          <a:xfrm>
            <a:off x="1234440" y="3294888"/>
            <a:ext cx="10424160" cy="1402080"/>
          </a:xfrm>
          <a:prstGeom prst="rect">
            <a:avLst/>
          </a:prstGeom>
          <a:noFill/>
          <a:ln/>
        </p:spPr>
        <p:txBody>
          <a:bodyPr wrap="square" rtlCol="0" anchor="ctr"/>
          <a:lstStyle/>
          <a:p>
            <a:pPr marL="0" indent="0">
              <a:lnSpc>
                <a:spcPct val="115000"/>
              </a:lnSpc>
              <a:buNone/>
            </a:pPr>
            <a:r>
              <a:rPr lang="en-US" sz="1500" dirty="0">
                <a:solidFill>
                  <a:srgbClr val="1A2530"/>
                </a:solidFill>
                <a:latin typeface="Calibri" pitchFamily="34" charset="0"/>
                <a:ea typeface="Calibri" pitchFamily="34" charset="-122"/>
                <a:cs typeface="Calibri" pitchFamily="34" charset="-120"/>
              </a:rPr>
              <a:t>Monitor for pleural effusion; if the patient benefits symptomatically from aspiration or drainage, offer talc pleurodesis for longer-term relief (NICE, 2024).</a:t>
            </a:r>
            <a:endParaRPr lang="en-US" sz="1500" dirty="0"/>
          </a:p>
        </p:txBody>
      </p:sp>
      <p:sp>
        <p:nvSpPr>
          <p:cNvPr id="10" name="Shape 8"/>
          <p:cNvSpPr/>
          <p:nvPr/>
        </p:nvSpPr>
        <p:spPr>
          <a:xfrm>
            <a:off x="548640" y="4861560"/>
            <a:ext cx="457200" cy="457200"/>
          </a:xfrm>
          <a:prstGeom prst="ellipse">
            <a:avLst/>
          </a:prstGeom>
          <a:solidFill>
            <a:srgbClr val="065A82"/>
          </a:solidFill>
          <a:ln/>
        </p:spPr>
        <p:txBody>
          <a:bodyPr/>
          <a:lstStyle/>
          <a:p>
            <a:endParaRPr lang="en-US"/>
          </a:p>
        </p:txBody>
      </p:sp>
      <p:sp>
        <p:nvSpPr>
          <p:cNvPr id="11" name="Text 9"/>
          <p:cNvSpPr/>
          <p:nvPr/>
        </p:nvSpPr>
        <p:spPr>
          <a:xfrm>
            <a:off x="548640" y="4861560"/>
            <a:ext cx="457200" cy="457200"/>
          </a:xfrm>
          <a:prstGeom prst="rect">
            <a:avLst/>
          </a:prstGeom>
          <a:noFill/>
          <a:ln/>
        </p:spPr>
        <p:txBody>
          <a:bodyPr wrap="square"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3</a:t>
            </a:r>
            <a:endParaRPr lang="en-US" sz="1600" dirty="0"/>
          </a:p>
        </p:txBody>
      </p:sp>
      <p:sp>
        <p:nvSpPr>
          <p:cNvPr id="12" name="Text 10"/>
          <p:cNvSpPr/>
          <p:nvPr/>
        </p:nvSpPr>
        <p:spPr>
          <a:xfrm>
            <a:off x="1234440" y="4788408"/>
            <a:ext cx="10424160" cy="1402080"/>
          </a:xfrm>
          <a:prstGeom prst="rect">
            <a:avLst/>
          </a:prstGeom>
          <a:noFill/>
          <a:ln/>
        </p:spPr>
        <p:txBody>
          <a:bodyPr wrap="square" rtlCol="0" anchor="ctr"/>
          <a:lstStyle/>
          <a:p>
            <a:pPr marL="0" indent="0">
              <a:lnSpc>
                <a:spcPct val="115000"/>
              </a:lnSpc>
              <a:buNone/>
            </a:pPr>
            <a:r>
              <a:rPr lang="en-US" sz="1500" dirty="0">
                <a:solidFill>
                  <a:srgbClr val="1A2530"/>
                </a:solidFill>
                <a:latin typeface="Calibri" pitchFamily="34" charset="0"/>
                <a:ea typeface="Calibri" pitchFamily="34" charset="-122"/>
                <a:cs typeface="Calibri" pitchFamily="34" charset="-120"/>
              </a:rPr>
              <a:t>Review respiratory symptoms and function regularly to support early identification of disease progression or complications (NICE, 2024).</a:t>
            </a:r>
            <a:endParaRPr lang="en-US" sz="1500" dirty="0"/>
          </a:p>
        </p:txBody>
      </p:sp>
      <p:sp>
        <p:nvSpPr>
          <p:cNvPr id="13" name="Text 11"/>
          <p:cNvSpPr/>
          <p:nvPr/>
        </p:nvSpPr>
        <p:spPr>
          <a:xfrm>
            <a:off x="11548872" y="6400800"/>
            <a:ext cx="365760" cy="274320"/>
          </a:xfrm>
          <a:prstGeom prst="rect">
            <a:avLst/>
          </a:prstGeom>
          <a:noFill/>
          <a:ln/>
        </p:spPr>
        <p:txBody>
          <a:bodyPr wrap="square" rtlCol="0" anchor="ctr"/>
          <a:lstStyle/>
          <a:p>
            <a:pPr marL="0" indent="0" algn="r">
              <a:buNone/>
            </a:pPr>
            <a:r>
              <a:rPr lang="en-US" sz="1000" dirty="0">
                <a:solidFill>
                  <a:srgbClr val="5A6B75"/>
                </a:solidFill>
                <a:latin typeface="Calibri" pitchFamily="34" charset="0"/>
                <a:ea typeface="Calibri" pitchFamily="34" charset="-122"/>
                <a:cs typeface="Calibri" pitchFamily="34" charset="-120"/>
              </a:rPr>
              <a:t>9</a:t>
            </a:r>
            <a:endParaRPr lang="en-US" sz="1000" dirty="0"/>
          </a:p>
        </p:txBody>
      </p:sp>
      <p:pic>
        <p:nvPicPr>
          <p:cNvPr id="16" name="Audio 15">
            <a:extLst>
              <a:ext uri="{FF2B5EF4-FFF2-40B4-BE49-F238E27FC236}">
                <a16:creationId xmlns:a16="http://schemas.microsoft.com/office/drawing/2014/main" id="{A60CED0C-D776-9B96-88B5-84348C6758F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54866"/>
    </mc:Choice>
    <mc:Fallback>
      <p:transition spd="slow" advTm="548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411480"/>
            <a:ext cx="7315200" cy="320040"/>
          </a:xfrm>
          <a:prstGeom prst="rect">
            <a:avLst/>
          </a:prstGeom>
          <a:noFill/>
          <a:ln/>
        </p:spPr>
        <p:txBody>
          <a:bodyPr wrap="square" rtlCol="0" anchor="ctr"/>
          <a:lstStyle/>
          <a:p>
            <a:pPr marL="0" indent="0">
              <a:buNone/>
            </a:pPr>
            <a:r>
              <a:rPr lang="en-US" sz="1200" b="1" kern="0" spc="200" dirty="0">
                <a:solidFill>
                  <a:srgbClr val="065A82"/>
                </a:solidFill>
                <a:latin typeface="Calibri" pitchFamily="34" charset="0"/>
                <a:ea typeface="Calibri" pitchFamily="34" charset="-122"/>
                <a:cs typeface="Calibri" pitchFamily="34" charset="-120"/>
              </a:rPr>
              <a:t>CARE PLAN</a:t>
            </a:r>
            <a:endParaRPr lang="en-US" sz="1200" dirty="0"/>
          </a:p>
        </p:txBody>
      </p:sp>
      <p:sp>
        <p:nvSpPr>
          <p:cNvPr id="3" name="Text 1"/>
          <p:cNvSpPr/>
          <p:nvPr/>
        </p:nvSpPr>
        <p:spPr>
          <a:xfrm>
            <a:off x="548640" y="685800"/>
            <a:ext cx="11064240" cy="822960"/>
          </a:xfrm>
          <a:prstGeom prst="rect">
            <a:avLst/>
          </a:prstGeom>
          <a:noFill/>
          <a:ln/>
        </p:spPr>
        <p:txBody>
          <a:bodyPr wrap="square" rtlCol="0" anchor="ctr"/>
          <a:lstStyle/>
          <a:p>
            <a:pPr marL="0" indent="0">
              <a:buNone/>
            </a:pPr>
            <a:r>
              <a:rPr lang="en-US" sz="3200" b="1" dirty="0">
                <a:solidFill>
                  <a:srgbClr val="1A2530"/>
                </a:solidFill>
                <a:latin typeface="Cambria" pitchFamily="34" charset="0"/>
                <a:ea typeface="Cambria" pitchFamily="34" charset="-122"/>
                <a:cs typeface="Cambria" pitchFamily="34" charset="-120"/>
              </a:rPr>
              <a:t>Care Planning</a:t>
            </a:r>
            <a:endParaRPr lang="en-US" sz="3200" dirty="0"/>
          </a:p>
        </p:txBody>
      </p:sp>
      <p:sp>
        <p:nvSpPr>
          <p:cNvPr id="4" name="Shape 2"/>
          <p:cNvSpPr/>
          <p:nvPr/>
        </p:nvSpPr>
        <p:spPr>
          <a:xfrm>
            <a:off x="548640" y="1874520"/>
            <a:ext cx="457200" cy="457200"/>
          </a:xfrm>
          <a:prstGeom prst="ellipse">
            <a:avLst/>
          </a:prstGeom>
          <a:solidFill>
            <a:srgbClr val="065A82"/>
          </a:solidFill>
          <a:ln/>
        </p:spPr>
        <p:txBody>
          <a:bodyPr/>
          <a:lstStyle/>
          <a:p>
            <a:endParaRPr lang="en-US"/>
          </a:p>
        </p:txBody>
      </p:sp>
      <p:sp>
        <p:nvSpPr>
          <p:cNvPr id="5" name="Text 3"/>
          <p:cNvSpPr/>
          <p:nvPr/>
        </p:nvSpPr>
        <p:spPr>
          <a:xfrm>
            <a:off x="548640" y="1874520"/>
            <a:ext cx="457200" cy="457200"/>
          </a:xfrm>
          <a:prstGeom prst="rect">
            <a:avLst/>
          </a:prstGeom>
          <a:noFill/>
          <a:ln/>
        </p:spPr>
        <p:txBody>
          <a:bodyPr wrap="square"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1</a:t>
            </a:r>
            <a:endParaRPr lang="en-US" sz="1600" dirty="0"/>
          </a:p>
        </p:txBody>
      </p:sp>
      <p:sp>
        <p:nvSpPr>
          <p:cNvPr id="6" name="Text 4"/>
          <p:cNvSpPr/>
          <p:nvPr/>
        </p:nvSpPr>
        <p:spPr>
          <a:xfrm>
            <a:off x="1234440" y="1801368"/>
            <a:ext cx="10424160" cy="1402080"/>
          </a:xfrm>
          <a:prstGeom prst="rect">
            <a:avLst/>
          </a:prstGeom>
          <a:noFill/>
          <a:ln/>
        </p:spPr>
        <p:txBody>
          <a:bodyPr wrap="square" rtlCol="0" anchor="ctr"/>
          <a:lstStyle/>
          <a:p>
            <a:pPr marL="0" indent="0">
              <a:lnSpc>
                <a:spcPct val="115000"/>
              </a:lnSpc>
              <a:buNone/>
            </a:pPr>
            <a:r>
              <a:rPr lang="en-US" sz="1500" dirty="0">
                <a:solidFill>
                  <a:srgbClr val="1A2530"/>
                </a:solidFill>
                <a:latin typeface="Calibri" pitchFamily="34" charset="0"/>
                <a:ea typeface="Calibri" pitchFamily="34" charset="-122"/>
                <a:cs typeface="Calibri" pitchFamily="34" charset="-120"/>
              </a:rPr>
              <a:t>Refer patients meeting NICE criteria, such as unexplained haemoptysis at age 40 or over, on a suspected cancer pathway aiming for diagnosis or exclusion within 28 days (NICE, 2026a).</a:t>
            </a:r>
            <a:endParaRPr lang="en-US" sz="1500" dirty="0"/>
          </a:p>
        </p:txBody>
      </p:sp>
      <p:sp>
        <p:nvSpPr>
          <p:cNvPr id="7" name="Shape 5"/>
          <p:cNvSpPr/>
          <p:nvPr/>
        </p:nvSpPr>
        <p:spPr>
          <a:xfrm>
            <a:off x="548640" y="3368040"/>
            <a:ext cx="457200" cy="457200"/>
          </a:xfrm>
          <a:prstGeom prst="ellipse">
            <a:avLst/>
          </a:prstGeom>
          <a:solidFill>
            <a:srgbClr val="1C7293"/>
          </a:solidFill>
          <a:ln/>
        </p:spPr>
        <p:txBody>
          <a:bodyPr/>
          <a:lstStyle/>
          <a:p>
            <a:endParaRPr lang="en-US"/>
          </a:p>
        </p:txBody>
      </p:sp>
      <p:sp>
        <p:nvSpPr>
          <p:cNvPr id="8" name="Text 6"/>
          <p:cNvSpPr/>
          <p:nvPr/>
        </p:nvSpPr>
        <p:spPr>
          <a:xfrm>
            <a:off x="548640" y="3368040"/>
            <a:ext cx="457200" cy="457200"/>
          </a:xfrm>
          <a:prstGeom prst="rect">
            <a:avLst/>
          </a:prstGeom>
          <a:noFill/>
          <a:ln/>
        </p:spPr>
        <p:txBody>
          <a:bodyPr wrap="square"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2</a:t>
            </a:r>
            <a:endParaRPr lang="en-US" sz="1600" dirty="0"/>
          </a:p>
        </p:txBody>
      </p:sp>
      <p:sp>
        <p:nvSpPr>
          <p:cNvPr id="9" name="Text 7"/>
          <p:cNvSpPr/>
          <p:nvPr/>
        </p:nvSpPr>
        <p:spPr>
          <a:xfrm>
            <a:off x="1234440" y="3294888"/>
            <a:ext cx="10424160" cy="1402080"/>
          </a:xfrm>
          <a:prstGeom prst="rect">
            <a:avLst/>
          </a:prstGeom>
          <a:noFill/>
          <a:ln/>
        </p:spPr>
        <p:txBody>
          <a:bodyPr wrap="square" rtlCol="0" anchor="ctr"/>
          <a:lstStyle/>
          <a:p>
            <a:pPr marL="0" indent="0">
              <a:lnSpc>
                <a:spcPct val="115000"/>
              </a:lnSpc>
              <a:buNone/>
            </a:pPr>
            <a:r>
              <a:rPr lang="en-US" sz="1500" dirty="0">
                <a:solidFill>
                  <a:srgbClr val="1A2530"/>
                </a:solidFill>
                <a:latin typeface="Calibri" pitchFamily="34" charset="0"/>
                <a:ea typeface="Calibri" pitchFamily="34" charset="-122"/>
                <a:cs typeface="Calibri" pitchFamily="34" charset="-120"/>
              </a:rPr>
              <a:t>Coordinate care through a multidisciplinary team, reflecting the established shift toward MDT management in UK lung cancer services (NICE, 2024).</a:t>
            </a:r>
            <a:endParaRPr lang="en-US" sz="1500" dirty="0"/>
          </a:p>
        </p:txBody>
      </p:sp>
      <p:sp>
        <p:nvSpPr>
          <p:cNvPr id="10" name="Shape 8"/>
          <p:cNvSpPr/>
          <p:nvPr/>
        </p:nvSpPr>
        <p:spPr>
          <a:xfrm>
            <a:off x="548640" y="4861560"/>
            <a:ext cx="457200" cy="457200"/>
          </a:xfrm>
          <a:prstGeom prst="ellipse">
            <a:avLst/>
          </a:prstGeom>
          <a:solidFill>
            <a:srgbClr val="065A82"/>
          </a:solidFill>
          <a:ln/>
        </p:spPr>
        <p:txBody>
          <a:bodyPr/>
          <a:lstStyle/>
          <a:p>
            <a:endParaRPr lang="en-US"/>
          </a:p>
        </p:txBody>
      </p:sp>
      <p:sp>
        <p:nvSpPr>
          <p:cNvPr id="11" name="Text 9"/>
          <p:cNvSpPr/>
          <p:nvPr/>
        </p:nvSpPr>
        <p:spPr>
          <a:xfrm>
            <a:off x="548640" y="4861560"/>
            <a:ext cx="457200" cy="457200"/>
          </a:xfrm>
          <a:prstGeom prst="rect">
            <a:avLst/>
          </a:prstGeom>
          <a:noFill/>
          <a:ln/>
        </p:spPr>
        <p:txBody>
          <a:bodyPr wrap="square"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3</a:t>
            </a:r>
            <a:endParaRPr lang="en-US" sz="1600" dirty="0"/>
          </a:p>
        </p:txBody>
      </p:sp>
      <p:sp>
        <p:nvSpPr>
          <p:cNvPr id="12" name="Text 10"/>
          <p:cNvSpPr/>
          <p:nvPr/>
        </p:nvSpPr>
        <p:spPr>
          <a:xfrm>
            <a:off x="1234440" y="4788408"/>
            <a:ext cx="10424160" cy="1402080"/>
          </a:xfrm>
          <a:prstGeom prst="rect">
            <a:avLst/>
          </a:prstGeom>
          <a:noFill/>
          <a:ln/>
        </p:spPr>
        <p:txBody>
          <a:bodyPr wrap="square" rtlCol="0" anchor="ctr"/>
          <a:lstStyle/>
          <a:p>
            <a:pPr marL="0" indent="0">
              <a:lnSpc>
                <a:spcPct val="115000"/>
              </a:lnSpc>
              <a:buNone/>
            </a:pPr>
            <a:r>
              <a:rPr lang="en-US" sz="1500" dirty="0">
                <a:solidFill>
                  <a:srgbClr val="1A2530"/>
                </a:solidFill>
                <a:latin typeface="Calibri" pitchFamily="34" charset="0"/>
                <a:ea typeface="Calibri" pitchFamily="34" charset="-122"/>
                <a:cs typeface="Calibri" pitchFamily="34" charset="-120"/>
              </a:rPr>
              <a:t>Discuss tests and treatment options in a private environment, with the support of family members or carers where appropriate (NICE, 2024).</a:t>
            </a:r>
            <a:endParaRPr lang="en-US" sz="1500" dirty="0"/>
          </a:p>
        </p:txBody>
      </p:sp>
      <p:sp>
        <p:nvSpPr>
          <p:cNvPr id="13" name="Text 11"/>
          <p:cNvSpPr/>
          <p:nvPr/>
        </p:nvSpPr>
        <p:spPr>
          <a:xfrm>
            <a:off x="11548872" y="6400800"/>
            <a:ext cx="365760" cy="274320"/>
          </a:xfrm>
          <a:prstGeom prst="rect">
            <a:avLst/>
          </a:prstGeom>
          <a:noFill/>
          <a:ln/>
        </p:spPr>
        <p:txBody>
          <a:bodyPr wrap="square" rtlCol="0" anchor="ctr"/>
          <a:lstStyle/>
          <a:p>
            <a:pPr marL="0" indent="0" algn="r">
              <a:buNone/>
            </a:pPr>
            <a:r>
              <a:rPr lang="en-US" sz="1000" dirty="0">
                <a:solidFill>
                  <a:srgbClr val="5A6B75"/>
                </a:solidFill>
                <a:latin typeface="Calibri" pitchFamily="34" charset="0"/>
                <a:ea typeface="Calibri" pitchFamily="34" charset="-122"/>
                <a:cs typeface="Calibri" pitchFamily="34" charset="-120"/>
              </a:rPr>
              <a:t>10</a:t>
            </a:r>
            <a:endParaRPr lang="en-US" sz="1000" dirty="0"/>
          </a:p>
        </p:txBody>
      </p:sp>
      <p:pic>
        <p:nvPicPr>
          <p:cNvPr id="16" name="Audio 15">
            <a:extLst>
              <a:ext uri="{FF2B5EF4-FFF2-40B4-BE49-F238E27FC236}">
                <a16:creationId xmlns:a16="http://schemas.microsoft.com/office/drawing/2014/main" id="{543D71CA-AD80-B69D-D32C-F79B5CDC36A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57756"/>
    </mc:Choice>
    <mc:Fallback>
      <p:transition spd="slow" advTm="577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411480"/>
            <a:ext cx="7315200" cy="320040"/>
          </a:xfrm>
          <a:prstGeom prst="rect">
            <a:avLst/>
          </a:prstGeom>
          <a:noFill/>
          <a:ln/>
        </p:spPr>
        <p:txBody>
          <a:bodyPr wrap="square" rtlCol="0" anchor="ctr"/>
          <a:lstStyle/>
          <a:p>
            <a:pPr marL="0" indent="0">
              <a:buNone/>
            </a:pPr>
            <a:r>
              <a:rPr lang="en-US" sz="1200" b="1" kern="0" spc="200" dirty="0">
                <a:solidFill>
                  <a:srgbClr val="065A82"/>
                </a:solidFill>
                <a:latin typeface="Calibri" pitchFamily="34" charset="0"/>
                <a:ea typeface="Calibri" pitchFamily="34" charset="-122"/>
                <a:cs typeface="Calibri" pitchFamily="34" charset="-120"/>
              </a:rPr>
              <a:t>CARE PLAN</a:t>
            </a:r>
            <a:endParaRPr lang="en-US" sz="1200" dirty="0"/>
          </a:p>
        </p:txBody>
      </p:sp>
      <p:sp>
        <p:nvSpPr>
          <p:cNvPr id="3" name="Text 1"/>
          <p:cNvSpPr/>
          <p:nvPr/>
        </p:nvSpPr>
        <p:spPr>
          <a:xfrm>
            <a:off x="548640" y="685800"/>
            <a:ext cx="11064240" cy="822960"/>
          </a:xfrm>
          <a:prstGeom prst="rect">
            <a:avLst/>
          </a:prstGeom>
          <a:noFill/>
          <a:ln/>
        </p:spPr>
        <p:txBody>
          <a:bodyPr wrap="square" rtlCol="0" anchor="ctr"/>
          <a:lstStyle/>
          <a:p>
            <a:pPr marL="0" indent="0">
              <a:buNone/>
            </a:pPr>
            <a:r>
              <a:rPr lang="en-US" sz="3200" b="1" dirty="0">
                <a:solidFill>
                  <a:srgbClr val="1A2530"/>
                </a:solidFill>
                <a:latin typeface="Cambria" pitchFamily="34" charset="0"/>
                <a:ea typeface="Cambria" pitchFamily="34" charset="-122"/>
                <a:cs typeface="Cambria" pitchFamily="34" charset="-120"/>
              </a:rPr>
              <a:t>Communication</a:t>
            </a:r>
            <a:endParaRPr lang="en-US" sz="3200" dirty="0"/>
          </a:p>
        </p:txBody>
      </p:sp>
      <p:sp>
        <p:nvSpPr>
          <p:cNvPr id="4" name="Shape 2"/>
          <p:cNvSpPr/>
          <p:nvPr/>
        </p:nvSpPr>
        <p:spPr>
          <a:xfrm>
            <a:off x="548640" y="1874520"/>
            <a:ext cx="457200" cy="457200"/>
          </a:xfrm>
          <a:prstGeom prst="ellipse">
            <a:avLst/>
          </a:prstGeom>
          <a:solidFill>
            <a:srgbClr val="065A82"/>
          </a:solidFill>
          <a:ln/>
        </p:spPr>
        <p:txBody>
          <a:bodyPr/>
          <a:lstStyle/>
          <a:p>
            <a:endParaRPr lang="en-US"/>
          </a:p>
        </p:txBody>
      </p:sp>
      <p:sp>
        <p:nvSpPr>
          <p:cNvPr id="5" name="Text 3"/>
          <p:cNvSpPr/>
          <p:nvPr/>
        </p:nvSpPr>
        <p:spPr>
          <a:xfrm>
            <a:off x="548640" y="1874520"/>
            <a:ext cx="457200" cy="457200"/>
          </a:xfrm>
          <a:prstGeom prst="rect">
            <a:avLst/>
          </a:prstGeom>
          <a:noFill/>
          <a:ln/>
        </p:spPr>
        <p:txBody>
          <a:bodyPr wrap="square"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1</a:t>
            </a:r>
            <a:endParaRPr lang="en-US" sz="1600" dirty="0"/>
          </a:p>
        </p:txBody>
      </p:sp>
      <p:sp>
        <p:nvSpPr>
          <p:cNvPr id="6" name="Text 4"/>
          <p:cNvSpPr/>
          <p:nvPr/>
        </p:nvSpPr>
        <p:spPr>
          <a:xfrm>
            <a:off x="1234440" y="1801368"/>
            <a:ext cx="10424160" cy="1402080"/>
          </a:xfrm>
          <a:prstGeom prst="rect">
            <a:avLst/>
          </a:prstGeom>
          <a:noFill/>
          <a:ln/>
        </p:spPr>
        <p:txBody>
          <a:bodyPr wrap="square" rtlCol="0" anchor="ctr"/>
          <a:lstStyle/>
          <a:p>
            <a:pPr marL="0" indent="0">
              <a:lnSpc>
                <a:spcPct val="115000"/>
              </a:lnSpc>
              <a:buNone/>
            </a:pPr>
            <a:r>
              <a:rPr lang="en-US" sz="1500" dirty="0">
                <a:solidFill>
                  <a:srgbClr val="1A2530"/>
                </a:solidFill>
                <a:latin typeface="Calibri" pitchFamily="34" charset="0"/>
                <a:ea typeface="Calibri" pitchFamily="34" charset="-122"/>
                <a:cs typeface="Calibri" pitchFamily="34" charset="-120"/>
              </a:rPr>
              <a:t>Find out what the patient already knows about their condition before giving further information, rather than assuming a level of knowledge (NICE, 2024).</a:t>
            </a:r>
            <a:endParaRPr lang="en-US" sz="1500" dirty="0"/>
          </a:p>
        </p:txBody>
      </p:sp>
      <p:sp>
        <p:nvSpPr>
          <p:cNvPr id="7" name="Shape 5"/>
          <p:cNvSpPr/>
          <p:nvPr/>
        </p:nvSpPr>
        <p:spPr>
          <a:xfrm>
            <a:off x="548640" y="3368040"/>
            <a:ext cx="457200" cy="457200"/>
          </a:xfrm>
          <a:prstGeom prst="ellipse">
            <a:avLst/>
          </a:prstGeom>
          <a:solidFill>
            <a:srgbClr val="1C7293"/>
          </a:solidFill>
          <a:ln/>
        </p:spPr>
        <p:txBody>
          <a:bodyPr/>
          <a:lstStyle/>
          <a:p>
            <a:endParaRPr lang="en-US"/>
          </a:p>
        </p:txBody>
      </p:sp>
      <p:sp>
        <p:nvSpPr>
          <p:cNvPr id="8" name="Text 6"/>
          <p:cNvSpPr/>
          <p:nvPr/>
        </p:nvSpPr>
        <p:spPr>
          <a:xfrm>
            <a:off x="548640" y="3368040"/>
            <a:ext cx="457200" cy="457200"/>
          </a:xfrm>
          <a:prstGeom prst="rect">
            <a:avLst/>
          </a:prstGeom>
          <a:noFill/>
          <a:ln/>
        </p:spPr>
        <p:txBody>
          <a:bodyPr wrap="square"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2</a:t>
            </a:r>
            <a:endParaRPr lang="en-US" sz="1600" dirty="0"/>
          </a:p>
        </p:txBody>
      </p:sp>
      <p:sp>
        <p:nvSpPr>
          <p:cNvPr id="9" name="Text 7"/>
          <p:cNvSpPr/>
          <p:nvPr/>
        </p:nvSpPr>
        <p:spPr>
          <a:xfrm>
            <a:off x="1234440" y="3294888"/>
            <a:ext cx="10424160" cy="1402080"/>
          </a:xfrm>
          <a:prstGeom prst="rect">
            <a:avLst/>
          </a:prstGeom>
          <a:noFill/>
          <a:ln/>
        </p:spPr>
        <p:txBody>
          <a:bodyPr wrap="square" rtlCol="0" anchor="ctr"/>
          <a:lstStyle/>
          <a:p>
            <a:pPr marL="0" indent="0">
              <a:lnSpc>
                <a:spcPct val="115000"/>
              </a:lnSpc>
              <a:buNone/>
            </a:pPr>
            <a:r>
              <a:rPr lang="en-US" sz="1500" dirty="0">
                <a:solidFill>
                  <a:srgbClr val="1A2530"/>
                </a:solidFill>
                <a:latin typeface="Calibri" pitchFamily="34" charset="0"/>
                <a:ea typeface="Calibri" pitchFamily="34" charset="-122"/>
                <a:cs typeface="Calibri" pitchFamily="34" charset="-120"/>
              </a:rPr>
              <a:t>Offer information in an accurate, easy to understand format, supported by family members or carers as appropriate (NICE, 2024).</a:t>
            </a:r>
            <a:endParaRPr lang="en-US" sz="1500" dirty="0"/>
          </a:p>
        </p:txBody>
      </p:sp>
      <p:sp>
        <p:nvSpPr>
          <p:cNvPr id="10" name="Shape 8"/>
          <p:cNvSpPr/>
          <p:nvPr/>
        </p:nvSpPr>
        <p:spPr>
          <a:xfrm>
            <a:off x="548640" y="4861560"/>
            <a:ext cx="457200" cy="457200"/>
          </a:xfrm>
          <a:prstGeom prst="ellipse">
            <a:avLst/>
          </a:prstGeom>
          <a:solidFill>
            <a:srgbClr val="065A82"/>
          </a:solidFill>
          <a:ln/>
        </p:spPr>
        <p:txBody>
          <a:bodyPr/>
          <a:lstStyle/>
          <a:p>
            <a:endParaRPr lang="en-US"/>
          </a:p>
        </p:txBody>
      </p:sp>
      <p:sp>
        <p:nvSpPr>
          <p:cNvPr id="11" name="Text 9"/>
          <p:cNvSpPr/>
          <p:nvPr/>
        </p:nvSpPr>
        <p:spPr>
          <a:xfrm>
            <a:off x="548640" y="4861560"/>
            <a:ext cx="457200" cy="457200"/>
          </a:xfrm>
          <a:prstGeom prst="rect">
            <a:avLst/>
          </a:prstGeom>
          <a:noFill/>
          <a:ln/>
        </p:spPr>
        <p:txBody>
          <a:bodyPr wrap="square"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3</a:t>
            </a:r>
            <a:endParaRPr lang="en-US" sz="1600" dirty="0"/>
          </a:p>
        </p:txBody>
      </p:sp>
      <p:sp>
        <p:nvSpPr>
          <p:cNvPr id="12" name="Text 10"/>
          <p:cNvSpPr/>
          <p:nvPr/>
        </p:nvSpPr>
        <p:spPr>
          <a:xfrm>
            <a:off x="1234440" y="4788408"/>
            <a:ext cx="10424160" cy="1402080"/>
          </a:xfrm>
          <a:prstGeom prst="rect">
            <a:avLst/>
          </a:prstGeom>
          <a:noFill/>
          <a:ln/>
        </p:spPr>
        <p:txBody>
          <a:bodyPr wrap="square" rtlCol="0" anchor="ctr"/>
          <a:lstStyle/>
          <a:p>
            <a:pPr marL="0" indent="0">
              <a:lnSpc>
                <a:spcPct val="115000"/>
              </a:lnSpc>
              <a:buNone/>
            </a:pPr>
            <a:r>
              <a:rPr lang="en-US" sz="1500" dirty="0">
                <a:solidFill>
                  <a:srgbClr val="1A2530"/>
                </a:solidFill>
                <a:latin typeface="Calibri" pitchFamily="34" charset="0"/>
                <a:ea typeface="Calibri" pitchFamily="34" charset="-122"/>
                <a:cs typeface="Calibri" pitchFamily="34" charset="-120"/>
              </a:rPr>
              <a:t>In the last days of life, communicate respectfully and involve the dying person and those important to them in decisions about their care (NICE, 2015).</a:t>
            </a:r>
            <a:endParaRPr lang="en-US" sz="1500" dirty="0"/>
          </a:p>
        </p:txBody>
      </p:sp>
      <p:sp>
        <p:nvSpPr>
          <p:cNvPr id="13" name="Text 11"/>
          <p:cNvSpPr/>
          <p:nvPr/>
        </p:nvSpPr>
        <p:spPr>
          <a:xfrm>
            <a:off x="11548872" y="6400800"/>
            <a:ext cx="365760" cy="274320"/>
          </a:xfrm>
          <a:prstGeom prst="rect">
            <a:avLst/>
          </a:prstGeom>
          <a:noFill/>
          <a:ln/>
        </p:spPr>
        <p:txBody>
          <a:bodyPr wrap="square" rtlCol="0" anchor="ctr"/>
          <a:lstStyle/>
          <a:p>
            <a:pPr marL="0" indent="0" algn="r">
              <a:buNone/>
            </a:pPr>
            <a:r>
              <a:rPr lang="en-US" sz="1000" dirty="0">
                <a:solidFill>
                  <a:srgbClr val="5A6B75"/>
                </a:solidFill>
                <a:latin typeface="Calibri" pitchFamily="34" charset="0"/>
                <a:ea typeface="Calibri" pitchFamily="34" charset="-122"/>
                <a:cs typeface="Calibri" pitchFamily="34" charset="-120"/>
              </a:rPr>
              <a:t>11</a:t>
            </a:r>
            <a:endParaRPr lang="en-US" sz="1000" dirty="0"/>
          </a:p>
        </p:txBody>
      </p:sp>
      <p:pic>
        <p:nvPicPr>
          <p:cNvPr id="16" name="Audio 15">
            <a:extLst>
              <a:ext uri="{FF2B5EF4-FFF2-40B4-BE49-F238E27FC236}">
                <a16:creationId xmlns:a16="http://schemas.microsoft.com/office/drawing/2014/main" id="{5CC1A4A3-7F0C-C8BE-2FFD-5FBF8A6E6EE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57893"/>
    </mc:Choice>
    <mc:Fallback>
      <p:transition spd="slow" advTm="578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411480"/>
            <a:ext cx="7315200" cy="320040"/>
          </a:xfrm>
          <a:prstGeom prst="rect">
            <a:avLst/>
          </a:prstGeom>
          <a:noFill/>
          <a:ln/>
        </p:spPr>
        <p:txBody>
          <a:bodyPr wrap="square" rtlCol="0" anchor="ctr"/>
          <a:lstStyle/>
          <a:p>
            <a:pPr marL="0" indent="0">
              <a:buNone/>
            </a:pPr>
            <a:r>
              <a:rPr lang="en-US" sz="1200" b="1" kern="0" spc="200" dirty="0">
                <a:solidFill>
                  <a:srgbClr val="065A82"/>
                </a:solidFill>
                <a:latin typeface="Calibri" pitchFamily="34" charset="0"/>
                <a:ea typeface="Calibri" pitchFamily="34" charset="-122"/>
                <a:cs typeface="Calibri" pitchFamily="34" charset="-120"/>
              </a:rPr>
              <a:t>CARE PLAN</a:t>
            </a:r>
            <a:endParaRPr lang="en-US" sz="1200" dirty="0"/>
          </a:p>
        </p:txBody>
      </p:sp>
      <p:sp>
        <p:nvSpPr>
          <p:cNvPr id="3" name="Text 1"/>
          <p:cNvSpPr/>
          <p:nvPr/>
        </p:nvSpPr>
        <p:spPr>
          <a:xfrm>
            <a:off x="548640" y="685800"/>
            <a:ext cx="11064240" cy="822960"/>
          </a:xfrm>
          <a:prstGeom prst="rect">
            <a:avLst/>
          </a:prstGeom>
          <a:noFill/>
          <a:ln/>
        </p:spPr>
        <p:txBody>
          <a:bodyPr wrap="square" rtlCol="0" anchor="ctr"/>
          <a:lstStyle/>
          <a:p>
            <a:pPr marL="0" indent="0">
              <a:buNone/>
            </a:pPr>
            <a:r>
              <a:rPr lang="en-US" sz="3200" b="1" dirty="0">
                <a:solidFill>
                  <a:srgbClr val="1A2530"/>
                </a:solidFill>
                <a:latin typeface="Cambria" pitchFamily="34" charset="0"/>
                <a:ea typeface="Cambria" pitchFamily="34" charset="-122"/>
                <a:cs typeface="Cambria" pitchFamily="34" charset="-120"/>
              </a:rPr>
              <a:t>Ethical Considerations</a:t>
            </a:r>
            <a:endParaRPr lang="en-US" sz="3200" dirty="0"/>
          </a:p>
        </p:txBody>
      </p:sp>
      <p:sp>
        <p:nvSpPr>
          <p:cNvPr id="4" name="Shape 2"/>
          <p:cNvSpPr/>
          <p:nvPr/>
        </p:nvSpPr>
        <p:spPr>
          <a:xfrm>
            <a:off x="548640" y="1874520"/>
            <a:ext cx="457200" cy="457200"/>
          </a:xfrm>
          <a:prstGeom prst="ellipse">
            <a:avLst/>
          </a:prstGeom>
          <a:solidFill>
            <a:srgbClr val="065A82"/>
          </a:solidFill>
          <a:ln/>
        </p:spPr>
        <p:txBody>
          <a:bodyPr/>
          <a:lstStyle/>
          <a:p>
            <a:endParaRPr lang="en-US"/>
          </a:p>
        </p:txBody>
      </p:sp>
      <p:sp>
        <p:nvSpPr>
          <p:cNvPr id="5" name="Text 3"/>
          <p:cNvSpPr/>
          <p:nvPr/>
        </p:nvSpPr>
        <p:spPr>
          <a:xfrm>
            <a:off x="548640" y="1874520"/>
            <a:ext cx="457200" cy="457200"/>
          </a:xfrm>
          <a:prstGeom prst="rect">
            <a:avLst/>
          </a:prstGeom>
          <a:noFill/>
          <a:ln/>
        </p:spPr>
        <p:txBody>
          <a:bodyPr wrap="square"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1</a:t>
            </a:r>
            <a:endParaRPr lang="en-US" sz="1600" dirty="0"/>
          </a:p>
        </p:txBody>
      </p:sp>
      <p:sp>
        <p:nvSpPr>
          <p:cNvPr id="6" name="Text 4"/>
          <p:cNvSpPr/>
          <p:nvPr/>
        </p:nvSpPr>
        <p:spPr>
          <a:xfrm>
            <a:off x="1234440" y="1801368"/>
            <a:ext cx="10424160" cy="1402080"/>
          </a:xfrm>
          <a:prstGeom prst="rect">
            <a:avLst/>
          </a:prstGeom>
          <a:noFill/>
          <a:ln/>
        </p:spPr>
        <p:txBody>
          <a:bodyPr wrap="square" rtlCol="0" anchor="ctr"/>
          <a:lstStyle/>
          <a:p>
            <a:pPr marL="0" indent="0">
              <a:lnSpc>
                <a:spcPct val="115000"/>
              </a:lnSpc>
              <a:buNone/>
            </a:pPr>
            <a:r>
              <a:rPr lang="en-US" sz="1500" dirty="0">
                <a:solidFill>
                  <a:srgbClr val="1A2530"/>
                </a:solidFill>
                <a:latin typeface="Calibri" pitchFamily="34" charset="0"/>
                <a:ea typeface="Calibri" pitchFamily="34" charset="-122"/>
                <a:cs typeface="Calibri" pitchFamily="34" charset="-120"/>
              </a:rPr>
              <a:t>Respect patient autonomy, ensuring decisions about tests and treatment are made with informed consent (NICE, 2024).</a:t>
            </a:r>
            <a:endParaRPr lang="en-US" sz="1500" dirty="0"/>
          </a:p>
        </p:txBody>
      </p:sp>
      <p:sp>
        <p:nvSpPr>
          <p:cNvPr id="7" name="Shape 5"/>
          <p:cNvSpPr/>
          <p:nvPr/>
        </p:nvSpPr>
        <p:spPr>
          <a:xfrm>
            <a:off x="548640" y="3368040"/>
            <a:ext cx="457200" cy="457200"/>
          </a:xfrm>
          <a:prstGeom prst="ellipse">
            <a:avLst/>
          </a:prstGeom>
          <a:solidFill>
            <a:srgbClr val="1C7293"/>
          </a:solidFill>
          <a:ln/>
        </p:spPr>
        <p:txBody>
          <a:bodyPr/>
          <a:lstStyle/>
          <a:p>
            <a:endParaRPr lang="en-US"/>
          </a:p>
        </p:txBody>
      </p:sp>
      <p:sp>
        <p:nvSpPr>
          <p:cNvPr id="8" name="Text 6"/>
          <p:cNvSpPr/>
          <p:nvPr/>
        </p:nvSpPr>
        <p:spPr>
          <a:xfrm>
            <a:off x="548640" y="3368040"/>
            <a:ext cx="457200" cy="457200"/>
          </a:xfrm>
          <a:prstGeom prst="rect">
            <a:avLst/>
          </a:prstGeom>
          <a:noFill/>
          <a:ln/>
        </p:spPr>
        <p:txBody>
          <a:bodyPr wrap="square"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2</a:t>
            </a:r>
            <a:endParaRPr lang="en-US" sz="1600" dirty="0"/>
          </a:p>
        </p:txBody>
      </p:sp>
      <p:sp>
        <p:nvSpPr>
          <p:cNvPr id="9" name="Text 7"/>
          <p:cNvSpPr/>
          <p:nvPr/>
        </p:nvSpPr>
        <p:spPr>
          <a:xfrm>
            <a:off x="1234440" y="3294888"/>
            <a:ext cx="10424160" cy="1402080"/>
          </a:xfrm>
          <a:prstGeom prst="rect">
            <a:avLst/>
          </a:prstGeom>
          <a:noFill/>
          <a:ln/>
        </p:spPr>
        <p:txBody>
          <a:bodyPr wrap="square" rtlCol="0" anchor="ctr"/>
          <a:lstStyle/>
          <a:p>
            <a:pPr marL="0" indent="0">
              <a:lnSpc>
                <a:spcPct val="115000"/>
              </a:lnSpc>
              <a:buNone/>
            </a:pPr>
            <a:r>
              <a:rPr lang="en-US" sz="1500" dirty="0">
                <a:solidFill>
                  <a:srgbClr val="1A2530"/>
                </a:solidFill>
                <a:latin typeface="Calibri" pitchFamily="34" charset="0"/>
                <a:ea typeface="Calibri" pitchFamily="34" charset="-122"/>
                <a:cs typeface="Calibri" pitchFamily="34" charset="-120"/>
              </a:rPr>
              <a:t>Manage symptoms in the last days of life in a way that maintains comfort and dignity without causing unacceptable side effects (NICE, 2015).</a:t>
            </a:r>
            <a:endParaRPr lang="en-US" sz="1500" dirty="0"/>
          </a:p>
        </p:txBody>
      </p:sp>
      <p:sp>
        <p:nvSpPr>
          <p:cNvPr id="10" name="Shape 8"/>
          <p:cNvSpPr/>
          <p:nvPr/>
        </p:nvSpPr>
        <p:spPr>
          <a:xfrm>
            <a:off x="548640" y="4861560"/>
            <a:ext cx="457200" cy="457200"/>
          </a:xfrm>
          <a:prstGeom prst="ellipse">
            <a:avLst/>
          </a:prstGeom>
          <a:solidFill>
            <a:srgbClr val="065A82"/>
          </a:solidFill>
          <a:ln/>
        </p:spPr>
        <p:txBody>
          <a:bodyPr/>
          <a:lstStyle/>
          <a:p>
            <a:endParaRPr lang="en-US"/>
          </a:p>
        </p:txBody>
      </p:sp>
      <p:sp>
        <p:nvSpPr>
          <p:cNvPr id="11" name="Text 9"/>
          <p:cNvSpPr/>
          <p:nvPr/>
        </p:nvSpPr>
        <p:spPr>
          <a:xfrm>
            <a:off x="548640" y="4861560"/>
            <a:ext cx="457200" cy="457200"/>
          </a:xfrm>
          <a:prstGeom prst="rect">
            <a:avLst/>
          </a:prstGeom>
          <a:noFill/>
          <a:ln/>
        </p:spPr>
        <p:txBody>
          <a:bodyPr wrap="square"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3</a:t>
            </a:r>
            <a:endParaRPr lang="en-US" sz="1600" dirty="0"/>
          </a:p>
        </p:txBody>
      </p:sp>
      <p:sp>
        <p:nvSpPr>
          <p:cNvPr id="12" name="Text 10"/>
          <p:cNvSpPr/>
          <p:nvPr/>
        </p:nvSpPr>
        <p:spPr>
          <a:xfrm>
            <a:off x="1234440" y="4788408"/>
            <a:ext cx="10424160" cy="1402080"/>
          </a:xfrm>
          <a:prstGeom prst="rect">
            <a:avLst/>
          </a:prstGeom>
          <a:noFill/>
          <a:ln/>
        </p:spPr>
        <p:txBody>
          <a:bodyPr wrap="square" rtlCol="0" anchor="ctr"/>
          <a:lstStyle/>
          <a:p>
            <a:pPr marL="0" indent="0">
              <a:lnSpc>
                <a:spcPct val="115000"/>
              </a:lnSpc>
              <a:buNone/>
            </a:pPr>
            <a:r>
              <a:rPr lang="en-US" sz="1500" dirty="0">
                <a:solidFill>
                  <a:srgbClr val="1A2530"/>
                </a:solidFill>
                <a:latin typeface="Calibri" pitchFamily="34" charset="0"/>
                <a:ea typeface="Calibri" pitchFamily="34" charset="-122"/>
                <a:cs typeface="Calibri" pitchFamily="34" charset="-120"/>
              </a:rPr>
              <a:t>Apply shared decision-making throughout the disease trajectory, not only at the end of life, involving the patient and their family or carers (NICE, 2015).</a:t>
            </a:r>
            <a:endParaRPr lang="en-US" sz="1500" dirty="0"/>
          </a:p>
        </p:txBody>
      </p:sp>
      <p:sp>
        <p:nvSpPr>
          <p:cNvPr id="13" name="Text 11"/>
          <p:cNvSpPr/>
          <p:nvPr/>
        </p:nvSpPr>
        <p:spPr>
          <a:xfrm>
            <a:off x="11548872" y="6400800"/>
            <a:ext cx="365760" cy="274320"/>
          </a:xfrm>
          <a:prstGeom prst="rect">
            <a:avLst/>
          </a:prstGeom>
          <a:noFill/>
          <a:ln/>
        </p:spPr>
        <p:txBody>
          <a:bodyPr wrap="square" rtlCol="0" anchor="ctr"/>
          <a:lstStyle/>
          <a:p>
            <a:pPr marL="0" indent="0" algn="r">
              <a:buNone/>
            </a:pPr>
            <a:r>
              <a:rPr lang="en-US" sz="1000" dirty="0">
                <a:solidFill>
                  <a:srgbClr val="5A6B75"/>
                </a:solidFill>
                <a:latin typeface="Calibri" pitchFamily="34" charset="0"/>
                <a:ea typeface="Calibri" pitchFamily="34" charset="-122"/>
                <a:cs typeface="Calibri" pitchFamily="34" charset="-120"/>
              </a:rPr>
              <a:t>12</a:t>
            </a:r>
            <a:endParaRPr lang="en-US" sz="1000" dirty="0"/>
          </a:p>
        </p:txBody>
      </p:sp>
      <p:pic>
        <p:nvPicPr>
          <p:cNvPr id="16" name="Audio 15">
            <a:extLst>
              <a:ext uri="{FF2B5EF4-FFF2-40B4-BE49-F238E27FC236}">
                <a16:creationId xmlns:a16="http://schemas.microsoft.com/office/drawing/2014/main" id="{F41962C2-F370-4817-6D80-D064ADC7098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56434"/>
    </mc:Choice>
    <mc:Fallback>
      <p:transition spd="slow" advTm="564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411480"/>
            <a:ext cx="7315200" cy="320040"/>
          </a:xfrm>
          <a:prstGeom prst="rect">
            <a:avLst/>
          </a:prstGeom>
          <a:noFill/>
          <a:ln/>
        </p:spPr>
        <p:txBody>
          <a:bodyPr wrap="square" rtlCol="0" anchor="ctr"/>
          <a:lstStyle/>
          <a:p>
            <a:pPr marL="0" indent="0">
              <a:buNone/>
            </a:pPr>
            <a:r>
              <a:rPr lang="en-US" sz="1200" b="1" kern="0" spc="200" dirty="0">
                <a:solidFill>
                  <a:srgbClr val="065A82"/>
                </a:solidFill>
                <a:latin typeface="Calibri" pitchFamily="34" charset="0"/>
                <a:ea typeface="Calibri" pitchFamily="34" charset="-122"/>
                <a:cs typeface="Calibri" pitchFamily="34" charset="-120"/>
              </a:rPr>
              <a:t>SUMMARY</a:t>
            </a:r>
            <a:endParaRPr lang="en-US" sz="1200" dirty="0"/>
          </a:p>
        </p:txBody>
      </p:sp>
      <p:sp>
        <p:nvSpPr>
          <p:cNvPr id="3" name="Text 1"/>
          <p:cNvSpPr/>
          <p:nvPr/>
        </p:nvSpPr>
        <p:spPr>
          <a:xfrm>
            <a:off x="548640" y="685800"/>
            <a:ext cx="11064240" cy="822960"/>
          </a:xfrm>
          <a:prstGeom prst="rect">
            <a:avLst/>
          </a:prstGeom>
          <a:noFill/>
          <a:ln/>
        </p:spPr>
        <p:txBody>
          <a:bodyPr wrap="square" rtlCol="0" anchor="ctr"/>
          <a:lstStyle/>
          <a:p>
            <a:pPr marL="0" indent="0">
              <a:buNone/>
            </a:pPr>
            <a:r>
              <a:rPr lang="en-US" sz="3200" b="1" dirty="0">
                <a:solidFill>
                  <a:srgbClr val="1A2530"/>
                </a:solidFill>
                <a:latin typeface="Cambria" pitchFamily="34" charset="0"/>
                <a:ea typeface="Cambria" pitchFamily="34" charset="-122"/>
                <a:cs typeface="Cambria" pitchFamily="34" charset="-120"/>
              </a:rPr>
              <a:t>Key Points</a:t>
            </a:r>
            <a:endParaRPr lang="en-US" sz="3200" dirty="0"/>
          </a:p>
        </p:txBody>
      </p:sp>
      <p:sp>
        <p:nvSpPr>
          <p:cNvPr id="4" name="Shape 2"/>
          <p:cNvSpPr/>
          <p:nvPr/>
        </p:nvSpPr>
        <p:spPr>
          <a:xfrm>
            <a:off x="548640" y="1828800"/>
            <a:ext cx="5394960" cy="1965960"/>
          </a:xfrm>
          <a:prstGeom prst="roundRect">
            <a:avLst>
              <a:gd name="adj" fmla="val 3721"/>
            </a:avLst>
          </a:prstGeom>
          <a:solidFill>
            <a:srgbClr val="F4F8FA"/>
          </a:solidFill>
          <a:ln/>
        </p:spPr>
        <p:txBody>
          <a:bodyPr/>
          <a:lstStyle/>
          <a:p>
            <a:endParaRPr lang="en-US"/>
          </a:p>
        </p:txBody>
      </p:sp>
      <p:sp>
        <p:nvSpPr>
          <p:cNvPr id="5" name="Text 3"/>
          <p:cNvSpPr/>
          <p:nvPr/>
        </p:nvSpPr>
        <p:spPr>
          <a:xfrm>
            <a:off x="822960" y="2011680"/>
            <a:ext cx="4846320" cy="411480"/>
          </a:xfrm>
          <a:prstGeom prst="rect">
            <a:avLst/>
          </a:prstGeom>
          <a:noFill/>
          <a:ln/>
        </p:spPr>
        <p:txBody>
          <a:bodyPr wrap="square" rtlCol="0" anchor="ctr"/>
          <a:lstStyle/>
          <a:p>
            <a:pPr marL="0" indent="0">
              <a:buNone/>
            </a:pPr>
            <a:r>
              <a:rPr lang="en-US" sz="1600" b="1" dirty="0">
                <a:solidFill>
                  <a:srgbClr val="065A82"/>
                </a:solidFill>
                <a:latin typeface="Cambria" pitchFamily="34" charset="0"/>
                <a:ea typeface="Cambria" pitchFamily="34" charset="-122"/>
                <a:cs typeface="Cambria" pitchFamily="34" charset="-120"/>
              </a:rPr>
              <a:t>Anatomy &amp; physiology</a:t>
            </a:r>
            <a:endParaRPr lang="en-US" sz="1600" dirty="0"/>
          </a:p>
        </p:txBody>
      </p:sp>
      <p:sp>
        <p:nvSpPr>
          <p:cNvPr id="6" name="Text 4"/>
          <p:cNvSpPr/>
          <p:nvPr/>
        </p:nvSpPr>
        <p:spPr>
          <a:xfrm>
            <a:off x="822960" y="2468880"/>
            <a:ext cx="4846320" cy="1188720"/>
          </a:xfrm>
          <a:prstGeom prst="rect">
            <a:avLst/>
          </a:prstGeom>
          <a:noFill/>
          <a:ln/>
        </p:spPr>
        <p:txBody>
          <a:bodyPr wrap="square" rtlCol="0" anchor="ctr"/>
          <a:lstStyle/>
          <a:p>
            <a:pPr marL="0" indent="0">
              <a:lnSpc>
                <a:spcPct val="120000"/>
              </a:lnSpc>
              <a:buNone/>
            </a:pPr>
            <a:r>
              <a:rPr lang="en-US" sz="1300" dirty="0">
                <a:solidFill>
                  <a:srgbClr val="1A2530"/>
                </a:solidFill>
                <a:latin typeface="Calibri" pitchFamily="34" charset="0"/>
                <a:ea typeface="Calibri" pitchFamily="34" charset="-122"/>
                <a:cs typeface="Calibri" pitchFamily="34" charset="-120"/>
              </a:rPr>
              <a:t>Air travels through the airways to the alveoli, where oxygen and carbon dioxide are exchanged across a vast, thin surface.</a:t>
            </a:r>
            <a:endParaRPr lang="en-US" sz="1300" dirty="0"/>
          </a:p>
        </p:txBody>
      </p:sp>
      <p:sp>
        <p:nvSpPr>
          <p:cNvPr id="7" name="Shape 5"/>
          <p:cNvSpPr/>
          <p:nvPr/>
        </p:nvSpPr>
        <p:spPr>
          <a:xfrm>
            <a:off x="6172200" y="1828800"/>
            <a:ext cx="5394960" cy="1965960"/>
          </a:xfrm>
          <a:prstGeom prst="roundRect">
            <a:avLst>
              <a:gd name="adj" fmla="val 3721"/>
            </a:avLst>
          </a:prstGeom>
          <a:solidFill>
            <a:srgbClr val="F4F8FA"/>
          </a:solidFill>
          <a:ln/>
        </p:spPr>
        <p:txBody>
          <a:bodyPr/>
          <a:lstStyle/>
          <a:p>
            <a:endParaRPr lang="en-US"/>
          </a:p>
        </p:txBody>
      </p:sp>
      <p:sp>
        <p:nvSpPr>
          <p:cNvPr id="8" name="Text 6"/>
          <p:cNvSpPr/>
          <p:nvPr/>
        </p:nvSpPr>
        <p:spPr>
          <a:xfrm>
            <a:off x="6446520" y="2011680"/>
            <a:ext cx="4846320" cy="411480"/>
          </a:xfrm>
          <a:prstGeom prst="rect">
            <a:avLst/>
          </a:prstGeom>
          <a:noFill/>
          <a:ln/>
        </p:spPr>
        <p:txBody>
          <a:bodyPr wrap="square" rtlCol="0" anchor="ctr"/>
          <a:lstStyle/>
          <a:p>
            <a:pPr marL="0" indent="0">
              <a:buNone/>
            </a:pPr>
            <a:r>
              <a:rPr lang="en-US" sz="1600" b="1" dirty="0">
                <a:solidFill>
                  <a:srgbClr val="065A82"/>
                </a:solidFill>
                <a:latin typeface="Cambria" pitchFamily="34" charset="0"/>
                <a:ea typeface="Cambria" pitchFamily="34" charset="-122"/>
                <a:cs typeface="Cambria" pitchFamily="34" charset="-120"/>
              </a:rPr>
              <a:t>Disease impact</a:t>
            </a:r>
            <a:endParaRPr lang="en-US" sz="1600" dirty="0"/>
          </a:p>
        </p:txBody>
      </p:sp>
      <p:sp>
        <p:nvSpPr>
          <p:cNvPr id="9" name="Text 7"/>
          <p:cNvSpPr/>
          <p:nvPr/>
        </p:nvSpPr>
        <p:spPr>
          <a:xfrm>
            <a:off x="6446520" y="2468880"/>
            <a:ext cx="4846320" cy="1188720"/>
          </a:xfrm>
          <a:prstGeom prst="rect">
            <a:avLst/>
          </a:prstGeom>
          <a:noFill/>
          <a:ln/>
        </p:spPr>
        <p:txBody>
          <a:bodyPr wrap="square" rtlCol="0" anchor="ctr"/>
          <a:lstStyle/>
          <a:p>
            <a:pPr marL="0" indent="0">
              <a:lnSpc>
                <a:spcPct val="120000"/>
              </a:lnSpc>
              <a:buNone/>
            </a:pPr>
            <a:r>
              <a:rPr lang="en-US" sz="1300" dirty="0">
                <a:solidFill>
                  <a:srgbClr val="1A2530"/>
                </a:solidFill>
                <a:latin typeface="Calibri" pitchFamily="34" charset="0"/>
                <a:ea typeface="Calibri" pitchFamily="34" charset="-122"/>
                <a:cs typeface="Calibri" pitchFamily="34" charset="-120"/>
              </a:rPr>
              <a:t>Tumour growth narrows or blocks airways, impairs gas exchange and can affect the heart and pleura.</a:t>
            </a:r>
            <a:endParaRPr lang="en-US" sz="1300" dirty="0"/>
          </a:p>
        </p:txBody>
      </p:sp>
      <p:sp>
        <p:nvSpPr>
          <p:cNvPr id="10" name="Shape 8"/>
          <p:cNvSpPr/>
          <p:nvPr/>
        </p:nvSpPr>
        <p:spPr>
          <a:xfrm>
            <a:off x="548640" y="4023360"/>
            <a:ext cx="5394960" cy="1965960"/>
          </a:xfrm>
          <a:prstGeom prst="roundRect">
            <a:avLst>
              <a:gd name="adj" fmla="val 3721"/>
            </a:avLst>
          </a:prstGeom>
          <a:solidFill>
            <a:srgbClr val="F4F8FA"/>
          </a:solidFill>
          <a:ln/>
        </p:spPr>
        <p:txBody>
          <a:bodyPr/>
          <a:lstStyle/>
          <a:p>
            <a:endParaRPr lang="en-US"/>
          </a:p>
        </p:txBody>
      </p:sp>
      <p:sp>
        <p:nvSpPr>
          <p:cNvPr id="11" name="Text 9"/>
          <p:cNvSpPr/>
          <p:nvPr/>
        </p:nvSpPr>
        <p:spPr>
          <a:xfrm>
            <a:off x="822960" y="4206240"/>
            <a:ext cx="4846320" cy="411480"/>
          </a:xfrm>
          <a:prstGeom prst="rect">
            <a:avLst/>
          </a:prstGeom>
          <a:noFill/>
          <a:ln/>
        </p:spPr>
        <p:txBody>
          <a:bodyPr wrap="square" rtlCol="0" anchor="ctr"/>
          <a:lstStyle/>
          <a:p>
            <a:pPr marL="0" indent="0">
              <a:buNone/>
            </a:pPr>
            <a:r>
              <a:rPr lang="en-US" sz="1600" b="1" dirty="0">
                <a:solidFill>
                  <a:srgbClr val="065A82"/>
                </a:solidFill>
                <a:latin typeface="Cambria" pitchFamily="34" charset="0"/>
                <a:ea typeface="Cambria" pitchFamily="34" charset="-122"/>
                <a:cs typeface="Cambria" pitchFamily="34" charset="-120"/>
              </a:rPr>
              <a:t>Risk factors</a:t>
            </a:r>
            <a:endParaRPr lang="en-US" sz="1600" dirty="0"/>
          </a:p>
        </p:txBody>
      </p:sp>
      <p:sp>
        <p:nvSpPr>
          <p:cNvPr id="12" name="Text 10"/>
          <p:cNvSpPr/>
          <p:nvPr/>
        </p:nvSpPr>
        <p:spPr>
          <a:xfrm>
            <a:off x="822960" y="4663440"/>
            <a:ext cx="4846320" cy="1188720"/>
          </a:xfrm>
          <a:prstGeom prst="rect">
            <a:avLst/>
          </a:prstGeom>
          <a:noFill/>
          <a:ln/>
        </p:spPr>
        <p:txBody>
          <a:bodyPr wrap="square" rtlCol="0" anchor="ctr"/>
          <a:lstStyle/>
          <a:p>
            <a:pPr marL="0" indent="0">
              <a:lnSpc>
                <a:spcPct val="120000"/>
              </a:lnSpc>
              <a:buNone/>
            </a:pPr>
            <a:r>
              <a:rPr lang="en-US" sz="1300" dirty="0">
                <a:solidFill>
                  <a:srgbClr val="1A2530"/>
                </a:solidFill>
                <a:latin typeface="Calibri" pitchFamily="34" charset="0"/>
                <a:ea typeface="Calibri" pitchFamily="34" charset="-122"/>
                <a:cs typeface="Calibri" pitchFamily="34" charset="-120"/>
              </a:rPr>
              <a:t>Smoking and occupational exposures, combined with increasing age, are the main drivers of Mr Hughes' risk.</a:t>
            </a:r>
            <a:endParaRPr lang="en-US" sz="1300" dirty="0"/>
          </a:p>
        </p:txBody>
      </p:sp>
      <p:sp>
        <p:nvSpPr>
          <p:cNvPr id="13" name="Shape 11"/>
          <p:cNvSpPr/>
          <p:nvPr/>
        </p:nvSpPr>
        <p:spPr>
          <a:xfrm>
            <a:off x="6172200" y="4023360"/>
            <a:ext cx="5394960" cy="1965960"/>
          </a:xfrm>
          <a:prstGeom prst="roundRect">
            <a:avLst>
              <a:gd name="adj" fmla="val 3721"/>
            </a:avLst>
          </a:prstGeom>
          <a:solidFill>
            <a:srgbClr val="F4F8FA"/>
          </a:solidFill>
          <a:ln/>
        </p:spPr>
        <p:txBody>
          <a:bodyPr/>
          <a:lstStyle/>
          <a:p>
            <a:endParaRPr lang="en-US"/>
          </a:p>
        </p:txBody>
      </p:sp>
      <p:sp>
        <p:nvSpPr>
          <p:cNvPr id="14" name="Text 12"/>
          <p:cNvSpPr/>
          <p:nvPr/>
        </p:nvSpPr>
        <p:spPr>
          <a:xfrm>
            <a:off x="6446520" y="4206240"/>
            <a:ext cx="4846320" cy="411480"/>
          </a:xfrm>
          <a:prstGeom prst="rect">
            <a:avLst/>
          </a:prstGeom>
          <a:noFill/>
          <a:ln/>
        </p:spPr>
        <p:txBody>
          <a:bodyPr wrap="square" rtlCol="0" anchor="ctr"/>
          <a:lstStyle/>
          <a:p>
            <a:pPr marL="0" indent="0">
              <a:buNone/>
            </a:pPr>
            <a:r>
              <a:rPr lang="en-US" sz="1600" b="1" dirty="0">
                <a:solidFill>
                  <a:srgbClr val="065A82"/>
                </a:solidFill>
                <a:latin typeface="Cambria" pitchFamily="34" charset="0"/>
                <a:ea typeface="Cambria" pitchFamily="34" charset="-122"/>
                <a:cs typeface="Cambria" pitchFamily="34" charset="-120"/>
              </a:rPr>
              <a:t>Care plan</a:t>
            </a:r>
            <a:endParaRPr lang="en-US" sz="1600" dirty="0"/>
          </a:p>
        </p:txBody>
      </p:sp>
      <p:sp>
        <p:nvSpPr>
          <p:cNvPr id="15" name="Text 13"/>
          <p:cNvSpPr/>
          <p:nvPr/>
        </p:nvSpPr>
        <p:spPr>
          <a:xfrm>
            <a:off x="6446520" y="4663440"/>
            <a:ext cx="4846320" cy="1188720"/>
          </a:xfrm>
          <a:prstGeom prst="rect">
            <a:avLst/>
          </a:prstGeom>
          <a:noFill/>
          <a:ln/>
        </p:spPr>
        <p:txBody>
          <a:bodyPr wrap="square" rtlCol="0" anchor="ctr"/>
          <a:lstStyle/>
          <a:p>
            <a:pPr marL="0" indent="0">
              <a:lnSpc>
                <a:spcPct val="120000"/>
              </a:lnSpc>
              <a:buNone/>
            </a:pPr>
            <a:r>
              <a:rPr lang="en-US" sz="1300" dirty="0">
                <a:solidFill>
                  <a:srgbClr val="1A2530"/>
                </a:solidFill>
                <a:latin typeface="Calibri" pitchFamily="34" charset="0"/>
                <a:ea typeface="Calibri" pitchFamily="34" charset="-122"/>
                <a:cs typeface="Calibri" pitchFamily="34" charset="-120"/>
              </a:rPr>
              <a:t>Care routine, monitoring, care planning, communication and ethical considerations must work together, guided by NICE and NHS practice.</a:t>
            </a:r>
            <a:endParaRPr lang="en-US" sz="1300" dirty="0"/>
          </a:p>
        </p:txBody>
      </p:sp>
      <p:sp>
        <p:nvSpPr>
          <p:cNvPr id="16" name="Text 14"/>
          <p:cNvSpPr/>
          <p:nvPr/>
        </p:nvSpPr>
        <p:spPr>
          <a:xfrm>
            <a:off x="11548872" y="6400800"/>
            <a:ext cx="365760" cy="274320"/>
          </a:xfrm>
          <a:prstGeom prst="rect">
            <a:avLst/>
          </a:prstGeom>
          <a:noFill/>
          <a:ln/>
        </p:spPr>
        <p:txBody>
          <a:bodyPr wrap="square" rtlCol="0" anchor="ctr"/>
          <a:lstStyle/>
          <a:p>
            <a:pPr marL="0" indent="0" algn="r">
              <a:buNone/>
            </a:pPr>
            <a:r>
              <a:rPr lang="en-US" sz="1000" dirty="0">
                <a:solidFill>
                  <a:srgbClr val="5A6B75"/>
                </a:solidFill>
                <a:latin typeface="Calibri" pitchFamily="34" charset="0"/>
                <a:ea typeface="Calibri" pitchFamily="34" charset="-122"/>
                <a:cs typeface="Calibri" pitchFamily="34" charset="-120"/>
              </a:rPr>
              <a:t>13</a:t>
            </a:r>
            <a:endParaRPr lang="en-US" sz="1000" dirty="0"/>
          </a:p>
        </p:txBody>
      </p:sp>
      <p:pic>
        <p:nvPicPr>
          <p:cNvPr id="19" name="Audio 18">
            <a:extLst>
              <a:ext uri="{FF2B5EF4-FFF2-40B4-BE49-F238E27FC236}">
                <a16:creationId xmlns:a16="http://schemas.microsoft.com/office/drawing/2014/main" id="{AF092D12-5FBD-9D58-3BB5-60B76B23A67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41691"/>
    </mc:Choice>
    <mc:Fallback>
      <p:transition spd="slow" advTm="416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0B1F33"/>
        </a:solidFill>
        <a:effectLst/>
      </p:bgPr>
    </p:bg>
    <p:spTree>
      <p:nvGrpSpPr>
        <p:cNvPr id="1" name=""/>
        <p:cNvGrpSpPr/>
        <p:nvPr/>
      </p:nvGrpSpPr>
      <p:grpSpPr>
        <a:xfrm>
          <a:off x="0" y="0"/>
          <a:ext cx="0" cy="0"/>
          <a:chOff x="0" y="0"/>
          <a:chExt cx="0" cy="0"/>
        </a:xfrm>
      </p:grpSpPr>
      <p:sp>
        <p:nvSpPr>
          <p:cNvPr id="2" name="Shape 0"/>
          <p:cNvSpPr/>
          <p:nvPr/>
        </p:nvSpPr>
        <p:spPr>
          <a:xfrm>
            <a:off x="0" y="0"/>
            <a:ext cx="12188952" cy="137160"/>
          </a:xfrm>
          <a:prstGeom prst="rect">
            <a:avLst/>
          </a:prstGeom>
          <a:solidFill>
            <a:srgbClr val="1C7293"/>
          </a:solidFill>
          <a:ln/>
        </p:spPr>
        <p:txBody>
          <a:bodyPr/>
          <a:lstStyle/>
          <a:p>
            <a:endParaRPr lang="en-US"/>
          </a:p>
        </p:txBody>
      </p:sp>
      <p:sp>
        <p:nvSpPr>
          <p:cNvPr id="3" name="Text 1"/>
          <p:cNvSpPr/>
          <p:nvPr/>
        </p:nvSpPr>
        <p:spPr>
          <a:xfrm>
            <a:off x="548640" y="411480"/>
            <a:ext cx="7315200" cy="320040"/>
          </a:xfrm>
          <a:prstGeom prst="rect">
            <a:avLst/>
          </a:prstGeom>
          <a:noFill/>
          <a:ln/>
        </p:spPr>
        <p:txBody>
          <a:bodyPr wrap="square" rtlCol="0" anchor="ctr"/>
          <a:lstStyle/>
          <a:p>
            <a:pPr marL="0" indent="0">
              <a:buNone/>
            </a:pPr>
            <a:r>
              <a:rPr lang="en-US" sz="1200" b="1" kern="0" spc="200" dirty="0">
                <a:solidFill>
                  <a:srgbClr val="9FD8E8"/>
                </a:solidFill>
                <a:latin typeface="Calibri" pitchFamily="34" charset="0"/>
                <a:ea typeface="Calibri" pitchFamily="34" charset="-122"/>
                <a:cs typeface="Calibri" pitchFamily="34" charset="-120"/>
              </a:rPr>
              <a:t>CONCLUSION</a:t>
            </a:r>
            <a:endParaRPr lang="en-US" sz="1200" dirty="0"/>
          </a:p>
        </p:txBody>
      </p:sp>
      <p:sp>
        <p:nvSpPr>
          <p:cNvPr id="4" name="Text 2"/>
          <p:cNvSpPr/>
          <p:nvPr/>
        </p:nvSpPr>
        <p:spPr>
          <a:xfrm>
            <a:off x="548640" y="1554480"/>
            <a:ext cx="10515600" cy="1005840"/>
          </a:xfrm>
          <a:prstGeom prst="rect">
            <a:avLst/>
          </a:prstGeom>
          <a:noFill/>
          <a:ln/>
        </p:spPr>
        <p:txBody>
          <a:bodyPr wrap="square" rtlCol="0" anchor="ctr"/>
          <a:lstStyle/>
          <a:p>
            <a:pPr marL="0" indent="0">
              <a:buNone/>
            </a:pPr>
            <a:r>
              <a:rPr lang="en-US" sz="3000" b="1" dirty="0">
                <a:solidFill>
                  <a:srgbClr val="FFFFFF"/>
                </a:solidFill>
                <a:latin typeface="Cambria" pitchFamily="34" charset="0"/>
                <a:ea typeface="Cambria" pitchFamily="34" charset="-122"/>
                <a:cs typeface="Cambria" pitchFamily="34" charset="-120"/>
              </a:rPr>
              <a:t>Anatomy, Physiology and Care are Inseparable</a:t>
            </a:r>
            <a:endParaRPr lang="en-US" sz="3000" dirty="0"/>
          </a:p>
        </p:txBody>
      </p:sp>
      <p:sp>
        <p:nvSpPr>
          <p:cNvPr id="5" name="Text 3"/>
          <p:cNvSpPr/>
          <p:nvPr/>
        </p:nvSpPr>
        <p:spPr>
          <a:xfrm>
            <a:off x="548640" y="2743200"/>
            <a:ext cx="10515600" cy="3291840"/>
          </a:xfrm>
          <a:prstGeom prst="rect">
            <a:avLst/>
          </a:prstGeom>
          <a:noFill/>
          <a:ln/>
        </p:spPr>
        <p:txBody>
          <a:bodyPr wrap="square" rtlCol="0" anchor="t"/>
          <a:lstStyle/>
          <a:p>
            <a:pPr marL="228600" indent="-228600">
              <a:lnSpc>
                <a:spcPct val="115000"/>
              </a:lnSpc>
              <a:spcAft>
                <a:spcPts val="1600"/>
              </a:spcAft>
              <a:buSzPct val="100000"/>
              <a:buChar char="•"/>
            </a:pPr>
            <a:r>
              <a:rPr lang="en-US" sz="1600" dirty="0">
                <a:solidFill>
                  <a:srgbClr val="E4EEF2"/>
                </a:solidFill>
                <a:latin typeface="Calibri" pitchFamily="34" charset="0"/>
                <a:ea typeface="Calibri" pitchFamily="34" charset="-122"/>
                <a:cs typeface="Calibri" pitchFamily="34" charset="-120"/>
              </a:rPr>
              <a:t>Understanding how the respiratory system normally works makes it possible to explain, in practical terms, how lung cancer disrupts breathing for a patient like Mr Hughes.</a:t>
            </a:r>
            <a:endParaRPr lang="en-US" sz="1600" dirty="0"/>
          </a:p>
          <a:p>
            <a:pPr marL="228600" indent="-228600">
              <a:lnSpc>
                <a:spcPct val="115000"/>
              </a:lnSpc>
              <a:spcAft>
                <a:spcPts val="1600"/>
              </a:spcAft>
              <a:buSzPct val="100000"/>
              <a:buChar char="•"/>
            </a:pPr>
            <a:r>
              <a:rPr lang="en-US" sz="1600" dirty="0">
                <a:solidFill>
                  <a:srgbClr val="E4EEF2"/>
                </a:solidFill>
                <a:latin typeface="Calibri" pitchFamily="34" charset="0"/>
                <a:ea typeface="Calibri" pitchFamily="34" charset="-122"/>
                <a:cs typeface="Calibri" pitchFamily="34" charset="-120"/>
              </a:rPr>
              <a:t>That understanding shapes every part of the care plan, from monitoring gas exchange and airway patency to planning honest, dignified conversations about his care.</a:t>
            </a:r>
            <a:endParaRPr lang="en-US" sz="1600" dirty="0"/>
          </a:p>
          <a:p>
            <a:pPr marL="228600" indent="-228600">
              <a:lnSpc>
                <a:spcPct val="115000"/>
              </a:lnSpc>
              <a:spcAft>
                <a:spcPts val="1600"/>
              </a:spcAft>
              <a:buSzPct val="100000"/>
              <a:buChar char="•"/>
            </a:pPr>
            <a:r>
              <a:rPr lang="en-US" sz="1600" dirty="0">
                <a:solidFill>
                  <a:srgbClr val="E4EEF2"/>
                </a:solidFill>
                <a:latin typeface="Calibri" pitchFamily="34" charset="0"/>
                <a:ea typeface="Calibri" pitchFamily="34" charset="-122"/>
                <a:cs typeface="Calibri" pitchFamily="34" charset="-120"/>
              </a:rPr>
              <a:t>Evidence-based, NICE-informed practice keeps his physical needs, his risk profile and his voice in his own care at the centre of the plan.</a:t>
            </a:r>
            <a:endParaRPr lang="en-US" sz="1600" dirty="0"/>
          </a:p>
        </p:txBody>
      </p:sp>
      <p:sp>
        <p:nvSpPr>
          <p:cNvPr id="6" name="Text 4"/>
          <p:cNvSpPr/>
          <p:nvPr/>
        </p:nvSpPr>
        <p:spPr>
          <a:xfrm>
            <a:off x="11548872" y="6400800"/>
            <a:ext cx="365760" cy="274320"/>
          </a:xfrm>
          <a:prstGeom prst="rect">
            <a:avLst/>
          </a:prstGeom>
          <a:noFill/>
          <a:ln/>
        </p:spPr>
        <p:txBody>
          <a:bodyPr wrap="square" rtlCol="0" anchor="ctr"/>
          <a:lstStyle/>
          <a:p>
            <a:pPr marL="0" indent="0" algn="r">
              <a:buNone/>
            </a:pPr>
            <a:r>
              <a:rPr lang="en-US" sz="1000" dirty="0">
                <a:solidFill>
                  <a:srgbClr val="5A6B75"/>
                </a:solidFill>
                <a:latin typeface="Calibri" pitchFamily="34" charset="0"/>
                <a:ea typeface="Calibri" pitchFamily="34" charset="-122"/>
                <a:cs typeface="Calibri" pitchFamily="34" charset="-120"/>
              </a:rPr>
              <a:t>14</a:t>
            </a:r>
            <a:endParaRPr lang="en-US" sz="1000" dirty="0"/>
          </a:p>
        </p:txBody>
      </p:sp>
      <p:pic>
        <p:nvPicPr>
          <p:cNvPr id="9" name="Audio 8">
            <a:extLst>
              <a:ext uri="{FF2B5EF4-FFF2-40B4-BE49-F238E27FC236}">
                <a16:creationId xmlns:a16="http://schemas.microsoft.com/office/drawing/2014/main" id="{D5F15BAE-A3B8-F644-17C9-D6412A183E7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51789"/>
    </mc:Choice>
    <mc:Fallback>
      <p:transition spd="slow" advTm="517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411480"/>
            <a:ext cx="7315200" cy="320040"/>
          </a:xfrm>
          <a:prstGeom prst="rect">
            <a:avLst/>
          </a:prstGeom>
          <a:noFill/>
          <a:ln/>
        </p:spPr>
        <p:txBody>
          <a:bodyPr wrap="square" rtlCol="0" anchor="ctr"/>
          <a:lstStyle/>
          <a:p>
            <a:pPr marL="0" indent="0">
              <a:buNone/>
            </a:pPr>
            <a:r>
              <a:rPr lang="en-US" sz="1200" b="1" kern="0" spc="200" dirty="0">
                <a:solidFill>
                  <a:srgbClr val="065A82"/>
                </a:solidFill>
                <a:latin typeface="Calibri" pitchFamily="34" charset="0"/>
                <a:ea typeface="Calibri" pitchFamily="34" charset="-122"/>
                <a:cs typeface="Calibri" pitchFamily="34" charset="-120"/>
              </a:rPr>
              <a:t>REFERENCES</a:t>
            </a:r>
            <a:endParaRPr lang="en-US" sz="1200" dirty="0"/>
          </a:p>
        </p:txBody>
      </p:sp>
      <p:sp>
        <p:nvSpPr>
          <p:cNvPr id="3" name="Text 1"/>
          <p:cNvSpPr/>
          <p:nvPr/>
        </p:nvSpPr>
        <p:spPr>
          <a:xfrm>
            <a:off x="548640" y="685800"/>
            <a:ext cx="11064240" cy="822960"/>
          </a:xfrm>
          <a:prstGeom prst="rect">
            <a:avLst/>
          </a:prstGeom>
          <a:noFill/>
          <a:ln/>
        </p:spPr>
        <p:txBody>
          <a:bodyPr wrap="square" rtlCol="0" anchor="ctr"/>
          <a:lstStyle/>
          <a:p>
            <a:pPr marL="0" indent="0">
              <a:buNone/>
            </a:pPr>
            <a:r>
              <a:rPr lang="en-US" sz="3200" b="1" dirty="0">
                <a:solidFill>
                  <a:srgbClr val="1A2530"/>
                </a:solidFill>
                <a:latin typeface="Cambria" pitchFamily="34" charset="0"/>
                <a:ea typeface="Cambria" pitchFamily="34" charset="-122"/>
                <a:cs typeface="Cambria" pitchFamily="34" charset="-120"/>
              </a:rPr>
              <a:t>Reference List</a:t>
            </a:r>
            <a:endParaRPr lang="en-US" sz="3200" dirty="0"/>
          </a:p>
        </p:txBody>
      </p:sp>
      <p:sp>
        <p:nvSpPr>
          <p:cNvPr id="4" name="Text 2"/>
          <p:cNvSpPr/>
          <p:nvPr/>
        </p:nvSpPr>
        <p:spPr>
          <a:xfrm>
            <a:off x="548640" y="1737360"/>
            <a:ext cx="11064240" cy="4846320"/>
          </a:xfrm>
          <a:prstGeom prst="rect">
            <a:avLst/>
          </a:prstGeom>
          <a:noFill/>
          <a:ln/>
        </p:spPr>
        <p:txBody>
          <a:bodyPr wrap="square" rtlCol="0" anchor="t"/>
          <a:lstStyle/>
          <a:p>
            <a:pPr marL="0" indent="0">
              <a:lnSpc>
                <a:spcPct val="105000"/>
              </a:lnSpc>
              <a:spcAft>
                <a:spcPts val="900"/>
              </a:spcAft>
              <a:buNone/>
            </a:pPr>
            <a:r>
              <a:rPr lang="en-US" sz="1150" dirty="0">
                <a:solidFill>
                  <a:srgbClr val="1A2530"/>
                </a:solidFill>
                <a:latin typeface="Calibri" pitchFamily="34" charset="0"/>
                <a:ea typeface="Calibri" pitchFamily="34" charset="-122"/>
                <a:cs typeface="Calibri" pitchFamily="34" charset="-120"/>
              </a:rPr>
              <a:t>Cancer Research UK (2026a) Lung cancer statistics. Available at: https://www.cancerresearchuk.org/health-professional/cancer-statistics/statistics-by-cancer-type/lung-cancer (Accessed: 9 July 2026).</a:t>
            </a:r>
            <a:endParaRPr lang="en-US" sz="1150" dirty="0"/>
          </a:p>
          <a:p>
            <a:pPr marL="0" indent="0">
              <a:lnSpc>
                <a:spcPct val="105000"/>
              </a:lnSpc>
              <a:spcAft>
                <a:spcPts val="900"/>
              </a:spcAft>
              <a:buNone/>
            </a:pPr>
            <a:r>
              <a:rPr lang="en-US" sz="1150" dirty="0">
                <a:solidFill>
                  <a:srgbClr val="1A2530"/>
                </a:solidFill>
                <a:latin typeface="Calibri" pitchFamily="34" charset="0"/>
                <a:ea typeface="Calibri" pitchFamily="34" charset="-122"/>
                <a:cs typeface="Calibri" pitchFamily="34" charset="-120"/>
              </a:rPr>
              <a:t>Cancer Research UK (2026b) Lung cancer incidence statistics. Available at: https://www.cancerresearchuk.org/health-professional/cancer-statistics/statistics-by-cancer-type/lung-cancer/incidence (Accessed: 8 July 2026).</a:t>
            </a:r>
            <a:endParaRPr lang="en-US" sz="1150" dirty="0"/>
          </a:p>
          <a:p>
            <a:pPr marL="0" indent="0">
              <a:lnSpc>
                <a:spcPct val="105000"/>
              </a:lnSpc>
              <a:spcAft>
                <a:spcPts val="900"/>
              </a:spcAft>
              <a:buNone/>
            </a:pPr>
            <a:r>
              <a:rPr lang="en-US" sz="1150" dirty="0">
                <a:solidFill>
                  <a:srgbClr val="1A2530"/>
                </a:solidFill>
                <a:latin typeface="Calibri" pitchFamily="34" charset="0"/>
                <a:ea typeface="Calibri" pitchFamily="34" charset="-122"/>
                <a:cs typeface="Calibri" pitchFamily="34" charset="-120"/>
              </a:rPr>
              <a:t>Cancer Research UK (2026c) Lung cancer risk. Available at: https://www.cancerresearchuk.org/health-professional/cancer-statistics/statistics-by-cancer-type/lung-cancer/risk-factors (Accessed: 10 July 2026).</a:t>
            </a:r>
            <a:endParaRPr lang="en-US" sz="1150" dirty="0"/>
          </a:p>
          <a:p>
            <a:pPr marL="0" indent="0">
              <a:lnSpc>
                <a:spcPct val="105000"/>
              </a:lnSpc>
              <a:spcAft>
                <a:spcPts val="900"/>
              </a:spcAft>
              <a:buNone/>
            </a:pPr>
            <a:r>
              <a:rPr lang="en-US" sz="1150" dirty="0">
                <a:solidFill>
                  <a:srgbClr val="1A2530"/>
                </a:solidFill>
                <a:latin typeface="Calibri" pitchFamily="34" charset="0"/>
                <a:ea typeface="Calibri" pitchFamily="34" charset="-122"/>
                <a:cs typeface="Calibri" pitchFamily="34" charset="-120"/>
              </a:rPr>
              <a:t>MSD Manual (2026) Lung cancer. Available at: https://www.msdmanuals.com/home/lung-and-airway-disorders/tumors-of-the-lungs/lung-cancer (Accessed: 10 July 2026).</a:t>
            </a:r>
            <a:endParaRPr lang="en-US" sz="1150" dirty="0"/>
          </a:p>
          <a:p>
            <a:pPr marL="0" indent="0">
              <a:lnSpc>
                <a:spcPct val="105000"/>
              </a:lnSpc>
              <a:spcAft>
                <a:spcPts val="900"/>
              </a:spcAft>
              <a:buNone/>
            </a:pPr>
            <a:r>
              <a:rPr lang="en-US" sz="1150" dirty="0">
                <a:solidFill>
                  <a:srgbClr val="1A2530"/>
                </a:solidFill>
                <a:latin typeface="Calibri" pitchFamily="34" charset="0"/>
                <a:ea typeface="Calibri" pitchFamily="34" charset="-122"/>
                <a:cs typeface="Calibri" pitchFamily="34" charset="-120"/>
              </a:rPr>
              <a:t>National Institute for Health and Care Excellence (2015) Care of dying adults in the last days of life (NG31). Available at: https://www.nice.org.uk/guidance/ng31 (Accessed: 10 July 2026).</a:t>
            </a:r>
            <a:endParaRPr lang="en-US" sz="1150" dirty="0"/>
          </a:p>
          <a:p>
            <a:pPr marL="0" indent="0">
              <a:lnSpc>
                <a:spcPct val="105000"/>
              </a:lnSpc>
              <a:spcAft>
                <a:spcPts val="900"/>
              </a:spcAft>
              <a:buNone/>
            </a:pPr>
            <a:r>
              <a:rPr lang="en-US" sz="1150" dirty="0">
                <a:solidFill>
                  <a:srgbClr val="1A2530"/>
                </a:solidFill>
                <a:latin typeface="Calibri" pitchFamily="34" charset="0"/>
                <a:ea typeface="Calibri" pitchFamily="34" charset="-122"/>
                <a:cs typeface="Calibri" pitchFamily="34" charset="-120"/>
              </a:rPr>
              <a:t>National Institute for Health and Care Excellence (2024) Lung cancer: diagnosis and management (NG122). Available at: https://www.nice.org.uk/guidance/ng122 (Accessed: 10 July 2026).</a:t>
            </a:r>
            <a:endParaRPr lang="en-US" sz="1150" dirty="0"/>
          </a:p>
          <a:p>
            <a:pPr marL="0" indent="0">
              <a:lnSpc>
                <a:spcPct val="105000"/>
              </a:lnSpc>
              <a:spcAft>
                <a:spcPts val="900"/>
              </a:spcAft>
              <a:buNone/>
            </a:pPr>
            <a:r>
              <a:rPr lang="en-US" sz="1150" dirty="0">
                <a:solidFill>
                  <a:srgbClr val="1A2530"/>
                </a:solidFill>
                <a:latin typeface="Calibri" pitchFamily="34" charset="0"/>
                <a:ea typeface="Calibri" pitchFamily="34" charset="-122"/>
                <a:cs typeface="Calibri" pitchFamily="34" charset="-120"/>
              </a:rPr>
              <a:t>National Institute for Health and Care Excellence (2025) Tobacco: preventing uptake, promoting quitting and treating dependence (NG209). Available at: https://www.nice.org.uk/guidance/ng209 (Accessed: 10 July 2026).</a:t>
            </a:r>
            <a:endParaRPr lang="en-US" sz="1150" dirty="0"/>
          </a:p>
          <a:p>
            <a:pPr marL="0" indent="0">
              <a:lnSpc>
                <a:spcPct val="105000"/>
              </a:lnSpc>
              <a:spcAft>
                <a:spcPts val="900"/>
              </a:spcAft>
              <a:buNone/>
            </a:pPr>
            <a:r>
              <a:rPr lang="en-US" sz="1150" dirty="0">
                <a:solidFill>
                  <a:srgbClr val="1A2530"/>
                </a:solidFill>
                <a:latin typeface="Calibri" pitchFamily="34" charset="0"/>
                <a:ea typeface="Calibri" pitchFamily="34" charset="-122"/>
                <a:cs typeface="Calibri" pitchFamily="34" charset="-120"/>
              </a:rPr>
              <a:t>National Institute for Health and Care Excellence (2026a) Suspected cancer: recognition and referral (NG12). Available at: https://www.nice.org.uk/guidance/ng12 (Accessed: 10 July 2026).</a:t>
            </a:r>
            <a:endParaRPr lang="en-US" sz="1150" dirty="0"/>
          </a:p>
          <a:p>
            <a:pPr marL="0" indent="0">
              <a:lnSpc>
                <a:spcPct val="105000"/>
              </a:lnSpc>
              <a:spcAft>
                <a:spcPts val="900"/>
              </a:spcAft>
              <a:buNone/>
            </a:pPr>
            <a:r>
              <a:rPr lang="en-US" sz="1150" dirty="0">
                <a:solidFill>
                  <a:srgbClr val="1A2530"/>
                </a:solidFill>
                <a:latin typeface="Calibri" pitchFamily="34" charset="0"/>
                <a:ea typeface="Calibri" pitchFamily="34" charset="-122"/>
                <a:cs typeface="Calibri" pitchFamily="34" charset="-120"/>
              </a:rPr>
              <a:t>StatPearls (2023) Physiology, lung. Treasure Island, FL: StatPearls Publishing. Available at: https://www.ncbi.nlm.nih.gov/books/NBK545177/ (Accessed: 10 July 2026).</a:t>
            </a:r>
            <a:endParaRPr lang="en-US" sz="1150" dirty="0"/>
          </a:p>
        </p:txBody>
      </p:sp>
      <p:sp>
        <p:nvSpPr>
          <p:cNvPr id="5" name="Text 3"/>
          <p:cNvSpPr/>
          <p:nvPr/>
        </p:nvSpPr>
        <p:spPr>
          <a:xfrm>
            <a:off x="11548872" y="6400800"/>
            <a:ext cx="365760" cy="274320"/>
          </a:xfrm>
          <a:prstGeom prst="rect">
            <a:avLst/>
          </a:prstGeom>
          <a:noFill/>
          <a:ln/>
        </p:spPr>
        <p:txBody>
          <a:bodyPr wrap="square" rtlCol="0" anchor="ctr"/>
          <a:lstStyle/>
          <a:p>
            <a:pPr marL="0" indent="0" algn="r">
              <a:buNone/>
            </a:pPr>
            <a:r>
              <a:rPr lang="en-US" sz="1000" dirty="0">
                <a:solidFill>
                  <a:srgbClr val="5A6B75"/>
                </a:solidFill>
                <a:latin typeface="Calibri" pitchFamily="34" charset="0"/>
                <a:ea typeface="Calibri" pitchFamily="34" charset="-122"/>
                <a:cs typeface="Calibri" pitchFamily="34" charset="-120"/>
              </a:rPr>
              <a:t>15</a:t>
            </a:r>
            <a:endParaRPr lang="en-US" sz="10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36</TotalTime>
  <Words>3986</Words>
  <Application>Microsoft Macintosh PowerPoint</Application>
  <PresentationFormat>Widescreen</PresentationFormat>
  <Paragraphs>195</Paragraphs>
  <Slides>15</Slides>
  <Notes>15</Notes>
  <HiddenSlides>0</HiddenSlides>
  <MMClips>14</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Cambria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Rania Zeb</cp:lastModifiedBy>
  <cp:revision>4</cp:revision>
  <dcterms:created xsi:type="dcterms:W3CDTF">2026-07-19T08:21:35Z</dcterms:created>
  <dcterms:modified xsi:type="dcterms:W3CDTF">2026-07-19T09:27:35Z</dcterms:modified>
</cp:coreProperties>
</file>