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0"/>
  </p:notesMasterIdLst>
  <p:sldIdLst>
    <p:sldId id="292" r:id="rId9"/>
    <p:sldId id="294" r:id="rId10"/>
    <p:sldId id="1075" r:id="rId11"/>
    <p:sldId id="263" r:id="rId12"/>
    <p:sldId id="264" r:id="rId13"/>
    <p:sldId id="265" r:id="rId14"/>
    <p:sldId id="266" r:id="rId15"/>
    <p:sldId id="267" r:id="rId16"/>
    <p:sldId id="268" r:id="rId17"/>
    <p:sldId id="269" r:id="rId18"/>
    <p:sldId id="273" r:id="rId19"/>
    <p:sldId id="274" r:id="rId20"/>
    <p:sldId id="279" r:id="rId21"/>
    <p:sldId id="1098" r:id="rId22"/>
    <p:sldId id="281" r:id="rId23"/>
    <p:sldId id="1099" r:id="rId24"/>
    <p:sldId id="1100" r:id="rId25"/>
    <p:sldId id="285" r:id="rId26"/>
    <p:sldId id="286" r:id="rId27"/>
    <p:sldId id="1078" r:id="rId28"/>
    <p:sldId id="287" r:id="rId29"/>
    <p:sldId id="1101" r:id="rId30"/>
    <p:sldId id="1102" r:id="rId31"/>
    <p:sldId id="1103" r:id="rId32"/>
    <p:sldId id="1077" r:id="rId33"/>
    <p:sldId id="1076" r:id="rId34"/>
    <p:sldId id="1104" r:id="rId35"/>
    <p:sldId id="270" r:id="rId36"/>
    <p:sldId id="1079" r:id="rId37"/>
    <p:sldId id="284" r:id="rId38"/>
    <p:sldId id="1106" r:id="rId39"/>
    <p:sldId id="1083" r:id="rId40"/>
    <p:sldId id="1084" r:id="rId41"/>
    <p:sldId id="1107" r:id="rId42"/>
    <p:sldId id="1085" r:id="rId43"/>
    <p:sldId id="1108" r:id="rId44"/>
    <p:sldId id="1109" r:id="rId45"/>
    <p:sldId id="1110" r:id="rId46"/>
    <p:sldId id="1094" r:id="rId47"/>
    <p:sldId id="1095" r:id="rId48"/>
    <p:sldId id="109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00" autoAdjust="0"/>
    <p:restoredTop sz="86741" autoAdjust="0"/>
  </p:normalViewPr>
  <p:slideViewPr>
    <p:cSldViewPr snapToGrid="0">
      <p:cViewPr varScale="1">
        <p:scale>
          <a:sx n="96" d="100"/>
          <a:sy n="96" d="100"/>
        </p:scale>
        <p:origin x="94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sldOrd">
      <pc:chgData name="Munyaradzi Nicholas Murira" userId="6ab3fae5-94bd-47ef-9f25-6c1f645127cf" providerId="ADAL" clId="{BBAD60DF-75FC-47FB-864F-62F5392E6509}" dt="2026-10-25T18:10:30.759" v="325" actId="14100"/>
      <pc:docMkLst>
        <pc:docMk/>
      </pc:docMkLst>
      <pc:sldChg chg="modSp mod">
        <pc:chgData name="Munyaradzi Nicholas Murira" userId="6ab3fae5-94bd-47ef-9f25-6c1f645127cf" providerId="ADAL" clId="{BBAD60DF-75FC-47FB-864F-62F5392E6509}" dt="2026-10-25T16:38:17.741" v="304" actId="20577"/>
        <pc:sldMkLst>
          <pc:docMk/>
          <pc:sldMk cId="0" sldId="267"/>
        </pc:sldMkLst>
        <pc:spChg chg="mod">
          <ac:chgData name="Munyaradzi Nicholas Murira" userId="6ab3fae5-94bd-47ef-9f25-6c1f645127cf" providerId="ADAL" clId="{BBAD60DF-75FC-47FB-864F-62F5392E6509}" dt="2026-10-25T16:38:17.741" v="304" actId="20577"/>
          <ac:spMkLst>
            <pc:docMk/>
            <pc:sldMk cId="0" sldId="267"/>
            <ac:spMk id="4" creationId="{69D2EA19-2110-41C5-9BBB-D7481CFA209B}"/>
          </ac:spMkLst>
        </pc:spChg>
      </pc:sldChg>
      <pc:sldChg chg="modSp add mod">
        <pc:chgData name="Munyaradzi Nicholas Murira" userId="6ab3fae5-94bd-47ef-9f25-6c1f645127cf" providerId="ADAL" clId="{BBAD60DF-75FC-47FB-864F-62F5392E6509}" dt="2026-10-20T14:36:04.882" v="287" actId="1076"/>
        <pc:sldMkLst>
          <pc:docMk/>
          <pc:sldMk cId="0" sldId="269"/>
        </pc:sldMkLst>
        <pc:picChg chg="mod">
          <ac:chgData name="Munyaradzi Nicholas Murira" userId="6ab3fae5-94bd-47ef-9f25-6c1f645127cf" providerId="ADAL" clId="{BBAD60DF-75FC-47FB-864F-62F5392E6509}" dt="2026-10-20T14:36:04.882" v="287" actId="1076"/>
          <ac:picMkLst>
            <pc:docMk/>
            <pc:sldMk cId="0" sldId="269"/>
            <ac:picMk id="7" creationId="{45496B1C-A061-0AEF-927E-4A1ADCEB43B5}"/>
          </ac:picMkLst>
        </pc:picChg>
      </pc:sldChg>
      <pc:sldChg chg="del">
        <pc:chgData name="Munyaradzi Nicholas Murira" userId="6ab3fae5-94bd-47ef-9f25-6c1f645127cf" providerId="ADAL" clId="{BBAD60DF-75FC-47FB-864F-62F5392E6509}" dt="2026-10-25T17:44:07.806" v="305" actId="47"/>
        <pc:sldMkLst>
          <pc:docMk/>
          <pc:sldMk cId="0" sldId="271"/>
        </pc:sldMkLst>
      </pc:sldChg>
      <pc:sldChg chg="del">
        <pc:chgData name="Munyaradzi Nicholas Murira" userId="6ab3fae5-94bd-47ef-9f25-6c1f645127cf" providerId="ADAL" clId="{BBAD60DF-75FC-47FB-864F-62F5392E6509}" dt="2026-10-25T17:44:26.624" v="306" actId="47"/>
        <pc:sldMkLst>
          <pc:docMk/>
          <pc:sldMk cId="0" sldId="272"/>
        </pc:sldMkLst>
      </pc:sldChg>
      <pc:sldChg chg="modSp mod">
        <pc:chgData name="Munyaradzi Nicholas Murira" userId="6ab3fae5-94bd-47ef-9f25-6c1f645127cf" providerId="ADAL" clId="{BBAD60DF-75FC-47FB-864F-62F5392E6509}" dt="2026-10-25T17:49:29.450" v="317" actId="2165"/>
        <pc:sldMkLst>
          <pc:docMk/>
          <pc:sldMk cId="0" sldId="274"/>
        </pc:sldMkLst>
        <pc:spChg chg="mod">
          <ac:chgData name="Munyaradzi Nicholas Murira" userId="6ab3fae5-94bd-47ef-9f25-6c1f645127cf" providerId="ADAL" clId="{BBAD60DF-75FC-47FB-864F-62F5392E6509}" dt="2026-10-25T17:47:22.213" v="314" actId="20577"/>
          <ac:spMkLst>
            <pc:docMk/>
            <pc:sldMk cId="0" sldId="274"/>
            <ac:spMk id="3" creationId="{00000000-0000-0000-0000-000000000000}"/>
          </ac:spMkLst>
        </pc:spChg>
        <pc:graphicFrameChg chg="modGraphic">
          <ac:chgData name="Munyaradzi Nicholas Murira" userId="6ab3fae5-94bd-47ef-9f25-6c1f645127cf" providerId="ADAL" clId="{BBAD60DF-75FC-47FB-864F-62F5392E6509}" dt="2026-10-25T17:49:29.450" v="317" actId="2165"/>
          <ac:graphicFrameMkLst>
            <pc:docMk/>
            <pc:sldMk cId="0" sldId="274"/>
            <ac:graphicFrameMk id="20" creationId="{00000000-0000-0000-0000-000000000000}"/>
          </ac:graphicFrameMkLst>
        </pc:graphicFrameChg>
      </pc:sldChg>
      <pc:sldChg chg="del">
        <pc:chgData name="Munyaradzi Nicholas Murira" userId="6ab3fae5-94bd-47ef-9f25-6c1f645127cf" providerId="ADAL" clId="{BBAD60DF-75FC-47FB-864F-62F5392E6509}" dt="2026-10-25T17:50:59.820" v="319" actId="47"/>
        <pc:sldMkLst>
          <pc:docMk/>
          <pc:sldMk cId="0" sldId="277"/>
        </pc:sldMkLst>
      </pc:sldChg>
      <pc:sldChg chg="del">
        <pc:chgData name="Munyaradzi Nicholas Murira" userId="6ab3fae5-94bd-47ef-9f25-6c1f645127cf" providerId="ADAL" clId="{BBAD60DF-75FC-47FB-864F-62F5392E6509}" dt="2026-10-25T17:51:14.936" v="320" actId="47"/>
        <pc:sldMkLst>
          <pc:docMk/>
          <pc:sldMk cId="0" sldId="278"/>
        </pc:sldMkLst>
      </pc:sldChg>
      <pc:sldChg chg="modSp mod">
        <pc:chgData name="Munyaradzi Nicholas Murira" userId="6ab3fae5-94bd-47ef-9f25-6c1f645127cf" providerId="ADAL" clId="{BBAD60DF-75FC-47FB-864F-62F5392E6509}" dt="2026-10-25T18:10:30.759" v="325" actId="14100"/>
        <pc:sldMkLst>
          <pc:docMk/>
          <pc:sldMk cId="0" sldId="281"/>
        </pc:sldMkLst>
        <pc:spChg chg="mod">
          <ac:chgData name="Munyaradzi Nicholas Murira" userId="6ab3fae5-94bd-47ef-9f25-6c1f645127cf" providerId="ADAL" clId="{BBAD60DF-75FC-47FB-864F-62F5392E6509}" dt="2026-10-25T18:10:30.759" v="325" actId="14100"/>
          <ac:spMkLst>
            <pc:docMk/>
            <pc:sldMk cId="0" sldId="281"/>
            <ac:spMk id="7" creationId="{899BF5EF-5F78-3129-F5AF-4D91E8F494CD}"/>
          </ac:spMkLst>
        </pc:spChg>
        <pc:picChg chg="mod">
          <ac:chgData name="Munyaradzi Nicholas Murira" userId="6ab3fae5-94bd-47ef-9f25-6c1f645127cf" providerId="ADAL" clId="{BBAD60DF-75FC-47FB-864F-62F5392E6509}" dt="2026-10-25T18:03:56.393" v="322" actId="1076"/>
          <ac:picMkLst>
            <pc:docMk/>
            <pc:sldMk cId="0" sldId="281"/>
            <ac:picMk id="6" creationId="{F8FE5D6B-23E1-1290-E73A-A7C332119050}"/>
          </ac:picMkLst>
        </pc:picChg>
      </pc:sldChg>
      <pc:sldChg chg="del">
        <pc:chgData name="Munyaradzi Nicholas Murira" userId="6ab3fae5-94bd-47ef-9f25-6c1f645127cf" providerId="ADAL" clId="{BBAD60DF-75FC-47FB-864F-62F5392E6509}" dt="2026-10-25T17:50:48.323" v="318" actId="47"/>
        <pc:sldMkLst>
          <pc:docMk/>
          <pc:sldMk cId="0" sldId="109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348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26.1.1: Role of the Transport Layer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26.1.2: Transport Layer Responsibilities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26.1.3: Transport Layer Protocols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26.1.4: Transmission Control Protocol (TCP)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26.1.5: User Datagram Protocol (UDP)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26.1.6: The Right Transport Layer Protocol for the Right Application
26.1.7: Check Your Understanding - Transportation of Data</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26.2: TCP Overview
26.2.2: TCP Header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26.2: TCP Overview
26.2.3: TCP Header Fields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26.3.2: UDP Header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26.3.3: UDP Header Fields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26.3.4: Applications that use UDP</a:t>
            </a:r>
          </a:p>
          <a:p>
            <a:r>
              <a:rPr lang="en-US" dirty="0"/>
              <a:t>26.3.5: Check Your Understanding - UDP Overview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26.4.1: Multiple Separate Communications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26.4.2: Socket Pairs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26.4.3: Port Number Groups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26.4.3: Port Number Groups (Cont.)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20198018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26.4.4: The netstat Command</a:t>
            </a:r>
          </a:p>
          <a:p>
            <a:r>
              <a:rPr lang="en-US" dirty="0"/>
              <a:t>26.4.5: Check Your Understanding - Port Numbers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37366667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30812290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16.1.1: Client and Server Interaction
</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29544639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16.1.1: Client and Server Interaction
</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4483342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16.1.1: Client and Server Interaction
</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2757359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16.2: Network Application Services
</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16.2: Network Application Services
16.2.1: Common Network Application Services
</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16.2: Network Application Services
16.2.1: Common Network Application Services
16.2.2: Check Your Understanding - Common Network Applications</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3476830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16.6.2: Telnet
</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16.6.2: Telnet (Cont.)
</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20549855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16.6.2: Telnet (Cont.)
</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4615805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16.6.3: Security Issues with Telnet
</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16.6.3: Security Issues with Telnet (Cont.)
</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31549717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34823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Network Testing Utilities
17.1: Troubleshooting Commands
</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Network Testing Utilities
17.1: Troubleshooting Commands
17.1.1: Overview of Troubleshooting Commands
</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032964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BLOCK">
    <p:bg>
      <p:bgPr>
        <a:solidFill>
          <a:srgbClr val="00394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lvl1pPr marL="0" indent="0">
              <a:buNone/>
              <a:defRPr lang="en-US" sz="6133" dirty="0">
                <a:solidFill>
                  <a:srgbClr val="B1E8FA"/>
                </a:solidFill>
                <a:latin typeface="Arial" pitchFamily="34" charset="0"/>
                <a:ea typeface="Arial" pitchFamily="34" charset="-122"/>
                <a:cs typeface="Arial" pitchFamily="34" charset="-120"/>
              </a:defRPr>
            </a:lvl1pPr>
          </a:lstStyle>
          <a:p>
            <a:pPr marL="0" indent="0">
              <a:buNone/>
            </a:pPr>
            <a:r>
              <a:rPr lang="en-US" sz="6133">
                <a:solidFill>
                  <a:srgbClr val="B1E8FA"/>
                </a:solidFill>
                <a:latin typeface="Arial" pitchFamily="34" charset="0"/>
                <a:ea typeface="Arial" pitchFamily="34" charset="-122"/>
                <a:cs typeface="Arial" pitchFamily="34" charset="-120"/>
              </a:rPr>
              <a:t>(custom placeholder text!)</a:t>
            </a:r>
            <a:endParaRPr lang="en-US" sz="6133"/>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4" name="Image 0" descr="C:/Users/ahungerf/git/netacad-vudu/src/pptx/assets/Cisco_logo_sm.png"/>
          <p:cNvPicPr>
            <a:picLocks noChangeAspect="1"/>
          </p:cNvPicPr>
          <p:nvPr/>
        </p:nvPicPr>
        <p:blipFill>
          <a:blip r:embed="rId2"/>
          <a:srcRect t="-16667" b="-16667"/>
          <a:stretch/>
        </p:blipFill>
        <p:spPr>
          <a:xfrm>
            <a:off x="609600" y="6172200"/>
            <a:ext cx="487680" cy="48768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957561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INST_INTRO">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4"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72865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7" y="1470582"/>
            <a:ext cx="8841655" cy="1212984"/>
          </a:xfrm>
        </p:spPr>
        <p:txBody>
          <a:bodyPr/>
          <a:lstStyle/>
          <a:p>
            <a:r>
              <a:rPr lang="en-GB" sz="4000" b="1" dirty="0">
                <a:effectLst>
                  <a:outerShdw blurRad="38100" dist="38100" dir="2700000" algn="tl">
                    <a:srgbClr val="000000">
                      <a:alpha val="43137"/>
                    </a:srgbClr>
                  </a:outerShdw>
                </a:effectLst>
              </a:rPr>
              <a:t>Transport and Application Layer</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609600"/>
          </a:xfrm>
          <a:prstGeom prst="rect">
            <a:avLst/>
          </a:prstGeom>
          <a:noFill/>
          <a:ln/>
        </p:spPr>
        <p:txBody>
          <a:bodyPr wrap="square" rtlCol="0" anchor="t"/>
          <a:lstStyle/>
          <a:p>
            <a:r>
              <a:rPr lang="en-US" sz="2933" dirty="0"/>
              <a:t>Module Objectives</a:t>
            </a:r>
          </a:p>
        </p:txBody>
      </p:sp>
      <p:sp>
        <p:nvSpPr>
          <p:cNvPr id="5" name="Rectangle 34">
            <a:extLst>
              <a:ext uri="{FF2B5EF4-FFF2-40B4-BE49-F238E27FC236}">
                <a16:creationId xmlns:a16="http://schemas.microsoft.com/office/drawing/2014/main" id="{7188AF34-F17D-65FE-91B6-733B90851DC8}"/>
              </a:ext>
            </a:extLst>
          </p:cNvPr>
          <p:cNvSpPr txBox="1">
            <a:spLocks noChangeArrowheads="1"/>
          </p:cNvSpPr>
          <p:nvPr/>
        </p:nvSpPr>
        <p:spPr>
          <a:xfrm>
            <a:off x="1" y="604108"/>
            <a:ext cx="12191999" cy="7778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ct val="30000"/>
              </a:spcBef>
              <a:buNone/>
            </a:pPr>
            <a:r>
              <a:rPr lang="en-US" sz="1867" b="1" dirty="0">
                <a:latin typeface="Arial" panose="020B0604020202020204" pitchFamily="34" charset="0"/>
                <a:cs typeface="Arial" panose="020B0604020202020204" pitchFamily="34" charset="0"/>
              </a:rPr>
              <a:t>Module Title:</a:t>
            </a:r>
            <a:r>
              <a:rPr lang="en-US" sz="1867" dirty="0">
                <a:latin typeface="Arial" panose="020B0604020202020204" pitchFamily="34" charset="0"/>
                <a:cs typeface="Arial" panose="020B0604020202020204" pitchFamily="34" charset="0"/>
              </a:rPr>
              <a:t> Transport Layer</a:t>
            </a:r>
          </a:p>
          <a:p>
            <a:pPr marL="0" indent="0">
              <a:spcBef>
                <a:spcPct val="30000"/>
              </a:spcBef>
              <a:buNone/>
            </a:pPr>
            <a:r>
              <a:rPr lang="en-US" sz="1867" b="1" dirty="0">
                <a:latin typeface="Arial" panose="020B0604020202020204" pitchFamily="34" charset="0"/>
                <a:cs typeface="Arial" panose="020B0604020202020204" pitchFamily="34" charset="0"/>
              </a:rPr>
              <a:t>Module Objective: </a:t>
            </a:r>
            <a:r>
              <a:rPr lang="en-US" sz="1867" dirty="0">
                <a:latin typeface="Arial" panose="020B0604020202020204" pitchFamily="34" charset="0"/>
                <a:cs typeface="Arial" panose="020B0604020202020204" pitchFamily="34" charset="0"/>
              </a:rPr>
              <a:t>Compare the operations of transport layer protocols in supporting end-to-end communication.</a:t>
            </a:r>
          </a:p>
        </p:txBody>
      </p:sp>
      <p:graphicFrame>
        <p:nvGraphicFramePr>
          <p:cNvPr id="4" name="Table 4">
            <a:extLst>
              <a:ext uri="{FF2B5EF4-FFF2-40B4-BE49-F238E27FC236}">
                <a16:creationId xmlns:a16="http://schemas.microsoft.com/office/drawing/2014/main" id="{40064EF4-EE2B-342C-EA9E-699582F380FF}"/>
              </a:ext>
            </a:extLst>
          </p:cNvPr>
          <p:cNvGraphicFramePr>
            <a:graphicFrameLocks noGrp="1"/>
          </p:cNvGraphicFramePr>
          <p:nvPr>
            <p:extLst>
              <p:ext uri="{D42A27DB-BD31-4B8C-83A1-F6EECF244321}">
                <p14:modId xmlns:p14="http://schemas.microsoft.com/office/powerpoint/2010/main" val="1719144288"/>
              </p:ext>
            </p:extLst>
          </p:nvPr>
        </p:nvGraphicFramePr>
        <p:xfrm>
          <a:off x="407505" y="1727950"/>
          <a:ext cx="11286656" cy="4424372"/>
        </p:xfrm>
        <a:graphic>
          <a:graphicData uri="http://schemas.openxmlformats.org/drawingml/2006/table">
            <a:tbl>
              <a:tblPr firstRow="1" bandRow="1">
                <a:tableStyleId>{5C22544A-7EE6-4342-B048-85BDC9FD1C3A}</a:tableStyleId>
              </a:tblPr>
              <a:tblGrid>
                <a:gridCol w="3260811">
                  <a:extLst>
                    <a:ext uri="{9D8B030D-6E8A-4147-A177-3AD203B41FA5}">
                      <a16:colId xmlns:a16="http://schemas.microsoft.com/office/drawing/2014/main" val="1540795028"/>
                    </a:ext>
                  </a:extLst>
                </a:gridCol>
                <a:gridCol w="8025845">
                  <a:extLst>
                    <a:ext uri="{9D8B030D-6E8A-4147-A177-3AD203B41FA5}">
                      <a16:colId xmlns:a16="http://schemas.microsoft.com/office/drawing/2014/main" val="2968452238"/>
                    </a:ext>
                  </a:extLst>
                </a:gridCol>
              </a:tblGrid>
              <a:tr h="458051">
                <a:tc>
                  <a:txBody>
                    <a:bodyPr/>
                    <a:lstStyle/>
                    <a:p>
                      <a:pPr algn="l"/>
                      <a:r>
                        <a:rPr lang="en-US" sz="1900" dirty="0">
                          <a:latin typeface="Arial" panose="020B0604020202020204" pitchFamily="34" charset="0"/>
                          <a:cs typeface="Arial" panose="020B0604020202020204" pitchFamily="34" charset="0"/>
                        </a:rPr>
                        <a:t>Topic Title</a:t>
                      </a:r>
                    </a:p>
                  </a:txBody>
                  <a:tcPr marL="121920" marR="121920" marT="60960" marB="60960"/>
                </a:tc>
                <a:tc>
                  <a:txBody>
                    <a:bodyPr/>
                    <a:lstStyle/>
                    <a:p>
                      <a:pPr algn="l"/>
                      <a:r>
                        <a:rPr lang="en-US" sz="1900" dirty="0">
                          <a:latin typeface="Arial" panose="020B0604020202020204" pitchFamily="34" charset="0"/>
                          <a:cs typeface="Arial" panose="020B0604020202020204" pitchFamily="34" charset="0"/>
                        </a:rPr>
                        <a:t>Topic Objective</a:t>
                      </a:r>
                    </a:p>
                  </a:txBody>
                  <a:tcPr marL="121920" marR="121920" marT="60960" marB="60960"/>
                </a:tc>
                <a:extLst>
                  <a:ext uri="{0D108BD9-81ED-4DB2-BD59-A6C34878D82A}">
                    <a16:rowId xmlns:a16="http://schemas.microsoft.com/office/drawing/2014/main" val="317262977"/>
                  </a:ext>
                </a:extLst>
              </a:tr>
              <a:tr h="780382">
                <a:tc>
                  <a:txBody>
                    <a:bodyPr/>
                    <a:lstStyle/>
                    <a:p>
                      <a:r>
                        <a:rPr lang="en-US" sz="1900" dirty="0">
                          <a:latin typeface="Arial" panose="020B0604020202020204" pitchFamily="34" charset="0"/>
                          <a:cs typeface="Arial" panose="020B0604020202020204" pitchFamily="34" charset="0"/>
                        </a:rPr>
                        <a:t>Transportation of Data</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the purpose of the transport layer in managing the transportation of data in end-to-end communication.</a:t>
                      </a:r>
                    </a:p>
                  </a:txBody>
                  <a:tcPr marL="121920" marR="121920" marT="60960" marB="60960" anchor="ctr"/>
                </a:tc>
                <a:extLst>
                  <a:ext uri="{0D108BD9-81ED-4DB2-BD59-A6C34878D82A}">
                    <a16:rowId xmlns:a16="http://schemas.microsoft.com/office/drawing/2014/main" val="2377890904"/>
                  </a:ext>
                </a:extLst>
              </a:tr>
              <a:tr h="458051">
                <a:tc>
                  <a:txBody>
                    <a:bodyPr/>
                    <a:lstStyle/>
                    <a:p>
                      <a:r>
                        <a:rPr lang="en-US" sz="1900" dirty="0">
                          <a:latin typeface="Arial" panose="020B0604020202020204" pitchFamily="34" charset="0"/>
                          <a:cs typeface="Arial" panose="020B0604020202020204" pitchFamily="34" charset="0"/>
                        </a:rPr>
                        <a:t>TCP Overview</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characteristics of TCP.</a:t>
                      </a:r>
                    </a:p>
                  </a:txBody>
                  <a:tcPr marL="121920" marR="121920" marT="60960" marB="60960" anchor="ctr"/>
                </a:tc>
                <a:extLst>
                  <a:ext uri="{0D108BD9-81ED-4DB2-BD59-A6C34878D82A}">
                    <a16:rowId xmlns:a16="http://schemas.microsoft.com/office/drawing/2014/main" val="2281025351"/>
                  </a:ext>
                </a:extLst>
              </a:tr>
              <a:tr h="458051">
                <a:tc>
                  <a:txBody>
                    <a:bodyPr/>
                    <a:lstStyle/>
                    <a:p>
                      <a:r>
                        <a:rPr lang="en-US" sz="1900" dirty="0">
                          <a:latin typeface="Arial" panose="020B0604020202020204" pitchFamily="34" charset="0"/>
                          <a:cs typeface="Arial" panose="020B0604020202020204" pitchFamily="34" charset="0"/>
                        </a:rPr>
                        <a:t>UDP Overview</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characteristics of UDP.</a:t>
                      </a:r>
                    </a:p>
                  </a:txBody>
                  <a:tcPr marL="121920" marR="121920" marT="60960" marB="60960" anchor="ctr"/>
                </a:tc>
                <a:extLst>
                  <a:ext uri="{0D108BD9-81ED-4DB2-BD59-A6C34878D82A}">
                    <a16:rowId xmlns:a16="http://schemas.microsoft.com/office/drawing/2014/main" val="2217849980"/>
                  </a:ext>
                </a:extLst>
              </a:tr>
              <a:tr h="458051">
                <a:tc>
                  <a:txBody>
                    <a:bodyPr/>
                    <a:lstStyle/>
                    <a:p>
                      <a:r>
                        <a:rPr lang="en-US" sz="1900" dirty="0">
                          <a:latin typeface="Arial" panose="020B0604020202020204" pitchFamily="34" charset="0"/>
                          <a:cs typeface="Arial" panose="020B0604020202020204" pitchFamily="34" charset="0"/>
                        </a:rPr>
                        <a:t>Port Numbers</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how TCP and UDP use port numbers.</a:t>
                      </a:r>
                    </a:p>
                  </a:txBody>
                  <a:tcPr marL="121920" marR="121920" marT="60960" marB="60960" anchor="ctr"/>
                </a:tc>
                <a:extLst>
                  <a:ext uri="{0D108BD9-81ED-4DB2-BD59-A6C34878D82A}">
                    <a16:rowId xmlns:a16="http://schemas.microsoft.com/office/drawing/2014/main" val="2496010669"/>
                  </a:ext>
                </a:extLst>
              </a:tr>
              <a:tr h="780382">
                <a:tc>
                  <a:txBody>
                    <a:bodyPr/>
                    <a:lstStyle/>
                    <a:p>
                      <a:r>
                        <a:rPr lang="en-US" sz="1900" dirty="0">
                          <a:latin typeface="Arial" panose="020B0604020202020204" pitchFamily="34" charset="0"/>
                          <a:cs typeface="Arial" panose="020B0604020202020204" pitchFamily="34" charset="0"/>
                        </a:rPr>
                        <a:t>TCP Communication Process</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how TCP session establishment and termination processes facilitate reliable communication. </a:t>
                      </a:r>
                    </a:p>
                  </a:txBody>
                  <a:tcPr marL="121920" marR="121920" marT="60960" marB="60960" anchor="ctr"/>
                </a:tc>
                <a:extLst>
                  <a:ext uri="{0D108BD9-81ED-4DB2-BD59-A6C34878D82A}">
                    <a16:rowId xmlns:a16="http://schemas.microsoft.com/office/drawing/2014/main" val="1415166879"/>
                  </a:ext>
                </a:extLst>
              </a:tr>
              <a:tr h="515702">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1391161680"/>
                  </a:ext>
                </a:extLst>
              </a:tr>
              <a:tr h="515702">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1307129647"/>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extLst>
      <p:ext uri="{BB962C8B-B14F-4D97-AF65-F5344CB8AC3E}">
        <p14:creationId xmlns:p14="http://schemas.microsoft.com/office/powerpoint/2010/main" val="1525672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26.1 Transportation of Data</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Role of the Transport Layer</a:t>
            </a:r>
          </a:p>
        </p:txBody>
      </p:sp>
      <p:sp>
        <p:nvSpPr>
          <p:cNvPr id="5" name="Text 2"/>
          <p:cNvSpPr/>
          <p:nvPr/>
        </p:nvSpPr>
        <p:spPr>
          <a:xfrm>
            <a:off x="0" y="894848"/>
            <a:ext cx="6146800" cy="4521679"/>
          </a:xfrm>
          <a:prstGeom prst="rect">
            <a:avLst/>
          </a:prstGeom>
          <a:noFill/>
          <a:ln/>
        </p:spPr>
        <p:txBody>
          <a:bodyPr wrap="square" rtlCol="0" anchor="t"/>
          <a:lstStyle/>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Application layer programs generate data that must be exchanged between source and destination hosts. </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ea typeface="Arial" pitchFamily="34" charset="-122"/>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transport layer is responsible for logical communications between applications running on different hosts. </a:t>
            </a:r>
          </a:p>
          <a:p>
            <a:pPr marL="990575" lvl="1"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It is the link between the application layer and the lower network transmission layers.</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ea typeface="Arial" pitchFamily="34" charset="-122"/>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transport layer includes two protocols:</a:t>
            </a:r>
          </a:p>
          <a:p>
            <a:pPr marL="990575" lvl="1"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Transmission Control Protocol (TCP)</a:t>
            </a:r>
          </a:p>
          <a:p>
            <a:pPr marL="990575" lvl="1"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User Datagram Protocol (UDP)</a:t>
            </a:r>
            <a:endParaRPr lang="en-US" sz="1867" dirty="0"/>
          </a:p>
        </p:txBody>
      </p:sp>
      <p:pic>
        <p:nvPicPr>
          <p:cNvPr id="6" name="Picture 5">
            <a:extLst>
              <a:ext uri="{FF2B5EF4-FFF2-40B4-BE49-F238E27FC236}">
                <a16:creationId xmlns:a16="http://schemas.microsoft.com/office/drawing/2014/main" id="{52ED0872-436A-3545-4236-63CE2E617D53}"/>
              </a:ext>
            </a:extLst>
          </p:cNvPr>
          <p:cNvPicPr>
            <a:picLocks noChangeAspect="1"/>
          </p:cNvPicPr>
          <p:nvPr/>
        </p:nvPicPr>
        <p:blipFill>
          <a:blip r:embed="rId3"/>
          <a:stretch>
            <a:fillRect/>
          </a:stretch>
        </p:blipFill>
        <p:spPr>
          <a:xfrm>
            <a:off x="6703108" y="1651096"/>
            <a:ext cx="5036955" cy="3983408"/>
          </a:xfrm>
          <a:prstGeom prst="rect">
            <a:avLst/>
          </a:prstGeom>
          <a:ln>
            <a:solidFill>
              <a:schemeClr val="accent1"/>
            </a:solidFill>
          </a:ln>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1"/>
            <a:ext cx="12192000" cy="572220"/>
          </a:xfrm>
          <a:prstGeom prst="rect">
            <a:avLst/>
          </a:prstGeom>
          <a:noFill/>
          <a:ln/>
        </p:spPr>
        <p:txBody>
          <a:bodyPr wrap="square" rtlCol="0" anchor="t"/>
          <a:lstStyle/>
          <a:p>
            <a:r>
              <a:rPr lang="en-US" dirty="0"/>
              <a:t>Transport Layer Responsibilities</a:t>
            </a:r>
          </a:p>
        </p:txBody>
      </p:sp>
      <p:sp>
        <p:nvSpPr>
          <p:cNvPr id="4" name="Text 2">
            <a:extLst>
              <a:ext uri="{FF2B5EF4-FFF2-40B4-BE49-F238E27FC236}">
                <a16:creationId xmlns:a16="http://schemas.microsoft.com/office/drawing/2014/main" id="{E3837C06-2E74-C6B6-9D83-0A836ED731CE}"/>
              </a:ext>
            </a:extLst>
          </p:cNvPr>
          <p:cNvSpPr/>
          <p:nvPr/>
        </p:nvSpPr>
        <p:spPr>
          <a:xfrm>
            <a:off x="0" y="937981"/>
            <a:ext cx="10637520" cy="4751716"/>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transport layer responsibilities include:</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Tracking individual conversations </a:t>
            </a:r>
            <a:r>
              <a:rPr lang="en-US" sz="1867" dirty="0">
                <a:solidFill>
                  <a:srgbClr val="000000"/>
                </a:solidFill>
                <a:latin typeface="Arial" pitchFamily="34" charset="0"/>
                <a:cs typeface="Arial" pitchFamily="34" charset="-120"/>
              </a:rPr>
              <a:t>- Each set of data flowing between a source application and a destination application is known as a conversation and is tracked separately.</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Segmenting data and reassembling segments </a:t>
            </a:r>
            <a:r>
              <a:rPr lang="en-US" sz="1867" dirty="0">
                <a:solidFill>
                  <a:srgbClr val="000000"/>
                </a:solidFill>
                <a:latin typeface="Arial" pitchFamily="34" charset="0"/>
                <a:cs typeface="Arial" pitchFamily="34" charset="-120"/>
              </a:rPr>
              <a:t>-  The transport layer divides the application data into smaller sized segments (or datagrams) making it easier to manage and transport. The receiving host transport layer reassembles the segments / datagrams. </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Adding header information </a:t>
            </a:r>
            <a:r>
              <a:rPr lang="en-US" sz="1867" dirty="0">
                <a:solidFill>
                  <a:srgbClr val="000000"/>
                </a:solidFill>
                <a:latin typeface="Arial" pitchFamily="34" charset="0"/>
                <a:cs typeface="Arial" pitchFamily="34" charset="-120"/>
              </a:rPr>
              <a:t>– The transport layer adds several fields in a header.</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Identifying applications </a:t>
            </a:r>
            <a:r>
              <a:rPr lang="en-US" sz="1867" dirty="0">
                <a:solidFill>
                  <a:srgbClr val="000000"/>
                </a:solidFill>
                <a:latin typeface="Arial" pitchFamily="34" charset="0"/>
                <a:cs typeface="Arial" pitchFamily="34" charset="-120"/>
              </a:rPr>
              <a:t>- The transport layer identifies the target application using an identifier called a port number. </a:t>
            </a:r>
          </a:p>
          <a:p>
            <a:pPr marL="609585" lvl="1">
              <a:spcBef>
                <a:spcPts val="800"/>
              </a:spcBef>
              <a:spcAft>
                <a:spcPts val="800"/>
              </a:spcAft>
            </a:pPr>
            <a:r>
              <a:rPr lang="en-US" sz="1867" dirty="0">
                <a:solidFill>
                  <a:srgbClr val="000000"/>
                </a:solidFill>
                <a:latin typeface="Arial" pitchFamily="34" charset="0"/>
                <a:cs typeface="Arial" pitchFamily="34" charset="-120"/>
              </a:rPr>
              <a:t>.</a:t>
            </a:r>
            <a:endParaRPr lang="en-US" sz="1867" dirty="0"/>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Transport Layer Protocols</a:t>
            </a:r>
          </a:p>
        </p:txBody>
      </p:sp>
      <p:sp>
        <p:nvSpPr>
          <p:cNvPr id="4" name="Text 2">
            <a:extLst>
              <a:ext uri="{FF2B5EF4-FFF2-40B4-BE49-F238E27FC236}">
                <a16:creationId xmlns:a16="http://schemas.microsoft.com/office/drawing/2014/main" id="{0D1B30BF-6633-2EB1-787E-8582DF9A721D}"/>
              </a:ext>
            </a:extLst>
          </p:cNvPr>
          <p:cNvSpPr/>
          <p:nvPr/>
        </p:nvSpPr>
        <p:spPr>
          <a:xfrm>
            <a:off x="331173" y="1470291"/>
            <a:ext cx="5049520" cy="3429000"/>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Transport layer protocols specify how to transfer messages between hosts.</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They are responsible for managing reliability requirements of a conversation.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Different applications have different transport reliability requirements.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Therefore, TCP/IP provides the TCP and UDP protocols.</a:t>
            </a: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p:txBody>
      </p:sp>
      <p:pic>
        <p:nvPicPr>
          <p:cNvPr id="7" name="Picture 6">
            <a:extLst>
              <a:ext uri="{FF2B5EF4-FFF2-40B4-BE49-F238E27FC236}">
                <a16:creationId xmlns:a16="http://schemas.microsoft.com/office/drawing/2014/main" id="{77633C30-E4AF-9D70-3DE3-E23EE43AE6B2}"/>
              </a:ext>
            </a:extLst>
          </p:cNvPr>
          <p:cNvPicPr>
            <a:picLocks noChangeAspect="1"/>
          </p:cNvPicPr>
          <p:nvPr/>
        </p:nvPicPr>
        <p:blipFill>
          <a:blip r:embed="rId3"/>
          <a:stretch>
            <a:fillRect/>
          </a:stretch>
        </p:blipFill>
        <p:spPr>
          <a:xfrm>
            <a:off x="5730216" y="1028096"/>
            <a:ext cx="5698659" cy="4456569"/>
          </a:xfrm>
          <a:prstGeom prst="rect">
            <a:avLst/>
          </a:prstGeom>
          <a:ln>
            <a:solidFill>
              <a:schemeClr val="accent1"/>
            </a:solidFill>
          </a:ln>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Transmission Control Protocol (TCP)</a:t>
            </a:r>
          </a:p>
        </p:txBody>
      </p:sp>
      <p:sp>
        <p:nvSpPr>
          <p:cNvPr id="4" name="Text 2">
            <a:extLst>
              <a:ext uri="{FF2B5EF4-FFF2-40B4-BE49-F238E27FC236}">
                <a16:creationId xmlns:a16="http://schemas.microsoft.com/office/drawing/2014/main" id="{69D2EA19-2110-41C5-9BBB-D7481CFA209B}"/>
              </a:ext>
            </a:extLst>
          </p:cNvPr>
          <p:cNvSpPr/>
          <p:nvPr/>
        </p:nvSpPr>
        <p:spPr>
          <a:xfrm>
            <a:off x="263137" y="1317532"/>
            <a:ext cx="11247120" cy="4377905"/>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TCP is a reliable, connection-oriented transport layer protocol which ensures the delivery of the application data.</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Note</a:t>
            </a:r>
            <a:r>
              <a:rPr lang="en-US" sz="1867" dirty="0">
                <a:solidFill>
                  <a:srgbClr val="000000"/>
                </a:solidFill>
                <a:latin typeface="Arial" pitchFamily="34" charset="0"/>
                <a:cs typeface="Arial" pitchFamily="34" charset="-120"/>
              </a:rPr>
              <a:t>: TCP divides data into </a:t>
            </a:r>
            <a:r>
              <a:rPr lang="en-US" sz="1867" dirty="0">
                <a:solidFill>
                  <a:srgbClr val="000000"/>
                </a:solidFill>
                <a:highlight>
                  <a:srgbClr val="FFFF00"/>
                </a:highlight>
                <a:latin typeface="Arial" pitchFamily="34" charset="0"/>
                <a:cs typeface="Arial" pitchFamily="34" charset="-120"/>
              </a:rPr>
              <a:t>segments</a:t>
            </a:r>
            <a:r>
              <a:rPr lang="en-US" sz="1867" dirty="0">
                <a:solidFill>
                  <a:srgbClr val="000000"/>
                </a:solidFill>
                <a:latin typeface="Arial" pitchFamily="34" charset="0"/>
                <a:cs typeface="Arial" pitchFamily="34" charset="-120"/>
              </a:rPr>
              <a:t>.</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TCP provides reliability and flow control using these basic operations:</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Number and track data segments transmitted to a specific host from a specific application</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Acknowledge received data</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Retransmit any unacknowledged data after a certain amount of time</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Sequence data that might arrive in wrong order</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Send data at an efficient rate that is acceptable by the receiver</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1"/>
            <a:ext cx="12192000" cy="543465"/>
          </a:xfrm>
          <a:prstGeom prst="rect">
            <a:avLst/>
          </a:prstGeom>
          <a:noFill/>
          <a:ln/>
        </p:spPr>
        <p:txBody>
          <a:bodyPr wrap="square" rtlCol="0" anchor="t"/>
          <a:lstStyle/>
          <a:p>
            <a:r>
              <a:rPr lang="en-US" dirty="0"/>
              <a:t>User Datagram Protocol (UDP)</a:t>
            </a:r>
          </a:p>
        </p:txBody>
      </p:sp>
      <p:sp>
        <p:nvSpPr>
          <p:cNvPr id="4" name="Text 2">
            <a:extLst>
              <a:ext uri="{FF2B5EF4-FFF2-40B4-BE49-F238E27FC236}">
                <a16:creationId xmlns:a16="http://schemas.microsoft.com/office/drawing/2014/main" id="{580718B7-6B5D-9E0A-485D-B833BFD3FD9D}"/>
              </a:ext>
            </a:extLst>
          </p:cNvPr>
          <p:cNvSpPr/>
          <p:nvPr/>
        </p:nvSpPr>
        <p:spPr>
          <a:xfrm>
            <a:off x="480852" y="1273628"/>
            <a:ext cx="10637520" cy="3429000"/>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UDP is a simple, connectionless, stateless, best-effort transport layer protocol that provides the basic functions to deliver datagrams between the appropriate applications, with very little overhead and data checking.</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Note</a:t>
            </a:r>
            <a:r>
              <a:rPr lang="en-US" sz="1867" dirty="0">
                <a:solidFill>
                  <a:srgbClr val="000000"/>
                </a:solidFill>
                <a:latin typeface="Arial" pitchFamily="34" charset="0"/>
                <a:cs typeface="Arial" pitchFamily="34" charset="-120"/>
              </a:rPr>
              <a:t>: UDP divides data into </a:t>
            </a:r>
            <a:r>
              <a:rPr lang="en-US" sz="1867" dirty="0">
                <a:solidFill>
                  <a:srgbClr val="000000"/>
                </a:solidFill>
                <a:highlight>
                  <a:srgbClr val="FFFF00"/>
                </a:highlight>
                <a:latin typeface="Arial" pitchFamily="34" charset="0"/>
                <a:cs typeface="Arial" pitchFamily="34" charset="-120"/>
              </a:rPr>
              <a:t>datagrams </a:t>
            </a:r>
            <a:r>
              <a:rPr lang="en-US" sz="1867" dirty="0">
                <a:solidFill>
                  <a:srgbClr val="000000"/>
                </a:solidFill>
                <a:latin typeface="Arial" pitchFamily="34" charset="0"/>
                <a:cs typeface="Arial" pitchFamily="34" charset="-120"/>
              </a:rPr>
              <a:t>that are also referred to as segments.</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Although UDP is faster than TCP because it requires fewer header fields, it does not:</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Provide reliability and flow control</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Require an established connection</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Track information sent or received between the client and server</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1"/>
            <a:ext cx="12192000" cy="600975"/>
          </a:xfrm>
          <a:prstGeom prst="rect">
            <a:avLst/>
          </a:prstGeom>
          <a:noFill/>
          <a:ln/>
        </p:spPr>
        <p:txBody>
          <a:bodyPr wrap="square" rtlCol="0" anchor="t"/>
          <a:lstStyle/>
          <a:p>
            <a:r>
              <a:rPr lang="en-US" dirty="0"/>
              <a:t>The Right Transport Layer Protocol for the Right Application</a:t>
            </a:r>
          </a:p>
        </p:txBody>
      </p:sp>
      <p:sp>
        <p:nvSpPr>
          <p:cNvPr id="4" name="Text 2">
            <a:extLst>
              <a:ext uri="{FF2B5EF4-FFF2-40B4-BE49-F238E27FC236}">
                <a16:creationId xmlns:a16="http://schemas.microsoft.com/office/drawing/2014/main" id="{E9B2EF94-AF45-D971-2C39-F46F47E22361}"/>
              </a:ext>
            </a:extLst>
          </p:cNvPr>
          <p:cNvSpPr/>
          <p:nvPr/>
        </p:nvSpPr>
        <p:spPr>
          <a:xfrm>
            <a:off x="235451" y="1088292"/>
            <a:ext cx="11232743" cy="496020"/>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The figure provides examples of applications and characteristics of UDP and TCP</a:t>
            </a:r>
          </a:p>
        </p:txBody>
      </p:sp>
      <p:pic>
        <p:nvPicPr>
          <p:cNvPr id="7" name="Picture 6">
            <a:extLst>
              <a:ext uri="{FF2B5EF4-FFF2-40B4-BE49-F238E27FC236}">
                <a16:creationId xmlns:a16="http://schemas.microsoft.com/office/drawing/2014/main" id="{45496B1C-A061-0AEF-927E-4A1ADCEB43B5}"/>
              </a:ext>
            </a:extLst>
          </p:cNvPr>
          <p:cNvPicPr>
            <a:picLocks noChangeAspect="1"/>
          </p:cNvPicPr>
          <p:nvPr/>
        </p:nvPicPr>
        <p:blipFill>
          <a:blip r:embed="rId3"/>
          <a:stretch>
            <a:fillRect/>
          </a:stretch>
        </p:blipFill>
        <p:spPr>
          <a:xfrm>
            <a:off x="1860416" y="1460654"/>
            <a:ext cx="6950043" cy="408467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TCP Overview</a:t>
            </a:r>
          </a:p>
        </p:txBody>
      </p:sp>
      <p:sp>
        <p:nvSpPr>
          <p:cNvPr id="3" name="Text 0"/>
          <p:cNvSpPr>
            <a:spLocks noGrp="1"/>
          </p:cNvSpPr>
          <p:nvPr>
            <p:ph type="body" idx="100" hasCustomPrompt="1"/>
          </p:nvPr>
        </p:nvSpPr>
        <p:spPr>
          <a:xfrm>
            <a:off x="0" y="365760"/>
            <a:ext cx="12192000" cy="500333"/>
          </a:xfrm>
          <a:prstGeom prst="rect">
            <a:avLst/>
          </a:prstGeom>
          <a:noFill/>
          <a:ln/>
        </p:spPr>
        <p:txBody>
          <a:bodyPr wrap="square" rtlCol="0" anchor="t"/>
          <a:lstStyle/>
          <a:p>
            <a:r>
              <a:rPr lang="en-US" dirty="0"/>
              <a:t>TCP Header</a:t>
            </a:r>
          </a:p>
        </p:txBody>
      </p:sp>
      <p:sp>
        <p:nvSpPr>
          <p:cNvPr id="4" name="Text 2">
            <a:extLst>
              <a:ext uri="{FF2B5EF4-FFF2-40B4-BE49-F238E27FC236}">
                <a16:creationId xmlns:a16="http://schemas.microsoft.com/office/drawing/2014/main" id="{0774CD17-477A-1788-D38F-8EC9D530C468}"/>
              </a:ext>
            </a:extLst>
          </p:cNvPr>
          <p:cNvSpPr/>
          <p:nvPr/>
        </p:nvSpPr>
        <p:spPr>
          <a:xfrm>
            <a:off x="249529" y="1316760"/>
            <a:ext cx="11328400" cy="401800"/>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TCP is a stateful protocol which means it keeps track of the state of the communication session. </a:t>
            </a:r>
          </a:p>
        </p:txBody>
      </p:sp>
      <p:sp>
        <p:nvSpPr>
          <p:cNvPr id="8" name="Text 2">
            <a:extLst>
              <a:ext uri="{FF2B5EF4-FFF2-40B4-BE49-F238E27FC236}">
                <a16:creationId xmlns:a16="http://schemas.microsoft.com/office/drawing/2014/main" id="{2A022501-2E14-EFE6-2063-1861D280B3AA}"/>
              </a:ext>
            </a:extLst>
          </p:cNvPr>
          <p:cNvSpPr/>
          <p:nvPr/>
        </p:nvSpPr>
        <p:spPr>
          <a:xfrm>
            <a:off x="249529" y="2046961"/>
            <a:ext cx="4541136" cy="1580743"/>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To do so, TCP adds the following 20 bytes (i.e., 160 bits) of overhead when encapsulating the application layer data.</a:t>
            </a:r>
          </a:p>
        </p:txBody>
      </p:sp>
      <p:pic>
        <p:nvPicPr>
          <p:cNvPr id="7" name="Picture 6">
            <a:extLst>
              <a:ext uri="{FF2B5EF4-FFF2-40B4-BE49-F238E27FC236}">
                <a16:creationId xmlns:a16="http://schemas.microsoft.com/office/drawing/2014/main" id="{056A7FAD-409D-7943-FC1D-91AEA619F340}"/>
              </a:ext>
            </a:extLst>
          </p:cNvPr>
          <p:cNvPicPr>
            <a:picLocks noChangeAspect="1"/>
          </p:cNvPicPr>
          <p:nvPr/>
        </p:nvPicPr>
        <p:blipFill>
          <a:blip r:embed="rId3"/>
          <a:stretch>
            <a:fillRect/>
          </a:stretch>
        </p:blipFill>
        <p:spPr>
          <a:xfrm>
            <a:off x="4947994" y="1917266"/>
            <a:ext cx="7022212" cy="328750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TCP Overview</a:t>
            </a:r>
          </a:p>
        </p:txBody>
      </p:sp>
      <p:sp>
        <p:nvSpPr>
          <p:cNvPr id="3" name="Text 0"/>
          <p:cNvSpPr>
            <a:spLocks noGrp="1"/>
          </p:cNvSpPr>
          <p:nvPr>
            <p:ph type="body" idx="100" hasCustomPrompt="1"/>
          </p:nvPr>
        </p:nvSpPr>
        <p:spPr>
          <a:xfrm>
            <a:off x="0" y="365760"/>
            <a:ext cx="12192000" cy="471579"/>
          </a:xfrm>
          <a:prstGeom prst="rect">
            <a:avLst/>
          </a:prstGeom>
          <a:noFill/>
          <a:ln/>
        </p:spPr>
        <p:txBody>
          <a:bodyPr wrap="square" rtlCol="0" anchor="t">
            <a:normAutofit lnSpcReduction="10000"/>
          </a:bodyPr>
          <a:lstStyle/>
          <a:p>
            <a:r>
              <a:rPr lang="en-US" dirty="0"/>
              <a:t>Some of TCP Header Fields</a:t>
            </a:r>
          </a:p>
        </p:txBody>
      </p:sp>
      <p:graphicFrame>
        <p:nvGraphicFramePr>
          <p:cNvPr id="20" name="Table 0"/>
          <p:cNvGraphicFramePr>
            <a:graphicFrameLocks noGrp="1"/>
          </p:cNvGraphicFramePr>
          <p:nvPr>
            <p:extLst>
              <p:ext uri="{D42A27DB-BD31-4B8C-83A1-F6EECF244321}">
                <p14:modId xmlns:p14="http://schemas.microsoft.com/office/powerpoint/2010/main" val="3990839730"/>
              </p:ext>
            </p:extLst>
          </p:nvPr>
        </p:nvGraphicFramePr>
        <p:xfrm>
          <a:off x="53028" y="1078301"/>
          <a:ext cx="11774713" cy="4160520"/>
        </p:xfrm>
        <a:graphic>
          <a:graphicData uri="http://schemas.openxmlformats.org/drawingml/2006/table">
            <a:tbl>
              <a:tblPr/>
              <a:tblGrid>
                <a:gridCol w="3429000">
                  <a:extLst>
                    <a:ext uri="{9D8B030D-6E8A-4147-A177-3AD203B41FA5}">
                      <a16:colId xmlns:a16="http://schemas.microsoft.com/office/drawing/2014/main" val="20000"/>
                    </a:ext>
                  </a:extLst>
                </a:gridCol>
                <a:gridCol w="8345713">
                  <a:extLst>
                    <a:ext uri="{9D8B030D-6E8A-4147-A177-3AD203B41FA5}">
                      <a16:colId xmlns:a16="http://schemas.microsoft.com/office/drawing/2014/main" val="20001"/>
                    </a:ext>
                  </a:extLst>
                </a:gridCol>
              </a:tblGrid>
              <a:tr h="406400">
                <a:tc>
                  <a:txBody>
                    <a:bodyPr/>
                    <a:lstStyle/>
                    <a:p>
                      <a:r>
                        <a:rPr lang="en-US" sz="1900" b="1" dirty="0">
                          <a:solidFill>
                            <a:srgbClr val="FFFFFF"/>
                          </a:solidFill>
                          <a:latin typeface="Arial"/>
                        </a:rPr>
                        <a:t>TCP Header Field</a:t>
                      </a:r>
                      <a:endParaRPr lang="en-US" sz="1900" b="1">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b="1" dirty="0">
                          <a:solidFill>
                            <a:srgbClr val="FFFFFF"/>
                          </a:solidFill>
                          <a:latin typeface="Arial"/>
                        </a:rPr>
                        <a:t>Description</a:t>
                      </a:r>
                      <a:endParaRPr lang="en-US" sz="1900" b="1"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406400">
                <a:tc>
                  <a:txBody>
                    <a:bodyPr/>
                    <a:lstStyle/>
                    <a:p>
                      <a:r>
                        <a:rPr lang="en-US" sz="1900" dirty="0">
                          <a:solidFill>
                            <a:srgbClr val="58585B"/>
                          </a:solidFill>
                          <a:latin typeface="Arial"/>
                        </a:rPr>
                        <a:t>Source Port</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source application by port 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406400">
                <a:tc>
                  <a:txBody>
                    <a:bodyPr/>
                    <a:lstStyle/>
                    <a:p>
                      <a:r>
                        <a:rPr lang="en-US" sz="1900" dirty="0">
                          <a:solidFill>
                            <a:srgbClr val="58585B"/>
                          </a:solidFill>
                          <a:latin typeface="Arial"/>
                        </a:rPr>
                        <a:t>Destination Port</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destination application by port</a:t>
                      </a:r>
                      <a:r>
                        <a:rPr lang="en-US" sz="1900" dirty="0">
                          <a:solidFill>
                            <a:schemeClr val="tx1"/>
                          </a:solidFill>
                          <a:latin typeface="Arial"/>
                        </a:rPr>
                        <a:t> </a:t>
                      </a:r>
                      <a:r>
                        <a:rPr lang="en-US" sz="1900" dirty="0">
                          <a:solidFill>
                            <a:srgbClr val="58585B"/>
                          </a:solidFill>
                          <a:latin typeface="Arial"/>
                        </a:rPr>
                        <a:t>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406400">
                <a:tc>
                  <a:txBody>
                    <a:bodyPr/>
                    <a:lstStyle/>
                    <a:p>
                      <a:r>
                        <a:rPr lang="en-US" sz="1900" dirty="0">
                          <a:solidFill>
                            <a:srgbClr val="58585B"/>
                          </a:solidFill>
                          <a:latin typeface="Arial"/>
                        </a:rPr>
                        <a:t>Sequence 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32-bit field used for data reassembly purposes.</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690880">
                <a:tc>
                  <a:txBody>
                    <a:bodyPr/>
                    <a:lstStyle/>
                    <a:p>
                      <a:r>
                        <a:rPr lang="en-US" sz="1900" dirty="0">
                          <a:solidFill>
                            <a:srgbClr val="58585B"/>
                          </a:solidFill>
                          <a:latin typeface="Arial"/>
                        </a:rPr>
                        <a:t>Acknowledgment 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32-bit field used to indicate that data has been received and the next byte expected from the source.</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690880">
                <a:tc>
                  <a:txBody>
                    <a:bodyPr/>
                    <a:lstStyle/>
                    <a:p>
                      <a:r>
                        <a:rPr lang="en-US" sz="1900" dirty="0">
                          <a:solidFill>
                            <a:srgbClr val="58585B"/>
                          </a:solidFill>
                          <a:latin typeface="Arial"/>
                        </a:rPr>
                        <a:t>Header Length</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4-bit field known as ʺdata offsetʺ that indicates the length of the TCP segment header.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690880">
                <a:tc>
                  <a:txBody>
                    <a:bodyPr/>
                    <a:lstStyle/>
                    <a:p>
                      <a:r>
                        <a:rPr lang="en-US" sz="1900" dirty="0">
                          <a:solidFill>
                            <a:srgbClr val="58585B"/>
                          </a:solidFill>
                          <a:latin typeface="Arial"/>
                        </a:rPr>
                        <a:t>Window size</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indicate the number of bytes that can be accepted at one time.</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8"/>
                  </a:ext>
                </a:extLst>
              </a:tr>
              <a:tr h="406400">
                <a:tc>
                  <a:txBody>
                    <a:bodyPr/>
                    <a:lstStyle/>
                    <a:p>
                      <a:r>
                        <a:rPr lang="en-US" sz="1900" dirty="0">
                          <a:solidFill>
                            <a:srgbClr val="58585B"/>
                          </a:solidFill>
                          <a:latin typeface="Arial"/>
                        </a:rPr>
                        <a:t>Checksum</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for error checking of the segment header and data.</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9"/>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UDP Overview</a:t>
            </a:r>
          </a:p>
        </p:txBody>
      </p:sp>
      <p:sp>
        <p:nvSpPr>
          <p:cNvPr id="3" name="Text 0"/>
          <p:cNvSpPr>
            <a:spLocks noGrp="1"/>
          </p:cNvSpPr>
          <p:nvPr>
            <p:ph type="body" idx="100" hasCustomPrompt="1"/>
          </p:nvPr>
        </p:nvSpPr>
        <p:spPr>
          <a:xfrm>
            <a:off x="0" y="365761"/>
            <a:ext cx="12192000" cy="572220"/>
          </a:xfrm>
          <a:prstGeom prst="rect">
            <a:avLst/>
          </a:prstGeom>
          <a:noFill/>
          <a:ln/>
        </p:spPr>
        <p:txBody>
          <a:bodyPr wrap="square" rtlCol="0" anchor="t"/>
          <a:lstStyle/>
          <a:p>
            <a:r>
              <a:rPr lang="en-US" dirty="0"/>
              <a:t>UDP Header</a:t>
            </a:r>
          </a:p>
        </p:txBody>
      </p:sp>
      <p:sp>
        <p:nvSpPr>
          <p:cNvPr id="4" name="Text 2">
            <a:extLst>
              <a:ext uri="{FF2B5EF4-FFF2-40B4-BE49-F238E27FC236}">
                <a16:creationId xmlns:a16="http://schemas.microsoft.com/office/drawing/2014/main" id="{0A13807A-BE7E-EFFB-3564-E3C853CD3EC9}"/>
              </a:ext>
            </a:extLst>
          </p:cNvPr>
          <p:cNvSpPr/>
          <p:nvPr/>
        </p:nvSpPr>
        <p:spPr>
          <a:xfrm>
            <a:off x="263137" y="1247185"/>
            <a:ext cx="10637520" cy="1373039"/>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UDP is a stateless protocol, meaning neither the source or destination track the state of the communication session.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If reliability is required when using UDP as the transport protocol, it must be handled by the application.</a:t>
            </a: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p:txBody>
      </p:sp>
      <p:sp>
        <p:nvSpPr>
          <p:cNvPr id="6" name="Text 2">
            <a:extLst>
              <a:ext uri="{FF2B5EF4-FFF2-40B4-BE49-F238E27FC236}">
                <a16:creationId xmlns:a16="http://schemas.microsoft.com/office/drawing/2014/main" id="{E3090385-3F5E-FD67-1EBD-723A7E4ACFF7}"/>
              </a:ext>
            </a:extLst>
          </p:cNvPr>
          <p:cNvSpPr/>
          <p:nvPr/>
        </p:nvSpPr>
        <p:spPr>
          <a:xfrm>
            <a:off x="263137" y="2964085"/>
            <a:ext cx="4377851" cy="1659376"/>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UDP header is simpler than TCP because it only adds 4 fields and requires only 8 bytes (i.e., 64 bits) of overhead when encapsulating the application layer data.</a:t>
            </a:r>
          </a:p>
        </p:txBody>
      </p:sp>
      <p:pic>
        <p:nvPicPr>
          <p:cNvPr id="8" name="Picture 7">
            <a:extLst>
              <a:ext uri="{FF2B5EF4-FFF2-40B4-BE49-F238E27FC236}">
                <a16:creationId xmlns:a16="http://schemas.microsoft.com/office/drawing/2014/main" id="{74F63725-1EFD-64E8-7254-1DFAFF115B8F}"/>
              </a:ext>
            </a:extLst>
          </p:cNvPr>
          <p:cNvPicPr>
            <a:picLocks noChangeAspect="1"/>
          </p:cNvPicPr>
          <p:nvPr/>
        </p:nvPicPr>
        <p:blipFill>
          <a:blip r:embed="rId3"/>
          <a:stretch>
            <a:fillRect/>
          </a:stretch>
        </p:blipFill>
        <p:spPr>
          <a:xfrm>
            <a:off x="4863380" y="3041236"/>
            <a:ext cx="6908800" cy="167468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UDP Overview</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UDP Header Fields</a:t>
            </a:r>
          </a:p>
        </p:txBody>
      </p:sp>
      <p:sp>
        <p:nvSpPr>
          <p:cNvPr id="5" name="TextBox 4">
            <a:extLst>
              <a:ext uri="{FF2B5EF4-FFF2-40B4-BE49-F238E27FC236}">
                <a16:creationId xmlns:a16="http://schemas.microsoft.com/office/drawing/2014/main" id="{1294EA48-23E4-8C3A-690E-6CBF49579E63}"/>
              </a:ext>
            </a:extLst>
          </p:cNvPr>
          <p:cNvSpPr txBox="1"/>
          <p:nvPr/>
        </p:nvSpPr>
        <p:spPr>
          <a:xfrm>
            <a:off x="466481" y="1401885"/>
            <a:ext cx="10037884" cy="41043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867" dirty="0">
                <a:latin typeface="Arial"/>
                <a:ea typeface="+mn-lt"/>
                <a:cs typeface="+mn-lt"/>
              </a:rPr>
              <a:t>The table identifies and describes the four fields in a UDP header.</a:t>
            </a:r>
            <a:endParaRPr lang="en-US" sz="2400" dirty="0">
              <a:latin typeface="Arial"/>
              <a:cs typeface="Arial"/>
            </a:endParaRPr>
          </a:p>
        </p:txBody>
      </p:sp>
      <p:graphicFrame>
        <p:nvGraphicFramePr>
          <p:cNvPr id="4" name="Table 0">
            <a:extLst>
              <a:ext uri="{FF2B5EF4-FFF2-40B4-BE49-F238E27FC236}">
                <a16:creationId xmlns:a16="http://schemas.microsoft.com/office/drawing/2014/main" id="{724BB501-D40B-EE9F-96A3-B050F629DE35}"/>
              </a:ext>
            </a:extLst>
          </p:cNvPr>
          <p:cNvGraphicFramePr>
            <a:graphicFrameLocks noGrp="1"/>
          </p:cNvGraphicFramePr>
          <p:nvPr/>
        </p:nvGraphicFramePr>
        <p:xfrm>
          <a:off x="591897" y="2038231"/>
          <a:ext cx="10891520" cy="2057400"/>
        </p:xfrm>
        <a:graphic>
          <a:graphicData uri="http://schemas.openxmlformats.org/drawingml/2006/table">
            <a:tbl>
              <a:tblPr/>
              <a:tblGrid>
                <a:gridCol w="2997200">
                  <a:extLst>
                    <a:ext uri="{9D8B030D-6E8A-4147-A177-3AD203B41FA5}">
                      <a16:colId xmlns:a16="http://schemas.microsoft.com/office/drawing/2014/main" val="20000"/>
                    </a:ext>
                  </a:extLst>
                </a:gridCol>
                <a:gridCol w="7894320">
                  <a:extLst>
                    <a:ext uri="{9D8B030D-6E8A-4147-A177-3AD203B41FA5}">
                      <a16:colId xmlns:a16="http://schemas.microsoft.com/office/drawing/2014/main" val="20001"/>
                    </a:ext>
                  </a:extLst>
                </a:gridCol>
              </a:tblGrid>
              <a:tr h="406400">
                <a:tc>
                  <a:txBody>
                    <a:bodyPr/>
                    <a:lstStyle/>
                    <a:p>
                      <a:r>
                        <a:rPr lang="en-US" sz="1900" dirty="0">
                          <a:solidFill>
                            <a:srgbClr val="FFFFFF"/>
                          </a:solidFill>
                          <a:latin typeface="Arial"/>
                        </a:rPr>
                        <a:t>UDP Header Field</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dirty="0">
                          <a:solidFill>
                            <a:srgbClr val="FFFFFF"/>
                          </a:solidFill>
                          <a:latin typeface="Arial"/>
                        </a:rPr>
                        <a:t>Description</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406400">
                <a:tc>
                  <a:txBody>
                    <a:bodyPr/>
                    <a:lstStyle/>
                    <a:p>
                      <a:pPr algn="ctr"/>
                      <a:r>
                        <a:rPr lang="en-US" sz="1900" dirty="0">
                          <a:solidFill>
                            <a:srgbClr val="58585B"/>
                          </a:solidFill>
                          <a:latin typeface="Arial"/>
                        </a:rPr>
                        <a:t>Source Port</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source application by port number.</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406400">
                <a:tc>
                  <a:txBody>
                    <a:bodyPr/>
                    <a:lstStyle/>
                    <a:p>
                      <a:pPr algn="ctr"/>
                      <a:r>
                        <a:rPr lang="en-US" sz="1900" dirty="0">
                          <a:solidFill>
                            <a:srgbClr val="58585B"/>
                          </a:solidFill>
                          <a:latin typeface="Arial"/>
                        </a:rPr>
                        <a:t>Destination Port</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destination application by port</a:t>
                      </a:r>
                      <a:r>
                        <a:rPr lang="en-US" sz="1900" dirty="0">
                          <a:latin typeface="Arial"/>
                        </a:rPr>
                        <a:t> </a:t>
                      </a:r>
                      <a:r>
                        <a:rPr lang="en-US" sz="1900" dirty="0">
                          <a:solidFill>
                            <a:srgbClr val="58585B"/>
                          </a:solidFill>
                          <a:latin typeface="Arial"/>
                        </a:rPr>
                        <a:t>number.</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406400">
                <a:tc>
                  <a:txBody>
                    <a:bodyPr/>
                    <a:lstStyle/>
                    <a:p>
                      <a:pPr algn="ctr"/>
                      <a:r>
                        <a:rPr lang="en-US" sz="1900" dirty="0">
                          <a:solidFill>
                            <a:srgbClr val="58585B"/>
                          </a:solidFill>
                          <a:latin typeface="Arial"/>
                        </a:rPr>
                        <a:t>Length</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that indicates the length of the UDP datagram header.</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406400">
                <a:tc>
                  <a:txBody>
                    <a:bodyPr/>
                    <a:lstStyle/>
                    <a:p>
                      <a:pPr algn="ctr"/>
                      <a:r>
                        <a:rPr lang="en-US" sz="1900" dirty="0">
                          <a:solidFill>
                            <a:srgbClr val="58585B"/>
                          </a:solidFill>
                          <a:latin typeface="Arial"/>
                        </a:rPr>
                        <a:t>Checksum</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for error checking of the datagram header and data.</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UDP Overview</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Applications that use UDP</a:t>
            </a:r>
          </a:p>
        </p:txBody>
      </p:sp>
      <p:sp>
        <p:nvSpPr>
          <p:cNvPr id="4" name="Text 2">
            <a:extLst>
              <a:ext uri="{FF2B5EF4-FFF2-40B4-BE49-F238E27FC236}">
                <a16:creationId xmlns:a16="http://schemas.microsoft.com/office/drawing/2014/main" id="{D66D3A7D-3721-B213-D5BE-779217FEBF11}"/>
              </a:ext>
            </a:extLst>
          </p:cNvPr>
          <p:cNvSpPr/>
          <p:nvPr/>
        </p:nvSpPr>
        <p:spPr>
          <a:xfrm>
            <a:off x="45423" y="1262333"/>
            <a:ext cx="11714480" cy="522761"/>
          </a:xfrm>
          <a:prstGeom prst="rect">
            <a:avLst/>
          </a:prstGeom>
          <a:noFill/>
          <a:ln/>
        </p:spPr>
        <p:txBody>
          <a:bodyPr wrap="square" lIns="121920" tIns="60960" rIns="121920" bIns="60960" rtlCol="0" anchor="t"/>
          <a:lstStyle/>
          <a:p>
            <a:pPr>
              <a:spcBef>
                <a:spcPts val="800"/>
              </a:spcBef>
              <a:spcAft>
                <a:spcPts val="800"/>
              </a:spcAft>
            </a:pPr>
            <a:r>
              <a:rPr lang="en-US" sz="1867" dirty="0">
                <a:solidFill>
                  <a:srgbClr val="000000"/>
                </a:solidFill>
                <a:latin typeface="Arial"/>
                <a:cs typeface="Arial"/>
              </a:rPr>
              <a:t>   There are three types of applications that are best suited for UDP.</a:t>
            </a:r>
            <a:endParaRPr lang="en-US" sz="2400" dirty="0">
              <a:latin typeface="Arial"/>
              <a:cs typeface="Arial"/>
            </a:endParaRPr>
          </a:p>
        </p:txBody>
      </p:sp>
      <p:sp>
        <p:nvSpPr>
          <p:cNvPr id="7" name="Text 2">
            <a:extLst>
              <a:ext uri="{FF2B5EF4-FFF2-40B4-BE49-F238E27FC236}">
                <a16:creationId xmlns:a16="http://schemas.microsoft.com/office/drawing/2014/main" id="{899BF5EF-5F78-3129-F5AF-4D91E8F494CD}"/>
              </a:ext>
            </a:extLst>
          </p:cNvPr>
          <p:cNvSpPr/>
          <p:nvPr/>
        </p:nvSpPr>
        <p:spPr>
          <a:xfrm>
            <a:off x="1441174" y="1654234"/>
            <a:ext cx="5478972" cy="3418673"/>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Live video and multimedia applications </a:t>
            </a:r>
            <a:r>
              <a:rPr lang="en-US" sz="1867" dirty="0">
                <a:solidFill>
                  <a:srgbClr val="000000"/>
                </a:solidFill>
                <a:latin typeface="Arial" pitchFamily="34" charset="0"/>
                <a:cs typeface="Arial" pitchFamily="34" charset="-120"/>
              </a:rPr>
              <a:t>- These applications (e.g., VoIP and live streaming video) can tolerate some data loss but require little or no delay.</a:t>
            </a:r>
          </a:p>
          <a:p>
            <a:pPr marL="380990"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Simple request and reply applications – </a:t>
            </a:r>
            <a:r>
              <a:rPr lang="en-US" sz="1867" dirty="0">
                <a:solidFill>
                  <a:srgbClr val="000000"/>
                </a:solidFill>
                <a:latin typeface="Arial" pitchFamily="34" charset="0"/>
                <a:cs typeface="Arial" pitchFamily="34" charset="-120"/>
              </a:rPr>
              <a:t>These are applications with simple transactions (e.g., DNS and DHCP) where a host sends a request and may or may not receive a reply. </a:t>
            </a:r>
          </a:p>
          <a:p>
            <a:pPr>
              <a:spcBef>
                <a:spcPts val="800"/>
              </a:spcBef>
              <a:spcAft>
                <a:spcPts val="800"/>
              </a:spcAft>
            </a:pPr>
            <a:r>
              <a:rPr lang="en-US" sz="1867" dirty="0">
                <a:solidFill>
                  <a:srgbClr val="000000"/>
                </a:solidFill>
                <a:latin typeface="Arial" pitchFamily="34" charset="0"/>
                <a:cs typeface="Arial" pitchFamily="34" charset="-120"/>
              </a:rPr>
              <a:t>.</a:t>
            </a:r>
          </a:p>
        </p:txBody>
      </p:sp>
      <p:pic>
        <p:nvPicPr>
          <p:cNvPr id="6" name="Picture 5">
            <a:extLst>
              <a:ext uri="{FF2B5EF4-FFF2-40B4-BE49-F238E27FC236}">
                <a16:creationId xmlns:a16="http://schemas.microsoft.com/office/drawing/2014/main" id="{F8FE5D6B-23E1-1290-E73A-A7C332119050}"/>
              </a:ext>
            </a:extLst>
          </p:cNvPr>
          <p:cNvPicPr>
            <a:picLocks noChangeAspect="1"/>
          </p:cNvPicPr>
          <p:nvPr/>
        </p:nvPicPr>
        <p:blipFill>
          <a:blip r:embed="rId3"/>
          <a:stretch>
            <a:fillRect/>
          </a:stretch>
        </p:blipFill>
        <p:spPr>
          <a:xfrm>
            <a:off x="7306820" y="1785094"/>
            <a:ext cx="4528596" cy="334700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26.4 Port Numbers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Multiple Separate Communications</a:t>
            </a:r>
          </a:p>
        </p:txBody>
      </p:sp>
      <p:sp>
        <p:nvSpPr>
          <p:cNvPr id="4" name="Text 2">
            <a:extLst>
              <a:ext uri="{FF2B5EF4-FFF2-40B4-BE49-F238E27FC236}">
                <a16:creationId xmlns:a16="http://schemas.microsoft.com/office/drawing/2014/main" id="{7A38E20E-87A4-B6C9-E1F1-1632FD373DF0}"/>
              </a:ext>
            </a:extLst>
          </p:cNvPr>
          <p:cNvSpPr/>
          <p:nvPr/>
        </p:nvSpPr>
        <p:spPr>
          <a:xfrm>
            <a:off x="197231" y="952500"/>
            <a:ext cx="11247120" cy="4953000"/>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TCP and UDP transport layer protocols use port numbers to manage multiple, simultaneous conversations.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source port number is a unique, dynamically generated number that is associated with the originating application on the local host.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destination port number is associated with the destination application on the remote host to identify the type of service being requested of the destination web server.</a:t>
            </a: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For example, when the host initiates the web page request:</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source port number is dynamically generated by the host to uniquely identify the conversation.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destination port number would be port 80 which informs the receiving server that web services are being requested.</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0"/>
            <a:ext cx="12192000" cy="586597"/>
          </a:xfrm>
          <a:prstGeom prst="rect">
            <a:avLst/>
          </a:prstGeom>
          <a:noFill/>
          <a:ln/>
        </p:spPr>
        <p:txBody>
          <a:bodyPr wrap="square" rtlCol="0" anchor="t"/>
          <a:lstStyle/>
          <a:p>
            <a:r>
              <a:rPr lang="en-US" dirty="0"/>
              <a:t>Socket Pairs</a:t>
            </a:r>
          </a:p>
        </p:txBody>
      </p:sp>
      <p:sp>
        <p:nvSpPr>
          <p:cNvPr id="4" name="Text 2">
            <a:extLst>
              <a:ext uri="{FF2B5EF4-FFF2-40B4-BE49-F238E27FC236}">
                <a16:creationId xmlns:a16="http://schemas.microsoft.com/office/drawing/2014/main" id="{F4387EDD-339F-EDBF-74E0-6C6D5CB51D28}"/>
              </a:ext>
            </a:extLst>
          </p:cNvPr>
          <p:cNvSpPr/>
          <p:nvPr/>
        </p:nvSpPr>
        <p:spPr>
          <a:xfrm>
            <a:off x="249530" y="1248725"/>
            <a:ext cx="11569748" cy="2839528"/>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combination of the source IP address and source port number, or the destination IP address and destination port number is known as a </a:t>
            </a:r>
            <a:r>
              <a:rPr lang="en-US" sz="1867" b="1" i="1" dirty="0">
                <a:solidFill>
                  <a:srgbClr val="000000"/>
                </a:solidFill>
                <a:latin typeface="Arial" pitchFamily="34" charset="0"/>
                <a:cs typeface="Arial" pitchFamily="34" charset="-120"/>
              </a:rPr>
              <a:t>socket</a:t>
            </a:r>
            <a:r>
              <a:rPr lang="en-US" sz="1867" dirty="0">
                <a:solidFill>
                  <a:srgbClr val="000000"/>
                </a:solidFill>
                <a:latin typeface="Arial" pitchFamily="34" charset="0"/>
                <a:cs typeface="Arial" pitchFamily="34" charset="-120"/>
              </a:rPr>
              <a:t>.</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For example, when a client with IP 192.168.1.5 requests a web page from a server at 192.168.1.7:</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A client socket might look like 192.168.1.5:1099 (1099 is the dynamically generated port number).</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web server socket would be 192.168.1.7:80 (80 is the well-known HTTP port number).</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Together, these two sockets combine to form a socket pair: 192.168.1.5:1099, 192.168.1.7:80</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1"/>
            <a:ext cx="12192000" cy="600975"/>
          </a:xfrm>
          <a:prstGeom prst="rect">
            <a:avLst/>
          </a:prstGeom>
          <a:noFill/>
          <a:ln/>
        </p:spPr>
        <p:txBody>
          <a:bodyPr wrap="square" rtlCol="0" anchor="t"/>
          <a:lstStyle/>
          <a:p>
            <a:r>
              <a:rPr lang="en-US" dirty="0"/>
              <a:t>Port Number Groups</a:t>
            </a:r>
          </a:p>
        </p:txBody>
      </p:sp>
      <p:sp>
        <p:nvSpPr>
          <p:cNvPr id="4" name="Text 2">
            <a:extLst>
              <a:ext uri="{FF2B5EF4-FFF2-40B4-BE49-F238E27FC236}">
                <a16:creationId xmlns:a16="http://schemas.microsoft.com/office/drawing/2014/main" id="{8C2606BE-164D-95F7-9289-6EA47BD4B9E1}"/>
              </a:ext>
            </a:extLst>
          </p:cNvPr>
          <p:cNvSpPr/>
          <p:nvPr/>
        </p:nvSpPr>
        <p:spPr>
          <a:xfrm>
            <a:off x="335280" y="1002228"/>
            <a:ext cx="11165840" cy="1171755"/>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Internet Assigned Numbers Authority (IANA) is responsible for the 16-bit (0 through 65535) port numbers.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IANA has divided the range of numbers into the following three port groups.</a:t>
            </a:r>
          </a:p>
        </p:txBody>
      </p:sp>
      <p:graphicFrame>
        <p:nvGraphicFramePr>
          <p:cNvPr id="32" name="Table 0"/>
          <p:cNvGraphicFramePr>
            <a:graphicFrameLocks noGrp="1"/>
          </p:cNvGraphicFramePr>
          <p:nvPr/>
        </p:nvGraphicFramePr>
        <p:xfrm>
          <a:off x="92989" y="2394295"/>
          <a:ext cx="12081785" cy="3322320"/>
        </p:xfrm>
        <a:graphic>
          <a:graphicData uri="http://schemas.openxmlformats.org/drawingml/2006/table">
            <a:tbl>
              <a:tblPr/>
              <a:tblGrid>
                <a:gridCol w="1880461">
                  <a:extLst>
                    <a:ext uri="{9D8B030D-6E8A-4147-A177-3AD203B41FA5}">
                      <a16:colId xmlns:a16="http://schemas.microsoft.com/office/drawing/2014/main" val="20000"/>
                    </a:ext>
                  </a:extLst>
                </a:gridCol>
                <a:gridCol w="1787473">
                  <a:extLst>
                    <a:ext uri="{9D8B030D-6E8A-4147-A177-3AD203B41FA5}">
                      <a16:colId xmlns:a16="http://schemas.microsoft.com/office/drawing/2014/main" val="20001"/>
                    </a:ext>
                  </a:extLst>
                </a:gridCol>
                <a:gridCol w="8413851">
                  <a:extLst>
                    <a:ext uri="{9D8B030D-6E8A-4147-A177-3AD203B41FA5}">
                      <a16:colId xmlns:a16="http://schemas.microsoft.com/office/drawing/2014/main" val="20002"/>
                    </a:ext>
                  </a:extLst>
                </a:gridCol>
              </a:tblGrid>
              <a:tr h="365760">
                <a:tc>
                  <a:txBody>
                    <a:bodyPr/>
                    <a:lstStyle/>
                    <a:p>
                      <a:r>
                        <a:rPr lang="en-US" sz="1600" b="1" dirty="0">
                          <a:solidFill>
                            <a:srgbClr val="FFFFFF"/>
                          </a:solidFill>
                          <a:latin typeface="Arial"/>
                        </a:rPr>
                        <a:t>Port Group</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Number Range</a:t>
                      </a:r>
                      <a:endParaRPr lang="en-US" sz="1600" b="1"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Description</a:t>
                      </a:r>
                      <a:endParaRPr lang="en-US" sz="1600" b="1"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609600">
                <a:tc>
                  <a:txBody>
                    <a:bodyPr/>
                    <a:lstStyle/>
                    <a:p>
                      <a:pPr algn="ctr"/>
                      <a:r>
                        <a:rPr lang="en-US" sz="1600" dirty="0">
                          <a:solidFill>
                            <a:srgbClr val="58585B"/>
                          </a:solidFill>
                          <a:latin typeface="Arial"/>
                        </a:rPr>
                        <a:t>Well-known Ports</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0 to 1,023</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port numbers are reserved for common or popular services and applications such as web browsers, email clients, and remote access</a:t>
                      </a:r>
                      <a:r>
                        <a:rPr lang="en-US" sz="1600" dirty="0">
                          <a:latin typeface="Arial"/>
                        </a:rPr>
                        <a:t> </a:t>
                      </a:r>
                      <a:r>
                        <a:rPr lang="en-US" sz="1600" dirty="0">
                          <a:solidFill>
                            <a:srgbClr val="58585B"/>
                          </a:solidFill>
                          <a:latin typeface="Arial"/>
                        </a:rPr>
                        <a:t>clients.</a:t>
                      </a:r>
                      <a:r>
                        <a:rPr lang="en-US" sz="1600" dirty="0">
                          <a:latin typeface="Arial"/>
                        </a:rPr>
                        <a:t> </a:t>
                      </a: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1148080">
                <a:tc>
                  <a:txBody>
                    <a:bodyPr/>
                    <a:lstStyle/>
                    <a:p>
                      <a:pPr algn="ctr"/>
                      <a:r>
                        <a:rPr lang="en-US" sz="1600" dirty="0">
                          <a:solidFill>
                            <a:srgbClr val="58585B"/>
                          </a:solidFill>
                          <a:latin typeface="Arial"/>
                        </a:rPr>
                        <a:t>Registered Ports</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1,024 to 49,151</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port numbers are assigned by IANA to a requesting entity to use with specific processes or applications.</a:t>
                      </a:r>
                      <a:endParaRPr lang="en-US" sz="1600" dirty="0">
                        <a:latin typeface="Arial"/>
                      </a:endParaRPr>
                    </a:p>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processes are primarily individual applications that a user has chosen to install, rather than common applications that would receive a well-known port number.</a:t>
                      </a:r>
                      <a:r>
                        <a:rPr lang="en-US" sz="1600" dirty="0">
                          <a:latin typeface="Arial"/>
                        </a:rPr>
                        <a:t> </a:t>
                      </a: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1198880">
                <a:tc>
                  <a:txBody>
                    <a:bodyPr/>
                    <a:lstStyle/>
                    <a:p>
                      <a:pPr algn="ctr"/>
                      <a:r>
                        <a:rPr lang="en-US" sz="1600" dirty="0">
                          <a:solidFill>
                            <a:srgbClr val="58585B"/>
                          </a:solidFill>
                          <a:latin typeface="Arial"/>
                        </a:rPr>
                        <a:t>Private and/or Dynamic Ports</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49,152 to 65,535</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ports are also known as ephemeral ports. </a:t>
                      </a:r>
                    </a:p>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 client’s OS usually assign port numbers dynamically when</a:t>
                      </a:r>
                      <a:r>
                        <a:rPr lang="en-US" sz="1600" dirty="0">
                          <a:latin typeface="Arial"/>
                        </a:rPr>
                        <a:t> </a:t>
                      </a:r>
                      <a:r>
                        <a:rPr lang="en-US" sz="1600" dirty="0">
                          <a:solidFill>
                            <a:srgbClr val="58585B"/>
                          </a:solidFill>
                          <a:latin typeface="Arial"/>
                        </a:rPr>
                        <a:t>a connection to a service is initiated.</a:t>
                      </a:r>
                      <a:endParaRPr lang="en-US" sz="1600" dirty="0">
                        <a:latin typeface="Arial"/>
                      </a:endParaRPr>
                    </a:p>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 dynamic port is then used to identify the client application</a:t>
                      </a:r>
                      <a:r>
                        <a:rPr lang="en-US" sz="1600" dirty="0">
                          <a:solidFill>
                            <a:schemeClr val="tx1"/>
                          </a:solidFill>
                          <a:latin typeface="Arial"/>
                        </a:rPr>
                        <a:t> </a:t>
                      </a:r>
                      <a:r>
                        <a:rPr lang="en-US" sz="1600" dirty="0">
                          <a:solidFill>
                            <a:srgbClr val="58585B"/>
                          </a:solidFill>
                          <a:latin typeface="Arial"/>
                        </a:rPr>
                        <a:t>during communication.</a:t>
                      </a:r>
                      <a:endParaRPr lang="en-US" sz="16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1"/>
            <a:ext cx="12192000" cy="572220"/>
          </a:xfrm>
          <a:prstGeom prst="rect">
            <a:avLst/>
          </a:prstGeom>
          <a:noFill/>
          <a:ln/>
        </p:spPr>
        <p:txBody>
          <a:bodyPr wrap="square" rtlCol="0" anchor="t"/>
          <a:lstStyle/>
          <a:p>
            <a:r>
              <a:rPr lang="en-US" dirty="0"/>
              <a:t>Port Number Groups (Cont.)</a:t>
            </a:r>
          </a:p>
        </p:txBody>
      </p:sp>
      <p:sp>
        <p:nvSpPr>
          <p:cNvPr id="4" name="Text 2">
            <a:extLst>
              <a:ext uri="{FF2B5EF4-FFF2-40B4-BE49-F238E27FC236}">
                <a16:creationId xmlns:a16="http://schemas.microsoft.com/office/drawing/2014/main" id="{2BE993A8-04EC-56A7-9248-42E9240EC141}"/>
              </a:ext>
            </a:extLst>
          </p:cNvPr>
          <p:cNvSpPr/>
          <p:nvPr/>
        </p:nvSpPr>
        <p:spPr>
          <a:xfrm>
            <a:off x="138918" y="1219201"/>
            <a:ext cx="2928764" cy="1660585"/>
          </a:xfrm>
          <a:prstGeom prst="rect">
            <a:avLst/>
          </a:prstGeom>
          <a:noFill/>
          <a:ln/>
        </p:spPr>
        <p:txBody>
          <a:bodyPr wrap="square" rtlCol="0" anchor="t"/>
          <a:lstStyle/>
          <a:p>
            <a:pPr>
              <a:spcBef>
                <a:spcPts val="800"/>
              </a:spcBef>
              <a:spcAft>
                <a:spcPts val="800"/>
              </a:spcAft>
            </a:pPr>
            <a:r>
              <a:rPr lang="en-US" sz="1867" dirty="0">
                <a:solidFill>
                  <a:srgbClr val="000000"/>
                </a:solidFill>
                <a:latin typeface="Arial" pitchFamily="34" charset="0"/>
                <a:cs typeface="Arial" pitchFamily="34" charset="-120"/>
              </a:rPr>
              <a:t>The table displays some common well-known port numbers and their associated applications.</a:t>
            </a:r>
          </a:p>
        </p:txBody>
      </p:sp>
      <p:graphicFrame>
        <p:nvGraphicFramePr>
          <p:cNvPr id="63" name="Table 1"/>
          <p:cNvGraphicFramePr>
            <a:graphicFrameLocks noGrp="1"/>
          </p:cNvGraphicFramePr>
          <p:nvPr/>
        </p:nvGraphicFramePr>
        <p:xfrm>
          <a:off x="3220527" y="1150188"/>
          <a:ext cx="8672280" cy="5608320"/>
        </p:xfrm>
        <a:graphic>
          <a:graphicData uri="http://schemas.openxmlformats.org/drawingml/2006/table">
            <a:tbl>
              <a:tblPr/>
              <a:tblGrid>
                <a:gridCol w="1850568">
                  <a:extLst>
                    <a:ext uri="{9D8B030D-6E8A-4147-A177-3AD203B41FA5}">
                      <a16:colId xmlns:a16="http://schemas.microsoft.com/office/drawing/2014/main" val="20000"/>
                    </a:ext>
                  </a:extLst>
                </a:gridCol>
                <a:gridCol w="1560284">
                  <a:extLst>
                    <a:ext uri="{9D8B030D-6E8A-4147-A177-3AD203B41FA5}">
                      <a16:colId xmlns:a16="http://schemas.microsoft.com/office/drawing/2014/main" val="20001"/>
                    </a:ext>
                  </a:extLst>
                </a:gridCol>
                <a:gridCol w="5261428">
                  <a:extLst>
                    <a:ext uri="{9D8B030D-6E8A-4147-A177-3AD203B41FA5}">
                      <a16:colId xmlns:a16="http://schemas.microsoft.com/office/drawing/2014/main" val="20002"/>
                    </a:ext>
                  </a:extLst>
                </a:gridCol>
              </a:tblGrid>
              <a:tr h="487680">
                <a:tc>
                  <a:txBody>
                    <a:bodyPr/>
                    <a:lstStyle/>
                    <a:p>
                      <a:r>
                        <a:rPr lang="en-US" sz="1600" b="1" dirty="0">
                          <a:solidFill>
                            <a:srgbClr val="FFFFFF"/>
                          </a:solidFill>
                          <a:latin typeface="Arial"/>
                        </a:rPr>
                        <a:t>Port Number</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Protocol</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Application</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365760">
                <a:tc>
                  <a:txBody>
                    <a:bodyPr/>
                    <a:lstStyle/>
                    <a:p>
                      <a:pPr algn="ctr"/>
                      <a:r>
                        <a:rPr lang="en-US" sz="1600" dirty="0">
                          <a:solidFill>
                            <a:srgbClr val="58585B"/>
                          </a:solidFill>
                          <a:latin typeface="Arial"/>
                        </a:rPr>
                        <a:t>20</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File Transfer Protocol (FTP) - Data</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365760">
                <a:tc>
                  <a:txBody>
                    <a:bodyPr/>
                    <a:lstStyle/>
                    <a:p>
                      <a:pPr algn="ctr"/>
                      <a:r>
                        <a:rPr lang="en-US" sz="1600" dirty="0">
                          <a:solidFill>
                            <a:srgbClr val="58585B"/>
                          </a:solidFill>
                          <a:latin typeface="Arial"/>
                        </a:rPr>
                        <a:t>21</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File Transfer Protocol (FTP) - Control</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365760">
                <a:tc>
                  <a:txBody>
                    <a:bodyPr/>
                    <a:lstStyle/>
                    <a:p>
                      <a:pPr algn="ctr"/>
                      <a:r>
                        <a:rPr lang="en-US" sz="1600" dirty="0">
                          <a:solidFill>
                            <a:srgbClr val="58585B"/>
                          </a:solidFill>
                          <a:latin typeface="Arial"/>
                        </a:rPr>
                        <a:t>22</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Secure Shell (SSH)</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365760">
                <a:tc>
                  <a:txBody>
                    <a:bodyPr/>
                    <a:lstStyle/>
                    <a:p>
                      <a:pPr algn="ctr"/>
                      <a:r>
                        <a:rPr lang="en-US" sz="1600" dirty="0">
                          <a:solidFill>
                            <a:srgbClr val="58585B"/>
                          </a:solidFill>
                          <a:latin typeface="Arial"/>
                        </a:rPr>
                        <a:t>23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Telnet</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365760">
                <a:tc>
                  <a:txBody>
                    <a:bodyPr/>
                    <a:lstStyle/>
                    <a:p>
                      <a:pPr algn="ctr"/>
                      <a:r>
                        <a:rPr lang="en-US" sz="1600" dirty="0">
                          <a:solidFill>
                            <a:srgbClr val="58585B"/>
                          </a:solidFill>
                          <a:latin typeface="Arial"/>
                        </a:rPr>
                        <a:t>25</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Simple Mail Transfer Protocol (SMTP)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365760">
                <a:tc>
                  <a:txBody>
                    <a:bodyPr/>
                    <a:lstStyle/>
                    <a:p>
                      <a:pPr algn="ctr"/>
                      <a:r>
                        <a:rPr lang="en-US" sz="1600" dirty="0">
                          <a:solidFill>
                            <a:srgbClr val="58585B"/>
                          </a:solidFill>
                          <a:latin typeface="Arial"/>
                        </a:rPr>
                        <a:t>53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 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Domain Name System (DNS)</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r h="365760">
                <a:tc>
                  <a:txBody>
                    <a:bodyPr/>
                    <a:lstStyle/>
                    <a:p>
                      <a:pPr algn="ctr"/>
                      <a:r>
                        <a:rPr lang="en-US" sz="1600" dirty="0">
                          <a:solidFill>
                            <a:srgbClr val="58585B"/>
                          </a:solidFill>
                          <a:latin typeface="Arial"/>
                        </a:rPr>
                        <a:t>67</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Dynamic Host Configuration Protocol (DHCP) - Server</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7"/>
                  </a:ext>
                </a:extLst>
              </a:tr>
              <a:tr h="365760">
                <a:tc>
                  <a:txBody>
                    <a:bodyPr/>
                    <a:lstStyle/>
                    <a:p>
                      <a:pPr algn="ctr"/>
                      <a:r>
                        <a:rPr lang="en-US" sz="1600" dirty="0">
                          <a:solidFill>
                            <a:srgbClr val="58585B"/>
                          </a:solidFill>
                          <a:latin typeface="Arial"/>
                        </a:rPr>
                        <a:t>68</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Dynamic Host Configuration Protocol - Client</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8"/>
                  </a:ext>
                </a:extLst>
              </a:tr>
              <a:tr h="365760">
                <a:tc>
                  <a:txBody>
                    <a:bodyPr/>
                    <a:lstStyle/>
                    <a:p>
                      <a:pPr algn="ctr"/>
                      <a:r>
                        <a:rPr lang="en-US" sz="1600" dirty="0">
                          <a:solidFill>
                            <a:srgbClr val="58585B"/>
                          </a:solidFill>
                          <a:latin typeface="Arial"/>
                        </a:rPr>
                        <a:t>69</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Trivial File Transfer Protocol (TFTP)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9"/>
                  </a:ext>
                </a:extLst>
              </a:tr>
              <a:tr h="365760">
                <a:tc>
                  <a:txBody>
                    <a:bodyPr/>
                    <a:lstStyle/>
                    <a:p>
                      <a:pPr algn="ctr"/>
                      <a:r>
                        <a:rPr lang="en-US" sz="1600" dirty="0">
                          <a:solidFill>
                            <a:srgbClr val="58585B"/>
                          </a:solidFill>
                          <a:latin typeface="Arial"/>
                        </a:rPr>
                        <a:t>80</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Hypertext Transfer Protocol (HTTP)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0"/>
                  </a:ext>
                </a:extLst>
              </a:tr>
              <a:tr h="365760">
                <a:tc>
                  <a:txBody>
                    <a:bodyPr/>
                    <a:lstStyle/>
                    <a:p>
                      <a:pPr algn="ctr"/>
                      <a:r>
                        <a:rPr lang="en-US" sz="1600" dirty="0">
                          <a:solidFill>
                            <a:srgbClr val="58585B"/>
                          </a:solidFill>
                          <a:latin typeface="Arial"/>
                        </a:rPr>
                        <a:t>110</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Post Office Protocol version 3 (POP3)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1"/>
                  </a:ext>
                </a:extLst>
              </a:tr>
              <a:tr h="365760">
                <a:tc>
                  <a:txBody>
                    <a:bodyPr/>
                    <a:lstStyle/>
                    <a:p>
                      <a:pPr algn="ctr"/>
                      <a:r>
                        <a:rPr lang="en-US" sz="1600" dirty="0">
                          <a:solidFill>
                            <a:srgbClr val="58585B"/>
                          </a:solidFill>
                          <a:latin typeface="Arial"/>
                        </a:rPr>
                        <a:t>143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Internet Message Access Protocol (IMAP)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2"/>
                  </a:ext>
                </a:extLst>
              </a:tr>
              <a:tr h="365760">
                <a:tc>
                  <a:txBody>
                    <a:bodyPr/>
                    <a:lstStyle/>
                    <a:p>
                      <a:pPr algn="ctr"/>
                      <a:r>
                        <a:rPr lang="en-US" sz="1600" dirty="0">
                          <a:solidFill>
                            <a:srgbClr val="58585B"/>
                          </a:solidFill>
                          <a:latin typeface="Arial"/>
                        </a:rPr>
                        <a:t>161</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Simple Network Management Protocol (SNMP)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3"/>
                  </a:ext>
                </a:extLst>
              </a:tr>
              <a:tr h="365760">
                <a:tc>
                  <a:txBody>
                    <a:bodyPr/>
                    <a:lstStyle/>
                    <a:p>
                      <a:pPr algn="ctr"/>
                      <a:r>
                        <a:rPr lang="en-US" sz="1600" dirty="0">
                          <a:solidFill>
                            <a:srgbClr val="58585B"/>
                          </a:solidFill>
                          <a:latin typeface="Arial"/>
                        </a:rPr>
                        <a:t>443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Hypertext Transfer Protocol Secure (HTTPS)</a:t>
                      </a:r>
                      <a:endParaRPr lang="en-US" sz="16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4"/>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extLst>
      <p:ext uri="{BB962C8B-B14F-4D97-AF65-F5344CB8AC3E}">
        <p14:creationId xmlns:p14="http://schemas.microsoft.com/office/powerpoint/2010/main" val="2956520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0"/>
            <a:ext cx="12192000" cy="500333"/>
          </a:xfrm>
          <a:prstGeom prst="rect">
            <a:avLst/>
          </a:prstGeom>
          <a:noFill/>
          <a:ln/>
        </p:spPr>
        <p:txBody>
          <a:bodyPr wrap="square" rtlCol="0" anchor="t"/>
          <a:lstStyle/>
          <a:p>
            <a:r>
              <a:rPr lang="en-US" dirty="0"/>
              <a:t>The netstat Command</a:t>
            </a:r>
          </a:p>
        </p:txBody>
      </p:sp>
      <p:sp>
        <p:nvSpPr>
          <p:cNvPr id="4" name="Text 2">
            <a:extLst>
              <a:ext uri="{FF2B5EF4-FFF2-40B4-BE49-F238E27FC236}">
                <a16:creationId xmlns:a16="http://schemas.microsoft.com/office/drawing/2014/main" id="{E1B10F91-0775-33C5-668C-26325A6F02C8}"/>
              </a:ext>
            </a:extLst>
          </p:cNvPr>
          <p:cNvSpPr/>
          <p:nvPr/>
        </p:nvSpPr>
        <p:spPr>
          <a:xfrm>
            <a:off x="195101" y="1272859"/>
            <a:ext cx="11562080" cy="1417991"/>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Sometimes it is necessary to know which active TCP connections are open and running on a networked host. </a:t>
            </a:r>
            <a:endParaRPr lang="pt-BR" sz="2400" dirty="0">
              <a:solidFill>
                <a:srgbClr val="000000"/>
              </a:solidFill>
              <a:latin typeface="Calibri" panose="020F0502020204030204"/>
              <a:cs typeface="Calibri" panose="020F0502020204030204"/>
            </a:endParaRP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For example, some unexplained TCP connections can indicate that something or someone is connected to the local host. </a:t>
            </a:r>
            <a:endParaRPr lang="pt-BR" sz="2400">
              <a:cs typeface="Calibri"/>
            </a:endParaRPr>
          </a:p>
        </p:txBody>
      </p:sp>
      <p:sp>
        <p:nvSpPr>
          <p:cNvPr id="8" name="Text 2">
            <a:extLst>
              <a:ext uri="{FF2B5EF4-FFF2-40B4-BE49-F238E27FC236}">
                <a16:creationId xmlns:a16="http://schemas.microsoft.com/office/drawing/2014/main" id="{F11B3877-5C2F-AC5D-FB9E-34E241352667}"/>
              </a:ext>
            </a:extLst>
          </p:cNvPr>
          <p:cNvSpPr/>
          <p:nvPr/>
        </p:nvSpPr>
        <p:spPr>
          <a:xfrm>
            <a:off x="195101" y="2889077"/>
            <a:ext cx="5577840" cy="2623868"/>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Netstat is an important network utility that can be used to verify those connections.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By default, the </a:t>
            </a:r>
            <a:r>
              <a:rPr lang="en-US" sz="1867" b="1" dirty="0">
                <a:solidFill>
                  <a:srgbClr val="000000"/>
                </a:solidFill>
                <a:latin typeface="Arial" pitchFamily="34" charset="0"/>
                <a:cs typeface="Arial" pitchFamily="34" charset="-120"/>
              </a:rPr>
              <a:t>netstat </a:t>
            </a:r>
            <a:r>
              <a:rPr lang="en-US" sz="1867" dirty="0">
                <a:solidFill>
                  <a:srgbClr val="000000"/>
                </a:solidFill>
                <a:latin typeface="Arial" pitchFamily="34" charset="0"/>
                <a:cs typeface="Arial" pitchFamily="34" charset="-120"/>
              </a:rPr>
              <a:t>command will attempt to resolve IP addresses to domain names and port numbers to well-known applications. </a:t>
            </a:r>
          </a:p>
          <a:p>
            <a:pPr marL="380990" indent="-380990">
              <a:spcBef>
                <a:spcPts val="800"/>
              </a:spcBef>
              <a:spcAft>
                <a:spcPts val="800"/>
              </a:spcAft>
              <a:buFont typeface="Arial"/>
              <a:buChar char="•"/>
            </a:pPr>
            <a:r>
              <a:rPr lang="en-US" sz="1867" dirty="0">
                <a:solidFill>
                  <a:srgbClr val="000000"/>
                </a:solidFill>
                <a:latin typeface="Arial"/>
                <a:cs typeface="Arial"/>
              </a:rPr>
              <a:t>The </a:t>
            </a:r>
            <a:r>
              <a:rPr lang="en-US" sz="1867" b="1" dirty="0">
                <a:solidFill>
                  <a:srgbClr val="000000"/>
                </a:solidFill>
                <a:latin typeface="Arial"/>
                <a:cs typeface="Arial"/>
              </a:rPr>
              <a:t>netstat -n </a:t>
            </a:r>
            <a:r>
              <a:rPr lang="en-US" sz="1867" dirty="0">
                <a:solidFill>
                  <a:srgbClr val="000000"/>
                </a:solidFill>
                <a:latin typeface="Arial"/>
                <a:cs typeface="Arial"/>
              </a:rPr>
              <a:t>option displays IP addresses and numerical port numbers.</a:t>
            </a:r>
          </a:p>
        </p:txBody>
      </p:sp>
      <p:pic>
        <p:nvPicPr>
          <p:cNvPr id="7" name="Picture 6">
            <a:extLst>
              <a:ext uri="{FF2B5EF4-FFF2-40B4-BE49-F238E27FC236}">
                <a16:creationId xmlns:a16="http://schemas.microsoft.com/office/drawing/2014/main" id="{D0895C50-B3AD-83C1-19DF-5B36810A1E72}"/>
              </a:ext>
            </a:extLst>
          </p:cNvPr>
          <p:cNvPicPr>
            <a:picLocks noChangeAspect="1"/>
          </p:cNvPicPr>
          <p:nvPr/>
        </p:nvPicPr>
        <p:blipFill>
          <a:blip r:embed="rId3"/>
          <a:stretch>
            <a:fillRect/>
          </a:stretch>
        </p:blipFill>
        <p:spPr>
          <a:xfrm>
            <a:off x="6116320" y="2895238"/>
            <a:ext cx="5761219" cy="3017781"/>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609600"/>
          </a:xfrm>
          <a:prstGeom prst="rect">
            <a:avLst/>
          </a:prstGeom>
          <a:noFill/>
          <a:ln/>
        </p:spPr>
        <p:txBody>
          <a:bodyPr wrap="square" rtlCol="0" anchor="t"/>
          <a:lstStyle/>
          <a:p>
            <a:r>
              <a:rPr lang="en-US" sz="2933" dirty="0"/>
              <a:t>Module Objectives</a:t>
            </a:r>
          </a:p>
        </p:txBody>
      </p:sp>
      <p:sp>
        <p:nvSpPr>
          <p:cNvPr id="5" name="Rectangle 34">
            <a:extLst>
              <a:ext uri="{FF2B5EF4-FFF2-40B4-BE49-F238E27FC236}">
                <a16:creationId xmlns:a16="http://schemas.microsoft.com/office/drawing/2014/main" id="{7188AF34-F17D-65FE-91B6-733B90851DC8}"/>
              </a:ext>
            </a:extLst>
          </p:cNvPr>
          <p:cNvSpPr txBox="1">
            <a:spLocks noChangeArrowheads="1"/>
          </p:cNvSpPr>
          <p:nvPr/>
        </p:nvSpPr>
        <p:spPr>
          <a:xfrm>
            <a:off x="155725" y="713812"/>
            <a:ext cx="11593513" cy="777851"/>
          </a:xfrm>
          <a:prstGeom prst="rect">
            <a:avLst/>
          </a:prstGeom>
        </p:spPr>
        <p:txBody>
          <a:bodyPr lIns="121920" tIns="60960" rIns="121920" bIns="60960"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ct val="30000"/>
              </a:spcBef>
              <a:buNone/>
            </a:pPr>
            <a:r>
              <a:rPr lang="en-US" sz="1867" b="1" dirty="0">
                <a:latin typeface="Arial"/>
                <a:cs typeface="Arial"/>
              </a:rPr>
              <a:t>Module Title:</a:t>
            </a:r>
            <a:r>
              <a:rPr lang="en-US" sz="1867" dirty="0">
                <a:latin typeface="Arial"/>
                <a:cs typeface="Arial"/>
              </a:rPr>
              <a:t> Application Layer Services</a:t>
            </a:r>
            <a:endParaRPr lang="en-US" sz="1867" dirty="0">
              <a:latin typeface="Arial" panose="020B0604020202020204" pitchFamily="34" charset="0"/>
              <a:cs typeface="Arial" panose="020B0604020202020204" pitchFamily="34" charset="0"/>
            </a:endParaRPr>
          </a:p>
          <a:p>
            <a:pPr marL="0" indent="0">
              <a:spcBef>
                <a:spcPct val="30000"/>
              </a:spcBef>
              <a:buNone/>
            </a:pPr>
            <a:r>
              <a:rPr lang="en-US" sz="1867" b="1" dirty="0">
                <a:latin typeface="Arial"/>
                <a:cs typeface="Arial"/>
              </a:rPr>
              <a:t>Module Objective: </a:t>
            </a:r>
            <a:r>
              <a:rPr lang="en-US" sz="1867" dirty="0">
                <a:latin typeface="Arial"/>
                <a:cs typeface="Arial"/>
              </a:rPr>
              <a:t>Explain the function of common application layer services.</a:t>
            </a:r>
            <a:endParaRPr lang="en-US" sz="1867"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40064EF4-EE2B-342C-EA9E-699582F380FF}"/>
              </a:ext>
            </a:extLst>
          </p:cNvPr>
          <p:cNvGraphicFramePr>
            <a:graphicFrameLocks noGrp="1"/>
          </p:cNvGraphicFramePr>
          <p:nvPr/>
        </p:nvGraphicFramePr>
        <p:xfrm>
          <a:off x="442763" y="1727951"/>
          <a:ext cx="11139636" cy="3955621"/>
        </p:xfrm>
        <a:graphic>
          <a:graphicData uri="http://schemas.openxmlformats.org/drawingml/2006/table">
            <a:tbl>
              <a:tblPr firstRow="1" bandRow="1">
                <a:tableStyleId>{5C22544A-7EE6-4342-B048-85BDC9FD1C3A}</a:tableStyleId>
              </a:tblPr>
              <a:tblGrid>
                <a:gridCol w="4282584">
                  <a:extLst>
                    <a:ext uri="{9D8B030D-6E8A-4147-A177-3AD203B41FA5}">
                      <a16:colId xmlns:a16="http://schemas.microsoft.com/office/drawing/2014/main" val="1540795028"/>
                    </a:ext>
                  </a:extLst>
                </a:gridCol>
                <a:gridCol w="6857052">
                  <a:extLst>
                    <a:ext uri="{9D8B030D-6E8A-4147-A177-3AD203B41FA5}">
                      <a16:colId xmlns:a16="http://schemas.microsoft.com/office/drawing/2014/main" val="2968452238"/>
                    </a:ext>
                  </a:extLst>
                </a:gridCol>
              </a:tblGrid>
              <a:tr h="494453">
                <a:tc>
                  <a:txBody>
                    <a:bodyPr/>
                    <a:lstStyle/>
                    <a:p>
                      <a:pPr algn="l"/>
                      <a:r>
                        <a:rPr lang="en-US" sz="1900" dirty="0">
                          <a:latin typeface="Arial" panose="020B0604020202020204" pitchFamily="34" charset="0"/>
                          <a:cs typeface="Arial" panose="020B0604020202020204" pitchFamily="34" charset="0"/>
                        </a:rPr>
                        <a:t>Topic Title</a:t>
                      </a:r>
                    </a:p>
                  </a:txBody>
                  <a:tcPr marL="121920" marR="121920" marT="60960" marB="60960"/>
                </a:tc>
                <a:tc>
                  <a:txBody>
                    <a:bodyPr/>
                    <a:lstStyle/>
                    <a:p>
                      <a:pPr algn="l"/>
                      <a:r>
                        <a:rPr lang="en-US" sz="1900" dirty="0">
                          <a:latin typeface="Arial" panose="020B0604020202020204" pitchFamily="34" charset="0"/>
                          <a:cs typeface="Arial" panose="020B0604020202020204" pitchFamily="34" charset="0"/>
                        </a:rPr>
                        <a:t>Topic Objective</a:t>
                      </a:r>
                    </a:p>
                  </a:txBody>
                  <a:tcPr marL="121920" marR="121920" marT="60960" marB="60960"/>
                </a:tc>
                <a:extLst>
                  <a:ext uri="{0D108BD9-81ED-4DB2-BD59-A6C34878D82A}">
                    <a16:rowId xmlns:a16="http://schemas.microsoft.com/office/drawing/2014/main" val="317262977"/>
                  </a:ext>
                </a:extLst>
              </a:tr>
              <a:tr h="494453">
                <a:tc>
                  <a:txBody>
                    <a:bodyPr/>
                    <a:lstStyle/>
                    <a:p>
                      <a:r>
                        <a:rPr lang="en-US" sz="1900" dirty="0">
                          <a:latin typeface="Arial"/>
                          <a:cs typeface="Arial"/>
                        </a:rPr>
                        <a:t>The Client Server Relationship</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Explain client and server interaction. </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377890904"/>
                  </a:ext>
                </a:extLst>
              </a:tr>
              <a:tr h="494453">
                <a:tc>
                  <a:txBody>
                    <a:bodyPr/>
                    <a:lstStyle/>
                    <a:p>
                      <a:r>
                        <a:rPr lang="en-US" sz="1900" dirty="0">
                          <a:latin typeface="Arial"/>
                          <a:cs typeface="Arial"/>
                        </a:rPr>
                        <a:t>Network Application Services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common network applications. </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281025351"/>
                  </a:ext>
                </a:extLst>
              </a:tr>
              <a:tr h="494453">
                <a:tc>
                  <a:txBody>
                    <a:bodyPr/>
                    <a:lstStyle/>
                    <a:p>
                      <a:r>
                        <a:rPr lang="en-US" sz="1900" dirty="0">
                          <a:latin typeface="Arial"/>
                          <a:cs typeface="Arial"/>
                        </a:rPr>
                        <a:t>Domain Name System</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DNS.</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217849980"/>
                  </a:ext>
                </a:extLst>
              </a:tr>
              <a:tr h="494453">
                <a:tc>
                  <a:txBody>
                    <a:bodyPr/>
                    <a:lstStyle/>
                    <a:p>
                      <a:r>
                        <a:rPr lang="en-US" sz="1900" dirty="0">
                          <a:latin typeface="Arial"/>
                          <a:cs typeface="Arial"/>
                        </a:rPr>
                        <a:t>Web Clients and Servers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HTTP and HTML.</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496010669"/>
                  </a:ext>
                </a:extLst>
              </a:tr>
              <a:tr h="494453">
                <a:tc>
                  <a:txBody>
                    <a:bodyPr/>
                    <a:lstStyle/>
                    <a:p>
                      <a:r>
                        <a:rPr lang="en-US" sz="1900" dirty="0">
                          <a:latin typeface="Arial"/>
                          <a:cs typeface="Arial"/>
                        </a:rPr>
                        <a:t>FTP Clients and Servers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FTP.</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1415166879"/>
                  </a:ext>
                </a:extLst>
              </a:tr>
              <a:tr h="494452">
                <a:tc>
                  <a:txBody>
                    <a:bodyPr/>
                    <a:lstStyle/>
                    <a:p>
                      <a:pPr lvl="0">
                        <a:buNone/>
                      </a:pPr>
                      <a:r>
                        <a:rPr lang="en-US" sz="1900" dirty="0">
                          <a:latin typeface="Arial"/>
                          <a:cs typeface="Arial"/>
                        </a:rPr>
                        <a:t>Virtual Terminals</a:t>
                      </a:r>
                    </a:p>
                  </a:txBody>
                  <a:tcPr marL="121920" marR="121920" marT="60960" marB="60960" anchor="ctr"/>
                </a:tc>
                <a:tc>
                  <a:txBody>
                    <a:bodyPr/>
                    <a:lstStyle/>
                    <a:p>
                      <a:pPr lvl="0">
                        <a:buNone/>
                      </a:pPr>
                      <a:r>
                        <a:rPr lang="en-US" sz="1900" dirty="0">
                          <a:latin typeface="Arial"/>
                          <a:cs typeface="Arial"/>
                        </a:rPr>
                        <a:t>Describe Telnet and SSH.</a:t>
                      </a:r>
                    </a:p>
                  </a:txBody>
                  <a:tcPr marL="121920" marR="121920" marT="60960" marB="60960" anchor="ctr"/>
                </a:tc>
                <a:extLst>
                  <a:ext uri="{0D108BD9-81ED-4DB2-BD59-A6C34878D82A}">
                    <a16:rowId xmlns:a16="http://schemas.microsoft.com/office/drawing/2014/main" val="82623672"/>
                  </a:ext>
                </a:extLst>
              </a:tr>
              <a:tr h="494451">
                <a:tc>
                  <a:txBody>
                    <a:bodyPr/>
                    <a:lstStyle/>
                    <a:p>
                      <a:pPr lvl="0">
                        <a:buNone/>
                      </a:pPr>
                      <a:r>
                        <a:rPr lang="en-US" sz="1900" dirty="0">
                          <a:latin typeface="Arial"/>
                          <a:cs typeface="Arial"/>
                        </a:rPr>
                        <a:t>Email and Messaging</a:t>
                      </a:r>
                    </a:p>
                  </a:txBody>
                  <a:tcPr marL="121920" marR="121920" marT="60960" marB="60960" anchor="ctr"/>
                </a:tc>
                <a:tc>
                  <a:txBody>
                    <a:bodyPr/>
                    <a:lstStyle/>
                    <a:p>
                      <a:pPr lvl="0">
                        <a:buNone/>
                      </a:pPr>
                      <a:r>
                        <a:rPr lang="en-US" sz="1900" dirty="0">
                          <a:latin typeface="Arial"/>
                          <a:cs typeface="Arial"/>
                        </a:rPr>
                        <a:t>Describe email protocols. </a:t>
                      </a:r>
                    </a:p>
                  </a:txBody>
                  <a:tcPr marL="121920" marR="121920" marT="60960" marB="60960" anchor="ctr"/>
                </a:tc>
                <a:extLst>
                  <a:ext uri="{0D108BD9-81ED-4DB2-BD59-A6C34878D82A}">
                    <a16:rowId xmlns:a16="http://schemas.microsoft.com/office/drawing/2014/main" val="1421502211"/>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extLst>
      <p:ext uri="{BB962C8B-B14F-4D97-AF65-F5344CB8AC3E}">
        <p14:creationId xmlns:p14="http://schemas.microsoft.com/office/powerpoint/2010/main" val="1535674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2262459"/>
          </a:xfrm>
          <a:prstGeom prst="rect">
            <a:avLst/>
          </a:prstGeom>
          <a:noFill/>
          <a:ln/>
        </p:spPr>
        <p:txBody>
          <a:bodyPr wrap="square" rtlCol="0"/>
          <a:lstStyle/>
          <a:p>
            <a:r>
              <a:rPr lang="en-US" dirty="0"/>
              <a:t>16.1 The Client Server Relationship</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extLst>
      <p:ext uri="{BB962C8B-B14F-4D97-AF65-F5344CB8AC3E}">
        <p14:creationId xmlns:p14="http://schemas.microsoft.com/office/powerpoint/2010/main" val="894038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The Client Server Relationship</a:t>
            </a:r>
          </a:p>
        </p:txBody>
      </p:sp>
      <p:sp>
        <p:nvSpPr>
          <p:cNvPr id="3" name="Text 0"/>
          <p:cNvSpPr>
            <a:spLocks noGrp="1"/>
          </p:cNvSpPr>
          <p:nvPr>
            <p:ph type="body" idx="100" hasCustomPrompt="1"/>
          </p:nvPr>
        </p:nvSpPr>
        <p:spPr>
          <a:xfrm>
            <a:off x="0" y="365760"/>
            <a:ext cx="12192000" cy="573251"/>
          </a:xfrm>
          <a:prstGeom prst="rect">
            <a:avLst/>
          </a:prstGeom>
          <a:noFill/>
          <a:ln/>
        </p:spPr>
        <p:txBody>
          <a:bodyPr wrap="square" rtlCol="0" anchor="t"/>
          <a:lstStyle/>
          <a:p>
            <a:r>
              <a:rPr lang="en-US" dirty="0"/>
              <a:t>Client and Server Interaction</a:t>
            </a:r>
          </a:p>
        </p:txBody>
      </p:sp>
      <p:sp>
        <p:nvSpPr>
          <p:cNvPr id="4" name="TextBox 3">
            <a:extLst>
              <a:ext uri="{FF2B5EF4-FFF2-40B4-BE49-F238E27FC236}">
                <a16:creationId xmlns:a16="http://schemas.microsoft.com/office/drawing/2014/main" id="{53DBB9AE-C27B-D660-00A5-3CCDBE78CAA3}"/>
              </a:ext>
            </a:extLst>
          </p:cNvPr>
          <p:cNvSpPr txBox="1"/>
          <p:nvPr/>
        </p:nvSpPr>
        <p:spPr>
          <a:xfrm>
            <a:off x="632085" y="1537741"/>
            <a:ext cx="10965304" cy="35709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ea typeface="+mn-lt"/>
                <a:cs typeface="+mn-lt"/>
              </a:rPr>
              <a:t>Every day, we use the services available over networks and the internet to communicate with others and perform routine tasks. We rarely think of the servers, clients, and networking devices necessary to receive an email, update our status on social media, or shop for the best bargains in an online store. Most commonly used internet applications rely on complicated interactions between servers and clients. </a:t>
            </a:r>
            <a:endParaRPr lang="en-US" sz="1867">
              <a:solidFill>
                <a:srgbClr val="333333"/>
              </a:solidFill>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The term server refers to a host running a software application that provides information or services to other hosts connected to the network. A well-known example of an application is a web server. Millions of servers are connected to the internet, providing services such as websites, email, financial transactions, music downloads, etc. A crucial factor in enabling these complex interactions to function is that they all use agreed-upon standards and protocols.</a:t>
            </a:r>
            <a:endParaRPr lang="en-US" sz="2400" dirty="0">
              <a:latin typeface="Arial"/>
              <a:cs typeface="Calibri" panose="020F0502020204030204"/>
            </a:endParaRPr>
          </a:p>
          <a:p>
            <a:pPr marL="380990" indent="-380990">
              <a:buFont typeface="Arial"/>
              <a:buChar char="•"/>
            </a:pPr>
            <a:endParaRPr lang="en-US" sz="1867" dirty="0">
              <a:solidFill>
                <a:srgbClr val="333333"/>
              </a:solidFill>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24</a:t>
            </a:fld>
            <a:endParaRPr lang="en-US"/>
          </a:p>
        </p:txBody>
      </p:sp>
    </p:spTree>
    <p:extLst>
      <p:ext uri="{BB962C8B-B14F-4D97-AF65-F5344CB8AC3E}">
        <p14:creationId xmlns:p14="http://schemas.microsoft.com/office/powerpoint/2010/main" val="1155067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The Client Server Relationship</a:t>
            </a:r>
          </a:p>
        </p:txBody>
      </p:sp>
      <p:sp>
        <p:nvSpPr>
          <p:cNvPr id="3" name="Text 0"/>
          <p:cNvSpPr>
            <a:spLocks noGrp="1"/>
          </p:cNvSpPr>
          <p:nvPr>
            <p:ph type="body" idx="100" hasCustomPrompt="1"/>
          </p:nvPr>
        </p:nvSpPr>
        <p:spPr>
          <a:xfrm>
            <a:off x="0" y="365760"/>
            <a:ext cx="12192000" cy="664123"/>
          </a:xfrm>
          <a:prstGeom prst="rect">
            <a:avLst/>
          </a:prstGeom>
          <a:noFill/>
          <a:ln/>
        </p:spPr>
        <p:txBody>
          <a:bodyPr vert="horz" wrap="square" lIns="121920" tIns="60960" rIns="121920" bIns="60960" rtlCol="0" anchor="t">
            <a:normAutofit/>
          </a:bodyPr>
          <a:lstStyle/>
          <a:p>
            <a:r>
              <a:rPr lang="en-US" dirty="0">
                <a:latin typeface="Arial"/>
                <a:cs typeface="Arial"/>
              </a:rPr>
              <a:t>Client and Server Interaction (Cont.)</a:t>
            </a:r>
            <a:endParaRPr lang="en-US" dirty="0"/>
          </a:p>
        </p:txBody>
      </p:sp>
      <p:pic>
        <p:nvPicPr>
          <p:cNvPr id="5" name="Picture 5">
            <a:extLst>
              <a:ext uri="{FF2B5EF4-FFF2-40B4-BE49-F238E27FC236}">
                <a16:creationId xmlns:a16="http://schemas.microsoft.com/office/drawing/2014/main" id="{02000811-72D9-3C7E-CC74-00A668E365A6}"/>
              </a:ext>
            </a:extLst>
          </p:cNvPr>
          <p:cNvPicPr>
            <a:picLocks noChangeAspect="1"/>
          </p:cNvPicPr>
          <p:nvPr/>
        </p:nvPicPr>
        <p:blipFill rotWithShape="1">
          <a:blip r:embed="rId3"/>
          <a:srcRect l="21162" t="45438" r="20332" b="29379"/>
          <a:stretch/>
        </p:blipFill>
        <p:spPr>
          <a:xfrm>
            <a:off x="1356613" y="2162957"/>
            <a:ext cx="9492319" cy="2325684"/>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25</a:t>
            </a:fld>
            <a:endParaRPr lang="en-US"/>
          </a:p>
        </p:txBody>
      </p:sp>
    </p:spTree>
    <p:extLst>
      <p:ext uri="{BB962C8B-B14F-4D97-AF65-F5344CB8AC3E}">
        <p14:creationId xmlns:p14="http://schemas.microsoft.com/office/powerpoint/2010/main" val="38597939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The Client Server Relationship</a:t>
            </a:r>
          </a:p>
        </p:txBody>
      </p:sp>
      <p:sp>
        <p:nvSpPr>
          <p:cNvPr id="3" name="Text 0"/>
          <p:cNvSpPr>
            <a:spLocks noGrp="1"/>
          </p:cNvSpPr>
          <p:nvPr>
            <p:ph type="body" idx="100" hasCustomPrompt="1"/>
          </p:nvPr>
        </p:nvSpPr>
        <p:spPr>
          <a:xfrm>
            <a:off x="0" y="365761"/>
            <a:ext cx="12192000" cy="537065"/>
          </a:xfrm>
          <a:prstGeom prst="rect">
            <a:avLst/>
          </a:prstGeom>
          <a:noFill/>
          <a:ln/>
        </p:spPr>
        <p:txBody>
          <a:bodyPr wrap="square" rtlCol="0" anchor="t"/>
          <a:lstStyle/>
          <a:p>
            <a:r>
              <a:rPr lang="en-US" dirty="0"/>
              <a:t>Client and Server Interaction</a:t>
            </a:r>
          </a:p>
        </p:txBody>
      </p:sp>
      <p:sp>
        <p:nvSpPr>
          <p:cNvPr id="4" name="TextBox 3">
            <a:extLst>
              <a:ext uri="{FF2B5EF4-FFF2-40B4-BE49-F238E27FC236}">
                <a16:creationId xmlns:a16="http://schemas.microsoft.com/office/drawing/2014/main" id="{1FA35970-2A3A-B561-BE4D-6D0E587A18F4}"/>
              </a:ext>
            </a:extLst>
          </p:cNvPr>
          <p:cNvSpPr txBox="1"/>
          <p:nvPr/>
        </p:nvSpPr>
        <p:spPr>
          <a:xfrm>
            <a:off x="357267" y="1312888"/>
            <a:ext cx="11489960" cy="9850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867" dirty="0">
                <a:latin typeface="Arial"/>
                <a:ea typeface="+mn-lt"/>
                <a:cs typeface="+mn-lt"/>
              </a:rPr>
              <a:t>An example of client software is a web browser like Chrome or Firefox. A single computer can also run multiple types of client software. For example, a user can check email and view a web page while instant messaging and listening to an audio stream. The table lists three common types of server software.</a:t>
            </a:r>
            <a:endParaRPr lang="en-US" sz="2400" dirty="0">
              <a:latin typeface="Arial"/>
            </a:endParaRPr>
          </a:p>
        </p:txBody>
      </p:sp>
      <p:graphicFrame>
        <p:nvGraphicFramePr>
          <p:cNvPr id="10" name="Table 0"/>
          <p:cNvGraphicFramePr>
            <a:graphicFrameLocks noGrp="1"/>
          </p:cNvGraphicFramePr>
          <p:nvPr/>
        </p:nvGraphicFramePr>
        <p:xfrm>
          <a:off x="529276" y="2532088"/>
          <a:ext cx="11133448" cy="2514600"/>
        </p:xfrm>
        <a:graphic>
          <a:graphicData uri="http://schemas.openxmlformats.org/drawingml/2006/table">
            <a:tbl>
              <a:tblPr/>
              <a:tblGrid>
                <a:gridCol w="1515849">
                  <a:extLst>
                    <a:ext uri="{9D8B030D-6E8A-4147-A177-3AD203B41FA5}">
                      <a16:colId xmlns:a16="http://schemas.microsoft.com/office/drawing/2014/main" val="20000"/>
                    </a:ext>
                  </a:extLst>
                </a:gridCol>
                <a:gridCol w="9617599">
                  <a:extLst>
                    <a:ext uri="{9D8B030D-6E8A-4147-A177-3AD203B41FA5}">
                      <a16:colId xmlns:a16="http://schemas.microsoft.com/office/drawing/2014/main" val="20001"/>
                    </a:ext>
                  </a:extLst>
                </a:gridCol>
              </a:tblGrid>
              <a:tr h="406400">
                <a:tc>
                  <a:txBody>
                    <a:bodyPr/>
                    <a:lstStyle/>
                    <a:p>
                      <a:r>
                        <a:rPr lang="en-US" sz="1900" b="1" dirty="0">
                          <a:solidFill>
                            <a:srgbClr val="FFFFFF"/>
                          </a:solidFill>
                          <a:latin typeface="Arial" panose="020B0604020202020204" pitchFamily="34" charset="0"/>
                          <a:cs typeface="Arial" panose="020B0604020202020204" pitchFamily="34" charset="0"/>
                        </a:rPr>
                        <a:t>Type</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b="1" dirty="0">
                          <a:solidFill>
                            <a:srgbClr val="FFFFFF"/>
                          </a:solidFill>
                          <a:latin typeface="Arial" panose="020B0604020202020204" pitchFamily="34" charset="0"/>
                          <a:cs typeface="Arial" panose="020B0604020202020204" pitchFamily="34" charset="0"/>
                        </a:rPr>
                        <a:t>Description</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690880">
                <a:tc>
                  <a:txBody>
                    <a:bodyPr/>
                    <a:lstStyle/>
                    <a:p>
                      <a:r>
                        <a:rPr lang="en-US" sz="1900" dirty="0">
                          <a:solidFill>
                            <a:schemeClr val="tx1"/>
                          </a:solidFill>
                          <a:latin typeface="Arial"/>
                          <a:cs typeface="Arial"/>
                        </a:rPr>
                        <a:t>Email</a:t>
                      </a:r>
                      <a:endParaRPr lang="en-US" sz="1900">
                        <a:solidFill>
                          <a:schemeClr val="tx1"/>
                        </a:solidFill>
                        <a:latin typeface="Arial"/>
                        <a:cs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900" b="0" i="0" u="none" strike="noStrike" noProof="0" dirty="0">
                          <a:latin typeface="Arial"/>
                        </a:rPr>
                        <a:t>The email server runs email server software. Clients use mail client software, such as Microsoft Outlook, to access email on the server. </a:t>
                      </a:r>
                      <a:endParaRPr lang="en-US" sz="24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690880">
                <a:tc>
                  <a:txBody>
                    <a:bodyPr/>
                    <a:lstStyle/>
                    <a:p>
                      <a:r>
                        <a:rPr lang="en-US" sz="1900" dirty="0">
                          <a:solidFill>
                            <a:schemeClr val="tx1"/>
                          </a:solidFill>
                          <a:latin typeface="Arial"/>
                          <a:cs typeface="Arial"/>
                        </a:rPr>
                        <a:t>Web</a:t>
                      </a:r>
                      <a:endParaRPr lang="en-US" sz="1900">
                        <a:solidFill>
                          <a:schemeClr val="tx1"/>
                        </a:solidFill>
                        <a:latin typeface="Arial"/>
                        <a:cs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900" b="0" i="0" u="none" strike="noStrike" noProof="0" dirty="0">
                          <a:latin typeface="Arial"/>
                        </a:rPr>
                        <a:t>The web server runs web server software. Clients use browser software, such as Chrome or Firefox, to access web pages on the server. </a:t>
                      </a:r>
                      <a:endParaRPr lang="en-US" sz="24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690880">
                <a:tc>
                  <a:txBody>
                    <a:bodyPr/>
                    <a:lstStyle/>
                    <a:p>
                      <a:r>
                        <a:rPr lang="en-US" sz="1900" dirty="0">
                          <a:solidFill>
                            <a:schemeClr val="tx1"/>
                          </a:solidFill>
                          <a:latin typeface="Arial"/>
                          <a:cs typeface="Arial"/>
                        </a:rPr>
                        <a:t>File</a:t>
                      </a:r>
                      <a:endParaRPr lang="en-US" sz="1900">
                        <a:solidFill>
                          <a:schemeClr val="tx1"/>
                        </a:solidFill>
                        <a:latin typeface="Arial"/>
                        <a:cs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900" b="0" i="0" u="none" strike="noStrike" noProof="0" dirty="0">
                          <a:latin typeface="Arial"/>
                        </a:rPr>
                        <a:t>The file server stores corporate and user files in a central location. The client devices access these files with client software such as Windows File Explorer. </a:t>
                      </a:r>
                      <a:endParaRPr lang="en-US" sz="24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26</a:t>
            </a:fld>
            <a:endParaRPr lang="en-US"/>
          </a:p>
        </p:txBody>
      </p:sp>
    </p:spTree>
    <p:extLst>
      <p:ext uri="{BB962C8B-B14F-4D97-AF65-F5344CB8AC3E}">
        <p14:creationId xmlns:p14="http://schemas.microsoft.com/office/powerpoint/2010/main" val="2885865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2440961"/>
          </a:xfrm>
          <a:prstGeom prst="rect">
            <a:avLst/>
          </a:prstGeom>
          <a:noFill/>
          <a:ln/>
        </p:spPr>
        <p:txBody>
          <a:bodyPr wrap="square" rtlCol="0"/>
          <a:lstStyle/>
          <a:p>
            <a:r>
              <a:rPr lang="en-US" dirty="0"/>
              <a:t>16.2 Network Application Services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Network Application Services</a:t>
            </a:r>
          </a:p>
        </p:txBody>
      </p:sp>
      <p:sp>
        <p:nvSpPr>
          <p:cNvPr id="3" name="Text 0"/>
          <p:cNvSpPr>
            <a:spLocks noGrp="1"/>
          </p:cNvSpPr>
          <p:nvPr>
            <p:ph type="body" idx="100" hasCustomPrompt="1"/>
          </p:nvPr>
        </p:nvSpPr>
        <p:spPr>
          <a:xfrm>
            <a:off x="0" y="365760"/>
            <a:ext cx="12192000" cy="544781"/>
          </a:xfrm>
          <a:prstGeom prst="rect">
            <a:avLst/>
          </a:prstGeom>
          <a:noFill/>
          <a:ln/>
        </p:spPr>
        <p:txBody>
          <a:bodyPr wrap="square" rtlCol="0" anchor="t"/>
          <a:lstStyle/>
          <a:p>
            <a:r>
              <a:rPr lang="en-US" dirty="0"/>
              <a:t>Common Network Application Services</a:t>
            </a:r>
          </a:p>
        </p:txBody>
      </p:sp>
      <p:sp>
        <p:nvSpPr>
          <p:cNvPr id="4" name="TextBox 3">
            <a:extLst>
              <a:ext uri="{FF2B5EF4-FFF2-40B4-BE49-F238E27FC236}">
                <a16:creationId xmlns:a16="http://schemas.microsoft.com/office/drawing/2014/main" id="{C74E81F4-A461-5EDF-FBE7-99C4C3BDF6FD}"/>
              </a:ext>
            </a:extLst>
          </p:cNvPr>
          <p:cNvSpPr txBox="1"/>
          <p:nvPr/>
        </p:nvSpPr>
        <p:spPr>
          <a:xfrm>
            <a:off x="762001" y="1004048"/>
            <a:ext cx="10655300" cy="2791020"/>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ea typeface="+mn-lt"/>
                <a:cs typeface="+mn-lt"/>
              </a:rPr>
              <a:t>What are the most common internet services that you use regularly? For most people, the list includes services such as internet searches, social media sites, video and audio streaming, online shopping sites, email, and messaging. Each of these services relies on protocols from the TCP/IP protocol suite to reliably communicate the information between the clients and the servers. </a:t>
            </a:r>
            <a:endParaRPr lang="en-US" sz="1867" dirty="0">
              <a:solidFill>
                <a:srgbClr val="333333"/>
              </a:solidFill>
              <a:latin typeface="Arial"/>
              <a:cs typeface="Arial"/>
            </a:endParaRPr>
          </a:p>
          <a:p>
            <a:pPr>
              <a:buFont typeface="Arial"/>
              <a:buChar char="•"/>
            </a:pPr>
            <a:endParaRPr lang="en-US" sz="2400" dirty="0">
              <a:latin typeface="Arial"/>
              <a:cs typeface="Arial"/>
            </a:endParaRPr>
          </a:p>
          <a:p>
            <a:pPr marL="380990" indent="-380990">
              <a:buFont typeface="Arial"/>
              <a:buChar char="•"/>
            </a:pPr>
            <a:r>
              <a:rPr lang="en-US" sz="1867" dirty="0">
                <a:latin typeface="Arial"/>
                <a:ea typeface="+mn-lt"/>
                <a:cs typeface="+mn-lt"/>
              </a:rPr>
              <a:t>The figure shows some of the most common servers that provide these services. The table shows a brief description of each service.</a:t>
            </a:r>
            <a:endParaRPr lang="en-US" sz="2400" dirty="0">
              <a:latin typeface="Arial"/>
              <a:cs typeface="Calibri" panose="020F0502020204030204"/>
            </a:endParaRPr>
          </a:p>
          <a:p>
            <a:pPr marL="380990" indent="-380990">
              <a:buFont typeface="Arial"/>
              <a:buChar char="•"/>
            </a:pPr>
            <a:endParaRPr lang="en-US" sz="1867" dirty="0">
              <a:solidFill>
                <a:srgbClr val="333333"/>
              </a:solidFill>
              <a:latin typeface="Arial"/>
              <a:cs typeface="Arial"/>
            </a:endParaRPr>
          </a:p>
        </p:txBody>
      </p:sp>
      <p:pic>
        <p:nvPicPr>
          <p:cNvPr id="5" name="Picture 5" descr="Diagram&#10;&#10;Description automatically generated">
            <a:extLst>
              <a:ext uri="{FF2B5EF4-FFF2-40B4-BE49-F238E27FC236}">
                <a16:creationId xmlns:a16="http://schemas.microsoft.com/office/drawing/2014/main" id="{0B95DDFC-6DE3-52A6-FDBC-62D109FBD2AA}"/>
              </a:ext>
            </a:extLst>
          </p:cNvPr>
          <p:cNvPicPr>
            <a:picLocks noChangeAspect="1"/>
          </p:cNvPicPr>
          <p:nvPr/>
        </p:nvPicPr>
        <p:blipFill rotWithShape="1">
          <a:blip r:embed="rId3"/>
          <a:srcRect l="21322" t="26538" r="19509" b="13462"/>
          <a:stretch/>
        </p:blipFill>
        <p:spPr>
          <a:xfrm>
            <a:off x="2483122" y="3828889"/>
            <a:ext cx="5156220" cy="2895608"/>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Network Application Services</a:t>
            </a:r>
          </a:p>
        </p:txBody>
      </p:sp>
      <p:sp>
        <p:nvSpPr>
          <p:cNvPr id="3" name="Text 0"/>
          <p:cNvSpPr>
            <a:spLocks noGrp="1"/>
          </p:cNvSpPr>
          <p:nvPr>
            <p:ph type="body" idx="100" hasCustomPrompt="1"/>
          </p:nvPr>
        </p:nvSpPr>
        <p:spPr>
          <a:xfrm>
            <a:off x="0" y="365760"/>
            <a:ext cx="12192000" cy="529349"/>
          </a:xfrm>
          <a:prstGeom prst="rect">
            <a:avLst/>
          </a:prstGeom>
          <a:noFill/>
          <a:ln/>
        </p:spPr>
        <p:txBody>
          <a:bodyPr wrap="square" rtlCol="0" anchor="t"/>
          <a:lstStyle/>
          <a:p>
            <a:r>
              <a:rPr lang="en-US" dirty="0"/>
              <a:t>Common Network Application Services</a:t>
            </a:r>
          </a:p>
        </p:txBody>
      </p:sp>
      <p:graphicFrame>
        <p:nvGraphicFramePr>
          <p:cNvPr id="16" name="Table 0"/>
          <p:cNvGraphicFramePr>
            <a:graphicFrameLocks noGrp="1"/>
          </p:cNvGraphicFramePr>
          <p:nvPr/>
        </p:nvGraphicFramePr>
        <p:xfrm>
          <a:off x="121920" y="969433"/>
          <a:ext cx="11948160" cy="5440680"/>
        </p:xfrm>
        <a:graphic>
          <a:graphicData uri="http://schemas.openxmlformats.org/drawingml/2006/table">
            <a:tbl>
              <a:tblPr/>
              <a:tblGrid>
                <a:gridCol w="4091265">
                  <a:extLst>
                    <a:ext uri="{9D8B030D-6E8A-4147-A177-3AD203B41FA5}">
                      <a16:colId xmlns:a16="http://schemas.microsoft.com/office/drawing/2014/main" val="20000"/>
                    </a:ext>
                  </a:extLst>
                </a:gridCol>
                <a:gridCol w="7856895">
                  <a:extLst>
                    <a:ext uri="{9D8B030D-6E8A-4147-A177-3AD203B41FA5}">
                      <a16:colId xmlns:a16="http://schemas.microsoft.com/office/drawing/2014/main" val="20001"/>
                    </a:ext>
                  </a:extLst>
                </a:gridCol>
              </a:tblGrid>
              <a:tr h="406400">
                <a:tc>
                  <a:txBody>
                    <a:bodyPr/>
                    <a:lstStyle/>
                    <a:p>
                      <a:r>
                        <a:rPr lang="en-US" sz="1900" b="1" dirty="0">
                          <a:solidFill>
                            <a:srgbClr val="FFFFFF"/>
                          </a:solidFill>
                          <a:latin typeface="Arial" panose="020B0604020202020204" pitchFamily="34" charset="0"/>
                          <a:cs typeface="Arial" panose="020B0604020202020204" pitchFamily="34" charset="0"/>
                        </a:rPr>
                        <a:t>Protocol</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b="1" dirty="0">
                          <a:solidFill>
                            <a:srgbClr val="FFFFFF"/>
                          </a:solidFill>
                          <a:latin typeface="Arial" panose="020B0604020202020204" pitchFamily="34" charset="0"/>
                          <a:cs typeface="Arial" panose="020B0604020202020204" pitchFamily="34" charset="0"/>
                        </a:rPr>
                        <a:t>Description</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406400">
                <a:tc>
                  <a:txBody>
                    <a:bodyPr/>
                    <a:lstStyle/>
                    <a:p>
                      <a:r>
                        <a:rPr lang="en-US" sz="1900" dirty="0">
                          <a:solidFill>
                            <a:srgbClr val="58585B"/>
                          </a:solidFill>
                          <a:latin typeface="Arial" panose="020B0604020202020204" pitchFamily="34" charset="0"/>
                          <a:cs typeface="Arial" panose="020B0604020202020204" pitchFamily="34" charset="0"/>
                        </a:rPr>
                        <a:t>Domain Name System (DNS)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Resolves internet names to IP addresses.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406400">
                <a:tc>
                  <a:txBody>
                    <a:bodyPr/>
                    <a:lstStyle/>
                    <a:p>
                      <a:r>
                        <a:rPr lang="en-US" sz="1900" dirty="0">
                          <a:solidFill>
                            <a:srgbClr val="58585B"/>
                          </a:solidFill>
                          <a:latin typeface="Arial" panose="020B0604020202020204" pitchFamily="34" charset="0"/>
                          <a:cs typeface="Arial" panose="020B0604020202020204" pitchFamily="34" charset="0"/>
                        </a:rPr>
                        <a:t>Secure Shell (SSH)</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to provide remote access to servers and networking devices.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Simple Mail Transfer Protocol (SMTP)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Sends email messages and attachments from clients to servers and from servers to other email servers.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Post Office Protocol (POP)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by email clients to retrieve email and attachments from a remote server.</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Internet Message Access Protocol (IMAP)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by email clients to retrieve email and attachments from a remote server.</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Dynamic Host Configuration Protocol (DHCP)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to automatically configure devices with IP addressing and other necessary information to enable them to communicate over the internet.</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Hypertext Transfer Protocol (HTTP)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by web browsers to request web pages and web servers to transfers the files that make up web pages of the World Wide Web.</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7"/>
                  </a:ext>
                </a:extLst>
              </a:tr>
              <a:tr h="406400">
                <a:tc>
                  <a:txBody>
                    <a:bodyPr/>
                    <a:lstStyle/>
                    <a:p>
                      <a:r>
                        <a:rPr lang="en-US" sz="1900" dirty="0">
                          <a:solidFill>
                            <a:srgbClr val="58585B"/>
                          </a:solidFill>
                          <a:latin typeface="Arial" panose="020B0604020202020204" pitchFamily="34" charset="0"/>
                          <a:cs typeface="Arial" panose="020B0604020202020204" pitchFamily="34" charset="0"/>
                        </a:rPr>
                        <a:t>File Transfer Protocol (FTP)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for interactive file transfer between systems.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8"/>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29</a:t>
            </a:fld>
            <a:endParaRPr lang="en-US"/>
          </a:p>
        </p:txBody>
      </p:sp>
    </p:spTree>
    <p:extLst>
      <p:ext uri="{BB962C8B-B14F-4D97-AF65-F5344CB8AC3E}">
        <p14:creationId xmlns:p14="http://schemas.microsoft.com/office/powerpoint/2010/main" val="4414023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16.6 Virtual Terminals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0"/>
            <a:ext cx="12192000" cy="552499"/>
          </a:xfrm>
          <a:prstGeom prst="rect">
            <a:avLst/>
          </a:prstGeom>
          <a:noFill/>
          <a:ln/>
        </p:spPr>
        <p:txBody>
          <a:bodyPr wrap="square" rtlCol="0" anchor="t"/>
          <a:lstStyle/>
          <a:p>
            <a:r>
              <a:rPr lang="en-US" dirty="0"/>
              <a:t>Telnet</a:t>
            </a:r>
          </a:p>
        </p:txBody>
      </p:sp>
      <p:sp>
        <p:nvSpPr>
          <p:cNvPr id="5" name="Text 2"/>
          <p:cNvSpPr/>
          <p:nvPr/>
        </p:nvSpPr>
        <p:spPr>
          <a:xfrm>
            <a:off x="609600" y="1447800"/>
            <a:ext cx="10972800" cy="3429000"/>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Before desktop computers with sophisticated graphical interfaces existed, people used text-based systems, often displaying terminals physically attached to a central computer. After networks became available, people needed a way to remotely access the computer systems as they did with the directly-attached terminals. </a:t>
            </a:r>
            <a:endParaRPr lang="en-US" sz="1867">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Telnet develops to meet that need. Telnet dates back to the early 1970s and is among the oldest application layer protocols and services in the TCP/IP suite. Telnet provides a standard method of emulating text-based terminal devices over the data network. Telnet refers to the protocol and the client software that implements it. Telnet servers listen for client requests on TCP port 23.</a:t>
            </a:r>
            <a:endParaRPr lang="en-US" sz="2400" dirty="0">
              <a:latin typeface="Arial"/>
              <a:cs typeface="Calibri" panose="020F0502020204030204"/>
            </a:endParaRPr>
          </a:p>
          <a:p>
            <a:pPr marL="380990" indent="-380990">
              <a:buFont typeface="Arial"/>
              <a:buChar char="•"/>
            </a:pPr>
            <a:endParaRPr lang="en-US" sz="1867" dirty="0">
              <a:latin typeface="Arial"/>
              <a:cs typeface="Arial"/>
            </a:endParaRPr>
          </a:p>
          <a:p>
            <a:endParaRPr lang="en-US" sz="2400" dirty="0"/>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1"/>
            <a:ext cx="12192000" cy="606513"/>
          </a:xfrm>
          <a:prstGeom prst="rect">
            <a:avLst/>
          </a:prstGeom>
          <a:noFill/>
          <a:ln/>
        </p:spPr>
        <p:txBody>
          <a:bodyPr vert="horz" wrap="square" lIns="121920" tIns="60960" rIns="121920" bIns="60960" rtlCol="0" anchor="t">
            <a:normAutofit/>
          </a:bodyPr>
          <a:lstStyle/>
          <a:p>
            <a:r>
              <a:rPr lang="en-US" dirty="0">
                <a:latin typeface="Arial"/>
                <a:cs typeface="Arial"/>
              </a:rPr>
              <a:t>Telnet (Cont.)</a:t>
            </a:r>
            <a:endParaRPr lang="en-US" dirty="0"/>
          </a:p>
        </p:txBody>
      </p:sp>
      <p:sp>
        <p:nvSpPr>
          <p:cNvPr id="5" name="Text 2"/>
          <p:cNvSpPr/>
          <p:nvPr/>
        </p:nvSpPr>
        <p:spPr>
          <a:xfrm>
            <a:off x="609600" y="1181100"/>
            <a:ext cx="10972800" cy="3518221"/>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Appropriately enough, a Telnet connection is called a virtual terminal (</a:t>
            </a:r>
            <a:r>
              <a:rPr lang="en-US" sz="1867" dirty="0" err="1">
                <a:latin typeface="Arial"/>
                <a:ea typeface="+mn-lt"/>
                <a:cs typeface="+mn-lt"/>
              </a:rPr>
              <a:t>vty</a:t>
            </a:r>
            <a:r>
              <a:rPr lang="en-US" sz="1867" dirty="0">
                <a:latin typeface="Arial"/>
                <a:ea typeface="+mn-lt"/>
                <a:cs typeface="+mn-lt"/>
              </a:rPr>
              <a:t>) session or connection. Rather than using a physical device to connect to the server, Telnet uses software to create a virtual device that provides the same features of a terminal session with access to the server’s command line interface (CLI). </a:t>
            </a:r>
            <a:endParaRPr lang="en-US" sz="1867" dirty="0">
              <a:latin typeface="Arial"/>
              <a:cs typeface="Arial"/>
            </a:endParaRPr>
          </a:p>
          <a:p>
            <a:endParaRPr lang="en-US" sz="1867" dirty="0">
              <a:latin typeface="Arial"/>
              <a:cs typeface="Arial"/>
            </a:endParaRPr>
          </a:p>
          <a:p>
            <a:pPr marL="380990" indent="-380990">
              <a:buFont typeface="Arial"/>
              <a:buChar char="•"/>
            </a:pPr>
            <a:r>
              <a:rPr lang="en-US" sz="1867" dirty="0">
                <a:latin typeface="Arial"/>
                <a:ea typeface="+mn-lt"/>
                <a:cs typeface="+mn-lt"/>
              </a:rPr>
              <a:t>In the figure, the client has remotely connected to the server via Telnet. The client can now execute commands as if it locally connects to the server. </a:t>
            </a:r>
            <a:endParaRPr lang="en-US" sz="1867" dirty="0">
              <a:latin typeface="Arial"/>
              <a:cs typeface="Arial"/>
            </a:endParaRPr>
          </a:p>
          <a:p>
            <a:endParaRPr lang="en-US" sz="1867" dirty="0">
              <a:latin typeface="Arial"/>
              <a:cs typeface="Arial"/>
            </a:endParaRPr>
          </a:p>
          <a:p>
            <a:r>
              <a:rPr lang="en-US" sz="1867" b="1" dirty="0">
                <a:latin typeface="Arial"/>
                <a:ea typeface="+mn-lt"/>
                <a:cs typeface="+mn-lt"/>
              </a:rPr>
              <a:t>Note:</a:t>
            </a:r>
            <a:r>
              <a:rPr lang="en-US" sz="1867" dirty="0">
                <a:latin typeface="Arial"/>
                <a:ea typeface="+mn-lt"/>
                <a:cs typeface="+mn-lt"/>
              </a:rPr>
              <a:t> Telnet does not consider to be a secure protocol. SSH should be used in most environments instead of Telnet. Telnet is used in several examples in this course for simplicity of configuration.</a:t>
            </a:r>
            <a:endParaRPr lang="en-US" sz="2400" dirty="0">
              <a:latin typeface="Arial"/>
            </a:endParaRPr>
          </a:p>
          <a:p>
            <a:endParaRPr lang="en-US" sz="1867" dirty="0">
              <a:ea typeface="+mn-lt"/>
              <a:cs typeface="+mn-lt"/>
            </a:endParaRPr>
          </a:p>
          <a:p>
            <a:endParaRPr lang="en-US" sz="1867" dirty="0">
              <a:latin typeface="Arial"/>
              <a:ea typeface="+mn-lt"/>
              <a:cs typeface="Arial"/>
            </a:endParaRPr>
          </a:p>
          <a:p>
            <a:pPr>
              <a:lnSpc>
                <a:spcPts val="2667"/>
              </a:lnSpc>
            </a:pPr>
            <a:endParaRPr lang="en-US" sz="1867" dirty="0">
              <a:ea typeface="+mn-lt"/>
              <a:cs typeface="+mn-lt"/>
            </a:endParaRPr>
          </a:p>
          <a:p>
            <a:endParaRPr lang="en-US" sz="1867"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32</a:t>
            </a:fld>
            <a:endParaRPr lang="en-US"/>
          </a:p>
        </p:txBody>
      </p:sp>
    </p:spTree>
    <p:extLst>
      <p:ext uri="{BB962C8B-B14F-4D97-AF65-F5344CB8AC3E}">
        <p14:creationId xmlns:p14="http://schemas.microsoft.com/office/powerpoint/2010/main" val="38317678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1"/>
            <a:ext cx="12192000" cy="535940"/>
          </a:xfrm>
          <a:prstGeom prst="rect">
            <a:avLst/>
          </a:prstGeom>
          <a:noFill/>
          <a:ln/>
        </p:spPr>
        <p:txBody>
          <a:bodyPr vert="horz" wrap="square" lIns="121920" tIns="60960" rIns="121920" bIns="60960" rtlCol="0" anchor="t">
            <a:normAutofit/>
          </a:bodyPr>
          <a:lstStyle/>
          <a:p>
            <a:r>
              <a:rPr lang="en-US" dirty="0">
                <a:latin typeface="Arial"/>
                <a:cs typeface="Arial"/>
              </a:rPr>
              <a:t>Telnet (Cont.)</a:t>
            </a:r>
            <a:endParaRPr lang="en-US" dirty="0"/>
          </a:p>
        </p:txBody>
      </p:sp>
      <p:pic>
        <p:nvPicPr>
          <p:cNvPr id="4" name="Picture 5" descr="A picture containing diagram&#10;&#10;Description automatically generated">
            <a:extLst>
              <a:ext uri="{FF2B5EF4-FFF2-40B4-BE49-F238E27FC236}">
                <a16:creationId xmlns:a16="http://schemas.microsoft.com/office/drawing/2014/main" id="{C56C7E6C-CE0B-E47C-CB30-353C64013B14}"/>
              </a:ext>
            </a:extLst>
          </p:cNvPr>
          <p:cNvPicPr>
            <a:picLocks noChangeAspect="1"/>
          </p:cNvPicPr>
          <p:nvPr/>
        </p:nvPicPr>
        <p:blipFill rotWithShape="1">
          <a:blip r:embed="rId3"/>
          <a:srcRect l="25591" t="24132" r="25283" b="10116"/>
          <a:stretch/>
        </p:blipFill>
        <p:spPr>
          <a:xfrm>
            <a:off x="2467009" y="698438"/>
            <a:ext cx="7257981" cy="546112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33</a:t>
            </a:fld>
            <a:endParaRPr lang="en-US"/>
          </a:p>
        </p:txBody>
      </p:sp>
    </p:spTree>
    <p:extLst>
      <p:ext uri="{BB962C8B-B14F-4D97-AF65-F5344CB8AC3E}">
        <p14:creationId xmlns:p14="http://schemas.microsoft.com/office/powerpoint/2010/main" val="24700544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0"/>
            <a:ext cx="12192000" cy="575648"/>
          </a:xfrm>
          <a:prstGeom prst="rect">
            <a:avLst/>
          </a:prstGeom>
          <a:noFill/>
          <a:ln/>
        </p:spPr>
        <p:txBody>
          <a:bodyPr wrap="square" rtlCol="0" anchor="t"/>
          <a:lstStyle/>
          <a:p>
            <a:r>
              <a:rPr lang="en-US" dirty="0"/>
              <a:t>Security Issues with Telnet</a:t>
            </a:r>
          </a:p>
        </p:txBody>
      </p:sp>
      <p:sp>
        <p:nvSpPr>
          <p:cNvPr id="5" name="Text 2"/>
          <p:cNvSpPr/>
          <p:nvPr/>
        </p:nvSpPr>
        <p:spPr>
          <a:xfrm>
            <a:off x="609601" y="1371601"/>
            <a:ext cx="10983383" cy="3892148"/>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After a Telnet connection establishes, users can perform any authorized function on the server, just as if they were using a command line session on the server itself. They can start and stop processes, configure the device, and even shut down the system. if authorized</a:t>
            </a:r>
            <a:endParaRPr lang="en-US" sz="1867">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Although the Telnet protocol can require a user to log in, it does not support transporting encrypted data. Plaintext across the network transports as all data exchanges during Telnet sessions. This means that the data can be easily intercepted and understood. </a:t>
            </a:r>
            <a:endParaRPr lang="en-US" sz="1867">
              <a:latin typeface="Arial"/>
              <a:cs typeface="Calibri" panose="020F0502020204030204"/>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The Secure Shell (SSH) protocol offers an alternate and secure method for server access. SSH provides the structure for secure remote login and other secure network services. It also provides stronger authentication than Telnet and supports transporting session data using encryption. As a best practice, network professionals should always use SSH in place of Telnet whenever possible.</a:t>
            </a:r>
            <a:endParaRPr lang="en-US" sz="2400" dirty="0">
              <a:latin typeface="Arial"/>
              <a:cs typeface="Calibri" panose="020F0502020204030204"/>
            </a:endParaRPr>
          </a:p>
          <a:p>
            <a:pPr marL="380990" indent="-380990">
              <a:buFont typeface="Arial"/>
              <a:buChar char="•"/>
            </a:pPr>
            <a:endParaRPr lang="en-US" sz="1867" dirty="0">
              <a:latin typeface="Arial"/>
              <a:cs typeface="Arial"/>
            </a:endParaRPr>
          </a:p>
          <a:p>
            <a:pPr>
              <a:lnSpc>
                <a:spcPts val="2667"/>
              </a:lnSpc>
            </a:pPr>
            <a:endParaRPr lang="en-US" sz="1867"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0"/>
            <a:ext cx="12192000" cy="575648"/>
          </a:xfrm>
          <a:prstGeom prst="rect">
            <a:avLst/>
          </a:prstGeom>
          <a:noFill/>
          <a:ln/>
        </p:spPr>
        <p:txBody>
          <a:bodyPr vert="horz" wrap="square" lIns="121920" tIns="60960" rIns="121920" bIns="60960" rtlCol="0" anchor="t">
            <a:normAutofit/>
          </a:bodyPr>
          <a:lstStyle/>
          <a:p>
            <a:r>
              <a:rPr lang="en-US" dirty="0">
                <a:latin typeface="Arial"/>
                <a:cs typeface="Arial"/>
              </a:rPr>
              <a:t>Security Issues with Telnet (Cont.)</a:t>
            </a:r>
            <a:endParaRPr lang="en-US" dirty="0"/>
          </a:p>
        </p:txBody>
      </p:sp>
      <p:sp>
        <p:nvSpPr>
          <p:cNvPr id="5" name="Text 2"/>
          <p:cNvSpPr/>
          <p:nvPr/>
        </p:nvSpPr>
        <p:spPr>
          <a:xfrm>
            <a:off x="490331" y="1041913"/>
            <a:ext cx="10972800" cy="95105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The figure illustrates how SSH is more secure than Telnet. Notice the use of Telnet when the data captured by the hacker is readable versus SSH when the data captured is encrypted and, therefore, more secure.</a:t>
            </a:r>
          </a:p>
        </p:txBody>
      </p:sp>
      <p:pic>
        <p:nvPicPr>
          <p:cNvPr id="4" name="Picture 5" descr="Graphical user interface, application&#10;&#10;Description automatically generated">
            <a:extLst>
              <a:ext uri="{FF2B5EF4-FFF2-40B4-BE49-F238E27FC236}">
                <a16:creationId xmlns:a16="http://schemas.microsoft.com/office/drawing/2014/main" id="{FD4D3D2E-10F8-3200-D1A2-0FEEF1F876C2}"/>
              </a:ext>
            </a:extLst>
          </p:cNvPr>
          <p:cNvPicPr>
            <a:picLocks noChangeAspect="1"/>
          </p:cNvPicPr>
          <p:nvPr/>
        </p:nvPicPr>
        <p:blipFill rotWithShape="1">
          <a:blip r:embed="rId3"/>
          <a:srcRect l="23292" t="23742" r="17495" b="7782"/>
          <a:stretch/>
        </p:blipFill>
        <p:spPr>
          <a:xfrm>
            <a:off x="2844792" y="2186928"/>
            <a:ext cx="6299208" cy="409589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35</a:t>
            </a:fld>
            <a:endParaRPr lang="en-US"/>
          </a:p>
        </p:txBody>
      </p:sp>
    </p:spTree>
    <p:extLst>
      <p:ext uri="{BB962C8B-B14F-4D97-AF65-F5344CB8AC3E}">
        <p14:creationId xmlns:p14="http://schemas.microsoft.com/office/powerpoint/2010/main" val="140284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609600"/>
          </a:xfrm>
          <a:prstGeom prst="rect">
            <a:avLst/>
          </a:prstGeom>
          <a:noFill/>
          <a:ln/>
        </p:spPr>
        <p:txBody>
          <a:bodyPr wrap="square" rtlCol="0" anchor="t"/>
          <a:lstStyle/>
          <a:p>
            <a:r>
              <a:rPr lang="en-US" sz="2933" dirty="0"/>
              <a:t>Module Objectives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36</a:t>
            </a:fld>
            <a:endParaRPr lang="en-US"/>
          </a:p>
        </p:txBody>
      </p:sp>
      <p:sp>
        <p:nvSpPr>
          <p:cNvPr id="5" name="Rectangle 34">
            <a:extLst>
              <a:ext uri="{FF2B5EF4-FFF2-40B4-BE49-F238E27FC236}">
                <a16:creationId xmlns:a16="http://schemas.microsoft.com/office/drawing/2014/main" id="{7188AF34-F17D-65FE-91B6-733B90851DC8}"/>
              </a:ext>
            </a:extLst>
          </p:cNvPr>
          <p:cNvSpPr txBox="1">
            <a:spLocks noChangeArrowheads="1"/>
          </p:cNvSpPr>
          <p:nvPr/>
        </p:nvSpPr>
        <p:spPr>
          <a:xfrm>
            <a:off x="363543" y="852868"/>
            <a:ext cx="9071987" cy="777851"/>
          </a:xfrm>
          <a:prstGeom prst="rect">
            <a:avLst/>
          </a:prstGeom>
        </p:spPr>
        <p:txBody>
          <a:bodyPr lIns="121920" tIns="60960" rIns="121920" bIns="60960"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ct val="30000"/>
              </a:spcBef>
              <a:buNone/>
            </a:pPr>
            <a:r>
              <a:rPr lang="en-US" sz="1867" b="1" dirty="0">
                <a:latin typeface="Arial"/>
                <a:cs typeface="Arial"/>
              </a:rPr>
              <a:t>Module Title:</a:t>
            </a:r>
            <a:r>
              <a:rPr lang="en-US" sz="1867" dirty="0">
                <a:latin typeface="Arial"/>
                <a:cs typeface="Arial"/>
              </a:rPr>
              <a:t> Network Testing Utilities</a:t>
            </a:r>
            <a:endParaRPr lang="en-US" sz="1867" dirty="0">
              <a:latin typeface="Arial" panose="020B0604020202020204" pitchFamily="34" charset="0"/>
              <a:cs typeface="Arial" panose="020B0604020202020204" pitchFamily="34" charset="0"/>
            </a:endParaRPr>
          </a:p>
          <a:p>
            <a:pPr marL="0" indent="0">
              <a:spcBef>
                <a:spcPct val="30000"/>
              </a:spcBef>
              <a:buNone/>
            </a:pPr>
            <a:r>
              <a:rPr lang="en-US" sz="1867" b="1" dirty="0">
                <a:latin typeface="Arial"/>
                <a:cs typeface="Arial"/>
              </a:rPr>
              <a:t>Module Objective: </a:t>
            </a:r>
            <a:r>
              <a:rPr lang="en-US" sz="1867" dirty="0">
                <a:latin typeface="Arial"/>
                <a:cs typeface="Arial"/>
              </a:rPr>
              <a:t>Use various tools to test and troubleshoot network connectivity.</a:t>
            </a:r>
            <a:endParaRPr lang="en-US" sz="1867"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40064EF4-EE2B-342C-EA9E-699582F380FF}"/>
              </a:ext>
            </a:extLst>
          </p:cNvPr>
          <p:cNvGraphicFramePr>
            <a:graphicFrameLocks noGrp="1"/>
          </p:cNvGraphicFramePr>
          <p:nvPr/>
        </p:nvGraphicFramePr>
        <p:xfrm>
          <a:off x="442763" y="1727951"/>
          <a:ext cx="11139637" cy="1195493"/>
        </p:xfrm>
        <a:graphic>
          <a:graphicData uri="http://schemas.openxmlformats.org/drawingml/2006/table">
            <a:tbl>
              <a:tblPr firstRow="1" bandRow="1">
                <a:tableStyleId>{5C22544A-7EE6-4342-B048-85BDC9FD1C3A}</a:tableStyleId>
              </a:tblPr>
              <a:tblGrid>
                <a:gridCol w="3250624">
                  <a:extLst>
                    <a:ext uri="{9D8B030D-6E8A-4147-A177-3AD203B41FA5}">
                      <a16:colId xmlns:a16="http://schemas.microsoft.com/office/drawing/2014/main" val="1540795028"/>
                    </a:ext>
                  </a:extLst>
                </a:gridCol>
                <a:gridCol w="7889013">
                  <a:extLst>
                    <a:ext uri="{9D8B030D-6E8A-4147-A177-3AD203B41FA5}">
                      <a16:colId xmlns:a16="http://schemas.microsoft.com/office/drawing/2014/main" val="2968452238"/>
                    </a:ext>
                  </a:extLst>
                </a:gridCol>
              </a:tblGrid>
              <a:tr h="494453">
                <a:tc>
                  <a:txBody>
                    <a:bodyPr/>
                    <a:lstStyle/>
                    <a:p>
                      <a:pPr algn="l"/>
                      <a:r>
                        <a:rPr lang="en-US" sz="1900" dirty="0">
                          <a:latin typeface="Arial" panose="020B0604020202020204" pitchFamily="34" charset="0"/>
                          <a:cs typeface="Arial" panose="020B0604020202020204" pitchFamily="34" charset="0"/>
                        </a:rPr>
                        <a:t>Topic Title</a:t>
                      </a:r>
                    </a:p>
                  </a:txBody>
                  <a:tcPr marL="121920" marR="121920" marT="60960" marB="60960"/>
                </a:tc>
                <a:tc>
                  <a:txBody>
                    <a:bodyPr/>
                    <a:lstStyle/>
                    <a:p>
                      <a:pPr algn="l"/>
                      <a:r>
                        <a:rPr lang="en-US" sz="1900" dirty="0">
                          <a:latin typeface="Arial" panose="020B0604020202020204" pitchFamily="34" charset="0"/>
                          <a:cs typeface="Arial" panose="020B0604020202020204" pitchFamily="34" charset="0"/>
                        </a:rPr>
                        <a:t>Topic Objective</a:t>
                      </a:r>
                    </a:p>
                  </a:txBody>
                  <a:tcPr marL="121920" marR="121920" marT="60960" marB="60960"/>
                </a:tc>
                <a:extLst>
                  <a:ext uri="{0D108BD9-81ED-4DB2-BD59-A6C34878D82A}">
                    <a16:rowId xmlns:a16="http://schemas.microsoft.com/office/drawing/2014/main" val="317262977"/>
                  </a:ext>
                </a:extLst>
              </a:tr>
              <a:tr h="494453">
                <a:tc>
                  <a:txBody>
                    <a:bodyPr/>
                    <a:lstStyle/>
                    <a:p>
                      <a:r>
                        <a:rPr lang="en-US" sz="1900" dirty="0">
                          <a:latin typeface="Arial"/>
                          <a:cs typeface="Arial"/>
                        </a:rPr>
                        <a:t>Troubleshooting Commands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Troubleshoot using network utilities.</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377890904"/>
                  </a:ext>
                </a:extLst>
              </a:tr>
            </a:tbl>
          </a:graphicData>
        </a:graphic>
      </p:graphicFrame>
    </p:spTree>
    <p:extLst>
      <p:ext uri="{BB962C8B-B14F-4D97-AF65-F5344CB8AC3E}">
        <p14:creationId xmlns:p14="http://schemas.microsoft.com/office/powerpoint/2010/main" val="526254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2216257"/>
          </a:xfrm>
          <a:prstGeom prst="rect">
            <a:avLst/>
          </a:prstGeom>
          <a:noFill/>
          <a:ln/>
        </p:spPr>
        <p:txBody>
          <a:bodyPr wrap="square" rtlCol="0"/>
          <a:lstStyle/>
          <a:p>
            <a:r>
              <a:rPr lang="en-US" dirty="0"/>
              <a:t>17.1 Troubleshooting Commands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Troubleshooting Commands</a:t>
            </a:r>
          </a:p>
        </p:txBody>
      </p:sp>
      <p:sp>
        <p:nvSpPr>
          <p:cNvPr id="3" name="Text 0"/>
          <p:cNvSpPr>
            <a:spLocks noGrp="1"/>
          </p:cNvSpPr>
          <p:nvPr>
            <p:ph type="body" idx="100" hasCustomPrompt="1"/>
          </p:nvPr>
        </p:nvSpPr>
        <p:spPr>
          <a:xfrm>
            <a:off x="0" y="365761"/>
            <a:ext cx="12192000" cy="543465"/>
          </a:xfrm>
          <a:prstGeom prst="rect">
            <a:avLst/>
          </a:prstGeom>
          <a:noFill/>
          <a:ln/>
        </p:spPr>
        <p:txBody>
          <a:bodyPr wrap="square" rtlCol="0" anchor="t"/>
          <a:lstStyle/>
          <a:p>
            <a:r>
              <a:rPr lang="en-US" dirty="0"/>
              <a:t>Overview of Troubleshooting Commands</a:t>
            </a:r>
          </a:p>
        </p:txBody>
      </p:sp>
      <p:sp>
        <p:nvSpPr>
          <p:cNvPr id="5" name="Text 2"/>
          <p:cNvSpPr/>
          <p:nvPr/>
        </p:nvSpPr>
        <p:spPr>
          <a:xfrm>
            <a:off x="532224" y="1289781"/>
            <a:ext cx="10972800" cy="3917831"/>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Several software utility programs are available that can help identify network problems.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Most of these utilities are provided by the operating system as command line interface (CLI) commands. </a:t>
            </a:r>
            <a:endParaRPr lang="en-US" sz="1867">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The syntax for the commands may vary between operating systems.</a:t>
            </a:r>
            <a:endParaRPr lang="en-US" sz="1867" dirty="0">
              <a:latin typeface="Arial"/>
              <a:cs typeface="Calibri"/>
            </a:endParaRPr>
          </a:p>
          <a:p>
            <a:endParaRPr lang="en-US" sz="1867" dirty="0">
              <a:latin typeface="Arial"/>
              <a:ea typeface="+mn-lt"/>
              <a:cs typeface="+mn-lt"/>
            </a:endParaRPr>
          </a:p>
          <a:p>
            <a:pPr marL="380990" indent="-380990">
              <a:buFont typeface="Arial"/>
              <a:buChar char="•"/>
            </a:pPr>
            <a:r>
              <a:rPr lang="en-US" sz="1867" dirty="0">
                <a:latin typeface="Arial"/>
                <a:ea typeface="+mn-lt"/>
                <a:cs typeface="+mn-lt"/>
              </a:rPr>
              <a:t>Some of the available utilities include:</a:t>
            </a:r>
            <a:endParaRPr lang="en-US" sz="1867">
              <a:latin typeface="Arial"/>
              <a:cs typeface="Calibri"/>
            </a:endParaRPr>
          </a:p>
          <a:p>
            <a:pPr marL="990575" lvl="1" indent="-380990">
              <a:buFont typeface="Arial"/>
              <a:buChar char="•"/>
            </a:pPr>
            <a:r>
              <a:rPr lang="en-US" sz="1867" b="1" dirty="0">
                <a:latin typeface="Arial"/>
                <a:ea typeface="+mn-lt"/>
                <a:cs typeface="+mn-lt"/>
              </a:rPr>
              <a:t>ipconfig</a:t>
            </a:r>
            <a:r>
              <a:rPr lang="en-US" sz="1867" dirty="0">
                <a:latin typeface="Arial"/>
                <a:ea typeface="+mn-lt"/>
                <a:cs typeface="+mn-lt"/>
              </a:rPr>
              <a:t> - Displays IP configuration information.</a:t>
            </a:r>
            <a:endParaRPr lang="en-US" sz="1867" dirty="0">
              <a:latin typeface="Arial"/>
              <a:cs typeface="Calibri"/>
            </a:endParaRPr>
          </a:p>
          <a:p>
            <a:pPr marL="990575" lvl="1" indent="-380990">
              <a:buFont typeface="Arial"/>
              <a:buChar char="•"/>
            </a:pPr>
            <a:r>
              <a:rPr lang="en-US" sz="1867" b="1" dirty="0">
                <a:latin typeface="Arial"/>
                <a:ea typeface="+mn-lt"/>
                <a:cs typeface="+mn-lt"/>
              </a:rPr>
              <a:t>ping</a:t>
            </a:r>
            <a:r>
              <a:rPr lang="en-US" sz="1867" dirty="0">
                <a:latin typeface="Arial"/>
                <a:ea typeface="+mn-lt"/>
                <a:cs typeface="+mn-lt"/>
              </a:rPr>
              <a:t> - Tests connections to other IP hosts.</a:t>
            </a:r>
            <a:endParaRPr lang="en-US" sz="1867">
              <a:latin typeface="Arial"/>
              <a:cs typeface="Calibri"/>
            </a:endParaRPr>
          </a:p>
          <a:p>
            <a:pPr marL="990575" lvl="1" indent="-380990">
              <a:buFont typeface="Arial"/>
              <a:buChar char="•"/>
            </a:pPr>
            <a:r>
              <a:rPr lang="en-US" sz="1867" b="1" dirty="0">
                <a:latin typeface="Arial"/>
                <a:ea typeface="+mn-lt"/>
                <a:cs typeface="+mn-lt"/>
              </a:rPr>
              <a:t>netstat</a:t>
            </a:r>
            <a:r>
              <a:rPr lang="en-US" sz="1867" dirty="0">
                <a:latin typeface="Arial"/>
                <a:ea typeface="+mn-lt"/>
                <a:cs typeface="+mn-lt"/>
              </a:rPr>
              <a:t> - Displays network connections.</a:t>
            </a:r>
            <a:endParaRPr lang="en-US" sz="1867">
              <a:latin typeface="Arial"/>
              <a:cs typeface="Calibri"/>
            </a:endParaRPr>
          </a:p>
          <a:p>
            <a:pPr marL="990575" lvl="1" indent="-380990">
              <a:buFont typeface="Arial"/>
              <a:buChar char="•"/>
            </a:pPr>
            <a:r>
              <a:rPr lang="en-US" sz="1867" b="1" dirty="0" err="1">
                <a:latin typeface="Arial"/>
                <a:ea typeface="+mn-lt"/>
                <a:cs typeface="+mn-lt"/>
              </a:rPr>
              <a:t>tracert</a:t>
            </a:r>
            <a:r>
              <a:rPr lang="en-US" sz="1867" dirty="0">
                <a:latin typeface="Arial"/>
                <a:ea typeface="+mn-lt"/>
                <a:cs typeface="+mn-lt"/>
              </a:rPr>
              <a:t> - Displays the route taken to the destination.</a:t>
            </a:r>
            <a:endParaRPr lang="en-US" sz="1867">
              <a:latin typeface="Arial"/>
              <a:cs typeface="Calibri"/>
            </a:endParaRPr>
          </a:p>
          <a:p>
            <a:pPr marL="990575" lvl="1" indent="-380990">
              <a:buFont typeface="Arial"/>
              <a:buChar char="•"/>
            </a:pPr>
            <a:r>
              <a:rPr lang="en-US" sz="1867" b="1" dirty="0" err="1">
                <a:latin typeface="Arial"/>
                <a:ea typeface="+mn-lt"/>
                <a:cs typeface="+mn-lt"/>
              </a:rPr>
              <a:t>nslookup</a:t>
            </a:r>
            <a:r>
              <a:rPr lang="en-US" sz="1867" dirty="0">
                <a:latin typeface="Arial"/>
                <a:ea typeface="+mn-lt"/>
                <a:cs typeface="+mn-lt"/>
              </a:rPr>
              <a:t> - Directly queries the name server for information on a destination domain.</a:t>
            </a:r>
            <a:endParaRPr lang="en-US" sz="1867">
              <a:latin typeface="Arial"/>
              <a:cs typeface="Calibri"/>
            </a:endParaRPr>
          </a:p>
          <a:p>
            <a:pPr>
              <a:lnSpc>
                <a:spcPts val="2667"/>
              </a:lnSpc>
            </a:pPr>
            <a:endParaRPr lang="en-US" sz="1867"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38</a:t>
            </a:fld>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3576</Words>
  <Application>Microsoft Office PowerPoint</Application>
  <PresentationFormat>Widescreen</PresentationFormat>
  <Paragraphs>427</Paragraphs>
  <Slides>41</Slides>
  <Notes>36</Notes>
  <HiddenSlides>0</HiddenSlides>
  <MMClips>0</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41</vt:i4>
      </vt:variant>
    </vt:vector>
  </HeadingPairs>
  <TitlesOfParts>
    <vt:vector size="49" baseType="lpstr">
      <vt:lpstr>Arial</vt:lpstr>
      <vt:lpstr>Calibri</vt:lpstr>
      <vt:lpstr>Calibri Light</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107</cp:revision>
  <dcterms:created xsi:type="dcterms:W3CDTF">2021-03-05T06:07:01Z</dcterms:created>
  <dcterms:modified xsi:type="dcterms:W3CDTF">2026-10-25T18:10:32Z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