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2"/>
  </p:notesMasterIdLst>
  <p:handoutMasterIdLst>
    <p:handoutMasterId r:id="rId43"/>
  </p:handoutMasterIdLst>
  <p:sldIdLst>
    <p:sldId id="271" r:id="rId5"/>
    <p:sldId id="272" r:id="rId6"/>
    <p:sldId id="289" r:id="rId7"/>
    <p:sldId id="285" r:id="rId8"/>
    <p:sldId id="303" r:id="rId9"/>
    <p:sldId id="304" r:id="rId10"/>
    <p:sldId id="322" r:id="rId11"/>
    <p:sldId id="297" r:id="rId12"/>
    <p:sldId id="298" r:id="rId13"/>
    <p:sldId id="299" r:id="rId14"/>
    <p:sldId id="300" r:id="rId15"/>
    <p:sldId id="301" r:id="rId16"/>
    <p:sldId id="302" r:id="rId17"/>
    <p:sldId id="306" r:id="rId18"/>
    <p:sldId id="309" r:id="rId19"/>
    <p:sldId id="307" r:id="rId20"/>
    <p:sldId id="310" r:id="rId21"/>
    <p:sldId id="324" r:id="rId22"/>
    <p:sldId id="286" r:id="rId23"/>
    <p:sldId id="290" r:id="rId24"/>
    <p:sldId id="311" r:id="rId25"/>
    <p:sldId id="325" r:id="rId26"/>
    <p:sldId id="326" r:id="rId27"/>
    <p:sldId id="327" r:id="rId28"/>
    <p:sldId id="328" r:id="rId29"/>
    <p:sldId id="329" r:id="rId30"/>
    <p:sldId id="330" r:id="rId31"/>
    <p:sldId id="331" r:id="rId32"/>
    <p:sldId id="332" r:id="rId33"/>
    <p:sldId id="333" r:id="rId34"/>
    <p:sldId id="334" r:id="rId35"/>
    <p:sldId id="291" r:id="rId36"/>
    <p:sldId id="313" r:id="rId37"/>
    <p:sldId id="312" r:id="rId38"/>
    <p:sldId id="319" r:id="rId39"/>
    <p:sldId id="320" r:id="rId40"/>
    <p:sldId id="321"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351" autoAdjust="0"/>
  </p:normalViewPr>
  <p:slideViewPr>
    <p:cSldViewPr>
      <p:cViewPr varScale="1">
        <p:scale>
          <a:sx n="66" d="100"/>
          <a:sy n="66" d="100"/>
        </p:scale>
        <p:origin x="1930" y="58"/>
      </p:cViewPr>
      <p:guideLst>
        <p:guide orient="horz" pos="2160"/>
        <p:guide pos="2880"/>
      </p:guideLst>
    </p:cSldViewPr>
  </p:slideViewPr>
  <p:notesTextViewPr>
    <p:cViewPr>
      <p:scale>
        <a:sx n="1" d="1"/>
        <a:sy n="1" d="1"/>
      </p:scale>
      <p:origin x="0" y="0"/>
    </p:cViewPr>
  </p:notesTextViewPr>
  <p:sorterViewPr>
    <p:cViewPr>
      <p:scale>
        <a:sx n="100" d="100"/>
        <a:sy n="100" d="100"/>
      </p:scale>
      <p:origin x="0" y="-6740"/>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959493-02CC-45F8-B2C2-5E08155A8EDF}" type="doc">
      <dgm:prSet loTypeId="urn:microsoft.com/office/officeart/2005/8/layout/chevron1" loCatId="process" qsTypeId="urn:microsoft.com/office/officeart/2005/8/quickstyle/simple1" qsCatId="simple" csTypeId="urn:microsoft.com/office/officeart/2005/8/colors/colorful3" csCatId="colorful" phldr="1"/>
      <dgm:spPr/>
      <dgm:t>
        <a:bodyPr/>
        <a:lstStyle/>
        <a:p>
          <a:endParaRPr lang="en-GB"/>
        </a:p>
      </dgm:t>
    </dgm:pt>
    <dgm:pt modelId="{E4A3D6FE-2B6F-46C8-A0ED-34A6A1FC7748}">
      <dgm:prSet phldrT="[Text]"/>
      <dgm:spPr/>
      <dgm:t>
        <a:bodyPr/>
        <a:lstStyle/>
        <a:p>
          <a:r>
            <a:rPr lang="en-GB" dirty="0" smtClean="0"/>
            <a:t>Application Form</a:t>
          </a:r>
          <a:endParaRPr lang="en-GB" dirty="0"/>
        </a:p>
      </dgm:t>
    </dgm:pt>
    <dgm:pt modelId="{ED562A01-EBDD-4E1A-B24F-91FD1DACE79B}" type="parTrans" cxnId="{119EF397-11AB-4C2A-92A8-182136C4ED85}">
      <dgm:prSet/>
      <dgm:spPr/>
      <dgm:t>
        <a:bodyPr/>
        <a:lstStyle/>
        <a:p>
          <a:endParaRPr lang="en-GB"/>
        </a:p>
      </dgm:t>
    </dgm:pt>
    <dgm:pt modelId="{8FE1ACD1-A935-4CB3-9170-52DA15BCA5BE}" type="sibTrans" cxnId="{119EF397-11AB-4C2A-92A8-182136C4ED85}">
      <dgm:prSet/>
      <dgm:spPr/>
      <dgm:t>
        <a:bodyPr/>
        <a:lstStyle/>
        <a:p>
          <a:endParaRPr lang="en-GB"/>
        </a:p>
      </dgm:t>
    </dgm:pt>
    <dgm:pt modelId="{3B4D217B-08C0-4B97-88A0-E53DBAC1367B}">
      <dgm:prSet phldrT="[Text]"/>
      <dgm:spPr/>
      <dgm:t>
        <a:bodyPr/>
        <a:lstStyle/>
        <a:p>
          <a:r>
            <a:rPr lang="en-GB" dirty="0" smtClean="0"/>
            <a:t>Interview</a:t>
          </a:r>
          <a:endParaRPr lang="en-GB" dirty="0"/>
        </a:p>
      </dgm:t>
    </dgm:pt>
    <dgm:pt modelId="{B8CDC478-13E0-42C0-BE42-7C02C49CA41E}" type="parTrans" cxnId="{C13D2DFE-DFAE-4582-8F03-7A45EF8C6D07}">
      <dgm:prSet/>
      <dgm:spPr/>
      <dgm:t>
        <a:bodyPr/>
        <a:lstStyle/>
        <a:p>
          <a:endParaRPr lang="en-GB"/>
        </a:p>
      </dgm:t>
    </dgm:pt>
    <dgm:pt modelId="{B4F54427-1CB0-4F89-B4A1-8D16C0B09B76}" type="sibTrans" cxnId="{C13D2DFE-DFAE-4582-8F03-7A45EF8C6D07}">
      <dgm:prSet/>
      <dgm:spPr/>
      <dgm:t>
        <a:bodyPr/>
        <a:lstStyle/>
        <a:p>
          <a:endParaRPr lang="en-GB"/>
        </a:p>
      </dgm:t>
    </dgm:pt>
    <dgm:pt modelId="{E073AA89-8867-447F-9CA4-B3936D903BA7}">
      <dgm:prSet phldrT="[Text]"/>
      <dgm:spPr/>
      <dgm:t>
        <a:bodyPr/>
        <a:lstStyle/>
        <a:p>
          <a:r>
            <a:rPr lang="en-GB" dirty="0" smtClean="0"/>
            <a:t>References</a:t>
          </a:r>
          <a:endParaRPr lang="en-GB" dirty="0"/>
        </a:p>
      </dgm:t>
    </dgm:pt>
    <dgm:pt modelId="{3CE1F06F-A1CF-444A-A2CC-7AF4BBB3F16C}" type="parTrans" cxnId="{B60F26CB-5905-452D-90B3-915044F661C2}">
      <dgm:prSet/>
      <dgm:spPr/>
      <dgm:t>
        <a:bodyPr/>
        <a:lstStyle/>
        <a:p>
          <a:endParaRPr lang="en-GB"/>
        </a:p>
      </dgm:t>
    </dgm:pt>
    <dgm:pt modelId="{2947D503-BDE9-4E7B-9AC9-8116E127CEEC}" type="sibTrans" cxnId="{B60F26CB-5905-452D-90B3-915044F661C2}">
      <dgm:prSet/>
      <dgm:spPr/>
      <dgm:t>
        <a:bodyPr/>
        <a:lstStyle/>
        <a:p>
          <a:endParaRPr lang="en-GB"/>
        </a:p>
      </dgm:t>
    </dgm:pt>
    <dgm:pt modelId="{D06D9721-26E9-4382-B512-D386577C1DA6}" type="pres">
      <dgm:prSet presAssocID="{0D959493-02CC-45F8-B2C2-5E08155A8EDF}" presName="Name0" presStyleCnt="0">
        <dgm:presLayoutVars>
          <dgm:dir/>
          <dgm:animLvl val="lvl"/>
          <dgm:resizeHandles val="exact"/>
        </dgm:presLayoutVars>
      </dgm:prSet>
      <dgm:spPr/>
      <dgm:t>
        <a:bodyPr/>
        <a:lstStyle/>
        <a:p>
          <a:endParaRPr lang="en-GB"/>
        </a:p>
      </dgm:t>
    </dgm:pt>
    <dgm:pt modelId="{2A12E143-A649-4270-957A-8059F0A4A517}" type="pres">
      <dgm:prSet presAssocID="{E4A3D6FE-2B6F-46C8-A0ED-34A6A1FC7748}" presName="parTxOnly" presStyleLbl="node1" presStyleIdx="0" presStyleCnt="3">
        <dgm:presLayoutVars>
          <dgm:chMax val="0"/>
          <dgm:chPref val="0"/>
          <dgm:bulletEnabled val="1"/>
        </dgm:presLayoutVars>
      </dgm:prSet>
      <dgm:spPr/>
      <dgm:t>
        <a:bodyPr/>
        <a:lstStyle/>
        <a:p>
          <a:endParaRPr lang="en-GB"/>
        </a:p>
      </dgm:t>
    </dgm:pt>
    <dgm:pt modelId="{19CDC6B7-2E33-4138-8436-445662949462}" type="pres">
      <dgm:prSet presAssocID="{8FE1ACD1-A935-4CB3-9170-52DA15BCA5BE}" presName="parTxOnlySpace" presStyleCnt="0"/>
      <dgm:spPr/>
    </dgm:pt>
    <dgm:pt modelId="{D13AF240-76E4-497D-871F-09FB04528F03}" type="pres">
      <dgm:prSet presAssocID="{3B4D217B-08C0-4B97-88A0-E53DBAC1367B}" presName="parTxOnly" presStyleLbl="node1" presStyleIdx="1" presStyleCnt="3">
        <dgm:presLayoutVars>
          <dgm:chMax val="0"/>
          <dgm:chPref val="0"/>
          <dgm:bulletEnabled val="1"/>
        </dgm:presLayoutVars>
      </dgm:prSet>
      <dgm:spPr/>
      <dgm:t>
        <a:bodyPr/>
        <a:lstStyle/>
        <a:p>
          <a:endParaRPr lang="en-GB"/>
        </a:p>
      </dgm:t>
    </dgm:pt>
    <dgm:pt modelId="{3FC870B0-598C-4850-B382-1F2418ADC1E2}" type="pres">
      <dgm:prSet presAssocID="{B4F54427-1CB0-4F89-B4A1-8D16C0B09B76}" presName="parTxOnlySpace" presStyleCnt="0"/>
      <dgm:spPr/>
    </dgm:pt>
    <dgm:pt modelId="{51C74EA5-4811-4E47-B6BA-056B4C6555AA}" type="pres">
      <dgm:prSet presAssocID="{E073AA89-8867-447F-9CA4-B3936D903BA7}" presName="parTxOnly" presStyleLbl="node1" presStyleIdx="2" presStyleCnt="3">
        <dgm:presLayoutVars>
          <dgm:chMax val="0"/>
          <dgm:chPref val="0"/>
          <dgm:bulletEnabled val="1"/>
        </dgm:presLayoutVars>
      </dgm:prSet>
      <dgm:spPr/>
      <dgm:t>
        <a:bodyPr/>
        <a:lstStyle/>
        <a:p>
          <a:endParaRPr lang="en-GB"/>
        </a:p>
      </dgm:t>
    </dgm:pt>
  </dgm:ptLst>
  <dgm:cxnLst>
    <dgm:cxn modelId="{119EF397-11AB-4C2A-92A8-182136C4ED85}" srcId="{0D959493-02CC-45F8-B2C2-5E08155A8EDF}" destId="{E4A3D6FE-2B6F-46C8-A0ED-34A6A1FC7748}" srcOrd="0" destOrd="0" parTransId="{ED562A01-EBDD-4E1A-B24F-91FD1DACE79B}" sibTransId="{8FE1ACD1-A935-4CB3-9170-52DA15BCA5BE}"/>
    <dgm:cxn modelId="{C13D2DFE-DFAE-4582-8F03-7A45EF8C6D07}" srcId="{0D959493-02CC-45F8-B2C2-5E08155A8EDF}" destId="{3B4D217B-08C0-4B97-88A0-E53DBAC1367B}" srcOrd="1" destOrd="0" parTransId="{B8CDC478-13E0-42C0-BE42-7C02C49CA41E}" sibTransId="{B4F54427-1CB0-4F89-B4A1-8D16C0B09B76}"/>
    <dgm:cxn modelId="{B60F26CB-5905-452D-90B3-915044F661C2}" srcId="{0D959493-02CC-45F8-B2C2-5E08155A8EDF}" destId="{E073AA89-8867-447F-9CA4-B3936D903BA7}" srcOrd="2" destOrd="0" parTransId="{3CE1F06F-A1CF-444A-A2CC-7AF4BBB3F16C}" sibTransId="{2947D503-BDE9-4E7B-9AC9-8116E127CEEC}"/>
    <dgm:cxn modelId="{7B409723-92C2-42E5-A4FA-060080BE8759}" type="presOf" srcId="{E073AA89-8867-447F-9CA4-B3936D903BA7}" destId="{51C74EA5-4811-4E47-B6BA-056B4C6555AA}" srcOrd="0" destOrd="0" presId="urn:microsoft.com/office/officeart/2005/8/layout/chevron1"/>
    <dgm:cxn modelId="{A978D4E6-9FF1-4CEA-B3D8-A99EDFEFA3DA}" type="presOf" srcId="{E4A3D6FE-2B6F-46C8-A0ED-34A6A1FC7748}" destId="{2A12E143-A649-4270-957A-8059F0A4A517}" srcOrd="0" destOrd="0" presId="urn:microsoft.com/office/officeart/2005/8/layout/chevron1"/>
    <dgm:cxn modelId="{98B17852-9B19-4E08-AFB9-11710197D263}" type="presOf" srcId="{0D959493-02CC-45F8-B2C2-5E08155A8EDF}" destId="{D06D9721-26E9-4382-B512-D386577C1DA6}" srcOrd="0" destOrd="0" presId="urn:microsoft.com/office/officeart/2005/8/layout/chevron1"/>
    <dgm:cxn modelId="{9BD3B5EE-59C0-4454-B0AC-EFBADF3A2FBD}" type="presOf" srcId="{3B4D217B-08C0-4B97-88A0-E53DBAC1367B}" destId="{D13AF240-76E4-497D-871F-09FB04528F03}" srcOrd="0" destOrd="0" presId="urn:microsoft.com/office/officeart/2005/8/layout/chevron1"/>
    <dgm:cxn modelId="{1A5F1076-1C69-4DBA-BF13-EEDC84E4DBAA}" type="presParOf" srcId="{D06D9721-26E9-4382-B512-D386577C1DA6}" destId="{2A12E143-A649-4270-957A-8059F0A4A517}" srcOrd="0" destOrd="0" presId="urn:microsoft.com/office/officeart/2005/8/layout/chevron1"/>
    <dgm:cxn modelId="{CCD40062-6882-48DB-889D-C768DA172175}" type="presParOf" srcId="{D06D9721-26E9-4382-B512-D386577C1DA6}" destId="{19CDC6B7-2E33-4138-8436-445662949462}" srcOrd="1" destOrd="0" presId="urn:microsoft.com/office/officeart/2005/8/layout/chevron1"/>
    <dgm:cxn modelId="{23E65EBE-934B-4167-9C5B-A36F9FD4EF93}" type="presParOf" srcId="{D06D9721-26E9-4382-B512-D386577C1DA6}" destId="{D13AF240-76E4-497D-871F-09FB04528F03}" srcOrd="2" destOrd="0" presId="urn:microsoft.com/office/officeart/2005/8/layout/chevron1"/>
    <dgm:cxn modelId="{C82A43F1-C6CC-4549-A30C-DB25577B4A9F}" type="presParOf" srcId="{D06D9721-26E9-4382-B512-D386577C1DA6}" destId="{3FC870B0-598C-4850-B382-1F2418ADC1E2}" srcOrd="3" destOrd="0" presId="urn:microsoft.com/office/officeart/2005/8/layout/chevron1"/>
    <dgm:cxn modelId="{83A967A5-3B9B-4070-9E1C-555016E0C07E}" type="presParOf" srcId="{D06D9721-26E9-4382-B512-D386577C1DA6}" destId="{51C74EA5-4811-4E47-B6BA-056B4C6555AA}"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B8372B-9E40-4EE7-9EB9-41B8ED3B3181}" type="doc">
      <dgm:prSet loTypeId="urn:microsoft.com/office/officeart/2005/8/layout/default#1" loCatId="list" qsTypeId="urn:microsoft.com/office/officeart/2005/8/quickstyle/simple5" qsCatId="simple" csTypeId="urn:microsoft.com/office/officeart/2005/8/colors/colorful3" csCatId="colorful" phldr="1"/>
      <dgm:spPr/>
      <dgm:t>
        <a:bodyPr/>
        <a:lstStyle/>
        <a:p>
          <a:endParaRPr lang="en-US"/>
        </a:p>
      </dgm:t>
    </dgm:pt>
    <dgm:pt modelId="{47BD4411-9A4C-4630-98D9-9F661F6DA60B}">
      <dgm:prSet phldrT="[Text]"/>
      <dgm:spPr/>
      <dgm:t>
        <a:bodyPr/>
        <a:lstStyle/>
        <a:p>
          <a:r>
            <a:rPr lang="en-GB" dirty="0" smtClean="0"/>
            <a:t>Age</a:t>
          </a:r>
          <a:endParaRPr lang="en-US" dirty="0"/>
        </a:p>
      </dgm:t>
    </dgm:pt>
    <dgm:pt modelId="{E5349FC6-5D6B-414D-B8E5-6C706D190AD6}" type="parTrans" cxnId="{86804DF2-EE6F-4FDC-B8DB-07EFDA284B14}">
      <dgm:prSet/>
      <dgm:spPr/>
      <dgm:t>
        <a:bodyPr/>
        <a:lstStyle/>
        <a:p>
          <a:endParaRPr lang="en-US"/>
        </a:p>
      </dgm:t>
    </dgm:pt>
    <dgm:pt modelId="{17D491FF-656A-445C-B692-A53EB111A0D4}" type="sibTrans" cxnId="{86804DF2-EE6F-4FDC-B8DB-07EFDA284B14}">
      <dgm:prSet/>
      <dgm:spPr/>
      <dgm:t>
        <a:bodyPr/>
        <a:lstStyle/>
        <a:p>
          <a:endParaRPr lang="en-US"/>
        </a:p>
      </dgm:t>
    </dgm:pt>
    <dgm:pt modelId="{4C050CF6-BB22-4466-80FF-0243763799E3}">
      <dgm:prSet phldrT="[Text]"/>
      <dgm:spPr/>
      <dgm:t>
        <a:bodyPr/>
        <a:lstStyle/>
        <a:p>
          <a:r>
            <a:rPr lang="en-GB" dirty="0" smtClean="0"/>
            <a:t>Race</a:t>
          </a:r>
          <a:endParaRPr lang="en-US" dirty="0"/>
        </a:p>
      </dgm:t>
    </dgm:pt>
    <dgm:pt modelId="{3A32C632-CEC9-43FF-A7D4-A7E625E0F983}" type="parTrans" cxnId="{DFED7622-2442-49DE-A6FA-775D86DF8DC4}">
      <dgm:prSet/>
      <dgm:spPr/>
      <dgm:t>
        <a:bodyPr/>
        <a:lstStyle/>
        <a:p>
          <a:endParaRPr lang="en-US"/>
        </a:p>
      </dgm:t>
    </dgm:pt>
    <dgm:pt modelId="{D19CAA09-AFB1-48CF-8C33-B0A02D7D06E0}" type="sibTrans" cxnId="{DFED7622-2442-49DE-A6FA-775D86DF8DC4}">
      <dgm:prSet/>
      <dgm:spPr/>
      <dgm:t>
        <a:bodyPr/>
        <a:lstStyle/>
        <a:p>
          <a:endParaRPr lang="en-US"/>
        </a:p>
      </dgm:t>
    </dgm:pt>
    <dgm:pt modelId="{84FB534B-D433-416F-87A3-A15ED74FE4CA}">
      <dgm:prSet phldrT="[Text]"/>
      <dgm:spPr/>
      <dgm:t>
        <a:bodyPr/>
        <a:lstStyle/>
        <a:p>
          <a:r>
            <a:rPr lang="en-GB" dirty="0" smtClean="0"/>
            <a:t>Disability</a:t>
          </a:r>
          <a:endParaRPr lang="en-US" dirty="0"/>
        </a:p>
      </dgm:t>
    </dgm:pt>
    <dgm:pt modelId="{5487FB3C-6C0C-4E56-80A5-4DAD591DDF09}" type="parTrans" cxnId="{15592EA3-8B5A-4677-8EA7-9793099EF23F}">
      <dgm:prSet/>
      <dgm:spPr/>
      <dgm:t>
        <a:bodyPr/>
        <a:lstStyle/>
        <a:p>
          <a:endParaRPr lang="en-US"/>
        </a:p>
      </dgm:t>
    </dgm:pt>
    <dgm:pt modelId="{0152C27A-F86C-435B-A267-892F0C311110}" type="sibTrans" cxnId="{15592EA3-8B5A-4677-8EA7-9793099EF23F}">
      <dgm:prSet/>
      <dgm:spPr/>
      <dgm:t>
        <a:bodyPr/>
        <a:lstStyle/>
        <a:p>
          <a:endParaRPr lang="en-US"/>
        </a:p>
      </dgm:t>
    </dgm:pt>
    <dgm:pt modelId="{32E2CDE3-5DE8-4C42-B6BB-BB3D25CE7D0D}">
      <dgm:prSet phldrT="[Text]"/>
      <dgm:spPr/>
      <dgm:t>
        <a:bodyPr/>
        <a:lstStyle/>
        <a:p>
          <a:r>
            <a:rPr lang="en-GB" dirty="0" smtClean="0"/>
            <a:t>Sexual Orientation</a:t>
          </a:r>
          <a:endParaRPr lang="en-US" dirty="0"/>
        </a:p>
      </dgm:t>
    </dgm:pt>
    <dgm:pt modelId="{0F94598B-DD8E-41F2-9803-225CFA50BD8E}" type="parTrans" cxnId="{6A4A97E0-8F54-4C3E-9231-CCACF1C182EA}">
      <dgm:prSet/>
      <dgm:spPr/>
      <dgm:t>
        <a:bodyPr/>
        <a:lstStyle/>
        <a:p>
          <a:endParaRPr lang="en-US"/>
        </a:p>
      </dgm:t>
    </dgm:pt>
    <dgm:pt modelId="{D269DF8E-8567-444C-B19F-6EBEEB28C9C2}" type="sibTrans" cxnId="{6A4A97E0-8F54-4C3E-9231-CCACF1C182EA}">
      <dgm:prSet/>
      <dgm:spPr/>
      <dgm:t>
        <a:bodyPr/>
        <a:lstStyle/>
        <a:p>
          <a:endParaRPr lang="en-US"/>
        </a:p>
      </dgm:t>
    </dgm:pt>
    <dgm:pt modelId="{BBBE1971-D0E2-41C1-85F1-759CAFD8CF75}">
      <dgm:prSet phldrT="[Text]"/>
      <dgm:spPr/>
      <dgm:t>
        <a:bodyPr/>
        <a:lstStyle/>
        <a:p>
          <a:r>
            <a:rPr lang="en-GB" dirty="0" smtClean="0"/>
            <a:t>Gender</a:t>
          </a:r>
          <a:endParaRPr lang="en-US" dirty="0"/>
        </a:p>
      </dgm:t>
    </dgm:pt>
    <dgm:pt modelId="{738A10B6-16D0-459A-B536-B5E2770D02DC}" type="parTrans" cxnId="{CBA78BAD-9BD0-4078-B71D-133AD74C9D37}">
      <dgm:prSet/>
      <dgm:spPr/>
      <dgm:t>
        <a:bodyPr/>
        <a:lstStyle/>
        <a:p>
          <a:endParaRPr lang="en-US"/>
        </a:p>
      </dgm:t>
    </dgm:pt>
    <dgm:pt modelId="{A720387A-03EA-4559-940D-23715D317A7B}" type="sibTrans" cxnId="{CBA78BAD-9BD0-4078-B71D-133AD74C9D37}">
      <dgm:prSet/>
      <dgm:spPr/>
      <dgm:t>
        <a:bodyPr/>
        <a:lstStyle/>
        <a:p>
          <a:endParaRPr lang="en-US"/>
        </a:p>
      </dgm:t>
    </dgm:pt>
    <dgm:pt modelId="{BC0BC135-0E94-4FF6-AFA8-E83AEB24AD70}">
      <dgm:prSet/>
      <dgm:spPr/>
      <dgm:t>
        <a:bodyPr/>
        <a:lstStyle/>
        <a:p>
          <a:r>
            <a:rPr lang="en-GB" dirty="0" smtClean="0"/>
            <a:t>Gender Reassignment</a:t>
          </a:r>
          <a:endParaRPr lang="en-US" dirty="0"/>
        </a:p>
      </dgm:t>
    </dgm:pt>
    <dgm:pt modelId="{57770030-69F4-4425-AF3D-9A1C4543F7A6}" type="parTrans" cxnId="{15D60C95-5B85-4E3D-9736-BAC12799520E}">
      <dgm:prSet/>
      <dgm:spPr/>
      <dgm:t>
        <a:bodyPr/>
        <a:lstStyle/>
        <a:p>
          <a:endParaRPr lang="en-US"/>
        </a:p>
      </dgm:t>
    </dgm:pt>
    <dgm:pt modelId="{F9F0C783-8AA2-410D-9B93-BC230B340CB1}" type="sibTrans" cxnId="{15D60C95-5B85-4E3D-9736-BAC12799520E}">
      <dgm:prSet/>
      <dgm:spPr/>
      <dgm:t>
        <a:bodyPr/>
        <a:lstStyle/>
        <a:p>
          <a:endParaRPr lang="en-US"/>
        </a:p>
      </dgm:t>
    </dgm:pt>
    <dgm:pt modelId="{43E108CC-6F03-4281-BC91-B85506CB6C52}">
      <dgm:prSet/>
      <dgm:spPr/>
      <dgm:t>
        <a:bodyPr/>
        <a:lstStyle/>
        <a:p>
          <a:r>
            <a:rPr lang="en-GB" dirty="0" smtClean="0"/>
            <a:t>Pregnancy and Maternity</a:t>
          </a:r>
          <a:endParaRPr lang="en-US" dirty="0"/>
        </a:p>
      </dgm:t>
    </dgm:pt>
    <dgm:pt modelId="{4EC169D1-F221-4A28-B099-E3317AB747EC}" type="parTrans" cxnId="{BBEE6C0C-2C50-47B5-ACD5-00A46049E156}">
      <dgm:prSet/>
      <dgm:spPr/>
      <dgm:t>
        <a:bodyPr/>
        <a:lstStyle/>
        <a:p>
          <a:endParaRPr lang="en-US"/>
        </a:p>
      </dgm:t>
    </dgm:pt>
    <dgm:pt modelId="{F50ABB4E-0AE9-4179-98C5-3DC59C0E4510}" type="sibTrans" cxnId="{BBEE6C0C-2C50-47B5-ACD5-00A46049E156}">
      <dgm:prSet/>
      <dgm:spPr/>
      <dgm:t>
        <a:bodyPr/>
        <a:lstStyle/>
        <a:p>
          <a:endParaRPr lang="en-US"/>
        </a:p>
      </dgm:t>
    </dgm:pt>
    <dgm:pt modelId="{7224D535-C152-4418-B540-7A77C38324A0}">
      <dgm:prSet/>
      <dgm:spPr/>
      <dgm:t>
        <a:bodyPr/>
        <a:lstStyle/>
        <a:p>
          <a:r>
            <a:rPr lang="en-GB" dirty="0" smtClean="0"/>
            <a:t>Marriage and Civil Partnership</a:t>
          </a:r>
          <a:endParaRPr lang="en-US" dirty="0"/>
        </a:p>
      </dgm:t>
    </dgm:pt>
    <dgm:pt modelId="{4FA7C52E-1966-43D8-8678-AF9F32722A37}" type="parTrans" cxnId="{1A919851-67F4-406E-B218-A1F00F9E71C9}">
      <dgm:prSet/>
      <dgm:spPr/>
      <dgm:t>
        <a:bodyPr/>
        <a:lstStyle/>
        <a:p>
          <a:endParaRPr lang="en-US"/>
        </a:p>
      </dgm:t>
    </dgm:pt>
    <dgm:pt modelId="{E3D9AA85-221A-4BE3-A837-0822456D7585}" type="sibTrans" cxnId="{1A919851-67F4-406E-B218-A1F00F9E71C9}">
      <dgm:prSet/>
      <dgm:spPr/>
      <dgm:t>
        <a:bodyPr/>
        <a:lstStyle/>
        <a:p>
          <a:endParaRPr lang="en-US"/>
        </a:p>
      </dgm:t>
    </dgm:pt>
    <dgm:pt modelId="{BDDE066C-B63A-402B-A566-B2E28DADCE5C}">
      <dgm:prSet/>
      <dgm:spPr/>
      <dgm:t>
        <a:bodyPr/>
        <a:lstStyle/>
        <a:p>
          <a:r>
            <a:rPr lang="en-GB" dirty="0" smtClean="0"/>
            <a:t>Religion and Belief</a:t>
          </a:r>
          <a:endParaRPr lang="en-US" dirty="0"/>
        </a:p>
      </dgm:t>
    </dgm:pt>
    <dgm:pt modelId="{EF51AA32-C6A3-4005-BB8B-0C5CCB88F8A1}" type="parTrans" cxnId="{52D8BA9F-15BD-4A70-8C40-D2E154BDF4B5}">
      <dgm:prSet/>
      <dgm:spPr/>
      <dgm:t>
        <a:bodyPr/>
        <a:lstStyle/>
        <a:p>
          <a:endParaRPr lang="en-US"/>
        </a:p>
      </dgm:t>
    </dgm:pt>
    <dgm:pt modelId="{8126FB5C-F972-46F0-9924-DAD33796C20E}" type="sibTrans" cxnId="{52D8BA9F-15BD-4A70-8C40-D2E154BDF4B5}">
      <dgm:prSet/>
      <dgm:spPr/>
      <dgm:t>
        <a:bodyPr/>
        <a:lstStyle/>
        <a:p>
          <a:endParaRPr lang="en-US"/>
        </a:p>
      </dgm:t>
    </dgm:pt>
    <dgm:pt modelId="{4A3A9557-8A5A-4166-9676-651462B6B0BC}" type="pres">
      <dgm:prSet presAssocID="{AEB8372B-9E40-4EE7-9EB9-41B8ED3B3181}" presName="diagram" presStyleCnt="0">
        <dgm:presLayoutVars>
          <dgm:dir/>
          <dgm:resizeHandles val="exact"/>
        </dgm:presLayoutVars>
      </dgm:prSet>
      <dgm:spPr/>
      <dgm:t>
        <a:bodyPr/>
        <a:lstStyle/>
        <a:p>
          <a:endParaRPr lang="en-US"/>
        </a:p>
      </dgm:t>
    </dgm:pt>
    <dgm:pt modelId="{21533A0F-1BCB-4248-AD5C-724C3E5D4306}" type="pres">
      <dgm:prSet presAssocID="{47BD4411-9A4C-4630-98D9-9F661F6DA60B}" presName="node" presStyleLbl="node1" presStyleIdx="0" presStyleCnt="9">
        <dgm:presLayoutVars>
          <dgm:bulletEnabled val="1"/>
        </dgm:presLayoutVars>
      </dgm:prSet>
      <dgm:spPr/>
      <dgm:t>
        <a:bodyPr/>
        <a:lstStyle/>
        <a:p>
          <a:endParaRPr lang="en-US"/>
        </a:p>
      </dgm:t>
    </dgm:pt>
    <dgm:pt modelId="{02161AC5-B597-4636-A23C-F47D77BF9594}" type="pres">
      <dgm:prSet presAssocID="{17D491FF-656A-445C-B692-A53EB111A0D4}" presName="sibTrans" presStyleCnt="0"/>
      <dgm:spPr/>
      <dgm:t>
        <a:bodyPr/>
        <a:lstStyle/>
        <a:p>
          <a:endParaRPr lang="en-US"/>
        </a:p>
      </dgm:t>
    </dgm:pt>
    <dgm:pt modelId="{ADD8151E-72D7-4536-838E-637F893E097F}" type="pres">
      <dgm:prSet presAssocID="{4C050CF6-BB22-4466-80FF-0243763799E3}" presName="node" presStyleLbl="node1" presStyleIdx="1" presStyleCnt="9">
        <dgm:presLayoutVars>
          <dgm:bulletEnabled val="1"/>
        </dgm:presLayoutVars>
      </dgm:prSet>
      <dgm:spPr/>
      <dgm:t>
        <a:bodyPr/>
        <a:lstStyle/>
        <a:p>
          <a:endParaRPr lang="en-US"/>
        </a:p>
      </dgm:t>
    </dgm:pt>
    <dgm:pt modelId="{64CD5708-5636-4549-B5D7-EAD31B76F372}" type="pres">
      <dgm:prSet presAssocID="{D19CAA09-AFB1-48CF-8C33-B0A02D7D06E0}" presName="sibTrans" presStyleCnt="0"/>
      <dgm:spPr/>
      <dgm:t>
        <a:bodyPr/>
        <a:lstStyle/>
        <a:p>
          <a:endParaRPr lang="en-US"/>
        </a:p>
      </dgm:t>
    </dgm:pt>
    <dgm:pt modelId="{EDB9EE7C-D2FE-444A-AC7F-A7BF8FA41742}" type="pres">
      <dgm:prSet presAssocID="{84FB534B-D433-416F-87A3-A15ED74FE4CA}" presName="node" presStyleLbl="node1" presStyleIdx="2" presStyleCnt="9">
        <dgm:presLayoutVars>
          <dgm:bulletEnabled val="1"/>
        </dgm:presLayoutVars>
      </dgm:prSet>
      <dgm:spPr/>
      <dgm:t>
        <a:bodyPr/>
        <a:lstStyle/>
        <a:p>
          <a:endParaRPr lang="en-US"/>
        </a:p>
      </dgm:t>
    </dgm:pt>
    <dgm:pt modelId="{BD59E6E6-E2C7-41CB-9834-0CD04676B638}" type="pres">
      <dgm:prSet presAssocID="{0152C27A-F86C-435B-A267-892F0C311110}" presName="sibTrans" presStyleCnt="0"/>
      <dgm:spPr/>
      <dgm:t>
        <a:bodyPr/>
        <a:lstStyle/>
        <a:p>
          <a:endParaRPr lang="en-US"/>
        </a:p>
      </dgm:t>
    </dgm:pt>
    <dgm:pt modelId="{E66597CA-F7AB-4E13-B12D-2C01048A9ED4}" type="pres">
      <dgm:prSet presAssocID="{32E2CDE3-5DE8-4C42-B6BB-BB3D25CE7D0D}" presName="node" presStyleLbl="node1" presStyleIdx="3" presStyleCnt="9">
        <dgm:presLayoutVars>
          <dgm:bulletEnabled val="1"/>
        </dgm:presLayoutVars>
      </dgm:prSet>
      <dgm:spPr/>
      <dgm:t>
        <a:bodyPr/>
        <a:lstStyle/>
        <a:p>
          <a:endParaRPr lang="en-US"/>
        </a:p>
      </dgm:t>
    </dgm:pt>
    <dgm:pt modelId="{AED6816D-ABB9-4E7D-B9E9-52C08A9D5E9B}" type="pres">
      <dgm:prSet presAssocID="{D269DF8E-8567-444C-B19F-6EBEEB28C9C2}" presName="sibTrans" presStyleCnt="0"/>
      <dgm:spPr/>
      <dgm:t>
        <a:bodyPr/>
        <a:lstStyle/>
        <a:p>
          <a:endParaRPr lang="en-US"/>
        </a:p>
      </dgm:t>
    </dgm:pt>
    <dgm:pt modelId="{29343404-8A79-400B-B797-F93D82263D84}" type="pres">
      <dgm:prSet presAssocID="{BBBE1971-D0E2-41C1-85F1-759CAFD8CF75}" presName="node" presStyleLbl="node1" presStyleIdx="4" presStyleCnt="9">
        <dgm:presLayoutVars>
          <dgm:bulletEnabled val="1"/>
        </dgm:presLayoutVars>
      </dgm:prSet>
      <dgm:spPr/>
      <dgm:t>
        <a:bodyPr/>
        <a:lstStyle/>
        <a:p>
          <a:endParaRPr lang="en-US"/>
        </a:p>
      </dgm:t>
    </dgm:pt>
    <dgm:pt modelId="{2876CD83-DAB3-4FC1-A8E8-E35C5B435D4F}" type="pres">
      <dgm:prSet presAssocID="{A720387A-03EA-4559-940D-23715D317A7B}" presName="sibTrans" presStyleCnt="0"/>
      <dgm:spPr/>
      <dgm:t>
        <a:bodyPr/>
        <a:lstStyle/>
        <a:p>
          <a:endParaRPr lang="en-US"/>
        </a:p>
      </dgm:t>
    </dgm:pt>
    <dgm:pt modelId="{03DCAF1D-A9CA-42A9-8576-8FFF59B043BB}" type="pres">
      <dgm:prSet presAssocID="{BC0BC135-0E94-4FF6-AFA8-E83AEB24AD70}" presName="node" presStyleLbl="node1" presStyleIdx="5" presStyleCnt="9">
        <dgm:presLayoutVars>
          <dgm:bulletEnabled val="1"/>
        </dgm:presLayoutVars>
      </dgm:prSet>
      <dgm:spPr/>
      <dgm:t>
        <a:bodyPr/>
        <a:lstStyle/>
        <a:p>
          <a:endParaRPr lang="en-US"/>
        </a:p>
      </dgm:t>
    </dgm:pt>
    <dgm:pt modelId="{19325C54-A75D-46D9-B9CA-5B155704D638}" type="pres">
      <dgm:prSet presAssocID="{F9F0C783-8AA2-410D-9B93-BC230B340CB1}" presName="sibTrans" presStyleCnt="0"/>
      <dgm:spPr/>
      <dgm:t>
        <a:bodyPr/>
        <a:lstStyle/>
        <a:p>
          <a:endParaRPr lang="en-US"/>
        </a:p>
      </dgm:t>
    </dgm:pt>
    <dgm:pt modelId="{FD1E979A-7B6D-407F-AD4D-0EF1C15937D5}" type="pres">
      <dgm:prSet presAssocID="{43E108CC-6F03-4281-BC91-B85506CB6C52}" presName="node" presStyleLbl="node1" presStyleIdx="6" presStyleCnt="9">
        <dgm:presLayoutVars>
          <dgm:bulletEnabled val="1"/>
        </dgm:presLayoutVars>
      </dgm:prSet>
      <dgm:spPr/>
      <dgm:t>
        <a:bodyPr/>
        <a:lstStyle/>
        <a:p>
          <a:endParaRPr lang="en-US"/>
        </a:p>
      </dgm:t>
    </dgm:pt>
    <dgm:pt modelId="{FABE7356-8EC7-47C1-B931-B8CC2849048F}" type="pres">
      <dgm:prSet presAssocID="{F50ABB4E-0AE9-4179-98C5-3DC59C0E4510}" presName="sibTrans" presStyleCnt="0"/>
      <dgm:spPr/>
      <dgm:t>
        <a:bodyPr/>
        <a:lstStyle/>
        <a:p>
          <a:endParaRPr lang="en-US"/>
        </a:p>
      </dgm:t>
    </dgm:pt>
    <dgm:pt modelId="{F686E81F-37C2-4A10-8114-6FEFE9555805}" type="pres">
      <dgm:prSet presAssocID="{7224D535-C152-4418-B540-7A77C38324A0}" presName="node" presStyleLbl="node1" presStyleIdx="7" presStyleCnt="9">
        <dgm:presLayoutVars>
          <dgm:bulletEnabled val="1"/>
        </dgm:presLayoutVars>
      </dgm:prSet>
      <dgm:spPr/>
      <dgm:t>
        <a:bodyPr/>
        <a:lstStyle/>
        <a:p>
          <a:endParaRPr lang="en-US"/>
        </a:p>
      </dgm:t>
    </dgm:pt>
    <dgm:pt modelId="{A74FB318-0169-47DF-B936-E728ECD7A4BA}" type="pres">
      <dgm:prSet presAssocID="{E3D9AA85-221A-4BE3-A837-0822456D7585}" presName="sibTrans" presStyleCnt="0"/>
      <dgm:spPr/>
      <dgm:t>
        <a:bodyPr/>
        <a:lstStyle/>
        <a:p>
          <a:endParaRPr lang="en-US"/>
        </a:p>
      </dgm:t>
    </dgm:pt>
    <dgm:pt modelId="{3F0254E9-5ACE-49DA-B4BE-09F27371C80C}" type="pres">
      <dgm:prSet presAssocID="{BDDE066C-B63A-402B-A566-B2E28DADCE5C}" presName="node" presStyleLbl="node1" presStyleIdx="8" presStyleCnt="9">
        <dgm:presLayoutVars>
          <dgm:bulletEnabled val="1"/>
        </dgm:presLayoutVars>
      </dgm:prSet>
      <dgm:spPr/>
      <dgm:t>
        <a:bodyPr/>
        <a:lstStyle/>
        <a:p>
          <a:endParaRPr lang="en-US"/>
        </a:p>
      </dgm:t>
    </dgm:pt>
  </dgm:ptLst>
  <dgm:cxnLst>
    <dgm:cxn modelId="{86804DF2-EE6F-4FDC-B8DB-07EFDA284B14}" srcId="{AEB8372B-9E40-4EE7-9EB9-41B8ED3B3181}" destId="{47BD4411-9A4C-4630-98D9-9F661F6DA60B}" srcOrd="0" destOrd="0" parTransId="{E5349FC6-5D6B-414D-B8E5-6C706D190AD6}" sibTransId="{17D491FF-656A-445C-B692-A53EB111A0D4}"/>
    <dgm:cxn modelId="{15592EA3-8B5A-4677-8EA7-9793099EF23F}" srcId="{AEB8372B-9E40-4EE7-9EB9-41B8ED3B3181}" destId="{84FB534B-D433-416F-87A3-A15ED74FE4CA}" srcOrd="2" destOrd="0" parTransId="{5487FB3C-6C0C-4E56-80A5-4DAD591DDF09}" sibTransId="{0152C27A-F86C-435B-A267-892F0C311110}"/>
    <dgm:cxn modelId="{C1CA555D-D4F5-4E61-B5E7-031133E0BBAB}" type="presOf" srcId="{43E108CC-6F03-4281-BC91-B85506CB6C52}" destId="{FD1E979A-7B6D-407F-AD4D-0EF1C15937D5}" srcOrd="0" destOrd="0" presId="urn:microsoft.com/office/officeart/2005/8/layout/default#1"/>
    <dgm:cxn modelId="{0D6AFC95-91E8-4334-B7BC-11DDEA5D1F95}" type="presOf" srcId="{32E2CDE3-5DE8-4C42-B6BB-BB3D25CE7D0D}" destId="{E66597CA-F7AB-4E13-B12D-2C01048A9ED4}" srcOrd="0" destOrd="0" presId="urn:microsoft.com/office/officeart/2005/8/layout/default#1"/>
    <dgm:cxn modelId="{E55F5603-B015-4E43-B9AC-0B4C902448E9}" type="presOf" srcId="{84FB534B-D433-416F-87A3-A15ED74FE4CA}" destId="{EDB9EE7C-D2FE-444A-AC7F-A7BF8FA41742}" srcOrd="0" destOrd="0" presId="urn:microsoft.com/office/officeart/2005/8/layout/default#1"/>
    <dgm:cxn modelId="{CBA78BAD-9BD0-4078-B71D-133AD74C9D37}" srcId="{AEB8372B-9E40-4EE7-9EB9-41B8ED3B3181}" destId="{BBBE1971-D0E2-41C1-85F1-759CAFD8CF75}" srcOrd="4" destOrd="0" parTransId="{738A10B6-16D0-459A-B536-B5E2770D02DC}" sibTransId="{A720387A-03EA-4559-940D-23715D317A7B}"/>
    <dgm:cxn modelId="{6A4A97E0-8F54-4C3E-9231-CCACF1C182EA}" srcId="{AEB8372B-9E40-4EE7-9EB9-41B8ED3B3181}" destId="{32E2CDE3-5DE8-4C42-B6BB-BB3D25CE7D0D}" srcOrd="3" destOrd="0" parTransId="{0F94598B-DD8E-41F2-9803-225CFA50BD8E}" sibTransId="{D269DF8E-8567-444C-B19F-6EBEEB28C9C2}"/>
    <dgm:cxn modelId="{AAAB3CD3-3A84-4771-8BA0-0D4AD6737B4D}" type="presOf" srcId="{4C050CF6-BB22-4466-80FF-0243763799E3}" destId="{ADD8151E-72D7-4536-838E-637F893E097F}" srcOrd="0" destOrd="0" presId="urn:microsoft.com/office/officeart/2005/8/layout/default#1"/>
    <dgm:cxn modelId="{1A919851-67F4-406E-B218-A1F00F9E71C9}" srcId="{AEB8372B-9E40-4EE7-9EB9-41B8ED3B3181}" destId="{7224D535-C152-4418-B540-7A77C38324A0}" srcOrd="7" destOrd="0" parTransId="{4FA7C52E-1966-43D8-8678-AF9F32722A37}" sibTransId="{E3D9AA85-221A-4BE3-A837-0822456D7585}"/>
    <dgm:cxn modelId="{7F7415E3-C595-4BAD-802A-AE9883BF4239}" type="presOf" srcId="{BBBE1971-D0E2-41C1-85F1-759CAFD8CF75}" destId="{29343404-8A79-400B-B797-F93D82263D84}" srcOrd="0" destOrd="0" presId="urn:microsoft.com/office/officeart/2005/8/layout/default#1"/>
    <dgm:cxn modelId="{131C166B-396F-4469-9192-0679A510C972}" type="presOf" srcId="{BDDE066C-B63A-402B-A566-B2E28DADCE5C}" destId="{3F0254E9-5ACE-49DA-B4BE-09F27371C80C}" srcOrd="0" destOrd="0" presId="urn:microsoft.com/office/officeart/2005/8/layout/default#1"/>
    <dgm:cxn modelId="{BBEE6C0C-2C50-47B5-ACD5-00A46049E156}" srcId="{AEB8372B-9E40-4EE7-9EB9-41B8ED3B3181}" destId="{43E108CC-6F03-4281-BC91-B85506CB6C52}" srcOrd="6" destOrd="0" parTransId="{4EC169D1-F221-4A28-B099-E3317AB747EC}" sibTransId="{F50ABB4E-0AE9-4179-98C5-3DC59C0E4510}"/>
    <dgm:cxn modelId="{365BBBA8-FB57-45B3-9E83-549D62EA107E}" type="presOf" srcId="{47BD4411-9A4C-4630-98D9-9F661F6DA60B}" destId="{21533A0F-1BCB-4248-AD5C-724C3E5D4306}" srcOrd="0" destOrd="0" presId="urn:microsoft.com/office/officeart/2005/8/layout/default#1"/>
    <dgm:cxn modelId="{2F265D8E-63A5-4E0D-B777-9E6BD97D62E3}" type="presOf" srcId="{7224D535-C152-4418-B540-7A77C38324A0}" destId="{F686E81F-37C2-4A10-8114-6FEFE9555805}" srcOrd="0" destOrd="0" presId="urn:microsoft.com/office/officeart/2005/8/layout/default#1"/>
    <dgm:cxn modelId="{A913EB10-AC40-4392-A125-B509D1FA55CC}" type="presOf" srcId="{BC0BC135-0E94-4FF6-AFA8-E83AEB24AD70}" destId="{03DCAF1D-A9CA-42A9-8576-8FFF59B043BB}" srcOrd="0" destOrd="0" presId="urn:microsoft.com/office/officeart/2005/8/layout/default#1"/>
    <dgm:cxn modelId="{FCE97D4D-BBEE-4B95-8B5B-86A25CD1F0BE}" type="presOf" srcId="{AEB8372B-9E40-4EE7-9EB9-41B8ED3B3181}" destId="{4A3A9557-8A5A-4166-9676-651462B6B0BC}" srcOrd="0" destOrd="0" presId="urn:microsoft.com/office/officeart/2005/8/layout/default#1"/>
    <dgm:cxn modelId="{DFED7622-2442-49DE-A6FA-775D86DF8DC4}" srcId="{AEB8372B-9E40-4EE7-9EB9-41B8ED3B3181}" destId="{4C050CF6-BB22-4466-80FF-0243763799E3}" srcOrd="1" destOrd="0" parTransId="{3A32C632-CEC9-43FF-A7D4-A7E625E0F983}" sibTransId="{D19CAA09-AFB1-48CF-8C33-B0A02D7D06E0}"/>
    <dgm:cxn modelId="{52D8BA9F-15BD-4A70-8C40-D2E154BDF4B5}" srcId="{AEB8372B-9E40-4EE7-9EB9-41B8ED3B3181}" destId="{BDDE066C-B63A-402B-A566-B2E28DADCE5C}" srcOrd="8" destOrd="0" parTransId="{EF51AA32-C6A3-4005-BB8B-0C5CCB88F8A1}" sibTransId="{8126FB5C-F972-46F0-9924-DAD33796C20E}"/>
    <dgm:cxn modelId="{15D60C95-5B85-4E3D-9736-BAC12799520E}" srcId="{AEB8372B-9E40-4EE7-9EB9-41B8ED3B3181}" destId="{BC0BC135-0E94-4FF6-AFA8-E83AEB24AD70}" srcOrd="5" destOrd="0" parTransId="{57770030-69F4-4425-AF3D-9A1C4543F7A6}" sibTransId="{F9F0C783-8AA2-410D-9B93-BC230B340CB1}"/>
    <dgm:cxn modelId="{543F8393-DF1C-4E6E-BDA7-5ACA787E3DEB}" type="presParOf" srcId="{4A3A9557-8A5A-4166-9676-651462B6B0BC}" destId="{21533A0F-1BCB-4248-AD5C-724C3E5D4306}" srcOrd="0" destOrd="0" presId="urn:microsoft.com/office/officeart/2005/8/layout/default#1"/>
    <dgm:cxn modelId="{611B2115-3573-4951-81E4-FBC09E034A7E}" type="presParOf" srcId="{4A3A9557-8A5A-4166-9676-651462B6B0BC}" destId="{02161AC5-B597-4636-A23C-F47D77BF9594}" srcOrd="1" destOrd="0" presId="urn:microsoft.com/office/officeart/2005/8/layout/default#1"/>
    <dgm:cxn modelId="{0F5C7DEC-9130-438A-A438-EAB8D66E6FB5}" type="presParOf" srcId="{4A3A9557-8A5A-4166-9676-651462B6B0BC}" destId="{ADD8151E-72D7-4536-838E-637F893E097F}" srcOrd="2" destOrd="0" presId="urn:microsoft.com/office/officeart/2005/8/layout/default#1"/>
    <dgm:cxn modelId="{B1DD5BC5-2837-491D-9F97-6A591D42FE70}" type="presParOf" srcId="{4A3A9557-8A5A-4166-9676-651462B6B0BC}" destId="{64CD5708-5636-4549-B5D7-EAD31B76F372}" srcOrd="3" destOrd="0" presId="urn:microsoft.com/office/officeart/2005/8/layout/default#1"/>
    <dgm:cxn modelId="{A77A3F3C-8F7F-4C4E-A54D-90177340A58B}" type="presParOf" srcId="{4A3A9557-8A5A-4166-9676-651462B6B0BC}" destId="{EDB9EE7C-D2FE-444A-AC7F-A7BF8FA41742}" srcOrd="4" destOrd="0" presId="urn:microsoft.com/office/officeart/2005/8/layout/default#1"/>
    <dgm:cxn modelId="{F185D060-BAA8-400C-805F-44B872C47AB6}" type="presParOf" srcId="{4A3A9557-8A5A-4166-9676-651462B6B0BC}" destId="{BD59E6E6-E2C7-41CB-9834-0CD04676B638}" srcOrd="5" destOrd="0" presId="urn:microsoft.com/office/officeart/2005/8/layout/default#1"/>
    <dgm:cxn modelId="{E6892CCD-3C13-4646-A9D9-F2C540AF830C}" type="presParOf" srcId="{4A3A9557-8A5A-4166-9676-651462B6B0BC}" destId="{E66597CA-F7AB-4E13-B12D-2C01048A9ED4}" srcOrd="6" destOrd="0" presId="urn:microsoft.com/office/officeart/2005/8/layout/default#1"/>
    <dgm:cxn modelId="{FCC30CF9-BCAC-42C1-A76B-E1E14B6342BB}" type="presParOf" srcId="{4A3A9557-8A5A-4166-9676-651462B6B0BC}" destId="{AED6816D-ABB9-4E7D-B9E9-52C08A9D5E9B}" srcOrd="7" destOrd="0" presId="urn:microsoft.com/office/officeart/2005/8/layout/default#1"/>
    <dgm:cxn modelId="{A4E8E4D1-7B85-4F7A-BC43-787F46BBEAD6}" type="presParOf" srcId="{4A3A9557-8A5A-4166-9676-651462B6B0BC}" destId="{29343404-8A79-400B-B797-F93D82263D84}" srcOrd="8" destOrd="0" presId="urn:microsoft.com/office/officeart/2005/8/layout/default#1"/>
    <dgm:cxn modelId="{94787C44-AE16-4276-AAFA-BE8C48827901}" type="presParOf" srcId="{4A3A9557-8A5A-4166-9676-651462B6B0BC}" destId="{2876CD83-DAB3-4FC1-A8E8-E35C5B435D4F}" srcOrd="9" destOrd="0" presId="urn:microsoft.com/office/officeart/2005/8/layout/default#1"/>
    <dgm:cxn modelId="{52658C32-774E-4603-9342-BCD2B8014330}" type="presParOf" srcId="{4A3A9557-8A5A-4166-9676-651462B6B0BC}" destId="{03DCAF1D-A9CA-42A9-8576-8FFF59B043BB}" srcOrd="10" destOrd="0" presId="urn:microsoft.com/office/officeart/2005/8/layout/default#1"/>
    <dgm:cxn modelId="{7E7A7A99-E91A-426A-A366-A2834BD0B6DA}" type="presParOf" srcId="{4A3A9557-8A5A-4166-9676-651462B6B0BC}" destId="{19325C54-A75D-46D9-B9CA-5B155704D638}" srcOrd="11" destOrd="0" presId="urn:microsoft.com/office/officeart/2005/8/layout/default#1"/>
    <dgm:cxn modelId="{9D48DEC2-211F-43B8-B8A5-0E16A147F1A5}" type="presParOf" srcId="{4A3A9557-8A5A-4166-9676-651462B6B0BC}" destId="{FD1E979A-7B6D-407F-AD4D-0EF1C15937D5}" srcOrd="12" destOrd="0" presId="urn:microsoft.com/office/officeart/2005/8/layout/default#1"/>
    <dgm:cxn modelId="{2992885F-0277-4038-8273-3E52EBDD4757}" type="presParOf" srcId="{4A3A9557-8A5A-4166-9676-651462B6B0BC}" destId="{FABE7356-8EC7-47C1-B931-B8CC2849048F}" srcOrd="13" destOrd="0" presId="urn:microsoft.com/office/officeart/2005/8/layout/default#1"/>
    <dgm:cxn modelId="{CC47F55F-8B6A-413D-9FDA-D17EBE7DDECD}" type="presParOf" srcId="{4A3A9557-8A5A-4166-9676-651462B6B0BC}" destId="{F686E81F-37C2-4A10-8114-6FEFE9555805}" srcOrd="14" destOrd="0" presId="urn:microsoft.com/office/officeart/2005/8/layout/default#1"/>
    <dgm:cxn modelId="{7A5B50E9-4B83-4075-9C29-F3215C6272AE}" type="presParOf" srcId="{4A3A9557-8A5A-4166-9676-651462B6B0BC}" destId="{A74FB318-0169-47DF-B936-E728ECD7A4BA}" srcOrd="15" destOrd="0" presId="urn:microsoft.com/office/officeart/2005/8/layout/default#1"/>
    <dgm:cxn modelId="{B1120CB7-23CD-4931-85DB-27B725182860}" type="presParOf" srcId="{4A3A9557-8A5A-4166-9676-651462B6B0BC}" destId="{3F0254E9-5ACE-49DA-B4BE-09F27371C80C}" srcOrd="16"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2E143-A649-4270-957A-8059F0A4A517}">
      <dsp:nvSpPr>
        <dsp:cNvPr id="0" name=""/>
        <dsp:cNvSpPr/>
      </dsp:nvSpPr>
      <dsp:spPr>
        <a:xfrm>
          <a:off x="2507" y="1873283"/>
          <a:ext cx="3054960" cy="1221984"/>
        </a:xfrm>
        <a:prstGeom prst="chevron">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013" tIns="34671" rIns="34671" bIns="34671" numCol="1" spcCol="1270" anchor="ctr" anchorCtr="0">
          <a:noAutofit/>
        </a:bodyPr>
        <a:lstStyle/>
        <a:p>
          <a:pPr lvl="0" algn="ctr" defTabSz="1155700">
            <a:lnSpc>
              <a:spcPct val="90000"/>
            </a:lnSpc>
            <a:spcBef>
              <a:spcPct val="0"/>
            </a:spcBef>
            <a:spcAft>
              <a:spcPct val="35000"/>
            </a:spcAft>
          </a:pPr>
          <a:r>
            <a:rPr lang="en-GB" sz="2600" kern="1200" dirty="0" smtClean="0"/>
            <a:t>Application Form</a:t>
          </a:r>
          <a:endParaRPr lang="en-GB" sz="2600" kern="1200" dirty="0"/>
        </a:p>
      </dsp:txBody>
      <dsp:txXfrm>
        <a:off x="613499" y="1873283"/>
        <a:ext cx="1832976" cy="1221984"/>
      </dsp:txXfrm>
    </dsp:sp>
    <dsp:sp modelId="{D13AF240-76E4-497D-871F-09FB04528F03}">
      <dsp:nvSpPr>
        <dsp:cNvPr id="0" name=""/>
        <dsp:cNvSpPr/>
      </dsp:nvSpPr>
      <dsp:spPr>
        <a:xfrm>
          <a:off x="2751971" y="1873283"/>
          <a:ext cx="3054960" cy="1221984"/>
        </a:xfrm>
        <a:prstGeom prst="chevron">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013" tIns="34671" rIns="34671" bIns="34671" numCol="1" spcCol="1270" anchor="ctr" anchorCtr="0">
          <a:noAutofit/>
        </a:bodyPr>
        <a:lstStyle/>
        <a:p>
          <a:pPr lvl="0" algn="ctr" defTabSz="1155700">
            <a:lnSpc>
              <a:spcPct val="90000"/>
            </a:lnSpc>
            <a:spcBef>
              <a:spcPct val="0"/>
            </a:spcBef>
            <a:spcAft>
              <a:spcPct val="35000"/>
            </a:spcAft>
          </a:pPr>
          <a:r>
            <a:rPr lang="en-GB" sz="2600" kern="1200" dirty="0" smtClean="0"/>
            <a:t>Interview</a:t>
          </a:r>
          <a:endParaRPr lang="en-GB" sz="2600" kern="1200" dirty="0"/>
        </a:p>
      </dsp:txBody>
      <dsp:txXfrm>
        <a:off x="3362963" y="1873283"/>
        <a:ext cx="1832976" cy="1221984"/>
      </dsp:txXfrm>
    </dsp:sp>
    <dsp:sp modelId="{51C74EA5-4811-4E47-B6BA-056B4C6555AA}">
      <dsp:nvSpPr>
        <dsp:cNvPr id="0" name=""/>
        <dsp:cNvSpPr/>
      </dsp:nvSpPr>
      <dsp:spPr>
        <a:xfrm>
          <a:off x="5501436" y="1873283"/>
          <a:ext cx="3054960" cy="1221984"/>
        </a:xfrm>
        <a:prstGeom prst="chevron">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013" tIns="34671" rIns="34671" bIns="34671" numCol="1" spcCol="1270" anchor="ctr" anchorCtr="0">
          <a:noAutofit/>
        </a:bodyPr>
        <a:lstStyle/>
        <a:p>
          <a:pPr lvl="0" algn="ctr" defTabSz="1155700">
            <a:lnSpc>
              <a:spcPct val="90000"/>
            </a:lnSpc>
            <a:spcBef>
              <a:spcPct val="0"/>
            </a:spcBef>
            <a:spcAft>
              <a:spcPct val="35000"/>
            </a:spcAft>
          </a:pPr>
          <a:r>
            <a:rPr lang="en-GB" sz="2600" kern="1200" dirty="0" smtClean="0"/>
            <a:t>References</a:t>
          </a:r>
          <a:endParaRPr lang="en-GB" sz="2600" kern="1200" dirty="0"/>
        </a:p>
      </dsp:txBody>
      <dsp:txXfrm>
        <a:off x="6112428" y="1873283"/>
        <a:ext cx="1832976" cy="12219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33A0F-1BCB-4248-AD5C-724C3E5D4306}">
      <dsp:nvSpPr>
        <dsp:cNvPr id="0" name=""/>
        <dsp:cNvSpPr/>
      </dsp:nvSpPr>
      <dsp:spPr>
        <a:xfrm>
          <a:off x="457660" y="3186"/>
          <a:ext cx="1842615" cy="1105569"/>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Age</a:t>
          </a:r>
          <a:endParaRPr lang="en-US" sz="2000" kern="1200" dirty="0"/>
        </a:p>
      </dsp:txBody>
      <dsp:txXfrm>
        <a:off x="457660" y="3186"/>
        <a:ext cx="1842615" cy="1105569"/>
      </dsp:txXfrm>
    </dsp:sp>
    <dsp:sp modelId="{ADD8151E-72D7-4536-838E-637F893E097F}">
      <dsp:nvSpPr>
        <dsp:cNvPr id="0" name=""/>
        <dsp:cNvSpPr/>
      </dsp:nvSpPr>
      <dsp:spPr>
        <a:xfrm>
          <a:off x="2484537" y="3186"/>
          <a:ext cx="1842615" cy="1105569"/>
        </a:xfrm>
        <a:prstGeom prst="rect">
          <a:avLst/>
        </a:prstGeom>
        <a:gradFill rotWithShape="0">
          <a:gsLst>
            <a:gs pos="0">
              <a:schemeClr val="accent3">
                <a:hueOff val="1406283"/>
                <a:satOff val="-2110"/>
                <a:lumOff val="-343"/>
                <a:alphaOff val="0"/>
                <a:shade val="51000"/>
                <a:satMod val="130000"/>
              </a:schemeClr>
            </a:gs>
            <a:gs pos="80000">
              <a:schemeClr val="accent3">
                <a:hueOff val="1406283"/>
                <a:satOff val="-2110"/>
                <a:lumOff val="-343"/>
                <a:alphaOff val="0"/>
                <a:shade val="93000"/>
                <a:satMod val="130000"/>
              </a:schemeClr>
            </a:gs>
            <a:gs pos="100000">
              <a:schemeClr val="accent3">
                <a:hueOff val="1406283"/>
                <a:satOff val="-2110"/>
                <a:lumOff val="-34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Race</a:t>
          </a:r>
          <a:endParaRPr lang="en-US" sz="2000" kern="1200" dirty="0"/>
        </a:p>
      </dsp:txBody>
      <dsp:txXfrm>
        <a:off x="2484537" y="3186"/>
        <a:ext cx="1842615" cy="1105569"/>
      </dsp:txXfrm>
    </dsp:sp>
    <dsp:sp modelId="{EDB9EE7C-D2FE-444A-AC7F-A7BF8FA41742}">
      <dsp:nvSpPr>
        <dsp:cNvPr id="0" name=""/>
        <dsp:cNvSpPr/>
      </dsp:nvSpPr>
      <dsp:spPr>
        <a:xfrm>
          <a:off x="4511414" y="3186"/>
          <a:ext cx="1842615" cy="1105569"/>
        </a:xfrm>
        <a:prstGeom prst="rect">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Disability</a:t>
          </a:r>
          <a:endParaRPr lang="en-US" sz="2000" kern="1200" dirty="0"/>
        </a:p>
      </dsp:txBody>
      <dsp:txXfrm>
        <a:off x="4511414" y="3186"/>
        <a:ext cx="1842615" cy="1105569"/>
      </dsp:txXfrm>
    </dsp:sp>
    <dsp:sp modelId="{E66597CA-F7AB-4E13-B12D-2C01048A9ED4}">
      <dsp:nvSpPr>
        <dsp:cNvPr id="0" name=""/>
        <dsp:cNvSpPr/>
      </dsp:nvSpPr>
      <dsp:spPr>
        <a:xfrm>
          <a:off x="457660" y="1293017"/>
          <a:ext cx="1842615" cy="1105569"/>
        </a:xfrm>
        <a:prstGeom prst="rect">
          <a:avLst/>
        </a:prstGeom>
        <a:gradFill rotWithShape="0">
          <a:gsLst>
            <a:gs pos="0">
              <a:schemeClr val="accent3">
                <a:hueOff val="4218849"/>
                <a:satOff val="-6330"/>
                <a:lumOff val="-1029"/>
                <a:alphaOff val="0"/>
                <a:shade val="51000"/>
                <a:satMod val="130000"/>
              </a:schemeClr>
            </a:gs>
            <a:gs pos="80000">
              <a:schemeClr val="accent3">
                <a:hueOff val="4218849"/>
                <a:satOff val="-6330"/>
                <a:lumOff val="-1029"/>
                <a:alphaOff val="0"/>
                <a:shade val="93000"/>
                <a:satMod val="130000"/>
              </a:schemeClr>
            </a:gs>
            <a:gs pos="100000">
              <a:schemeClr val="accent3">
                <a:hueOff val="4218849"/>
                <a:satOff val="-6330"/>
                <a:lumOff val="-102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Sexual Orientation</a:t>
          </a:r>
          <a:endParaRPr lang="en-US" sz="2000" kern="1200" dirty="0"/>
        </a:p>
      </dsp:txBody>
      <dsp:txXfrm>
        <a:off x="457660" y="1293017"/>
        <a:ext cx="1842615" cy="1105569"/>
      </dsp:txXfrm>
    </dsp:sp>
    <dsp:sp modelId="{29343404-8A79-400B-B797-F93D82263D84}">
      <dsp:nvSpPr>
        <dsp:cNvPr id="0" name=""/>
        <dsp:cNvSpPr/>
      </dsp:nvSpPr>
      <dsp:spPr>
        <a:xfrm>
          <a:off x="2484537" y="1293017"/>
          <a:ext cx="1842615" cy="1105569"/>
        </a:xfrm>
        <a:prstGeom prst="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Gender</a:t>
          </a:r>
          <a:endParaRPr lang="en-US" sz="2000" kern="1200" dirty="0"/>
        </a:p>
      </dsp:txBody>
      <dsp:txXfrm>
        <a:off x="2484537" y="1293017"/>
        <a:ext cx="1842615" cy="1105569"/>
      </dsp:txXfrm>
    </dsp:sp>
    <dsp:sp modelId="{03DCAF1D-A9CA-42A9-8576-8FFF59B043BB}">
      <dsp:nvSpPr>
        <dsp:cNvPr id="0" name=""/>
        <dsp:cNvSpPr/>
      </dsp:nvSpPr>
      <dsp:spPr>
        <a:xfrm>
          <a:off x="4511414" y="1293017"/>
          <a:ext cx="1842615" cy="1105569"/>
        </a:xfrm>
        <a:prstGeom prst="rect">
          <a:avLst/>
        </a:prstGeom>
        <a:gradFill rotWithShape="0">
          <a:gsLst>
            <a:gs pos="0">
              <a:schemeClr val="accent3">
                <a:hueOff val="7031415"/>
                <a:satOff val="-10550"/>
                <a:lumOff val="-1716"/>
                <a:alphaOff val="0"/>
                <a:shade val="51000"/>
                <a:satMod val="130000"/>
              </a:schemeClr>
            </a:gs>
            <a:gs pos="80000">
              <a:schemeClr val="accent3">
                <a:hueOff val="7031415"/>
                <a:satOff val="-10550"/>
                <a:lumOff val="-1716"/>
                <a:alphaOff val="0"/>
                <a:shade val="93000"/>
                <a:satMod val="130000"/>
              </a:schemeClr>
            </a:gs>
            <a:gs pos="100000">
              <a:schemeClr val="accent3">
                <a:hueOff val="7031415"/>
                <a:satOff val="-10550"/>
                <a:lumOff val="-171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Gender Reassignment</a:t>
          </a:r>
          <a:endParaRPr lang="en-US" sz="2000" kern="1200" dirty="0"/>
        </a:p>
      </dsp:txBody>
      <dsp:txXfrm>
        <a:off x="4511414" y="1293017"/>
        <a:ext cx="1842615" cy="1105569"/>
      </dsp:txXfrm>
    </dsp:sp>
    <dsp:sp modelId="{FD1E979A-7B6D-407F-AD4D-0EF1C15937D5}">
      <dsp:nvSpPr>
        <dsp:cNvPr id="0" name=""/>
        <dsp:cNvSpPr/>
      </dsp:nvSpPr>
      <dsp:spPr>
        <a:xfrm>
          <a:off x="457660" y="2582848"/>
          <a:ext cx="1842615" cy="1105569"/>
        </a:xfrm>
        <a:prstGeom prst="rect">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Pregnancy and Maternity</a:t>
          </a:r>
          <a:endParaRPr lang="en-US" sz="2000" kern="1200" dirty="0"/>
        </a:p>
      </dsp:txBody>
      <dsp:txXfrm>
        <a:off x="457660" y="2582848"/>
        <a:ext cx="1842615" cy="1105569"/>
      </dsp:txXfrm>
    </dsp:sp>
    <dsp:sp modelId="{F686E81F-37C2-4A10-8114-6FEFE9555805}">
      <dsp:nvSpPr>
        <dsp:cNvPr id="0" name=""/>
        <dsp:cNvSpPr/>
      </dsp:nvSpPr>
      <dsp:spPr>
        <a:xfrm>
          <a:off x="2484537" y="2582848"/>
          <a:ext cx="1842615" cy="1105569"/>
        </a:xfrm>
        <a:prstGeom prst="rect">
          <a:avLst/>
        </a:prstGeom>
        <a:gradFill rotWithShape="0">
          <a:gsLst>
            <a:gs pos="0">
              <a:schemeClr val="accent3">
                <a:hueOff val="9843981"/>
                <a:satOff val="-14770"/>
                <a:lumOff val="-2402"/>
                <a:alphaOff val="0"/>
                <a:shade val="51000"/>
                <a:satMod val="130000"/>
              </a:schemeClr>
            </a:gs>
            <a:gs pos="80000">
              <a:schemeClr val="accent3">
                <a:hueOff val="9843981"/>
                <a:satOff val="-14770"/>
                <a:lumOff val="-2402"/>
                <a:alphaOff val="0"/>
                <a:shade val="93000"/>
                <a:satMod val="130000"/>
              </a:schemeClr>
            </a:gs>
            <a:gs pos="100000">
              <a:schemeClr val="accent3">
                <a:hueOff val="9843981"/>
                <a:satOff val="-14770"/>
                <a:lumOff val="-240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Marriage and Civil Partnership</a:t>
          </a:r>
          <a:endParaRPr lang="en-US" sz="2000" kern="1200" dirty="0"/>
        </a:p>
      </dsp:txBody>
      <dsp:txXfrm>
        <a:off x="2484537" y="2582848"/>
        <a:ext cx="1842615" cy="1105569"/>
      </dsp:txXfrm>
    </dsp:sp>
    <dsp:sp modelId="{3F0254E9-5ACE-49DA-B4BE-09F27371C80C}">
      <dsp:nvSpPr>
        <dsp:cNvPr id="0" name=""/>
        <dsp:cNvSpPr/>
      </dsp:nvSpPr>
      <dsp:spPr>
        <a:xfrm>
          <a:off x="4511414" y="2582848"/>
          <a:ext cx="1842615" cy="1105569"/>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Religion and Belief</a:t>
          </a:r>
          <a:endParaRPr lang="en-US" sz="2000" kern="1200" dirty="0"/>
        </a:p>
      </dsp:txBody>
      <dsp:txXfrm>
        <a:off x="4511414" y="2582848"/>
        <a:ext cx="1842615" cy="1105569"/>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14/01/2019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14/01/2019</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www.sfbn-equality-diversity.org.uk/meaning.html"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2</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p>
        </p:txBody>
      </p:sp>
    </p:spTree>
    <p:extLst>
      <p:ext uri="{BB962C8B-B14F-4D97-AF65-F5344CB8AC3E}">
        <p14:creationId xmlns:p14="http://schemas.microsoft.com/office/powerpoint/2010/main" val="3984611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3</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1951454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4</a:t>
            </a:fld>
            <a:endParaRPr lang="en-GB"/>
          </a:p>
        </p:txBody>
      </p:sp>
    </p:spTree>
    <p:extLst>
      <p:ext uri="{BB962C8B-B14F-4D97-AF65-F5344CB8AC3E}">
        <p14:creationId xmlns:p14="http://schemas.microsoft.com/office/powerpoint/2010/main" val="4203059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5</a:t>
            </a:fld>
            <a:endParaRPr lang="en-GB"/>
          </a:p>
        </p:txBody>
      </p:sp>
    </p:spTree>
    <p:extLst>
      <p:ext uri="{BB962C8B-B14F-4D97-AF65-F5344CB8AC3E}">
        <p14:creationId xmlns:p14="http://schemas.microsoft.com/office/powerpoint/2010/main" val="9007255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6</a:t>
            </a:fld>
            <a:endParaRPr lang="en-GB"/>
          </a:p>
        </p:txBody>
      </p:sp>
    </p:spTree>
    <p:extLst>
      <p:ext uri="{BB962C8B-B14F-4D97-AF65-F5344CB8AC3E}">
        <p14:creationId xmlns:p14="http://schemas.microsoft.com/office/powerpoint/2010/main" val="1970329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1995379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Taylor 2010 pg. 135-140</a:t>
            </a:r>
          </a:p>
          <a:p>
            <a:r>
              <a:rPr lang="en-GB" dirty="0" smtClean="0"/>
              <a:t>Observation, interview,</a:t>
            </a:r>
            <a:r>
              <a:rPr lang="en-GB" baseline="0" dirty="0" smtClean="0"/>
              <a:t> team interview, questionnaire.</a:t>
            </a:r>
          </a:p>
          <a:p>
            <a:r>
              <a:rPr lang="en-GB" baseline="0" dirty="0" smtClean="0"/>
              <a:t>What are the drawbacks to the identified methods?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3361445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9</a:t>
            </a:fld>
            <a:endParaRPr lang="en-GB"/>
          </a:p>
        </p:txBody>
      </p:sp>
    </p:spTree>
    <p:extLst>
      <p:ext uri="{BB962C8B-B14F-4D97-AF65-F5344CB8AC3E}">
        <p14:creationId xmlns:p14="http://schemas.microsoft.com/office/powerpoint/2010/main" val="2892725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Items included must not discriminate, directly or indirectly</a:t>
            </a:r>
            <a:r>
              <a:rPr lang="en-GB" baseline="0" dirty="0" smtClean="0"/>
              <a:t> against anyone on the grounds of a protected characteristic.  We will talk more about this later?</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3157314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When preparing a framework, it is important to take account of the legal background (for example, disability discrimination law) and ensure that none of the competencies discriminate against any particular group of employees or potential employees.</a:t>
            </a:r>
          </a:p>
          <a:p>
            <a:r>
              <a:rPr lang="en-GB" dirty="0" smtClean="0">
                <a:effectLst/>
              </a:rPr>
              <a:t>It is also important that when frameworks are used to assess competence, they recognise an individual’s potential to develop certain competencies and do not just collect evidence from use of a certain behaviour in the past.</a:t>
            </a:r>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13</a:t>
            </a:fld>
            <a:endParaRPr lang="en-GB"/>
          </a:p>
        </p:txBody>
      </p:sp>
    </p:spTree>
    <p:extLst>
      <p:ext uri="{BB962C8B-B14F-4D97-AF65-F5344CB8AC3E}">
        <p14:creationId xmlns:p14="http://schemas.microsoft.com/office/powerpoint/2010/main" val="2184293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Page 161 Taylor 2010</a:t>
            </a:r>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14</a:t>
            </a:fld>
            <a:endParaRPr lang="en-GB"/>
          </a:p>
        </p:txBody>
      </p:sp>
    </p:spTree>
    <p:extLst>
      <p:ext uri="{BB962C8B-B14F-4D97-AF65-F5344CB8AC3E}">
        <p14:creationId xmlns:p14="http://schemas.microsoft.com/office/powerpoint/2010/main" val="36091441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more information read the CIPD</a:t>
            </a:r>
            <a:r>
              <a:rPr lang="en-GB" baseline="0" dirty="0" smtClean="0"/>
              <a:t> report ‘Putting Social Media to Work’ </a:t>
            </a:r>
            <a:endParaRPr lang="en-GB" dirty="0"/>
          </a:p>
        </p:txBody>
      </p:sp>
      <p:sp>
        <p:nvSpPr>
          <p:cNvPr id="4" name="Slide Number Placeholder 3"/>
          <p:cNvSpPr>
            <a:spLocks noGrp="1"/>
          </p:cNvSpPr>
          <p:nvPr>
            <p:ph type="sldNum" sz="quarter" idx="10"/>
          </p:nvPr>
        </p:nvSpPr>
        <p:spPr/>
        <p:txBody>
          <a:bodyPr/>
          <a:lstStyle/>
          <a:p>
            <a:fld id="{5241147B-2EFC-4B95-9DE6-EE8659646115}" type="slidenum">
              <a:rPr lang="en-GB" smtClean="0"/>
              <a:pPr/>
              <a:t>15</a:t>
            </a:fld>
            <a:endParaRPr lang="en-GB" dirty="0"/>
          </a:p>
        </p:txBody>
      </p:sp>
    </p:spTree>
    <p:extLst>
      <p:ext uri="{BB962C8B-B14F-4D97-AF65-F5344CB8AC3E}">
        <p14:creationId xmlns:p14="http://schemas.microsoft.com/office/powerpoint/2010/main" val="8793864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36979480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41147B-2EFC-4B95-9DE6-EE8659646115}" type="slidenum">
              <a:rPr lang="en-GB" smtClean="0"/>
              <a:pPr/>
              <a:t>17</a:t>
            </a:fld>
            <a:endParaRPr lang="en-GB" dirty="0"/>
          </a:p>
        </p:txBody>
      </p:sp>
    </p:spTree>
    <p:extLst>
      <p:ext uri="{BB962C8B-B14F-4D97-AF65-F5344CB8AC3E}">
        <p14:creationId xmlns:p14="http://schemas.microsoft.com/office/powerpoint/2010/main" val="682369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Part 1 - 20 minutes to research and 5 minutes to feedback. </a:t>
            </a:r>
          </a:p>
          <a:p>
            <a:r>
              <a:rPr lang="en-GB" baseline="0" dirty="0" smtClean="0"/>
              <a:t>Part 2 – 15 minutes research and 5 minutes feedback.</a:t>
            </a:r>
            <a:endParaRPr lang="en-GB" dirty="0"/>
          </a:p>
        </p:txBody>
      </p:sp>
      <p:sp>
        <p:nvSpPr>
          <p:cNvPr id="4" name="Header Placeholder 3"/>
          <p:cNvSpPr>
            <a:spLocks noGrp="1"/>
          </p:cNvSpPr>
          <p:nvPr>
            <p:ph type="hdr" sz="quarter" idx="10"/>
          </p:nvPr>
        </p:nvSpPr>
        <p:spPr/>
        <p:txBody>
          <a:bodyPr/>
          <a:lstStyle/>
          <a:p>
            <a:r>
              <a:rPr lang="en-GB" dirty="0"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18</a:t>
            </a:fld>
            <a:endParaRPr lang="en-GB" dirty="0"/>
          </a:p>
        </p:txBody>
      </p:sp>
    </p:spTree>
    <p:extLst>
      <p:ext uri="{BB962C8B-B14F-4D97-AF65-F5344CB8AC3E}">
        <p14:creationId xmlns:p14="http://schemas.microsoft.com/office/powerpoint/2010/main" val="16867615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A7ECDF42-0C00-45AF-A855-94EFC84A2C3D}" type="slidenum">
              <a:rPr lang="en-GB" smtClean="0">
                <a:ea typeface="MS PGothic" pitchFamily="34" charset="-128"/>
              </a:rPr>
              <a:pPr/>
              <a:t>21</a:t>
            </a:fld>
            <a:endParaRPr lang="en-GB" dirty="0" smtClean="0">
              <a:ea typeface="MS PGothic" pitchFamily="34" charset="-128"/>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dirty="0" smtClean="0"/>
          </a:p>
        </p:txBody>
      </p:sp>
    </p:spTree>
    <p:extLst>
      <p:ext uri="{BB962C8B-B14F-4D97-AF65-F5344CB8AC3E}">
        <p14:creationId xmlns:p14="http://schemas.microsoft.com/office/powerpoint/2010/main" val="32745073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9C1A87-52F2-4D40-81BD-403252E8B03E}" type="slidenum">
              <a:rPr lang="en-GB" altLang="en-US"/>
              <a:pPr/>
              <a:t>22</a:t>
            </a:fld>
            <a:endParaRPr lang="en-GB" altLang="en-US" dirty="0"/>
          </a:p>
        </p:txBody>
      </p:sp>
      <p:sp>
        <p:nvSpPr>
          <p:cNvPr id="134146"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16372973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00D935A-41D3-4077-A03D-6E60D5863E04}" type="slidenum">
              <a:rPr lang="en-GB" altLang="en-US"/>
              <a:pPr/>
              <a:t>23</a:t>
            </a:fld>
            <a:endParaRPr lang="en-GB" altLang="en-US" dirty="0"/>
          </a:p>
        </p:txBody>
      </p:sp>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pPr>
              <a:spcBef>
                <a:spcPct val="50000"/>
              </a:spcBef>
            </a:pPr>
            <a:r>
              <a:rPr lang="en-GB" altLang="en-US" dirty="0" smtClean="0">
                <a:latin typeface="Arial Unicode MS" panose="020B0604020202020204" pitchFamily="34" charset="-128"/>
              </a:rPr>
              <a:t>Opinion divided as to whether biodata questionnaires include ‘hard’ or ‘soft’ questions.</a:t>
            </a:r>
          </a:p>
          <a:p>
            <a:pPr>
              <a:spcBef>
                <a:spcPct val="50000"/>
              </a:spcBef>
            </a:pPr>
            <a:r>
              <a:rPr lang="en-GB" altLang="en-US" dirty="0" smtClean="0">
                <a:latin typeface="Arial Unicode MS" panose="020B0604020202020204" pitchFamily="34" charset="-128"/>
              </a:rPr>
              <a:t>Hard questions = factual</a:t>
            </a:r>
          </a:p>
          <a:p>
            <a:pPr>
              <a:spcBef>
                <a:spcPct val="50000"/>
              </a:spcBef>
            </a:pPr>
            <a:r>
              <a:rPr lang="en-GB" altLang="en-US" dirty="0" smtClean="0">
                <a:latin typeface="Arial Unicode MS" panose="020B0604020202020204" pitchFamily="34" charset="-128"/>
              </a:rPr>
              <a:t>Soft questions = more directly job related. The aim is to allow inferences to be made.</a:t>
            </a:r>
          </a:p>
          <a:p>
            <a:pPr>
              <a:spcBef>
                <a:spcPct val="50000"/>
              </a:spcBef>
            </a:pPr>
            <a:endParaRPr lang="en-GB" altLang="en-US" dirty="0" smtClean="0">
              <a:latin typeface="Arial Unicode MS" panose="020B0604020202020204" pitchFamily="34" charset="-128"/>
            </a:endParaRPr>
          </a:p>
          <a:p>
            <a:pPr>
              <a:spcBef>
                <a:spcPct val="50000"/>
              </a:spcBef>
            </a:pPr>
            <a:r>
              <a:rPr lang="en-GB" altLang="en-US" dirty="0" smtClean="0">
                <a:latin typeface="Arial Unicode MS" panose="020B0604020202020204" pitchFamily="34" charset="-128"/>
              </a:rPr>
              <a:t>Problems with soft questions:</a:t>
            </a:r>
          </a:p>
          <a:p>
            <a:pPr>
              <a:spcBef>
                <a:spcPct val="50000"/>
              </a:spcBef>
              <a:buFontTx/>
              <a:buChar char="•"/>
            </a:pPr>
            <a:r>
              <a:rPr lang="en-GB" altLang="en-US" sz="1200" dirty="0" smtClean="0">
                <a:latin typeface="Arial Unicode MS" panose="020B0604020202020204" pitchFamily="34" charset="-128"/>
              </a:rPr>
              <a:t> Do not allow candidates to say that they would react differently in different circumstances.</a:t>
            </a:r>
          </a:p>
          <a:p>
            <a:pPr>
              <a:spcBef>
                <a:spcPct val="50000"/>
              </a:spcBef>
              <a:buFontTx/>
              <a:buChar char="•"/>
            </a:pPr>
            <a:r>
              <a:rPr lang="en-GB" altLang="en-US" sz="1200" dirty="0" smtClean="0">
                <a:latin typeface="Arial Unicode MS" panose="020B0604020202020204" pitchFamily="34" charset="-128"/>
              </a:rPr>
              <a:t> Easy for applicants to select the response they think is likely to give them the highest score.</a:t>
            </a:r>
          </a:p>
          <a:p>
            <a:pPr>
              <a:spcBef>
                <a:spcPct val="50000"/>
              </a:spcBef>
              <a:buFontTx/>
              <a:buChar char="•"/>
            </a:pPr>
            <a:r>
              <a:rPr lang="en-GB" altLang="en-US" sz="1200" dirty="0" smtClean="0">
                <a:latin typeface="Arial Unicode MS" panose="020B0604020202020204" pitchFamily="34" charset="-128"/>
              </a:rPr>
              <a:t> Can be seen as an arbitrary and unfair method of selection by rejected employees. This can have an adverse effect on the organisation’s image in the labour market.</a:t>
            </a:r>
          </a:p>
          <a:p>
            <a:pPr>
              <a:spcBef>
                <a:spcPct val="50000"/>
              </a:spcBef>
            </a:pPr>
            <a:endParaRPr lang="en-GB" altLang="en-US" dirty="0" smtClean="0">
              <a:latin typeface="Arial Unicode MS" panose="020B0604020202020204" pitchFamily="34" charset="-128"/>
            </a:endParaRPr>
          </a:p>
          <a:p>
            <a:pPr>
              <a:spcBef>
                <a:spcPct val="50000"/>
              </a:spcBef>
            </a:pPr>
            <a:r>
              <a:rPr lang="en-GB" altLang="en-US" dirty="0" smtClean="0">
                <a:latin typeface="Arial Unicode MS" panose="020B0604020202020204" pitchFamily="34" charset="-128"/>
              </a:rPr>
              <a:t>Problems with biodata in general:</a:t>
            </a:r>
          </a:p>
          <a:p>
            <a:pPr>
              <a:spcBef>
                <a:spcPct val="50000"/>
              </a:spcBef>
              <a:buFontTx/>
              <a:buChar char="•"/>
            </a:pPr>
            <a:r>
              <a:rPr lang="en-GB" altLang="en-US" sz="1200" dirty="0" smtClean="0">
                <a:latin typeface="Arial Unicode MS" panose="020B0604020202020204" pitchFamily="34" charset="-128"/>
              </a:rPr>
              <a:t> Lack of portability between job types.</a:t>
            </a:r>
          </a:p>
          <a:p>
            <a:pPr>
              <a:spcBef>
                <a:spcPct val="50000"/>
              </a:spcBef>
              <a:buFontTx/>
              <a:buChar char="•"/>
            </a:pPr>
            <a:r>
              <a:rPr lang="en-GB" altLang="en-US" sz="1200" dirty="0" smtClean="0">
                <a:latin typeface="Arial Unicode MS" panose="020B0604020202020204" pitchFamily="34" charset="-128"/>
              </a:rPr>
              <a:t> Questionnaires age rapidly, and need to be revised frequently.</a:t>
            </a:r>
          </a:p>
          <a:p>
            <a:pPr>
              <a:spcBef>
                <a:spcPct val="50000"/>
              </a:spcBef>
              <a:buFontTx/>
              <a:buChar char="•"/>
            </a:pPr>
            <a:r>
              <a:rPr lang="en-GB" altLang="en-US" sz="1200" dirty="0" smtClean="0">
                <a:latin typeface="Arial Unicode MS" panose="020B0604020202020204" pitchFamily="34" charset="-128"/>
              </a:rPr>
              <a:t> Costly and time consuming to produce – requiring large numbers of employees at the developmental stage.</a:t>
            </a:r>
          </a:p>
          <a:p>
            <a:pPr>
              <a:spcBef>
                <a:spcPct val="50000"/>
              </a:spcBef>
            </a:pPr>
            <a:endParaRPr lang="en-GB" altLang="en-US" sz="800" dirty="0" smtClean="0">
              <a:latin typeface="Arial Unicode MS" panose="020B0604020202020204" pitchFamily="34" charset="-128"/>
            </a:endParaRPr>
          </a:p>
          <a:p>
            <a:pPr>
              <a:spcBef>
                <a:spcPct val="50000"/>
              </a:spcBef>
            </a:pPr>
            <a:r>
              <a:rPr lang="en-GB" altLang="en-US" dirty="0" smtClean="0">
                <a:latin typeface="Arial Unicode MS" panose="020B0604020202020204" pitchFamily="34" charset="-128"/>
              </a:rPr>
              <a:t>Biodata is best used in the following circumstances:</a:t>
            </a:r>
          </a:p>
          <a:p>
            <a:pPr>
              <a:spcBef>
                <a:spcPct val="50000"/>
              </a:spcBef>
              <a:buFontTx/>
              <a:buChar char="•"/>
            </a:pPr>
            <a:r>
              <a:rPr lang="en-GB" altLang="en-US" sz="1200" dirty="0" smtClean="0">
                <a:latin typeface="Arial Unicode MS" panose="020B0604020202020204" pitchFamily="34" charset="-128"/>
              </a:rPr>
              <a:t> Where large numbers of applications are received for a job.</a:t>
            </a:r>
          </a:p>
          <a:p>
            <a:pPr>
              <a:spcBef>
                <a:spcPct val="50000"/>
              </a:spcBef>
              <a:buFontTx/>
              <a:buChar char="•"/>
            </a:pPr>
            <a:r>
              <a:rPr lang="en-GB" altLang="en-US" sz="1200" dirty="0" smtClean="0">
                <a:latin typeface="Arial Unicode MS" panose="020B0604020202020204" pitchFamily="34" charset="-128"/>
              </a:rPr>
              <a:t> Where there are large numbers of existing staff employed in the same position.</a:t>
            </a:r>
          </a:p>
          <a:p>
            <a:pPr>
              <a:spcBef>
                <a:spcPct val="50000"/>
              </a:spcBef>
              <a:buFontTx/>
              <a:buChar char="•"/>
            </a:pPr>
            <a:r>
              <a:rPr lang="en-GB" altLang="en-US" sz="1200" dirty="0" smtClean="0">
                <a:latin typeface="Arial Unicode MS" panose="020B0604020202020204" pitchFamily="34" charset="-128"/>
              </a:rPr>
              <a:t> Where the nature of work is unlikely to change to any great degree over time.</a:t>
            </a:r>
          </a:p>
          <a:p>
            <a:pPr>
              <a:spcBef>
                <a:spcPct val="50000"/>
              </a:spcBef>
              <a:buFontTx/>
              <a:buChar char="•"/>
            </a:pPr>
            <a:r>
              <a:rPr lang="en-GB" altLang="en-US" sz="1200" dirty="0" smtClean="0">
                <a:latin typeface="Arial Unicode MS" panose="020B0604020202020204" pitchFamily="34" charset="-128"/>
              </a:rPr>
              <a:t> Where job applications are screened centrally</a:t>
            </a:r>
            <a:endParaRPr lang="en-US" altLang="en-US" dirty="0"/>
          </a:p>
        </p:txBody>
      </p:sp>
    </p:spTree>
    <p:extLst>
      <p:ext uri="{BB962C8B-B14F-4D97-AF65-F5344CB8AC3E}">
        <p14:creationId xmlns:p14="http://schemas.microsoft.com/office/powerpoint/2010/main" val="12116728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820643-9AFD-412F-AAFB-B50A195A954C}" type="slidenum">
              <a:rPr lang="en-GB" altLang="en-US"/>
              <a:pPr/>
              <a:t>24</a:t>
            </a:fld>
            <a:endParaRPr lang="en-GB" altLang="en-US" dirty="0"/>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p:txBody>
          <a:bodyPr/>
          <a:lstStyle/>
          <a:p>
            <a:pPr>
              <a:spcBef>
                <a:spcPct val="50000"/>
              </a:spcBef>
            </a:pPr>
            <a:r>
              <a:rPr lang="en-GB" altLang="en-US" dirty="0" smtClean="0">
                <a:latin typeface="Arial Unicode MS" panose="020B0604020202020204" pitchFamily="34" charset="-128"/>
              </a:rPr>
              <a:t>Furnham (2005) distinguishes between questions that measure different types of intelligence:</a:t>
            </a:r>
          </a:p>
          <a:p>
            <a:pPr>
              <a:spcBef>
                <a:spcPct val="50000"/>
              </a:spcBef>
            </a:pPr>
            <a:r>
              <a:rPr lang="en-GB" altLang="en-US" dirty="0" smtClean="0">
                <a:latin typeface="Arial Unicode MS" panose="020B0604020202020204" pitchFamily="34" charset="-128"/>
              </a:rPr>
              <a:t>‘Crystallised intelligence’ = specific pieces of knowledge that are picked up over time.</a:t>
            </a:r>
          </a:p>
          <a:p>
            <a:pPr>
              <a:spcBef>
                <a:spcPct val="50000"/>
              </a:spcBef>
            </a:pPr>
            <a:r>
              <a:rPr lang="en-GB" altLang="en-US" dirty="0" smtClean="0">
                <a:latin typeface="Arial Unicode MS" panose="020B0604020202020204" pitchFamily="34" charset="-128"/>
              </a:rPr>
              <a:t>‘Fluid intelligence’ = ‘the ability to perceive relationships, deal with unfamiliar problems and gain new types of knowledge’.</a:t>
            </a:r>
          </a:p>
          <a:p>
            <a:pPr>
              <a:spcBef>
                <a:spcPct val="50000"/>
              </a:spcBef>
            </a:pPr>
            <a:r>
              <a:rPr lang="en-GB" altLang="en-US" dirty="0" smtClean="0">
                <a:latin typeface="Arial Unicode MS" panose="020B0604020202020204" pitchFamily="34" charset="-128"/>
              </a:rPr>
              <a:t>Fluid intelligence has been found to be the most accurate predictor of success in a job.</a:t>
            </a:r>
          </a:p>
        </p:txBody>
      </p:sp>
    </p:spTree>
    <p:extLst>
      <p:ext uri="{BB962C8B-B14F-4D97-AF65-F5344CB8AC3E}">
        <p14:creationId xmlns:p14="http://schemas.microsoft.com/office/powerpoint/2010/main" val="33231326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6AE637-B186-40A6-B941-3A03E029DAD2}" type="slidenum">
              <a:rPr lang="en-GB" altLang="en-US"/>
              <a:pPr/>
              <a:t>25</a:t>
            </a:fld>
            <a:endParaRPr lang="en-GB" altLang="en-US" dirty="0"/>
          </a:p>
        </p:txBody>
      </p:sp>
      <p:sp>
        <p:nvSpPr>
          <p:cNvPr id="140290" name="Rectangle 2"/>
          <p:cNvSpPr>
            <a:spLocks noGrp="1" noRot="1" noChangeAspect="1" noChangeArrowheads="1" noTextEdit="1"/>
          </p:cNvSpPr>
          <p:nvPr>
            <p:ph type="sldImg"/>
          </p:nvPr>
        </p:nvSpPr>
        <p:spPr>
          <a:ln/>
        </p:spPr>
      </p:sp>
      <p:sp>
        <p:nvSpPr>
          <p:cNvPr id="140291"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38456296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C96F45-97EB-4DA6-B6B5-7A0AD1E66D96}" type="slidenum">
              <a:rPr lang="en-GB" altLang="en-US"/>
              <a:pPr/>
              <a:t>26</a:t>
            </a:fld>
            <a:endParaRPr lang="en-GB" altLang="en-US" dirty="0"/>
          </a:p>
        </p:txBody>
      </p:sp>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2459871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F60309-C87A-4DF2-A755-4B796E6FCE47}" type="slidenum">
              <a:rPr lang="en-GB" altLang="en-US"/>
              <a:pPr/>
              <a:t>27</a:t>
            </a:fld>
            <a:endParaRPr lang="en-GB" altLang="en-US" dirty="0"/>
          </a:p>
        </p:txBody>
      </p:sp>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pPr>
              <a:spcBef>
                <a:spcPct val="50000"/>
              </a:spcBef>
            </a:pPr>
            <a:r>
              <a:rPr lang="en-GB" altLang="en-US" dirty="0" smtClean="0">
                <a:latin typeface="Arial Unicode MS" panose="020B0604020202020204" pitchFamily="34" charset="-128"/>
              </a:rPr>
              <a:t>Personality test data used to make inferences about:</a:t>
            </a:r>
          </a:p>
          <a:p>
            <a:pPr>
              <a:spcBef>
                <a:spcPct val="50000"/>
              </a:spcBef>
              <a:buFontTx/>
              <a:buChar char="•"/>
            </a:pPr>
            <a:r>
              <a:rPr lang="en-GB" altLang="en-US" sz="1200" dirty="0" smtClean="0">
                <a:latin typeface="Arial Unicode MS" panose="020B0604020202020204" pitchFamily="34" charset="-128"/>
              </a:rPr>
              <a:t> How well the individual’s personality matches that believed to be ideal for the job.</a:t>
            </a:r>
          </a:p>
          <a:p>
            <a:pPr>
              <a:spcBef>
                <a:spcPct val="50000"/>
              </a:spcBef>
              <a:buFontTx/>
              <a:buChar char="•"/>
            </a:pPr>
            <a:r>
              <a:rPr lang="en-GB" altLang="en-US" sz="1200" dirty="0" smtClean="0">
                <a:latin typeface="Arial Unicode MS" panose="020B0604020202020204" pitchFamily="34" charset="-128"/>
              </a:rPr>
              <a:t> How well the individual will fit in with the general organisational culture.</a:t>
            </a:r>
          </a:p>
          <a:p>
            <a:pPr>
              <a:spcBef>
                <a:spcPct val="50000"/>
              </a:spcBef>
              <a:buFontTx/>
              <a:buChar char="•"/>
            </a:pPr>
            <a:r>
              <a:rPr lang="en-GB" altLang="en-US" sz="1200" dirty="0" smtClean="0">
                <a:latin typeface="Arial Unicode MS" panose="020B0604020202020204" pitchFamily="34" charset="-128"/>
              </a:rPr>
              <a:t> How well the individual’s personality might complement those of existing team members.</a:t>
            </a:r>
          </a:p>
          <a:p>
            <a:pPr>
              <a:spcBef>
                <a:spcPct val="50000"/>
              </a:spcBef>
              <a:buFontTx/>
              <a:buChar char="•"/>
            </a:pPr>
            <a:r>
              <a:rPr lang="en-GB" altLang="en-US" sz="1200" dirty="0" smtClean="0">
                <a:latin typeface="Arial Unicode MS" panose="020B0604020202020204" pitchFamily="34" charset="-128"/>
              </a:rPr>
              <a:t> Whether an individual, otherwise well-qualified, might be unsuitable for a post because they score too high or low in terms of a particular personality trait.</a:t>
            </a:r>
          </a:p>
          <a:p>
            <a:pPr>
              <a:spcBef>
                <a:spcPct val="50000"/>
              </a:spcBef>
            </a:pPr>
            <a:endParaRPr lang="en-GB" altLang="en-US" sz="400" dirty="0" smtClean="0">
              <a:latin typeface="Arial Unicode MS" panose="020B0604020202020204" pitchFamily="34" charset="-128"/>
            </a:endParaRPr>
          </a:p>
          <a:p>
            <a:pPr>
              <a:spcBef>
                <a:spcPct val="50000"/>
              </a:spcBef>
            </a:pPr>
            <a:r>
              <a:rPr lang="en-GB" altLang="en-US" dirty="0" smtClean="0">
                <a:latin typeface="Arial Unicode MS" panose="020B0604020202020204" pitchFamily="34" charset="-128"/>
              </a:rPr>
              <a:t>Even if the results are not themselves crucial determinants of the selection decision, they can flag areas to raise and discuss at the interview stage.</a:t>
            </a:r>
          </a:p>
          <a:p>
            <a:endParaRPr lang="en-US" altLang="en-US" dirty="0" smtClean="0"/>
          </a:p>
          <a:p>
            <a:pPr>
              <a:spcBef>
                <a:spcPct val="50000"/>
              </a:spcBef>
            </a:pPr>
            <a:r>
              <a:rPr lang="en-GB" altLang="en-US" dirty="0" smtClean="0">
                <a:latin typeface="Arial Unicode MS" panose="020B0604020202020204" pitchFamily="34" charset="-128"/>
              </a:rPr>
              <a:t>Techniques:</a:t>
            </a:r>
          </a:p>
          <a:p>
            <a:pPr>
              <a:spcBef>
                <a:spcPct val="50000"/>
              </a:spcBef>
              <a:buFontTx/>
              <a:buChar char="•"/>
            </a:pPr>
            <a:r>
              <a:rPr lang="en-GB" altLang="en-US" sz="1200" dirty="0" smtClean="0">
                <a:latin typeface="Arial Unicode MS" panose="020B0604020202020204" pitchFamily="34" charset="-128"/>
              </a:rPr>
              <a:t> Asking candidates to agree or disagree with a statement, or use a Likert scale. Problematic as they allow candidates to fake their answers in an attempt to make them appear more suitable.</a:t>
            </a:r>
          </a:p>
          <a:p>
            <a:pPr>
              <a:spcBef>
                <a:spcPct val="50000"/>
              </a:spcBef>
              <a:buFontTx/>
              <a:buChar char="•"/>
            </a:pPr>
            <a:r>
              <a:rPr lang="en-GB" altLang="en-US" sz="1200" dirty="0" smtClean="0">
                <a:latin typeface="Arial Unicode MS" panose="020B0604020202020204" pitchFamily="34" charset="-128"/>
              </a:rPr>
              <a:t> Using ‘Ipsative’/forced-choice questions. Problematic because they tend to set one psychological construct against another.</a:t>
            </a:r>
          </a:p>
          <a:p>
            <a:pPr>
              <a:spcBef>
                <a:spcPct val="50000"/>
              </a:spcBef>
              <a:buFontTx/>
              <a:buChar char="•"/>
            </a:pPr>
            <a:r>
              <a:rPr lang="en-GB" altLang="en-US" sz="1200" dirty="0" smtClean="0">
                <a:latin typeface="Arial Unicode MS" panose="020B0604020202020204" pitchFamily="34" charset="-128"/>
              </a:rPr>
              <a:t> Including a ‘lie-index’/‘social desirability index’.</a:t>
            </a:r>
          </a:p>
          <a:p>
            <a:pPr>
              <a:spcBef>
                <a:spcPct val="50000"/>
              </a:spcBef>
              <a:buFontTx/>
              <a:buChar char="•"/>
            </a:pPr>
            <a:r>
              <a:rPr lang="en-GB" altLang="en-US" sz="1200" dirty="0" smtClean="0">
                <a:latin typeface="Arial Unicode MS" panose="020B0604020202020204" pitchFamily="34" charset="-128"/>
              </a:rPr>
              <a:t> Computer programmes that tailor the questions as the candidate progresses.</a:t>
            </a:r>
          </a:p>
          <a:p>
            <a:endParaRPr lang="en-US" altLang="en-US" dirty="0"/>
          </a:p>
        </p:txBody>
      </p:sp>
    </p:spTree>
    <p:extLst>
      <p:ext uri="{BB962C8B-B14F-4D97-AF65-F5344CB8AC3E}">
        <p14:creationId xmlns:p14="http://schemas.microsoft.com/office/powerpoint/2010/main" val="36896060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042CF22-78F3-4AEB-BC5B-B4024C9BC603}" type="slidenum">
              <a:rPr lang="en-GB" altLang="en-US"/>
              <a:pPr/>
              <a:t>28</a:t>
            </a:fld>
            <a:endParaRPr lang="en-GB" altLang="en-US" dirty="0"/>
          </a:p>
        </p:txBody>
      </p:sp>
      <p:sp>
        <p:nvSpPr>
          <p:cNvPr id="145410" name="Rectangle 2"/>
          <p:cNvSpPr>
            <a:spLocks noGrp="1" noRot="1" noChangeAspect="1" noChangeArrowheads="1" noTextEdit="1"/>
          </p:cNvSpPr>
          <p:nvPr>
            <p:ph type="sldImg"/>
          </p:nvPr>
        </p:nvSpPr>
        <p:spPr>
          <a:ln/>
        </p:spPr>
      </p:sp>
      <p:sp>
        <p:nvSpPr>
          <p:cNvPr id="145411"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4710749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9CE1B5-D79B-49F5-B9D9-01DAF9E72756}" type="slidenum">
              <a:rPr lang="en-GB" altLang="en-US"/>
              <a:pPr/>
              <a:t>29</a:t>
            </a:fld>
            <a:endParaRPr lang="en-GB" altLang="en-US" dirty="0"/>
          </a:p>
        </p:txBody>
      </p:sp>
      <p:sp>
        <p:nvSpPr>
          <p:cNvPr id="146434" name="Rectangle 2"/>
          <p:cNvSpPr>
            <a:spLocks noGrp="1" noRot="1" noChangeAspect="1" noChangeArrowheads="1" noTextEdit="1"/>
          </p:cNvSpPr>
          <p:nvPr>
            <p:ph type="sldImg"/>
          </p:nvPr>
        </p:nvSpPr>
        <p:spPr>
          <a:ln/>
        </p:spPr>
      </p:sp>
      <p:sp>
        <p:nvSpPr>
          <p:cNvPr id="146435"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18386773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B2F570C-E252-4F33-8211-199E7FA103A1}" type="slidenum">
              <a:rPr lang="en-GB" altLang="en-US"/>
              <a:pPr/>
              <a:t>30</a:t>
            </a:fld>
            <a:endParaRPr lang="en-GB" altLang="en-US" dirty="0"/>
          </a:p>
        </p:txBody>
      </p:sp>
      <p:sp>
        <p:nvSpPr>
          <p:cNvPr id="147458" name="Rectangle 2"/>
          <p:cNvSpPr>
            <a:spLocks noGrp="1" noRot="1" noChangeAspect="1" noChangeArrowheads="1" noTextEdit="1"/>
          </p:cNvSpPr>
          <p:nvPr>
            <p:ph type="sldImg"/>
          </p:nvPr>
        </p:nvSpPr>
        <p:spPr>
          <a:ln/>
        </p:spPr>
      </p:sp>
      <p:sp>
        <p:nvSpPr>
          <p:cNvPr id="147459"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38806460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241BC3-6CF0-49BB-8435-40C91494DCE8}" type="slidenum">
              <a:rPr lang="en-GB" altLang="en-US"/>
              <a:pPr/>
              <a:t>31</a:t>
            </a:fld>
            <a:endParaRPr lang="en-GB" altLang="en-US" dirty="0"/>
          </a:p>
        </p:txBody>
      </p:sp>
      <p:sp>
        <p:nvSpPr>
          <p:cNvPr id="149506" name="Rectangle 2"/>
          <p:cNvSpPr>
            <a:spLocks noGrp="1" noRot="1" noChangeAspect="1" noChangeArrowheads="1" noTextEdit="1"/>
          </p:cNvSpPr>
          <p:nvPr>
            <p:ph type="sldImg"/>
          </p:nvPr>
        </p:nvSpPr>
        <p:spPr>
          <a:ln/>
        </p:spPr>
      </p:sp>
      <p:sp>
        <p:nvSpPr>
          <p:cNvPr id="149507"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8858095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https://www.cipd.co.uk/knowledge/fundamentals/emp-law/recruitment/questions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32</a:t>
            </a:fld>
            <a:endParaRPr lang="en-GB"/>
          </a:p>
        </p:txBody>
      </p:sp>
    </p:spTree>
    <p:extLst>
      <p:ext uri="{BB962C8B-B14F-4D97-AF65-F5344CB8AC3E}">
        <p14:creationId xmlns:p14="http://schemas.microsoft.com/office/powerpoint/2010/main" val="28863036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dirty="0" smtClean="0">
                <a:solidFill>
                  <a:schemeClr val="tx1"/>
                </a:solidFill>
                <a:latin typeface="+mn-lt"/>
                <a:ea typeface="+mn-ea"/>
                <a:cs typeface="+mn-cs"/>
              </a:rPr>
              <a:t>Equality is about creating a fairer society based on the legal obligations to comply with anti-discrimination legislation.  Equality protects people from being discriminated against on the grounds of group membership.</a:t>
            </a:r>
            <a:endParaRPr lang="en-US" sz="1200" kern="1200" dirty="0" smtClean="0">
              <a:solidFill>
                <a:schemeClr val="tx1"/>
              </a:solidFill>
              <a:latin typeface="+mn-lt"/>
              <a:ea typeface="+mn-ea"/>
              <a:cs typeface="+mn-cs"/>
            </a:endParaRPr>
          </a:p>
          <a:p>
            <a:r>
              <a:rPr lang="en-GB" sz="1200" u="sng" kern="1200" dirty="0" smtClean="0">
                <a:solidFill>
                  <a:schemeClr val="tx1"/>
                </a:solidFill>
                <a:latin typeface="+mn-lt"/>
                <a:ea typeface="+mn-ea"/>
                <a:cs typeface="+mn-cs"/>
                <a:hlinkClick r:id="rId3"/>
              </a:rPr>
              <a:t>http://www.sfbn-equality-diversity.org.uk/meaning.html</a:t>
            </a:r>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Can you think of the different groups that are protected?</a:t>
            </a:r>
            <a:endParaRPr lang="en-US" sz="1200" kern="1200" dirty="0" smtClean="0">
              <a:solidFill>
                <a:schemeClr val="tx1"/>
              </a:solidFill>
              <a:latin typeface="+mn-lt"/>
              <a:ea typeface="+mn-ea"/>
              <a:cs typeface="+mn-cs"/>
            </a:endParaRPr>
          </a:p>
          <a:p>
            <a:pPr lvl="0"/>
            <a:r>
              <a:rPr lang="en-US" sz="1200" kern="1200" dirty="0" smtClean="0">
                <a:solidFill>
                  <a:schemeClr val="tx1"/>
                </a:solidFill>
                <a:latin typeface="+mn-lt"/>
                <a:ea typeface="+mn-ea"/>
                <a:cs typeface="+mn-cs"/>
              </a:rPr>
              <a:t>age </a:t>
            </a:r>
          </a:p>
          <a:p>
            <a:pPr lvl="0"/>
            <a:r>
              <a:rPr lang="en-US" sz="1200" kern="1200" dirty="0" smtClean="0">
                <a:solidFill>
                  <a:schemeClr val="tx1"/>
                </a:solidFill>
                <a:latin typeface="+mn-lt"/>
                <a:ea typeface="+mn-ea"/>
                <a:cs typeface="+mn-cs"/>
              </a:rPr>
              <a:t>disability </a:t>
            </a:r>
          </a:p>
          <a:p>
            <a:pPr lvl="0"/>
            <a:r>
              <a:rPr lang="en-US" sz="1200" kern="1200" dirty="0" smtClean="0">
                <a:solidFill>
                  <a:schemeClr val="tx1"/>
                </a:solidFill>
                <a:latin typeface="+mn-lt"/>
                <a:ea typeface="+mn-ea"/>
                <a:cs typeface="+mn-cs"/>
              </a:rPr>
              <a:t>gender reassignment </a:t>
            </a:r>
          </a:p>
          <a:p>
            <a:pPr lvl="0"/>
            <a:r>
              <a:rPr lang="en-US" sz="1200" kern="1200" dirty="0" smtClean="0">
                <a:solidFill>
                  <a:schemeClr val="tx1"/>
                </a:solidFill>
                <a:latin typeface="+mn-lt"/>
                <a:ea typeface="+mn-ea"/>
                <a:cs typeface="+mn-cs"/>
              </a:rPr>
              <a:t>marriage and civil partnership </a:t>
            </a:r>
          </a:p>
          <a:p>
            <a:pPr lvl="0"/>
            <a:r>
              <a:rPr lang="en-US" sz="1200" kern="1200" dirty="0" smtClean="0">
                <a:solidFill>
                  <a:schemeClr val="tx1"/>
                </a:solidFill>
                <a:latin typeface="+mn-lt"/>
                <a:ea typeface="+mn-ea"/>
                <a:cs typeface="+mn-cs"/>
              </a:rPr>
              <a:t>pregnancy and maternity </a:t>
            </a:r>
          </a:p>
          <a:p>
            <a:pPr lvl="0"/>
            <a:r>
              <a:rPr lang="en-US" sz="1200" kern="1200" dirty="0" smtClean="0">
                <a:solidFill>
                  <a:schemeClr val="tx1"/>
                </a:solidFill>
                <a:latin typeface="+mn-lt"/>
                <a:ea typeface="+mn-ea"/>
                <a:cs typeface="+mn-cs"/>
              </a:rPr>
              <a:t>race </a:t>
            </a:r>
          </a:p>
          <a:p>
            <a:pPr lvl="0"/>
            <a:r>
              <a:rPr lang="en-US" sz="1200" kern="1200" dirty="0" smtClean="0">
                <a:solidFill>
                  <a:schemeClr val="tx1"/>
                </a:solidFill>
                <a:latin typeface="+mn-lt"/>
                <a:ea typeface="+mn-ea"/>
                <a:cs typeface="+mn-cs"/>
              </a:rPr>
              <a:t>religion or belief </a:t>
            </a:r>
          </a:p>
          <a:p>
            <a:pPr lvl="0"/>
            <a:r>
              <a:rPr lang="en-US" sz="1200" kern="1200" dirty="0" smtClean="0">
                <a:solidFill>
                  <a:schemeClr val="tx1"/>
                </a:solidFill>
                <a:latin typeface="+mn-lt"/>
                <a:ea typeface="+mn-ea"/>
                <a:cs typeface="+mn-cs"/>
              </a:rPr>
              <a:t>sex </a:t>
            </a:r>
          </a:p>
          <a:p>
            <a:pPr lvl="0"/>
            <a:r>
              <a:rPr lang="en-US" sz="1200" kern="1200" dirty="0" smtClean="0">
                <a:solidFill>
                  <a:schemeClr val="tx1"/>
                </a:solidFill>
                <a:latin typeface="+mn-lt"/>
                <a:ea typeface="+mn-ea"/>
                <a:cs typeface="+mn-cs"/>
              </a:rPr>
              <a:t>sexual orientation.</a:t>
            </a:r>
          </a:p>
          <a:p>
            <a:r>
              <a:rPr lang="en-US"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These are the 9 ‘protected characteristics’ that are offered protection under the Equality Act 2010.  This act </a:t>
            </a:r>
            <a:r>
              <a:rPr lang="en-US" sz="1200" kern="1200" dirty="0" smtClean="0">
                <a:solidFill>
                  <a:schemeClr val="tx1"/>
                </a:solidFill>
                <a:latin typeface="+mn-lt"/>
                <a:ea typeface="+mn-ea"/>
                <a:cs typeface="+mn-cs"/>
              </a:rPr>
              <a:t>consolidated 9 separate anti-discrimination legislations into a single Act.</a:t>
            </a: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D85991C-7D11-4149-A075-1CF6CA10090A}" type="slidenum">
              <a:rPr lang="en-US" smtClean="0"/>
              <a:pPr/>
              <a:t>33</a:t>
            </a:fld>
            <a:endParaRPr lang="en-US"/>
          </a:p>
        </p:txBody>
      </p:sp>
    </p:spTree>
    <p:extLst>
      <p:ext uri="{BB962C8B-B14F-4D97-AF65-F5344CB8AC3E}">
        <p14:creationId xmlns:p14="http://schemas.microsoft.com/office/powerpoint/2010/main" val="197478029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37</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7627594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150256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91772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QHxz4pAelWk"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9.pn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hyperlink" Target="https://www.cipd.co.uk/knowledge/fundamentals/emp-law/recruitment/references-questions" TargetMode="External"/><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9.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dirty="0" smtClean="0">
                <a:solidFill>
                  <a:schemeClr val="accent4"/>
                </a:solidFill>
              </a:rPr>
              <a:t>Resourcing and Talent Planning: </a:t>
            </a:r>
            <a:r>
              <a:rPr lang="en-GB" dirty="0" smtClean="0">
                <a:solidFill>
                  <a:schemeClr val="bg1"/>
                </a:solidFill>
              </a:rPr>
              <a:t>Recruitment and Selection</a:t>
            </a:r>
            <a:br>
              <a:rPr lang="en-GB" dirty="0" smtClean="0">
                <a:solidFill>
                  <a:schemeClr val="bg1"/>
                </a:solidFill>
              </a:rPr>
            </a:br>
            <a:endParaRPr lang="en-GB" sz="4400" dirty="0">
              <a:solidFill>
                <a:schemeClr val="bg1"/>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idx="4294967295"/>
          </p:nvPr>
        </p:nvSpPr>
        <p:spPr>
          <a:xfrm>
            <a:off x="377223" y="2420888"/>
            <a:ext cx="8548687" cy="842963"/>
          </a:xfrm>
        </p:spPr>
        <p:txBody>
          <a:bodyPr>
            <a:noAutofit/>
          </a:bodyPr>
          <a:lstStyle/>
          <a:p>
            <a:r>
              <a:rPr lang="en-GB" altLang="en-US" sz="4000" i="1" dirty="0" smtClean="0"/>
              <a:t>“</a:t>
            </a:r>
            <a:r>
              <a:rPr lang="en-GB" sz="4000" dirty="0"/>
              <a:t>Good recruitment is vital for every organisation - finding the right people for the right roles at the right time. It ensures that the workforce has the relevant skills and abilities for the organisation's current and future needs. </a:t>
            </a:r>
            <a:r>
              <a:rPr lang="en-GB" altLang="en-US" sz="4000" i="1" dirty="0" smtClean="0"/>
              <a:t>”.</a:t>
            </a:r>
            <a:endParaRPr lang="en-GB" altLang="en-US" sz="4000" i="1" dirty="0">
              <a:hlinkClick r:id="rId3"/>
            </a:endParaRPr>
          </a:p>
        </p:txBody>
      </p:sp>
      <p:sp>
        <p:nvSpPr>
          <p:cNvPr id="2" name="TextBox 1"/>
          <p:cNvSpPr txBox="1"/>
          <p:nvPr/>
        </p:nvSpPr>
        <p:spPr>
          <a:xfrm>
            <a:off x="6876256" y="5085184"/>
            <a:ext cx="1656184" cy="369332"/>
          </a:xfrm>
          <a:prstGeom prst="rect">
            <a:avLst/>
          </a:prstGeom>
          <a:noFill/>
        </p:spPr>
        <p:txBody>
          <a:bodyPr wrap="square" rtlCol="0">
            <a:spAutoFit/>
          </a:bodyPr>
          <a:lstStyle/>
          <a:p>
            <a:r>
              <a:rPr lang="en-GB" dirty="0" smtClean="0"/>
              <a:t>(CIPD, 2017)</a:t>
            </a:r>
            <a:endParaRPr lang="en-GB" dirty="0"/>
          </a:p>
        </p:txBody>
      </p:sp>
      <p:sp>
        <p:nvSpPr>
          <p:cNvPr id="3" name="Slide Number Placeholder 2"/>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35151758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544483979"/>
              </p:ext>
            </p:extLst>
          </p:nvPr>
        </p:nvGraphicFramePr>
        <p:xfrm>
          <a:off x="385887" y="2636912"/>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Describe</a:t>
                      </a:r>
                      <a:r>
                        <a:rPr lang="en-US" sz="1700" b="0" baseline="0" dirty="0" smtClean="0">
                          <a:solidFill>
                            <a:schemeClr val="tx1"/>
                          </a:solidFill>
                        </a:rPr>
                        <a:t> the role of job descriptions, person specification and competency framework in recruitment and selection.</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smtClean="0"/>
                        <a:t>Assess the strengths and weaknesses of different methods of recruitment and selection.</a:t>
                      </a:r>
                      <a:r>
                        <a:rPr lang="en-US" sz="1700" b="0" dirty="0" smtClean="0">
                          <a:solidFill>
                            <a:schemeClr val="tx1"/>
                          </a:solidFill>
                        </a:rPr>
                        <a:t> </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Explain the main legal requirements in relation to recruitment</a:t>
                      </a:r>
                      <a:r>
                        <a:rPr lang="en-US" sz="1700" b="0" baseline="0" dirty="0" smtClean="0">
                          <a:solidFill>
                            <a:schemeClr val="tx1"/>
                          </a:solidFill>
                        </a:rPr>
                        <a:t> and selection.</a:t>
                      </a:r>
                      <a:endParaRPr lang="en-US" sz="1700" b="0" dirty="0" smtClean="0">
                        <a:solidFill>
                          <a:schemeClr val="tx1"/>
                        </a:solidFill>
                      </a:endParaRPr>
                    </a:p>
                    <a:p>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3</a:t>
            </a:fld>
            <a:endParaRPr lang="en-US" dirty="0"/>
          </a:p>
        </p:txBody>
      </p:sp>
      <p:sp>
        <p:nvSpPr>
          <p:cNvPr id="3" name="TextBox 2"/>
          <p:cNvSpPr txBox="1"/>
          <p:nvPr/>
        </p:nvSpPr>
        <p:spPr>
          <a:xfrm>
            <a:off x="467544" y="1052736"/>
            <a:ext cx="8147248" cy="1200329"/>
          </a:xfrm>
          <a:prstGeom prst="rect">
            <a:avLst/>
          </a:prstGeom>
          <a:noFill/>
        </p:spPr>
        <p:txBody>
          <a:bodyPr wrap="square" rtlCol="0">
            <a:spAutoFit/>
          </a:bodyPr>
          <a:lstStyle/>
          <a:p>
            <a:r>
              <a:rPr lang="en-GB" dirty="0" smtClean="0"/>
              <a:t>The aim of this session is to enable you to undertake core recruitment and selection activities</a:t>
            </a:r>
          </a:p>
          <a:p>
            <a:endParaRPr lang="en-GB" dirty="0" smtClean="0"/>
          </a:p>
          <a:p>
            <a:r>
              <a:rPr lang="en-GB" dirty="0" smtClean="0"/>
              <a:t>At the end of the session you will be able to:</a:t>
            </a:r>
            <a:endParaRPr lang="en-GB" dirty="0"/>
          </a:p>
        </p:txBody>
      </p:sp>
    </p:spTree>
    <p:extLst>
      <p:ext uri="{BB962C8B-B14F-4D97-AF65-F5344CB8AC3E}">
        <p14:creationId xmlns:p14="http://schemas.microsoft.com/office/powerpoint/2010/main" val="3070303474"/>
      </p:ext>
    </p:extLst>
  </p:cSld>
  <p:clrMapOvr>
    <a:masterClrMapping/>
  </p:clrMapOvr>
  <p:transition spd="med">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116632"/>
            <a:ext cx="8229600" cy="1143000"/>
          </a:xfrm>
        </p:spPr>
        <p:txBody>
          <a:bodyPr/>
          <a:lstStyle/>
          <a:p>
            <a:pPr algn="l"/>
            <a:r>
              <a:rPr lang="en-GB" dirty="0" smtClean="0">
                <a:solidFill>
                  <a:schemeClr val="tx2"/>
                </a:solidFill>
              </a:rPr>
              <a:t>What is Recruitment?</a:t>
            </a:r>
            <a:endParaRPr lang="en-GB" dirty="0">
              <a:solidFill>
                <a:schemeClr val="tx2"/>
              </a:solidFill>
            </a:endParaRPr>
          </a:p>
        </p:txBody>
      </p:sp>
      <p:sp>
        <p:nvSpPr>
          <p:cNvPr id="44035" name="Rectangle 3"/>
          <p:cNvSpPr>
            <a:spLocks noGrp="1" noChangeArrowheads="1"/>
          </p:cNvSpPr>
          <p:nvPr>
            <p:ph idx="1"/>
          </p:nvPr>
        </p:nvSpPr>
        <p:spPr>
          <a:xfrm>
            <a:off x="457200" y="1124744"/>
            <a:ext cx="8229600" cy="4392489"/>
          </a:xfrm>
        </p:spPr>
        <p:txBody>
          <a:bodyPr>
            <a:normAutofit fontScale="62500" lnSpcReduction="20000"/>
          </a:bodyPr>
          <a:lstStyle/>
          <a:p>
            <a:pPr marL="0" lvl="0" indent="0">
              <a:buNone/>
            </a:pPr>
            <a:r>
              <a:rPr lang="en-GB" sz="4200" dirty="0"/>
              <a:t>Recruitment is the process of having the right person, in the right place, at the right </a:t>
            </a:r>
            <a:r>
              <a:rPr lang="en-GB" sz="4200" dirty="0" smtClean="0"/>
              <a:t>time (CIPD, 2017).</a:t>
            </a:r>
          </a:p>
          <a:p>
            <a:pPr marL="0" lvl="0" indent="0">
              <a:buNone/>
            </a:pPr>
            <a:endParaRPr lang="en-GB" sz="4200" dirty="0" smtClean="0"/>
          </a:p>
          <a:p>
            <a:pPr marL="0" lvl="0" indent="0">
              <a:buNone/>
            </a:pPr>
            <a:r>
              <a:rPr lang="en-GB" sz="4200" dirty="0" smtClean="0"/>
              <a:t>It includes the following activities:</a:t>
            </a:r>
          </a:p>
          <a:p>
            <a:r>
              <a:rPr lang="en-GB" sz="4200" dirty="0"/>
              <a:t>defining the role</a:t>
            </a:r>
          </a:p>
          <a:p>
            <a:r>
              <a:rPr lang="en-GB" sz="4200" dirty="0"/>
              <a:t>attracting applications</a:t>
            </a:r>
          </a:p>
          <a:p>
            <a:r>
              <a:rPr lang="en-GB" sz="4200" dirty="0"/>
              <a:t>managing the application and selection process</a:t>
            </a:r>
          </a:p>
          <a:p>
            <a:r>
              <a:rPr lang="en-GB" sz="4200" dirty="0"/>
              <a:t>making the appointment</a:t>
            </a:r>
            <a:r>
              <a:rPr lang="en-GB" sz="4200" dirty="0" smtClean="0"/>
              <a:t>.</a:t>
            </a:r>
          </a:p>
          <a:p>
            <a:endParaRPr lang="en-GB" sz="4200" dirty="0" smtClean="0"/>
          </a:p>
          <a:p>
            <a:pPr marL="0" indent="0">
              <a:buNone/>
            </a:pPr>
            <a:r>
              <a:rPr lang="en-GB" sz="4200" dirty="0" smtClean="0"/>
              <a:t>Who are the main stakeholders involved in recruitment activity?</a:t>
            </a:r>
          </a:p>
          <a:p>
            <a:pPr marL="0" lvl="0" indent="0">
              <a:buNone/>
            </a:pPr>
            <a:endParaRPr lang="en-GB" dirty="0" smtClean="0"/>
          </a:p>
        </p:txBody>
      </p:sp>
      <p:sp>
        <p:nvSpPr>
          <p:cNvPr id="2" name="Slide Number Placeholder 1"/>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2120703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403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403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403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403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116632"/>
            <a:ext cx="8229600" cy="1143000"/>
          </a:xfrm>
        </p:spPr>
        <p:txBody>
          <a:bodyPr/>
          <a:lstStyle/>
          <a:p>
            <a:pPr algn="l"/>
            <a:r>
              <a:rPr lang="en-GB" dirty="0" smtClean="0">
                <a:solidFill>
                  <a:schemeClr val="tx2"/>
                </a:solidFill>
              </a:rPr>
              <a:t>What is Recruitment?</a:t>
            </a:r>
            <a:endParaRPr lang="en-GB" dirty="0">
              <a:solidFill>
                <a:schemeClr val="tx2"/>
              </a:solidFill>
            </a:endParaRPr>
          </a:p>
        </p:txBody>
      </p:sp>
      <p:sp>
        <p:nvSpPr>
          <p:cNvPr id="44035" name="Rectangle 3"/>
          <p:cNvSpPr>
            <a:spLocks noGrp="1" noChangeArrowheads="1"/>
          </p:cNvSpPr>
          <p:nvPr>
            <p:ph idx="1"/>
          </p:nvPr>
        </p:nvSpPr>
        <p:spPr>
          <a:xfrm>
            <a:off x="457200" y="1124744"/>
            <a:ext cx="8229600" cy="4392489"/>
          </a:xfrm>
        </p:spPr>
        <p:txBody>
          <a:bodyPr>
            <a:normAutofit fontScale="85000" lnSpcReduction="20000"/>
          </a:bodyPr>
          <a:lstStyle/>
          <a:p>
            <a:pPr marL="0" lvl="0" indent="0">
              <a:buNone/>
            </a:pPr>
            <a:r>
              <a:rPr lang="en-GB" sz="4200" dirty="0" smtClean="0"/>
              <a:t>But it’s not </a:t>
            </a:r>
            <a:r>
              <a:rPr lang="en-GB" sz="4200" b="1" dirty="0" smtClean="0"/>
              <a:t>just</a:t>
            </a:r>
            <a:r>
              <a:rPr lang="en-GB" sz="4200" dirty="0" smtClean="0"/>
              <a:t> about having the </a:t>
            </a:r>
            <a:r>
              <a:rPr lang="en-GB" sz="4200" dirty="0"/>
              <a:t>right person, in the right place, at the right </a:t>
            </a:r>
            <a:r>
              <a:rPr lang="en-GB" sz="4200" dirty="0" smtClean="0"/>
              <a:t>time.</a:t>
            </a:r>
          </a:p>
          <a:p>
            <a:pPr marL="0" lvl="0" indent="0">
              <a:buNone/>
            </a:pPr>
            <a:r>
              <a:rPr lang="en-GB" sz="4200" dirty="0" smtClean="0"/>
              <a:t>It also needs to be:</a:t>
            </a:r>
          </a:p>
          <a:p>
            <a:r>
              <a:rPr lang="en-GB" sz="4200" dirty="0"/>
              <a:t>c</a:t>
            </a:r>
            <a:r>
              <a:rPr lang="en-GB" sz="4200" dirty="0" smtClean="0"/>
              <a:t>ost effective</a:t>
            </a:r>
            <a:endParaRPr lang="en-GB" sz="4200" dirty="0"/>
          </a:p>
          <a:p>
            <a:r>
              <a:rPr lang="en-GB" sz="4200" dirty="0"/>
              <a:t>f</a:t>
            </a:r>
            <a:r>
              <a:rPr lang="en-GB" sz="4200" dirty="0" smtClean="0"/>
              <a:t>air/legally compliant</a:t>
            </a:r>
            <a:endParaRPr lang="en-GB" sz="4200" dirty="0"/>
          </a:p>
          <a:p>
            <a:r>
              <a:rPr lang="en-GB" sz="4200" dirty="0" smtClean="0"/>
              <a:t>meet future needs</a:t>
            </a:r>
          </a:p>
          <a:p>
            <a:r>
              <a:rPr lang="en-GB" sz="4200" dirty="0" smtClean="0"/>
              <a:t>protect employer brand .</a:t>
            </a:r>
          </a:p>
          <a:p>
            <a:endParaRPr lang="en-GB" sz="4200" dirty="0" smtClean="0"/>
          </a:p>
          <a:p>
            <a:pPr marL="0" lvl="0" indent="0">
              <a:buNone/>
            </a:pPr>
            <a:endParaRPr lang="en-GB" dirty="0" smtClean="0"/>
          </a:p>
        </p:txBody>
      </p:sp>
      <p:sp>
        <p:nvSpPr>
          <p:cNvPr id="2" name="Slide Number Placeholder 1"/>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7686605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116632"/>
            <a:ext cx="8229600" cy="1143000"/>
          </a:xfrm>
        </p:spPr>
        <p:txBody>
          <a:bodyPr/>
          <a:lstStyle/>
          <a:p>
            <a:pPr algn="l"/>
            <a:r>
              <a:rPr lang="en-GB" dirty="0" smtClean="0">
                <a:solidFill>
                  <a:schemeClr val="tx2"/>
                </a:solidFill>
              </a:rPr>
              <a:t>When to Recruit?</a:t>
            </a:r>
            <a:endParaRPr lang="en-GB" dirty="0">
              <a:solidFill>
                <a:schemeClr val="tx2"/>
              </a:solidFill>
            </a:endParaRPr>
          </a:p>
        </p:txBody>
      </p:sp>
      <p:sp>
        <p:nvSpPr>
          <p:cNvPr id="44035" name="Rectangle 3"/>
          <p:cNvSpPr>
            <a:spLocks noGrp="1" noChangeArrowheads="1"/>
          </p:cNvSpPr>
          <p:nvPr>
            <p:ph idx="1"/>
          </p:nvPr>
        </p:nvSpPr>
        <p:spPr>
          <a:xfrm>
            <a:off x="457200" y="1124744"/>
            <a:ext cx="8229600" cy="4392489"/>
          </a:xfrm>
        </p:spPr>
        <p:txBody>
          <a:bodyPr>
            <a:normAutofit fontScale="77500" lnSpcReduction="20000"/>
          </a:bodyPr>
          <a:lstStyle/>
          <a:p>
            <a:pPr marL="0" lvl="0" indent="0">
              <a:buNone/>
            </a:pPr>
            <a:r>
              <a:rPr lang="en-GB" sz="4200" dirty="0" smtClean="0"/>
              <a:t>The first question to ask when a job becomes vacant is ‘What alternatives are there to filling this job?’</a:t>
            </a:r>
          </a:p>
          <a:p>
            <a:r>
              <a:rPr lang="en-GB" sz="4200" dirty="0" smtClean="0"/>
              <a:t>Is the job required at all?</a:t>
            </a:r>
            <a:endParaRPr lang="en-GB" sz="4200" dirty="0"/>
          </a:p>
          <a:p>
            <a:r>
              <a:rPr lang="en-GB" sz="4200" dirty="0" smtClean="0"/>
              <a:t>Could all of some of the work be automated?</a:t>
            </a:r>
            <a:endParaRPr lang="en-GB" sz="4200" dirty="0"/>
          </a:p>
          <a:p>
            <a:r>
              <a:rPr lang="en-GB" sz="4200" dirty="0" smtClean="0"/>
              <a:t>Could the work be reorganised? – job enlargement, job enrichment</a:t>
            </a:r>
          </a:p>
          <a:p>
            <a:r>
              <a:rPr lang="en-GB" sz="4200" dirty="0" smtClean="0"/>
              <a:t>Could the work be redistributed?</a:t>
            </a:r>
          </a:p>
          <a:p>
            <a:endParaRPr lang="en-GB" sz="4200" dirty="0" smtClean="0"/>
          </a:p>
          <a:p>
            <a:pPr marL="0" lvl="0" indent="0">
              <a:buNone/>
            </a:pPr>
            <a:endParaRPr lang="en-GB" dirty="0" smtClean="0"/>
          </a:p>
        </p:txBody>
      </p:sp>
      <p:sp>
        <p:nvSpPr>
          <p:cNvPr id="2" name="Slide Number Placeholder 1"/>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3698067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403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403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40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0402" y="2070999"/>
            <a:ext cx="4778102" cy="3590250"/>
          </a:xfrm>
          <a:prstGeom prst="rect">
            <a:avLst/>
          </a:prstGeom>
        </p:spPr>
      </p:pic>
      <p:sp>
        <p:nvSpPr>
          <p:cNvPr id="4" name="Title 3"/>
          <p:cNvSpPr>
            <a:spLocks noGrp="1"/>
          </p:cNvSpPr>
          <p:nvPr>
            <p:ph type="title"/>
          </p:nvPr>
        </p:nvSpPr>
        <p:spPr/>
        <p:txBody>
          <a:bodyPr/>
          <a:lstStyle/>
          <a:p>
            <a:r>
              <a:rPr lang="en-GB" dirty="0" smtClean="0"/>
              <a:t>LO1: Defining the Role</a:t>
            </a:r>
            <a:endParaRPr lang="en-GB" dirty="0"/>
          </a:p>
        </p:txBody>
      </p:sp>
      <p:sp>
        <p:nvSpPr>
          <p:cNvPr id="5" name="Vertical Text Placeholder 4"/>
          <p:cNvSpPr>
            <a:spLocks noGrp="1"/>
          </p:cNvSpPr>
          <p:nvPr>
            <p:ph type="body" orient="vert" idx="1"/>
          </p:nvPr>
        </p:nvSpPr>
        <p:spPr>
          <a:xfrm>
            <a:off x="405584" y="1586673"/>
            <a:ext cx="8318832" cy="4074575"/>
          </a:xfrm>
        </p:spPr>
        <p:txBody>
          <a:bodyPr>
            <a:normAutofit/>
          </a:bodyPr>
          <a:lstStyle/>
          <a:p>
            <a:r>
              <a:rPr lang="en-GB" dirty="0" smtClean="0"/>
              <a:t>Job analysis</a:t>
            </a:r>
          </a:p>
          <a:p>
            <a:r>
              <a:rPr lang="en-GB" dirty="0" smtClean="0"/>
              <a:t>Job description</a:t>
            </a:r>
          </a:p>
          <a:p>
            <a:r>
              <a:rPr lang="en-GB" dirty="0" smtClean="0"/>
              <a:t>Person specification</a:t>
            </a:r>
          </a:p>
          <a:p>
            <a:r>
              <a:rPr lang="en-GB" dirty="0" smtClean="0"/>
              <a:t>Competency Framework</a:t>
            </a:r>
          </a:p>
          <a:p>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smtClean="0"/>
              <a:t>What tools are available to help us define a role?</a:t>
            </a:r>
            <a:endParaRPr lang="en-GB" sz="2400" dirty="0"/>
          </a:p>
        </p:txBody>
      </p:sp>
      <p:sp>
        <p:nvSpPr>
          <p:cNvPr id="2" name="Slide Number Placeholder 1"/>
          <p:cNvSpPr>
            <a:spLocks noGrp="1"/>
          </p:cNvSpPr>
          <p:nvPr>
            <p:ph type="sldNum" sz="quarter" idx="15"/>
          </p:nvPr>
        </p:nvSpPr>
        <p:spPr/>
        <p:txBody>
          <a:bodyPr/>
          <a:lstStyle/>
          <a:p>
            <a:pPr>
              <a:defRPr/>
            </a:pPr>
            <a:fld id="{DFAEC5DD-68FC-4E9C-9587-DBB16356B9F7}" type="slidenum">
              <a:rPr lang="en-US" smtClean="0"/>
              <a:pPr>
                <a:defRPr/>
              </a:pPr>
              <a:t>7</a:t>
            </a:fld>
            <a:endParaRPr lang="en-US"/>
          </a:p>
        </p:txBody>
      </p:sp>
    </p:spTree>
    <p:extLst>
      <p:ext uri="{BB962C8B-B14F-4D97-AF65-F5344CB8AC3E}">
        <p14:creationId xmlns:p14="http://schemas.microsoft.com/office/powerpoint/2010/main" val="29842600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LO1: Defining the Role</a:t>
            </a:r>
            <a:endParaRPr lang="en-GB" dirty="0"/>
          </a:p>
        </p:txBody>
      </p:sp>
      <p:sp>
        <p:nvSpPr>
          <p:cNvPr id="5" name="Vertical Text Placeholder 4"/>
          <p:cNvSpPr>
            <a:spLocks noGrp="1"/>
          </p:cNvSpPr>
          <p:nvPr>
            <p:ph type="body" orient="vert" idx="1"/>
          </p:nvPr>
        </p:nvSpPr>
        <p:spPr>
          <a:xfrm>
            <a:off x="405584" y="1586673"/>
            <a:ext cx="8318832" cy="4074575"/>
          </a:xfrm>
        </p:spPr>
        <p:txBody>
          <a:bodyPr>
            <a:normAutofit fontScale="77500" lnSpcReduction="20000"/>
          </a:bodyPr>
          <a:lstStyle/>
          <a:p>
            <a:pPr marL="0" indent="0">
              <a:buNone/>
            </a:pPr>
            <a:r>
              <a:rPr lang="en-GB" dirty="0"/>
              <a:t>Before recruiting for a new or existing position, it's important to invest time in gathering information about the </a:t>
            </a:r>
            <a:r>
              <a:rPr lang="en-GB" dirty="0" smtClean="0"/>
              <a:t>job</a:t>
            </a:r>
            <a:r>
              <a:rPr lang="en-GB" dirty="0"/>
              <a:t>:</a:t>
            </a:r>
            <a:endParaRPr lang="en-GB" dirty="0" smtClean="0"/>
          </a:p>
          <a:p>
            <a:r>
              <a:rPr lang="en-GB" dirty="0" smtClean="0"/>
              <a:t>the </a:t>
            </a:r>
            <a:r>
              <a:rPr lang="en-GB" dirty="0"/>
              <a:t>content such as the tasks making up the </a:t>
            </a:r>
            <a:r>
              <a:rPr lang="en-GB" dirty="0" smtClean="0"/>
              <a:t>job</a:t>
            </a:r>
          </a:p>
          <a:p>
            <a:r>
              <a:rPr lang="en-GB" dirty="0" smtClean="0"/>
              <a:t>the </a:t>
            </a:r>
            <a:r>
              <a:rPr lang="en-GB" dirty="0"/>
              <a:t>job’s </a:t>
            </a:r>
            <a:r>
              <a:rPr lang="en-GB" dirty="0" smtClean="0"/>
              <a:t>purpose </a:t>
            </a:r>
          </a:p>
          <a:p>
            <a:r>
              <a:rPr lang="en-GB" dirty="0" smtClean="0"/>
              <a:t>the </a:t>
            </a:r>
            <a:r>
              <a:rPr lang="en-GB" dirty="0"/>
              <a:t>outputs required by the job holder </a:t>
            </a:r>
            <a:endParaRPr lang="en-GB" dirty="0" smtClean="0"/>
          </a:p>
          <a:p>
            <a:r>
              <a:rPr lang="en-GB" dirty="0" smtClean="0"/>
              <a:t>how </a:t>
            </a:r>
            <a:r>
              <a:rPr lang="en-GB" dirty="0"/>
              <a:t>it fits into the organisation’s structure. </a:t>
            </a:r>
            <a:endParaRPr lang="en-GB" dirty="0" smtClean="0"/>
          </a:p>
          <a:p>
            <a:pPr marL="0" indent="0">
              <a:buNone/>
            </a:pPr>
            <a:r>
              <a:rPr lang="en-GB" dirty="0" smtClean="0"/>
              <a:t>This </a:t>
            </a:r>
            <a:r>
              <a:rPr lang="en-GB" dirty="0"/>
              <a:t>analysis should form the basis of a job description and person specification/job profile</a:t>
            </a:r>
            <a:r>
              <a:rPr lang="en-GB" dirty="0" smtClean="0"/>
              <a:t>.</a:t>
            </a:r>
          </a:p>
          <a:p>
            <a:pPr marL="0" indent="0" algn="r">
              <a:buNone/>
            </a:pPr>
            <a:r>
              <a:rPr lang="en-GB" sz="2300" dirty="0" smtClean="0"/>
              <a:t>(CIPD, 2017)</a:t>
            </a:r>
          </a:p>
          <a:p>
            <a:pPr marL="0" indent="0">
              <a:buNone/>
            </a:pPr>
            <a:r>
              <a:rPr lang="en-GB" dirty="0" smtClean="0"/>
              <a:t>What methods of job analysis are available to us?</a:t>
            </a:r>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smtClean="0"/>
              <a:t>Job Analysis</a:t>
            </a:r>
            <a:endParaRPr lang="en-GB" sz="2400" dirty="0"/>
          </a:p>
        </p:txBody>
      </p:sp>
      <p:sp>
        <p:nvSpPr>
          <p:cNvPr id="2" name="Slide Number Placeholder 1"/>
          <p:cNvSpPr>
            <a:spLocks noGrp="1"/>
          </p:cNvSpPr>
          <p:nvPr>
            <p:ph type="sldNum" sz="quarter" idx="15"/>
          </p:nvPr>
        </p:nvSpPr>
        <p:spPr/>
        <p:txBody>
          <a:bodyPr/>
          <a:lstStyle/>
          <a:p>
            <a:pPr>
              <a:defRPr/>
            </a:pPr>
            <a:fld id="{DFAEC5DD-68FC-4E9C-9587-DBB16356B9F7}" type="slidenum">
              <a:rPr lang="en-US" smtClean="0"/>
              <a:pPr>
                <a:defRPr/>
              </a:pPr>
              <a:t>8</a:t>
            </a:fld>
            <a:endParaRPr lang="en-US"/>
          </a:p>
        </p:txBody>
      </p:sp>
    </p:spTree>
    <p:extLst>
      <p:ext uri="{BB962C8B-B14F-4D97-AF65-F5344CB8AC3E}">
        <p14:creationId xmlns:p14="http://schemas.microsoft.com/office/powerpoint/2010/main" val="21181010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LO1: Defining the Role</a:t>
            </a:r>
            <a:endParaRPr lang="en-GB" dirty="0"/>
          </a:p>
        </p:txBody>
      </p:sp>
      <p:sp>
        <p:nvSpPr>
          <p:cNvPr id="5" name="Vertical Text Placeholder 4"/>
          <p:cNvSpPr>
            <a:spLocks noGrp="1"/>
          </p:cNvSpPr>
          <p:nvPr>
            <p:ph type="body" orient="vert" idx="1"/>
          </p:nvPr>
        </p:nvSpPr>
        <p:spPr/>
        <p:txBody>
          <a:bodyPr>
            <a:normAutofit lnSpcReduction="10000"/>
          </a:bodyPr>
          <a:lstStyle/>
          <a:p>
            <a:pPr marL="0" indent="0">
              <a:buNone/>
            </a:pPr>
            <a:r>
              <a:rPr lang="en-GB" sz="2400" dirty="0" smtClean="0"/>
              <a:t>The job description can form the basis of a variety of decisions across the range of HR activities:</a:t>
            </a:r>
          </a:p>
          <a:p>
            <a:r>
              <a:rPr lang="en-GB" sz="2400" dirty="0" smtClean="0"/>
              <a:t>as a tool in recruitment</a:t>
            </a:r>
          </a:p>
          <a:p>
            <a:r>
              <a:rPr lang="en-GB" sz="2400" dirty="0" smtClean="0"/>
              <a:t>as a tool in selection</a:t>
            </a:r>
          </a:p>
          <a:p>
            <a:r>
              <a:rPr lang="en-GB" sz="2400" dirty="0" smtClean="0"/>
              <a:t>as the basis for employment contracts</a:t>
            </a:r>
          </a:p>
          <a:p>
            <a:r>
              <a:rPr lang="en-GB" sz="2400" dirty="0" smtClean="0"/>
              <a:t>as part of an employers defence in cases of unfair discrimination</a:t>
            </a:r>
          </a:p>
          <a:p>
            <a:r>
              <a:rPr lang="en-GB" sz="2400" dirty="0" smtClean="0"/>
              <a:t>as a means by which the employers’ expectations, priorities and values are communicated to new staff</a:t>
            </a:r>
          </a:p>
          <a:p>
            <a:pPr marL="0" indent="0" algn="r">
              <a:buNone/>
            </a:pPr>
            <a:r>
              <a:rPr lang="en-GB" sz="1800" dirty="0" smtClean="0"/>
              <a:t>(Taylor, 2010)</a:t>
            </a:r>
            <a:endParaRPr lang="en-GB" sz="1800" dirty="0"/>
          </a:p>
        </p:txBody>
      </p:sp>
      <p:sp>
        <p:nvSpPr>
          <p:cNvPr id="6" name="Vertical Text Placeholder 5"/>
          <p:cNvSpPr>
            <a:spLocks noGrp="1"/>
          </p:cNvSpPr>
          <p:nvPr>
            <p:ph type="body" orient="vert" idx="13"/>
          </p:nvPr>
        </p:nvSpPr>
        <p:spPr/>
        <p:txBody>
          <a:bodyPr/>
          <a:lstStyle/>
          <a:p>
            <a:pPr marL="0" indent="0">
              <a:buNone/>
            </a:pPr>
            <a:r>
              <a:rPr lang="en-GB" sz="2400" dirty="0" smtClean="0"/>
              <a:t>Job Description</a:t>
            </a:r>
            <a:endParaRPr lang="en-GB" sz="2400" dirty="0"/>
          </a:p>
        </p:txBody>
      </p:sp>
      <p:sp>
        <p:nvSpPr>
          <p:cNvPr id="2" name="Slide Number Placeholder 1"/>
          <p:cNvSpPr>
            <a:spLocks noGrp="1"/>
          </p:cNvSpPr>
          <p:nvPr>
            <p:ph type="sldNum" sz="quarter" idx="15"/>
          </p:nvPr>
        </p:nvSpPr>
        <p:spPr/>
        <p:txBody>
          <a:bodyPr/>
          <a:lstStyle/>
          <a:p>
            <a:pPr>
              <a:defRPr/>
            </a:pPr>
            <a:fld id="{DFAEC5DD-68FC-4E9C-9587-DBB16356B9F7}" type="slidenum">
              <a:rPr lang="en-US" smtClean="0"/>
              <a:pPr>
                <a:defRPr/>
              </a:pPr>
              <a:t>9</a:t>
            </a:fld>
            <a:endParaRPr lang="en-US"/>
          </a:p>
        </p:txBody>
      </p:sp>
    </p:spTree>
    <p:extLst>
      <p:ext uri="{BB962C8B-B14F-4D97-AF65-F5344CB8AC3E}">
        <p14:creationId xmlns:p14="http://schemas.microsoft.com/office/powerpoint/2010/main" val="11538349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LO1: Defining the Role</a:t>
            </a:r>
            <a:endParaRPr lang="en-GB" dirty="0"/>
          </a:p>
        </p:txBody>
      </p:sp>
      <p:sp>
        <p:nvSpPr>
          <p:cNvPr id="5" name="Vertical Text Placeholder 4"/>
          <p:cNvSpPr>
            <a:spLocks noGrp="1"/>
          </p:cNvSpPr>
          <p:nvPr>
            <p:ph type="body" orient="vert" idx="1"/>
          </p:nvPr>
        </p:nvSpPr>
        <p:spPr/>
        <p:txBody>
          <a:bodyPr>
            <a:normAutofit fontScale="85000" lnSpcReduction="20000"/>
          </a:bodyPr>
          <a:lstStyle/>
          <a:p>
            <a:pPr marL="0" indent="0">
              <a:buNone/>
            </a:pPr>
            <a:r>
              <a:rPr lang="en-GB" dirty="0" smtClean="0"/>
              <a:t>What are the typical headings you would find in a job description?</a:t>
            </a:r>
          </a:p>
          <a:p>
            <a:r>
              <a:rPr lang="en-GB" dirty="0" smtClean="0"/>
              <a:t>job title</a:t>
            </a:r>
          </a:p>
          <a:p>
            <a:r>
              <a:rPr lang="en-GB" dirty="0" smtClean="0"/>
              <a:t>grade/rate of pay</a:t>
            </a:r>
          </a:p>
          <a:p>
            <a:r>
              <a:rPr lang="en-GB" dirty="0" smtClean="0"/>
              <a:t>supervisors name and post</a:t>
            </a:r>
          </a:p>
          <a:p>
            <a:r>
              <a:rPr lang="en-GB" dirty="0" smtClean="0"/>
              <a:t>details of any subordinates</a:t>
            </a:r>
          </a:p>
          <a:p>
            <a:r>
              <a:rPr lang="en-GB" dirty="0" smtClean="0"/>
              <a:t>summary of the main purpose of the job</a:t>
            </a:r>
          </a:p>
          <a:p>
            <a:r>
              <a:rPr lang="en-GB" dirty="0" smtClean="0"/>
              <a:t>list of principle job duties together with very brief descriptions</a:t>
            </a:r>
          </a:p>
          <a:p>
            <a:pPr marL="0" indent="0" algn="r">
              <a:buNone/>
            </a:pPr>
            <a:r>
              <a:rPr lang="en-GB" sz="2100" dirty="0" smtClean="0"/>
              <a:t>(Taylor, 2010)</a:t>
            </a:r>
            <a:endParaRPr lang="en-GB" sz="2100" dirty="0"/>
          </a:p>
        </p:txBody>
      </p:sp>
      <p:sp>
        <p:nvSpPr>
          <p:cNvPr id="6" name="Vertical Text Placeholder 5"/>
          <p:cNvSpPr>
            <a:spLocks noGrp="1"/>
          </p:cNvSpPr>
          <p:nvPr>
            <p:ph type="body" orient="vert" idx="13"/>
          </p:nvPr>
        </p:nvSpPr>
        <p:spPr/>
        <p:txBody>
          <a:bodyPr/>
          <a:lstStyle/>
          <a:p>
            <a:pPr marL="0" indent="0">
              <a:buNone/>
            </a:pPr>
            <a:r>
              <a:rPr lang="en-GB" sz="2400" dirty="0" smtClean="0"/>
              <a:t>What should a job description include?</a:t>
            </a:r>
            <a:endParaRPr lang="en-GB" sz="2400" dirty="0"/>
          </a:p>
        </p:txBody>
      </p:sp>
      <p:sp>
        <p:nvSpPr>
          <p:cNvPr id="2" name="Slide Number Placeholder 1"/>
          <p:cNvSpPr>
            <a:spLocks noGrp="1"/>
          </p:cNvSpPr>
          <p:nvPr>
            <p:ph type="sldNum" sz="quarter" idx="15"/>
          </p:nvPr>
        </p:nvSpPr>
        <p:spPr/>
        <p:txBody>
          <a:bodyPr/>
          <a:lstStyle/>
          <a:p>
            <a:pPr>
              <a:defRPr/>
            </a:pPr>
            <a:fld id="{DFAEC5DD-68FC-4E9C-9587-DBB16356B9F7}" type="slidenum">
              <a:rPr lang="en-US" smtClean="0"/>
              <a:pPr>
                <a:defRPr/>
              </a:pPr>
              <a:t>10</a:t>
            </a:fld>
            <a:endParaRPr lang="en-US"/>
          </a:p>
        </p:txBody>
      </p:sp>
    </p:spTree>
    <p:extLst>
      <p:ext uri="{BB962C8B-B14F-4D97-AF65-F5344CB8AC3E}">
        <p14:creationId xmlns:p14="http://schemas.microsoft.com/office/powerpoint/2010/main" val="1197961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LO1: Defining the Role</a:t>
            </a:r>
            <a:endParaRPr lang="en-GB" dirty="0"/>
          </a:p>
        </p:txBody>
      </p:sp>
      <p:sp>
        <p:nvSpPr>
          <p:cNvPr id="5" name="Vertical Text Placeholder 4"/>
          <p:cNvSpPr>
            <a:spLocks noGrp="1"/>
          </p:cNvSpPr>
          <p:nvPr>
            <p:ph type="body" orient="vert" idx="1"/>
          </p:nvPr>
        </p:nvSpPr>
        <p:spPr/>
        <p:txBody>
          <a:bodyPr>
            <a:normAutofit fontScale="55000" lnSpcReduction="20000"/>
          </a:bodyPr>
          <a:lstStyle/>
          <a:p>
            <a:pPr marL="0" indent="0">
              <a:buNone/>
            </a:pPr>
            <a:r>
              <a:rPr lang="en-GB" sz="3600" dirty="0"/>
              <a:t>A person specification or job profile states the necessary and desirable criteria for </a:t>
            </a:r>
            <a:r>
              <a:rPr lang="en-GB" sz="3600" dirty="0" smtClean="0"/>
              <a:t>selection and contains details of:</a:t>
            </a:r>
          </a:p>
          <a:p>
            <a:r>
              <a:rPr lang="en-GB" sz="4400" dirty="0" smtClean="0"/>
              <a:t>skills</a:t>
            </a:r>
          </a:p>
          <a:p>
            <a:r>
              <a:rPr lang="en-GB" sz="4400" dirty="0" smtClean="0"/>
              <a:t>experience</a:t>
            </a:r>
          </a:p>
          <a:p>
            <a:r>
              <a:rPr lang="en-GB" sz="4400" dirty="0" smtClean="0"/>
              <a:t>qualifications</a:t>
            </a:r>
          </a:p>
          <a:p>
            <a:r>
              <a:rPr lang="en-GB" sz="4400" dirty="0" smtClean="0"/>
              <a:t>education</a:t>
            </a:r>
          </a:p>
          <a:p>
            <a:r>
              <a:rPr lang="en-GB" sz="4400" dirty="0" smtClean="0"/>
              <a:t>personal attributes</a:t>
            </a:r>
          </a:p>
          <a:p>
            <a:r>
              <a:rPr lang="en-GB" sz="4400" dirty="0" smtClean="0"/>
              <a:t>motivation*</a:t>
            </a:r>
          </a:p>
          <a:p>
            <a:r>
              <a:rPr lang="en-GB" sz="4400" dirty="0" smtClean="0"/>
              <a:t>interests*</a:t>
            </a:r>
          </a:p>
          <a:p>
            <a:pPr marL="0" indent="0">
              <a:buNone/>
            </a:pPr>
            <a:endParaRPr lang="en-GB" sz="2400" dirty="0" smtClean="0"/>
          </a:p>
          <a:p>
            <a:pPr marL="0" indent="0">
              <a:buNone/>
            </a:pPr>
            <a:r>
              <a:rPr lang="en-GB" sz="3600" dirty="0" smtClean="0"/>
              <a:t>What do we need to be careful of when developing person specification?</a:t>
            </a:r>
          </a:p>
          <a:p>
            <a:pPr marL="0" indent="0">
              <a:buNone/>
            </a:pPr>
            <a:endParaRPr lang="en-GB" sz="2400" dirty="0"/>
          </a:p>
        </p:txBody>
      </p:sp>
      <p:sp>
        <p:nvSpPr>
          <p:cNvPr id="6" name="Vertical Text Placeholder 5"/>
          <p:cNvSpPr>
            <a:spLocks noGrp="1"/>
          </p:cNvSpPr>
          <p:nvPr>
            <p:ph type="body" orient="vert" idx="13"/>
          </p:nvPr>
        </p:nvSpPr>
        <p:spPr/>
        <p:txBody>
          <a:bodyPr/>
          <a:lstStyle/>
          <a:p>
            <a:pPr marL="0" indent="0">
              <a:buNone/>
            </a:pPr>
            <a:r>
              <a:rPr lang="en-GB" sz="2400" dirty="0" smtClean="0"/>
              <a:t>Person Specification</a:t>
            </a:r>
            <a:endParaRPr lang="en-GB" sz="2400" dirty="0"/>
          </a:p>
        </p:txBody>
      </p:sp>
      <p:sp>
        <p:nvSpPr>
          <p:cNvPr id="2" name="Slide Number Placeholder 1"/>
          <p:cNvSpPr>
            <a:spLocks noGrp="1"/>
          </p:cNvSpPr>
          <p:nvPr>
            <p:ph type="sldNum" sz="quarter" idx="15"/>
          </p:nvPr>
        </p:nvSpPr>
        <p:spPr/>
        <p:txBody>
          <a:bodyPr/>
          <a:lstStyle/>
          <a:p>
            <a:pPr>
              <a:defRPr/>
            </a:pPr>
            <a:fld id="{DFAEC5DD-68FC-4E9C-9587-DBB16356B9F7}" type="slidenum">
              <a:rPr lang="en-US" smtClean="0"/>
              <a:pPr>
                <a:defRPr/>
              </a:pPr>
              <a:t>11</a:t>
            </a:fld>
            <a:endParaRPr lang="en-US"/>
          </a:p>
        </p:txBody>
      </p:sp>
      <p:sp>
        <p:nvSpPr>
          <p:cNvPr id="3" name="Oval Callout 2"/>
          <p:cNvSpPr/>
          <p:nvPr/>
        </p:nvSpPr>
        <p:spPr>
          <a:xfrm>
            <a:off x="4860032" y="2269741"/>
            <a:ext cx="3168352" cy="2016224"/>
          </a:xfrm>
          <a:prstGeom prst="wedgeEllipseCallout">
            <a:avLst>
              <a:gd name="adj1" fmla="val -54250"/>
              <a:gd name="adj2" fmla="val 49610"/>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smtClean="0"/>
              <a:t>Are the attributes essential or desirable? </a:t>
            </a:r>
            <a:endParaRPr lang="en-GB" sz="2800" dirty="0"/>
          </a:p>
        </p:txBody>
      </p:sp>
      <p:sp>
        <p:nvSpPr>
          <p:cNvPr id="7" name="TextBox 6"/>
          <p:cNvSpPr txBox="1"/>
          <p:nvPr/>
        </p:nvSpPr>
        <p:spPr>
          <a:xfrm>
            <a:off x="405584" y="5413599"/>
            <a:ext cx="3816424" cy="276999"/>
          </a:xfrm>
          <a:prstGeom prst="rect">
            <a:avLst/>
          </a:prstGeom>
          <a:noFill/>
        </p:spPr>
        <p:txBody>
          <a:bodyPr wrap="square" rtlCol="0">
            <a:spAutoFit/>
          </a:bodyPr>
          <a:lstStyle/>
          <a:p>
            <a:r>
              <a:rPr lang="en-GB" sz="1200" dirty="0"/>
              <a:t>*40% of employers </a:t>
            </a:r>
            <a:r>
              <a:rPr lang="en-GB" sz="1200" dirty="0" smtClean="0"/>
              <a:t>include</a:t>
            </a:r>
            <a:endParaRPr lang="en-GB" sz="1200" dirty="0"/>
          </a:p>
        </p:txBody>
      </p:sp>
    </p:spTree>
    <p:extLst>
      <p:ext uri="{BB962C8B-B14F-4D97-AF65-F5344CB8AC3E}">
        <p14:creationId xmlns:p14="http://schemas.microsoft.com/office/powerpoint/2010/main" val="3143537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fade">
                                      <p:cBhvr>
                                        <p:cTn id="35" dur="500"/>
                                        <p:tgtEl>
                                          <p:spTgt spid="3"/>
                                        </p:tgtEl>
                                      </p:cBhvr>
                                    </p:animEffec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LO1: Defining the Role</a:t>
            </a:r>
            <a:endParaRPr lang="en-GB" dirty="0"/>
          </a:p>
        </p:txBody>
      </p:sp>
      <p:sp>
        <p:nvSpPr>
          <p:cNvPr id="5" name="Vertical Text Placeholder 4"/>
          <p:cNvSpPr>
            <a:spLocks noGrp="1"/>
          </p:cNvSpPr>
          <p:nvPr>
            <p:ph type="body" orient="vert" idx="1"/>
          </p:nvPr>
        </p:nvSpPr>
        <p:spPr/>
        <p:txBody>
          <a:bodyPr>
            <a:normAutofit fontScale="92500" lnSpcReduction="10000"/>
          </a:bodyPr>
          <a:lstStyle/>
          <a:p>
            <a:pPr marL="0" indent="0">
              <a:buNone/>
            </a:pPr>
            <a:r>
              <a:rPr lang="en-GB" dirty="0" smtClean="0"/>
              <a:t>Fast changing environment with constantly evolving job roles.  This can be overcome with:</a:t>
            </a:r>
          </a:p>
          <a:p>
            <a:r>
              <a:rPr lang="en-GB" dirty="0" smtClean="0"/>
              <a:t>regular updating</a:t>
            </a:r>
          </a:p>
          <a:p>
            <a:r>
              <a:rPr lang="en-GB" dirty="0" smtClean="0"/>
              <a:t>fuzzy descriptions</a:t>
            </a:r>
          </a:p>
          <a:p>
            <a:pPr marL="0" indent="0">
              <a:buNone/>
            </a:pPr>
            <a:r>
              <a:rPr lang="en-GB" dirty="0" smtClean="0"/>
              <a:t>The development of a competency framework is the major alternative approach. </a:t>
            </a:r>
          </a:p>
          <a:p>
            <a:r>
              <a:rPr lang="en-GB" dirty="0" smtClean="0"/>
              <a:t>Person based rather then job based</a:t>
            </a:r>
          </a:p>
          <a:p>
            <a:r>
              <a:rPr lang="en-GB" dirty="0" smtClean="0"/>
              <a:t>Associated with behaviours as well as skills</a:t>
            </a:r>
          </a:p>
          <a:p>
            <a:pPr marL="0" indent="0">
              <a:buNone/>
            </a:pPr>
            <a:endParaRPr lang="en-GB" dirty="0" smtClean="0"/>
          </a:p>
          <a:p>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smtClean="0"/>
              <a:t>What are the issues with the approach described?</a:t>
            </a:r>
            <a:endParaRPr lang="en-GB" sz="2400" dirty="0"/>
          </a:p>
        </p:txBody>
      </p:sp>
      <p:sp>
        <p:nvSpPr>
          <p:cNvPr id="2" name="Slide Number Placeholder 1"/>
          <p:cNvSpPr>
            <a:spLocks noGrp="1"/>
          </p:cNvSpPr>
          <p:nvPr>
            <p:ph type="sldNum" sz="quarter" idx="15"/>
          </p:nvPr>
        </p:nvSpPr>
        <p:spPr/>
        <p:txBody>
          <a:bodyPr/>
          <a:lstStyle/>
          <a:p>
            <a:pPr>
              <a:defRPr/>
            </a:pPr>
            <a:fld id="{DFAEC5DD-68FC-4E9C-9587-DBB16356B9F7}" type="slidenum">
              <a:rPr lang="en-US" smtClean="0"/>
              <a:pPr>
                <a:defRPr/>
              </a:pPr>
              <a:t>12</a:t>
            </a:fld>
            <a:endParaRPr lang="en-US"/>
          </a:p>
        </p:txBody>
      </p:sp>
    </p:spTree>
    <p:extLst>
      <p:ext uri="{BB962C8B-B14F-4D97-AF65-F5344CB8AC3E}">
        <p14:creationId xmlns:p14="http://schemas.microsoft.com/office/powerpoint/2010/main" val="37762702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LO1: Defining the Role</a:t>
            </a:r>
            <a:endParaRPr lang="en-GB" dirty="0"/>
          </a:p>
        </p:txBody>
      </p:sp>
      <p:sp>
        <p:nvSpPr>
          <p:cNvPr id="5" name="Vertical Text Placeholder 4"/>
          <p:cNvSpPr>
            <a:spLocks noGrp="1"/>
          </p:cNvSpPr>
          <p:nvPr>
            <p:ph type="body" orient="vert" idx="1"/>
          </p:nvPr>
        </p:nvSpPr>
        <p:spPr>
          <a:xfrm>
            <a:off x="405584" y="1586673"/>
            <a:ext cx="8318832" cy="4074575"/>
          </a:xfrm>
        </p:spPr>
        <p:txBody>
          <a:bodyPr>
            <a:normAutofit fontScale="55000" lnSpcReduction="20000"/>
          </a:bodyPr>
          <a:lstStyle/>
          <a:p>
            <a:pPr marL="0" indent="0">
              <a:buNone/>
            </a:pPr>
            <a:r>
              <a:rPr lang="en-GB" sz="4200" dirty="0" smtClean="0"/>
              <a:t>According to the CIPD (2016) the most commonly adopted competencies are:</a:t>
            </a:r>
          </a:p>
          <a:p>
            <a:r>
              <a:rPr lang="en-GB" sz="4200" dirty="0" smtClean="0"/>
              <a:t>Communication skills</a:t>
            </a:r>
          </a:p>
          <a:p>
            <a:r>
              <a:rPr lang="en-GB" sz="4200" dirty="0" smtClean="0"/>
              <a:t>People management</a:t>
            </a:r>
          </a:p>
          <a:p>
            <a:r>
              <a:rPr lang="en-GB" sz="4200" dirty="0" smtClean="0"/>
              <a:t>Team skills</a:t>
            </a:r>
          </a:p>
          <a:p>
            <a:r>
              <a:rPr lang="en-GB" sz="4200" dirty="0" smtClean="0"/>
              <a:t>Customer service skills</a:t>
            </a:r>
          </a:p>
          <a:p>
            <a:r>
              <a:rPr lang="en-GB" sz="4200" dirty="0" smtClean="0"/>
              <a:t>Results orientation</a:t>
            </a:r>
          </a:p>
          <a:p>
            <a:r>
              <a:rPr lang="en-GB" sz="4200" dirty="0" smtClean="0"/>
              <a:t>Problem solving</a:t>
            </a:r>
          </a:p>
          <a:p>
            <a:pPr marL="0" indent="0">
              <a:buNone/>
            </a:pPr>
            <a:r>
              <a:rPr lang="en-GB" sz="4200" dirty="0" smtClean="0"/>
              <a:t>	</a:t>
            </a:r>
          </a:p>
          <a:p>
            <a:pPr marL="0" indent="0">
              <a:buNone/>
            </a:pPr>
            <a:r>
              <a:rPr lang="en-GB" sz="4200" dirty="0" smtClean="0"/>
              <a:t>Organisations are also likely to include statements which reflect their values as well as know-how required to do the job</a:t>
            </a:r>
            <a:r>
              <a:rPr lang="en-GB" dirty="0" smtClean="0"/>
              <a:t>			</a:t>
            </a:r>
            <a:endParaRPr lang="en-GB" dirty="0"/>
          </a:p>
        </p:txBody>
      </p:sp>
      <p:sp>
        <p:nvSpPr>
          <p:cNvPr id="6" name="Vertical Text Placeholder 5"/>
          <p:cNvSpPr>
            <a:spLocks noGrp="1"/>
          </p:cNvSpPr>
          <p:nvPr>
            <p:ph type="body" orient="vert" idx="13"/>
          </p:nvPr>
        </p:nvSpPr>
        <p:spPr/>
        <p:txBody>
          <a:bodyPr/>
          <a:lstStyle/>
          <a:p>
            <a:pPr marL="0" indent="0">
              <a:buNone/>
            </a:pPr>
            <a:r>
              <a:rPr lang="en-GB" dirty="0" smtClean="0"/>
              <a:t>Competency Frameworks</a:t>
            </a:r>
            <a:endParaRPr lang="en-GB" dirty="0"/>
          </a:p>
        </p:txBody>
      </p:sp>
      <p:sp>
        <p:nvSpPr>
          <p:cNvPr id="2" name="Slide Number Placeholder 1"/>
          <p:cNvSpPr>
            <a:spLocks noGrp="1"/>
          </p:cNvSpPr>
          <p:nvPr>
            <p:ph type="sldNum" sz="quarter" idx="15"/>
          </p:nvPr>
        </p:nvSpPr>
        <p:spPr/>
        <p:txBody>
          <a:bodyPr/>
          <a:lstStyle/>
          <a:p>
            <a:pPr>
              <a:defRPr/>
            </a:pPr>
            <a:fld id="{DFAEC5DD-68FC-4E9C-9587-DBB16356B9F7}" type="slidenum">
              <a:rPr lang="en-US" smtClean="0"/>
              <a:pPr>
                <a:defRPr/>
              </a:pPr>
              <a:t>13</a:t>
            </a:fld>
            <a:endParaRPr lang="en-US"/>
          </a:p>
        </p:txBody>
      </p:sp>
    </p:spTree>
    <p:extLst>
      <p:ext uri="{BB962C8B-B14F-4D97-AF65-F5344CB8AC3E}">
        <p14:creationId xmlns:p14="http://schemas.microsoft.com/office/powerpoint/2010/main" val="33839931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LO2: Attracting applicants</a:t>
            </a:r>
            <a:endParaRPr lang="en-GB" dirty="0"/>
          </a:p>
        </p:txBody>
      </p:sp>
      <p:sp>
        <p:nvSpPr>
          <p:cNvPr id="5" name="Vertical Text Placeholder 4"/>
          <p:cNvSpPr>
            <a:spLocks noGrp="1"/>
          </p:cNvSpPr>
          <p:nvPr>
            <p:ph type="body" orient="vert" idx="1"/>
          </p:nvPr>
        </p:nvSpPr>
        <p:spPr>
          <a:xfrm>
            <a:off x="405584" y="1586673"/>
            <a:ext cx="8318832" cy="4146583"/>
          </a:xfrm>
        </p:spPr>
        <p:txBody>
          <a:bodyPr>
            <a:normAutofit fontScale="92500" lnSpcReduction="20000"/>
          </a:bodyPr>
          <a:lstStyle/>
          <a:p>
            <a:r>
              <a:rPr lang="en-GB" dirty="0" smtClean="0"/>
              <a:t>Internal methods</a:t>
            </a:r>
          </a:p>
          <a:p>
            <a:r>
              <a:rPr lang="en-GB" dirty="0" smtClean="0"/>
              <a:t>Referral schemes</a:t>
            </a:r>
          </a:p>
          <a:p>
            <a:r>
              <a:rPr lang="en-GB" dirty="0" smtClean="0"/>
              <a:t>Printed  or other media</a:t>
            </a:r>
          </a:p>
          <a:p>
            <a:r>
              <a:rPr lang="en-GB" dirty="0" smtClean="0"/>
              <a:t>External Agencies</a:t>
            </a:r>
          </a:p>
          <a:p>
            <a:r>
              <a:rPr lang="en-GB" dirty="0" smtClean="0"/>
              <a:t>Education liaison</a:t>
            </a:r>
          </a:p>
          <a:p>
            <a:r>
              <a:rPr lang="en-GB" dirty="0" smtClean="0"/>
              <a:t>Social networks</a:t>
            </a:r>
          </a:p>
          <a:p>
            <a:r>
              <a:rPr lang="en-GB" dirty="0" smtClean="0"/>
              <a:t>Professional contacts</a:t>
            </a:r>
          </a:p>
          <a:p>
            <a:pPr marL="0" indent="0">
              <a:buNone/>
            </a:pPr>
            <a:r>
              <a:rPr lang="en-GB" dirty="0" smtClean="0"/>
              <a:t>What are the benefits/drawbacks of each of these methods?</a:t>
            </a:r>
          </a:p>
          <a:p>
            <a:pPr marL="0" indent="0">
              <a:buNone/>
            </a:pPr>
            <a:endParaRPr lang="en-GB" dirty="0" smtClean="0"/>
          </a:p>
          <a:p>
            <a:endParaRPr lang="en-GB" dirty="0"/>
          </a:p>
        </p:txBody>
      </p:sp>
      <p:sp>
        <p:nvSpPr>
          <p:cNvPr id="6" name="Vertical Text Placeholder 5"/>
          <p:cNvSpPr>
            <a:spLocks noGrp="1"/>
          </p:cNvSpPr>
          <p:nvPr>
            <p:ph type="body" orient="vert" idx="13"/>
          </p:nvPr>
        </p:nvSpPr>
        <p:spPr/>
        <p:txBody>
          <a:bodyPr/>
          <a:lstStyle/>
          <a:p>
            <a:pPr marL="0" indent="0">
              <a:buNone/>
            </a:pPr>
            <a:r>
              <a:rPr lang="en-GB" dirty="0" smtClean="0"/>
              <a:t>What methods of attraction are available?</a:t>
            </a:r>
            <a:endParaRPr lang="en-GB" dirty="0"/>
          </a:p>
        </p:txBody>
      </p:sp>
      <p:sp>
        <p:nvSpPr>
          <p:cNvPr id="2" name="Slide Number Placeholder 1"/>
          <p:cNvSpPr>
            <a:spLocks noGrp="1"/>
          </p:cNvSpPr>
          <p:nvPr>
            <p:ph type="sldNum" sz="quarter" idx="15"/>
          </p:nvPr>
        </p:nvSpPr>
        <p:spPr/>
        <p:txBody>
          <a:bodyPr/>
          <a:lstStyle/>
          <a:p>
            <a:pPr>
              <a:defRPr/>
            </a:pPr>
            <a:fld id="{DFAEC5DD-68FC-4E9C-9587-DBB16356B9F7}" type="slidenum">
              <a:rPr lang="en-US" smtClean="0"/>
              <a:pPr>
                <a:defRPr/>
              </a:pPr>
              <a:t>14</a:t>
            </a:fld>
            <a:endParaRPr lang="en-US"/>
          </a:p>
        </p:txBody>
      </p:sp>
    </p:spTree>
    <p:extLst>
      <p:ext uri="{BB962C8B-B14F-4D97-AF65-F5344CB8AC3E}">
        <p14:creationId xmlns:p14="http://schemas.microsoft.com/office/powerpoint/2010/main" val="2110127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defRPr/>
            </a:pPr>
            <a:r>
              <a:rPr lang="en-GB" dirty="0" smtClean="0"/>
              <a:t>LO2: Attracting Applicants</a:t>
            </a:r>
            <a:endParaRPr lang="en-GB" dirty="0"/>
          </a:p>
        </p:txBody>
      </p:sp>
      <p:sp>
        <p:nvSpPr>
          <p:cNvPr id="16386" name="Content Placeholder 1"/>
          <p:cNvSpPr>
            <a:spLocks noGrp="1"/>
          </p:cNvSpPr>
          <p:nvPr>
            <p:ph type="body" orient="vert" idx="1"/>
          </p:nvPr>
        </p:nvSpPr>
        <p:spPr/>
        <p:txBody>
          <a:bodyPr>
            <a:normAutofit lnSpcReduction="10000"/>
          </a:bodyPr>
          <a:lstStyle/>
          <a:p>
            <a:r>
              <a:rPr lang="en-GB" dirty="0" err="1" smtClean="0"/>
              <a:t>Linkedin</a:t>
            </a:r>
            <a:r>
              <a:rPr lang="en-GB" dirty="0" smtClean="0"/>
              <a:t>		</a:t>
            </a:r>
          </a:p>
          <a:p>
            <a:r>
              <a:rPr lang="en-GB" dirty="0" smtClean="0"/>
              <a:t>Twitter		</a:t>
            </a:r>
          </a:p>
          <a:p>
            <a:r>
              <a:rPr lang="en-GB" dirty="0" smtClean="0"/>
              <a:t>Facebook	</a:t>
            </a:r>
          </a:p>
          <a:p>
            <a:r>
              <a:rPr lang="en-GB" dirty="0" err="1" smtClean="0"/>
              <a:t>Youtube</a:t>
            </a:r>
            <a:r>
              <a:rPr lang="en-GB" dirty="0" smtClean="0"/>
              <a:t>		</a:t>
            </a:r>
          </a:p>
          <a:p>
            <a:r>
              <a:rPr lang="en-GB" dirty="0" smtClean="0"/>
              <a:t>Others		</a:t>
            </a:r>
          </a:p>
          <a:p>
            <a:r>
              <a:rPr lang="en-GB" dirty="0" smtClean="0"/>
              <a:t>Google+		</a:t>
            </a:r>
          </a:p>
          <a:p>
            <a:r>
              <a:rPr lang="en-GB" dirty="0" smtClean="0"/>
              <a:t>Pinterest	</a:t>
            </a:r>
          </a:p>
          <a:p>
            <a:pPr marL="0" indent="0">
              <a:buNone/>
            </a:pPr>
            <a:endParaRPr lang="en-GB" dirty="0" smtClean="0"/>
          </a:p>
        </p:txBody>
      </p:sp>
      <p:sp>
        <p:nvSpPr>
          <p:cNvPr id="2" name="Vertical Text Placeholder 1"/>
          <p:cNvSpPr>
            <a:spLocks noGrp="1"/>
          </p:cNvSpPr>
          <p:nvPr>
            <p:ph type="body" orient="vert" idx="13"/>
          </p:nvPr>
        </p:nvSpPr>
        <p:spPr/>
        <p:txBody>
          <a:bodyPr/>
          <a:lstStyle/>
          <a:p>
            <a:pPr marL="0" indent="0">
              <a:buNone/>
            </a:pPr>
            <a:r>
              <a:rPr lang="en-GB" dirty="0" smtClean="0"/>
              <a:t>Social Media Use</a:t>
            </a:r>
            <a:endParaRPr lang="en-GB" dirty="0"/>
          </a:p>
        </p:txBody>
      </p:sp>
      <p:pic>
        <p:nvPicPr>
          <p:cNvPr id="5" name="Picture 4" descr="linkedin.png"/>
          <p:cNvPicPr>
            <a:picLocks noChangeAspect="1"/>
          </p:cNvPicPr>
          <p:nvPr/>
        </p:nvPicPr>
        <p:blipFill rotWithShape="1">
          <a:blip r:embed="rId3" cstate="print"/>
          <a:srcRect t="20333"/>
          <a:stretch/>
        </p:blipFill>
        <p:spPr>
          <a:xfrm>
            <a:off x="5860107" y="1772815"/>
            <a:ext cx="2466975" cy="1472133"/>
          </a:xfrm>
          <a:prstGeom prst="rect">
            <a:avLst/>
          </a:prstGeom>
        </p:spPr>
      </p:pic>
      <p:pic>
        <p:nvPicPr>
          <p:cNvPr id="6" name="Picture 5" descr="facebook.png"/>
          <p:cNvPicPr>
            <a:picLocks noChangeAspect="1"/>
          </p:cNvPicPr>
          <p:nvPr/>
        </p:nvPicPr>
        <p:blipFill>
          <a:blip r:embed="rId4" cstate="print"/>
          <a:stretch>
            <a:fillRect/>
          </a:stretch>
        </p:blipFill>
        <p:spPr>
          <a:xfrm>
            <a:off x="5326708" y="2794413"/>
            <a:ext cx="2667000" cy="1354667"/>
          </a:xfrm>
          <a:prstGeom prst="rect">
            <a:avLst/>
          </a:prstGeom>
        </p:spPr>
      </p:pic>
      <p:pic>
        <p:nvPicPr>
          <p:cNvPr id="7" name="Picture 6" descr="twitter.png"/>
          <p:cNvPicPr>
            <a:picLocks noChangeAspect="1"/>
          </p:cNvPicPr>
          <p:nvPr/>
        </p:nvPicPr>
        <p:blipFill>
          <a:blip r:embed="rId5" cstate="print"/>
          <a:stretch>
            <a:fillRect/>
          </a:stretch>
        </p:blipFill>
        <p:spPr>
          <a:xfrm>
            <a:off x="7371066" y="3981314"/>
            <a:ext cx="1304925" cy="1304925"/>
          </a:xfrm>
          <a:prstGeom prst="rect">
            <a:avLst/>
          </a:prstGeom>
        </p:spPr>
      </p:pic>
    </p:spTree>
    <p:extLst>
      <p:ext uri="{BB962C8B-B14F-4D97-AF65-F5344CB8AC3E}">
        <p14:creationId xmlns:p14="http://schemas.microsoft.com/office/powerpoint/2010/main" val="23223727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LO2: Selection Techniques</a:t>
            </a:r>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smtClean="0"/>
              <a:t>The Classic Trio</a:t>
            </a:r>
            <a:endParaRPr lang="en-GB" sz="2400" dirty="0"/>
          </a:p>
        </p:txBody>
      </p:sp>
      <p:sp>
        <p:nvSpPr>
          <p:cNvPr id="2" name="Slide Number Placeholder 1"/>
          <p:cNvSpPr>
            <a:spLocks noGrp="1"/>
          </p:cNvSpPr>
          <p:nvPr>
            <p:ph type="sldNum" sz="quarter" idx="15"/>
          </p:nvPr>
        </p:nvSpPr>
        <p:spPr/>
        <p:txBody>
          <a:bodyPr/>
          <a:lstStyle/>
          <a:p>
            <a:pPr>
              <a:defRPr/>
            </a:pPr>
            <a:fld id="{DFAEC5DD-68FC-4E9C-9587-DBB16356B9F7}" type="slidenum">
              <a:rPr lang="en-US" smtClean="0"/>
              <a:pPr>
                <a:defRPr/>
              </a:pPr>
              <a:t>16</a:t>
            </a:fld>
            <a:endParaRPr lang="en-US"/>
          </a:p>
        </p:txBody>
      </p:sp>
      <p:graphicFrame>
        <p:nvGraphicFramePr>
          <p:cNvPr id="3" name="Diagram 2"/>
          <p:cNvGraphicFramePr/>
          <p:nvPr>
            <p:extLst>
              <p:ext uri="{D42A27DB-BD31-4B8C-83A1-F6EECF244321}">
                <p14:modId xmlns:p14="http://schemas.microsoft.com/office/powerpoint/2010/main" val="3430152842"/>
              </p:ext>
            </p:extLst>
          </p:nvPr>
        </p:nvGraphicFramePr>
        <p:xfrm>
          <a:off x="405584" y="4671"/>
          <a:ext cx="8558904"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467544" y="3284984"/>
            <a:ext cx="8219256" cy="2446824"/>
          </a:xfrm>
          <a:prstGeom prst="rect">
            <a:avLst/>
          </a:prstGeom>
        </p:spPr>
        <p:txBody>
          <a:bodyPr wrap="square">
            <a:spAutoFit/>
          </a:bodyPr>
          <a:lstStyle/>
          <a:p>
            <a:pPr>
              <a:spcBef>
                <a:spcPct val="50000"/>
              </a:spcBef>
            </a:pPr>
            <a:r>
              <a:rPr lang="en-GB" dirty="0">
                <a:cs typeface="Arial" charset="0"/>
              </a:rPr>
              <a:t>Reasons for wide use of the classic trio over more complex psychological approaches include:</a:t>
            </a:r>
          </a:p>
          <a:p>
            <a:pPr>
              <a:spcBef>
                <a:spcPct val="50000"/>
              </a:spcBef>
              <a:buFontTx/>
              <a:buChar char="•"/>
            </a:pPr>
            <a:r>
              <a:rPr lang="en-GB" dirty="0">
                <a:cs typeface="Arial" charset="0"/>
              </a:rPr>
              <a:t> They are straightforward and relatively low cost.</a:t>
            </a:r>
          </a:p>
          <a:p>
            <a:pPr>
              <a:spcBef>
                <a:spcPct val="50000"/>
              </a:spcBef>
              <a:buFontTx/>
              <a:buChar char="•"/>
            </a:pPr>
            <a:r>
              <a:rPr lang="en-GB" dirty="0">
                <a:cs typeface="Arial" charset="0"/>
              </a:rPr>
              <a:t> They are expected and accepted by job applicants, and less likely to cause stress.</a:t>
            </a:r>
          </a:p>
          <a:p>
            <a:pPr>
              <a:spcBef>
                <a:spcPct val="50000"/>
              </a:spcBef>
              <a:buFontTx/>
              <a:buChar char="•"/>
            </a:pPr>
            <a:r>
              <a:rPr lang="en-GB" dirty="0">
                <a:cs typeface="Arial" charset="0"/>
              </a:rPr>
              <a:t> Psychological tests can be controversial. Is personality readily measurable and stable over time?</a:t>
            </a:r>
          </a:p>
        </p:txBody>
      </p:sp>
    </p:spTree>
    <p:extLst>
      <p:ext uri="{BB962C8B-B14F-4D97-AF65-F5344CB8AC3E}">
        <p14:creationId xmlns:p14="http://schemas.microsoft.com/office/powerpoint/2010/main" val="8762140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nvPr>
        </p:nvGraphicFramePr>
        <p:xfrm>
          <a:off x="457200" y="1481138"/>
          <a:ext cx="8229600" cy="3708400"/>
        </p:xfrm>
        <a:graphic>
          <a:graphicData uri="http://schemas.openxmlformats.org/drawingml/2006/table">
            <a:tbl>
              <a:tblPr firstRow="1" bandRow="1">
                <a:tableStyleId>{C4B1156A-380E-4F78-BDF5-A606A8083BF9}</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GB" b="0" dirty="0" smtClean="0"/>
                        <a:t>Interviews</a:t>
                      </a:r>
                      <a:endParaRPr lang="en-GB" b="0" dirty="0"/>
                    </a:p>
                  </a:txBody>
                  <a:tcPr/>
                </a:tc>
                <a:tc>
                  <a:txBody>
                    <a:bodyPr/>
                    <a:lstStyle/>
                    <a:p>
                      <a:r>
                        <a:rPr lang="en-GB" b="0" dirty="0" smtClean="0"/>
                        <a:t>83</a:t>
                      </a:r>
                      <a:endParaRPr lang="en-GB" b="0" dirty="0"/>
                    </a:p>
                  </a:txBody>
                  <a:tcPr/>
                </a:tc>
                <a:extLst>
                  <a:ext uri="{0D108BD9-81ED-4DB2-BD59-A6C34878D82A}">
                    <a16:rowId xmlns:a16="http://schemas.microsoft.com/office/drawing/2014/main" val="10000"/>
                  </a:ext>
                </a:extLst>
              </a:tr>
              <a:tr h="370840">
                <a:tc>
                  <a:txBody>
                    <a:bodyPr/>
                    <a:lstStyle/>
                    <a:p>
                      <a:r>
                        <a:rPr lang="en-GB" dirty="0" smtClean="0"/>
                        <a:t>Competency based interview</a:t>
                      </a:r>
                      <a:endParaRPr lang="en-GB" dirty="0"/>
                    </a:p>
                  </a:txBody>
                  <a:tcPr/>
                </a:tc>
                <a:tc>
                  <a:txBody>
                    <a:bodyPr/>
                    <a:lstStyle/>
                    <a:p>
                      <a:r>
                        <a:rPr lang="en-GB" dirty="0" smtClean="0"/>
                        <a:t>77</a:t>
                      </a:r>
                      <a:endParaRPr lang="en-GB" dirty="0"/>
                    </a:p>
                  </a:txBody>
                  <a:tcPr/>
                </a:tc>
                <a:extLst>
                  <a:ext uri="{0D108BD9-81ED-4DB2-BD59-A6C34878D82A}">
                    <a16:rowId xmlns:a16="http://schemas.microsoft.com/office/drawing/2014/main" val="10001"/>
                  </a:ext>
                </a:extLst>
              </a:tr>
              <a:tr h="370840">
                <a:tc>
                  <a:txBody>
                    <a:bodyPr/>
                    <a:lstStyle/>
                    <a:p>
                      <a:r>
                        <a:rPr lang="en-GB" dirty="0" smtClean="0"/>
                        <a:t>Test for specific</a:t>
                      </a:r>
                      <a:r>
                        <a:rPr lang="en-GB" baseline="0" dirty="0" smtClean="0"/>
                        <a:t> skills</a:t>
                      </a:r>
                      <a:endParaRPr lang="en-GB" dirty="0"/>
                    </a:p>
                  </a:txBody>
                  <a:tcPr/>
                </a:tc>
                <a:tc>
                  <a:txBody>
                    <a:bodyPr/>
                    <a:lstStyle/>
                    <a:p>
                      <a:r>
                        <a:rPr lang="en-GB" dirty="0" smtClean="0"/>
                        <a:t>52</a:t>
                      </a:r>
                      <a:endParaRPr lang="en-GB" dirty="0"/>
                    </a:p>
                  </a:txBody>
                  <a:tcPr/>
                </a:tc>
                <a:extLst>
                  <a:ext uri="{0D108BD9-81ED-4DB2-BD59-A6C34878D82A}">
                    <a16:rowId xmlns:a16="http://schemas.microsoft.com/office/drawing/2014/main" val="10002"/>
                  </a:ext>
                </a:extLst>
              </a:tr>
              <a:tr h="370840">
                <a:tc>
                  <a:txBody>
                    <a:bodyPr/>
                    <a:lstStyle/>
                    <a:p>
                      <a:r>
                        <a:rPr lang="en-GB" dirty="0" smtClean="0"/>
                        <a:t>General</a:t>
                      </a:r>
                      <a:r>
                        <a:rPr lang="en-GB" baseline="0" dirty="0" smtClean="0"/>
                        <a:t> ability tests</a:t>
                      </a:r>
                      <a:endParaRPr lang="en-GB" dirty="0"/>
                    </a:p>
                  </a:txBody>
                  <a:tcPr/>
                </a:tc>
                <a:tc>
                  <a:txBody>
                    <a:bodyPr/>
                    <a:lstStyle/>
                    <a:p>
                      <a:r>
                        <a:rPr lang="en-GB" dirty="0" smtClean="0"/>
                        <a:t>47</a:t>
                      </a:r>
                      <a:endParaRPr lang="en-GB"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Literacy and/or</a:t>
                      </a:r>
                      <a:r>
                        <a:rPr lang="en-GB" baseline="0" dirty="0" smtClean="0"/>
                        <a:t> numeracy tests</a:t>
                      </a:r>
                      <a:endParaRPr lang="en-GB" dirty="0" smtClean="0"/>
                    </a:p>
                  </a:txBody>
                  <a:tcPr/>
                </a:tc>
                <a:tc>
                  <a:txBody>
                    <a:bodyPr/>
                    <a:lstStyle/>
                    <a:p>
                      <a:r>
                        <a:rPr lang="en-GB" dirty="0" smtClean="0"/>
                        <a:t>45</a:t>
                      </a:r>
                      <a:endParaRPr lang="en-GB" dirty="0"/>
                    </a:p>
                  </a:txBody>
                  <a:tcPr/>
                </a:tc>
                <a:extLst>
                  <a:ext uri="{0D108BD9-81ED-4DB2-BD59-A6C34878D82A}">
                    <a16:rowId xmlns:a16="http://schemas.microsoft.com/office/drawing/2014/main" val="10004"/>
                  </a:ext>
                </a:extLst>
              </a:tr>
              <a:tr h="370840">
                <a:tc>
                  <a:txBody>
                    <a:bodyPr/>
                    <a:lstStyle/>
                    <a:p>
                      <a:r>
                        <a:rPr lang="en-GB" dirty="0" smtClean="0"/>
                        <a:t>Assessment Centres</a:t>
                      </a:r>
                      <a:endParaRPr lang="en-GB" dirty="0"/>
                    </a:p>
                  </a:txBody>
                  <a:tcPr/>
                </a:tc>
                <a:tc>
                  <a:txBody>
                    <a:bodyPr/>
                    <a:lstStyle/>
                    <a:p>
                      <a:r>
                        <a:rPr lang="en-GB" dirty="0" smtClean="0"/>
                        <a:t>38</a:t>
                      </a:r>
                      <a:endParaRPr lang="en-GB" dirty="0"/>
                    </a:p>
                  </a:txBody>
                  <a:tcPr/>
                </a:tc>
                <a:extLst>
                  <a:ext uri="{0D108BD9-81ED-4DB2-BD59-A6C34878D82A}">
                    <a16:rowId xmlns:a16="http://schemas.microsoft.com/office/drawing/2014/main" val="10005"/>
                  </a:ext>
                </a:extLst>
              </a:tr>
              <a:tr h="370840">
                <a:tc>
                  <a:txBody>
                    <a:bodyPr/>
                    <a:lstStyle/>
                    <a:p>
                      <a:r>
                        <a:rPr lang="en-GB" dirty="0" smtClean="0"/>
                        <a:t>Personality / aptitude</a:t>
                      </a:r>
                      <a:r>
                        <a:rPr lang="en-GB" baseline="0" dirty="0" smtClean="0"/>
                        <a:t> questionnaires</a:t>
                      </a:r>
                      <a:endParaRPr lang="en-GB" dirty="0"/>
                    </a:p>
                  </a:txBody>
                  <a:tcPr/>
                </a:tc>
                <a:tc>
                  <a:txBody>
                    <a:bodyPr/>
                    <a:lstStyle/>
                    <a:p>
                      <a:r>
                        <a:rPr lang="en-GB" dirty="0" smtClean="0"/>
                        <a:t>36</a:t>
                      </a:r>
                      <a:endParaRPr lang="en-GB" dirty="0"/>
                    </a:p>
                  </a:txBody>
                  <a:tcPr/>
                </a:tc>
                <a:extLst>
                  <a:ext uri="{0D108BD9-81ED-4DB2-BD59-A6C34878D82A}">
                    <a16:rowId xmlns:a16="http://schemas.microsoft.com/office/drawing/2014/main" val="10006"/>
                  </a:ext>
                </a:extLst>
              </a:tr>
              <a:tr h="370840">
                <a:tc>
                  <a:txBody>
                    <a:bodyPr/>
                    <a:lstStyle/>
                    <a:p>
                      <a:r>
                        <a:rPr lang="en-GB" dirty="0" smtClean="0"/>
                        <a:t>Group Exercises (e.g. role</a:t>
                      </a:r>
                      <a:r>
                        <a:rPr lang="en-GB" baseline="0" dirty="0" smtClean="0"/>
                        <a:t> play)</a:t>
                      </a:r>
                      <a:endParaRPr lang="en-GB" dirty="0"/>
                    </a:p>
                  </a:txBody>
                  <a:tcPr/>
                </a:tc>
                <a:tc>
                  <a:txBody>
                    <a:bodyPr/>
                    <a:lstStyle/>
                    <a:p>
                      <a:r>
                        <a:rPr lang="en-GB" dirty="0" smtClean="0"/>
                        <a:t>27</a:t>
                      </a:r>
                      <a:endParaRPr lang="en-GB" dirty="0"/>
                    </a:p>
                  </a:txBody>
                  <a:tcPr/>
                </a:tc>
                <a:extLst>
                  <a:ext uri="{0D108BD9-81ED-4DB2-BD59-A6C34878D82A}">
                    <a16:rowId xmlns:a16="http://schemas.microsoft.com/office/drawing/2014/main" val="10007"/>
                  </a:ext>
                </a:extLst>
              </a:tr>
              <a:tr h="370840">
                <a:tc>
                  <a:txBody>
                    <a:bodyPr/>
                    <a:lstStyle/>
                    <a:p>
                      <a:r>
                        <a:rPr lang="en-GB" dirty="0" smtClean="0"/>
                        <a:t>On</a:t>
                      </a:r>
                      <a:r>
                        <a:rPr lang="en-GB" baseline="0" dirty="0" smtClean="0"/>
                        <a:t> line selection tests</a:t>
                      </a:r>
                      <a:endParaRPr lang="en-GB" dirty="0"/>
                    </a:p>
                  </a:txBody>
                  <a:tcPr/>
                </a:tc>
                <a:tc>
                  <a:txBody>
                    <a:bodyPr/>
                    <a:lstStyle/>
                    <a:p>
                      <a:r>
                        <a:rPr lang="en-GB" dirty="0" smtClean="0"/>
                        <a:t>24</a:t>
                      </a:r>
                      <a:endParaRPr lang="en-GB" dirty="0"/>
                    </a:p>
                  </a:txBody>
                  <a:tcPr/>
                </a:tc>
                <a:extLst>
                  <a:ext uri="{0D108BD9-81ED-4DB2-BD59-A6C34878D82A}">
                    <a16:rowId xmlns:a16="http://schemas.microsoft.com/office/drawing/2014/main" val="10008"/>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Pre interview references</a:t>
                      </a:r>
                    </a:p>
                  </a:txBody>
                  <a:tcPr/>
                </a:tc>
                <a:tc>
                  <a:txBody>
                    <a:bodyPr/>
                    <a:lstStyle/>
                    <a:p>
                      <a:r>
                        <a:rPr lang="en-GB" dirty="0" smtClean="0"/>
                        <a:t>22</a:t>
                      </a:r>
                      <a:endParaRPr lang="en-GB" dirty="0"/>
                    </a:p>
                  </a:txBody>
                  <a:tcPr/>
                </a:tc>
                <a:extLst>
                  <a:ext uri="{0D108BD9-81ED-4DB2-BD59-A6C34878D82A}">
                    <a16:rowId xmlns:a16="http://schemas.microsoft.com/office/drawing/2014/main" val="10009"/>
                  </a:ext>
                </a:extLst>
              </a:tr>
            </a:tbl>
          </a:graphicData>
        </a:graphic>
      </p:graphicFrame>
      <p:sp>
        <p:nvSpPr>
          <p:cNvPr id="3" name="Title 2"/>
          <p:cNvSpPr>
            <a:spLocks noGrp="1"/>
          </p:cNvSpPr>
          <p:nvPr>
            <p:ph type="title"/>
          </p:nvPr>
        </p:nvSpPr>
        <p:spPr/>
        <p:txBody>
          <a:bodyPr/>
          <a:lstStyle/>
          <a:p>
            <a:pPr algn="l">
              <a:defRPr/>
            </a:pPr>
            <a:r>
              <a:rPr lang="en-GB" sz="3200" dirty="0">
                <a:solidFill>
                  <a:srgbClr val="1F497D"/>
                </a:solidFill>
              </a:rPr>
              <a:t>LO2: Selection Techniques</a:t>
            </a:r>
            <a:endParaRPr lang="en-GB" dirty="0"/>
          </a:p>
        </p:txBody>
      </p:sp>
      <p:sp>
        <p:nvSpPr>
          <p:cNvPr id="19497" name="TextBox 4"/>
          <p:cNvSpPr txBox="1">
            <a:spLocks noChangeArrowheads="1"/>
          </p:cNvSpPr>
          <p:nvPr/>
        </p:nvSpPr>
        <p:spPr bwMode="auto">
          <a:xfrm>
            <a:off x="4788024" y="6021288"/>
            <a:ext cx="3384773" cy="461665"/>
          </a:xfrm>
          <a:prstGeom prst="rect">
            <a:avLst/>
          </a:prstGeom>
          <a:noFill/>
          <a:ln w="9525">
            <a:noFill/>
            <a:miter lim="800000"/>
            <a:headEnd/>
            <a:tailEnd/>
          </a:ln>
        </p:spPr>
        <p:txBody>
          <a:bodyPr wrap="none">
            <a:spAutoFit/>
          </a:bodyPr>
          <a:lstStyle/>
          <a:p>
            <a:r>
              <a:rPr lang="en-GB" sz="1200" dirty="0"/>
              <a:t>CIPD, </a:t>
            </a:r>
            <a:r>
              <a:rPr lang="en-GB" sz="1200" dirty="0" smtClean="0"/>
              <a:t>2015 (Resourcing and Talent Planning Survey)</a:t>
            </a:r>
            <a:endParaRPr lang="en-GB" sz="1200" dirty="0"/>
          </a:p>
          <a:p>
            <a:r>
              <a:rPr lang="en-GB" sz="1200" dirty="0"/>
              <a:t>Based on 460 organisations</a:t>
            </a:r>
          </a:p>
        </p:txBody>
      </p:sp>
    </p:spTree>
    <p:extLst>
      <p:ext uri="{BB962C8B-B14F-4D97-AF65-F5344CB8AC3E}">
        <p14:creationId xmlns:p14="http://schemas.microsoft.com/office/powerpoint/2010/main" val="3130437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Selection Techniques</a:t>
            </a:r>
            <a:endParaRPr lang="en-GB" dirty="0"/>
          </a:p>
        </p:txBody>
      </p:sp>
      <p:sp>
        <p:nvSpPr>
          <p:cNvPr id="5" name="Vertical Text Placeholder 4"/>
          <p:cNvSpPr>
            <a:spLocks noGrp="1"/>
          </p:cNvSpPr>
          <p:nvPr>
            <p:ph type="body" orient="vert" idx="1"/>
          </p:nvPr>
        </p:nvSpPr>
        <p:spPr/>
        <p:txBody>
          <a:bodyPr>
            <a:normAutofit fontScale="92500" lnSpcReduction="10000"/>
          </a:bodyPr>
          <a:lstStyle/>
          <a:p>
            <a:r>
              <a:rPr lang="en-GB" dirty="0" smtClean="0"/>
              <a:t>Used by more than 70% of employers in the UK</a:t>
            </a:r>
          </a:p>
          <a:p>
            <a:r>
              <a:rPr lang="en-GB" dirty="0" smtClean="0"/>
              <a:t>Many employers supplement with a CV</a:t>
            </a:r>
          </a:p>
          <a:p>
            <a:r>
              <a:rPr lang="en-GB" dirty="0" smtClean="0"/>
              <a:t>Allows specific questions to be posed relevant to the jo role</a:t>
            </a:r>
          </a:p>
          <a:p>
            <a:r>
              <a:rPr lang="en-GB" dirty="0" smtClean="0"/>
              <a:t>Captures sensitive information as a means of undertaking equal opportunities measures</a:t>
            </a:r>
          </a:p>
          <a:p>
            <a:r>
              <a:rPr lang="en-GB" dirty="0" smtClean="0"/>
              <a:t>What should an application typically include?</a:t>
            </a:r>
          </a:p>
        </p:txBody>
      </p:sp>
      <p:sp>
        <p:nvSpPr>
          <p:cNvPr id="6" name="Vertical Text Placeholder 5"/>
          <p:cNvSpPr>
            <a:spLocks noGrp="1"/>
          </p:cNvSpPr>
          <p:nvPr>
            <p:ph type="body" orient="vert" idx="13"/>
          </p:nvPr>
        </p:nvSpPr>
        <p:spPr/>
        <p:txBody>
          <a:bodyPr/>
          <a:lstStyle/>
          <a:p>
            <a:pPr marL="0" indent="0">
              <a:buNone/>
            </a:pPr>
            <a:r>
              <a:rPr lang="en-GB" sz="2400" dirty="0" smtClean="0"/>
              <a:t>Application form</a:t>
            </a:r>
            <a:endParaRPr lang="en-GB" sz="2400" dirty="0"/>
          </a:p>
        </p:txBody>
      </p:sp>
      <p:sp>
        <p:nvSpPr>
          <p:cNvPr id="2" name="Slide Number Placeholder 1"/>
          <p:cNvSpPr>
            <a:spLocks noGrp="1"/>
          </p:cNvSpPr>
          <p:nvPr>
            <p:ph type="sldNum" sz="quarter" idx="15"/>
          </p:nvPr>
        </p:nvSpPr>
        <p:spPr/>
        <p:txBody>
          <a:bodyPr/>
          <a:lstStyle/>
          <a:p>
            <a:pPr>
              <a:defRPr/>
            </a:pPr>
            <a:fld id="{DFAEC5DD-68FC-4E9C-9587-DBB16356B9F7}" type="slidenum">
              <a:rPr lang="en-US" smtClean="0"/>
              <a:pPr>
                <a:defRPr/>
              </a:pPr>
              <a:t>18</a:t>
            </a:fld>
            <a:endParaRPr lang="en-US" dirty="0"/>
          </a:p>
        </p:txBody>
      </p:sp>
    </p:spTree>
    <p:extLst>
      <p:ext uri="{BB962C8B-B14F-4D97-AF65-F5344CB8AC3E}">
        <p14:creationId xmlns:p14="http://schemas.microsoft.com/office/powerpoint/2010/main" val="603525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LO2: Selection Techniques</a:t>
            </a:r>
            <a:endParaRPr lang="en-GB" dirty="0"/>
          </a:p>
        </p:txBody>
      </p:sp>
      <p:sp>
        <p:nvSpPr>
          <p:cNvPr id="5" name="Vertical Text Placeholder 4"/>
          <p:cNvSpPr>
            <a:spLocks noGrp="1"/>
          </p:cNvSpPr>
          <p:nvPr>
            <p:ph type="body" orient="vert" idx="1"/>
          </p:nvPr>
        </p:nvSpPr>
        <p:spPr/>
        <p:txBody>
          <a:bodyPr>
            <a:normAutofit fontScale="77500" lnSpcReduction="20000"/>
          </a:bodyPr>
          <a:lstStyle/>
          <a:p>
            <a:pPr marL="0" indent="0">
              <a:buNone/>
            </a:pPr>
            <a:r>
              <a:rPr lang="en-GB" dirty="0"/>
              <a:t>Structuring the interview can help improve its ability to predict performance in the job and a growing number of employers take this approach. A structured interview means that</a:t>
            </a:r>
            <a:r>
              <a:rPr lang="en-GB" dirty="0" smtClean="0"/>
              <a:t>:</a:t>
            </a:r>
          </a:p>
          <a:p>
            <a:pPr marL="0" indent="0">
              <a:buNone/>
            </a:pPr>
            <a:endParaRPr lang="en-GB" dirty="0" smtClean="0"/>
          </a:p>
          <a:p>
            <a:r>
              <a:rPr lang="en-GB" dirty="0"/>
              <a:t>questions are planned carefully before the interview</a:t>
            </a:r>
          </a:p>
          <a:p>
            <a:r>
              <a:rPr lang="en-GB" dirty="0"/>
              <a:t>all candidates are asked the same questions</a:t>
            </a:r>
          </a:p>
          <a:p>
            <a:r>
              <a:rPr lang="en-GB" dirty="0"/>
              <a:t>answers are scored using a rating system</a:t>
            </a:r>
          </a:p>
          <a:p>
            <a:r>
              <a:rPr lang="en-GB" dirty="0"/>
              <a:t>questions focus on the attributes and behaviours needed in the job.</a:t>
            </a:r>
          </a:p>
          <a:p>
            <a:pPr marL="0" indent="0" algn="r">
              <a:buNone/>
            </a:pPr>
            <a:r>
              <a:rPr lang="en-GB" sz="2300" dirty="0" smtClean="0"/>
              <a:t>(CIPD , 2016)</a:t>
            </a:r>
            <a:endParaRPr lang="en-GB" sz="2300" dirty="0"/>
          </a:p>
        </p:txBody>
      </p:sp>
      <p:sp>
        <p:nvSpPr>
          <p:cNvPr id="3" name="Vertical Text Placeholder 2"/>
          <p:cNvSpPr>
            <a:spLocks noGrp="1"/>
          </p:cNvSpPr>
          <p:nvPr>
            <p:ph type="body" orient="vert" idx="13"/>
          </p:nvPr>
        </p:nvSpPr>
        <p:spPr/>
        <p:txBody>
          <a:bodyPr/>
          <a:lstStyle/>
          <a:p>
            <a:pPr marL="0" indent="0">
              <a:buNone/>
            </a:pPr>
            <a:r>
              <a:rPr lang="en-GB" dirty="0" smtClean="0"/>
              <a:t>Interviewing</a:t>
            </a:r>
            <a:endParaRPr lang="en-GB" dirty="0"/>
          </a:p>
        </p:txBody>
      </p:sp>
      <p:sp>
        <p:nvSpPr>
          <p:cNvPr id="2" name="Slide Number Placeholder 1"/>
          <p:cNvSpPr>
            <a:spLocks noGrp="1"/>
          </p:cNvSpPr>
          <p:nvPr>
            <p:ph type="sldNum" sz="quarter" idx="15"/>
          </p:nvPr>
        </p:nvSpPr>
        <p:spPr/>
        <p:txBody>
          <a:bodyPr/>
          <a:lstStyle/>
          <a:p>
            <a:pPr>
              <a:defRPr/>
            </a:pPr>
            <a:fld id="{DFAEC5DD-68FC-4E9C-9587-DBB16356B9F7}" type="slidenum">
              <a:rPr lang="en-US" smtClean="0"/>
              <a:pPr>
                <a:defRPr/>
              </a:pPr>
              <a:t>19</a:t>
            </a:fld>
            <a:endParaRPr lang="en-US"/>
          </a:p>
        </p:txBody>
      </p:sp>
    </p:spTree>
    <p:extLst>
      <p:ext uri="{BB962C8B-B14F-4D97-AF65-F5344CB8AC3E}">
        <p14:creationId xmlns:p14="http://schemas.microsoft.com/office/powerpoint/2010/main" val="9362021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LO2: Selection Techniques</a:t>
            </a:r>
            <a:endParaRPr lang="en-GB" dirty="0"/>
          </a:p>
        </p:txBody>
      </p:sp>
      <p:sp>
        <p:nvSpPr>
          <p:cNvPr id="5" name="Vertical Text Placeholder 4"/>
          <p:cNvSpPr>
            <a:spLocks noGrp="1"/>
          </p:cNvSpPr>
          <p:nvPr>
            <p:ph type="body" orient="vert" idx="1"/>
          </p:nvPr>
        </p:nvSpPr>
        <p:spPr/>
        <p:txBody>
          <a:bodyPr>
            <a:normAutofit fontScale="92500" lnSpcReduction="10000"/>
          </a:bodyPr>
          <a:lstStyle/>
          <a:p>
            <a:pPr marL="0" indent="0">
              <a:buNone/>
            </a:pPr>
            <a:r>
              <a:rPr lang="en-GB" dirty="0" smtClean="0"/>
              <a:t>Write down an interview question you think is appropriate for a HR assistant interview. </a:t>
            </a:r>
          </a:p>
          <a:p>
            <a:pPr marL="0" indent="0">
              <a:buNone/>
            </a:pPr>
            <a:r>
              <a:rPr lang="en-GB" dirty="0" smtClean="0"/>
              <a:t>Discuss as a group:</a:t>
            </a:r>
          </a:p>
          <a:p>
            <a:r>
              <a:rPr lang="en-GB" dirty="0" smtClean="0"/>
              <a:t>What type of question is it?</a:t>
            </a:r>
          </a:p>
          <a:p>
            <a:r>
              <a:rPr lang="en-GB" dirty="0" smtClean="0"/>
              <a:t>Is the question appropriate for an interview? If not why not?</a:t>
            </a:r>
          </a:p>
          <a:p>
            <a:r>
              <a:rPr lang="en-GB" dirty="0" smtClean="0"/>
              <a:t>How could the question be improved to get the information required?</a:t>
            </a:r>
          </a:p>
        </p:txBody>
      </p:sp>
      <p:sp>
        <p:nvSpPr>
          <p:cNvPr id="3" name="Vertical Text Placeholder 2"/>
          <p:cNvSpPr>
            <a:spLocks noGrp="1"/>
          </p:cNvSpPr>
          <p:nvPr>
            <p:ph type="body" orient="vert" idx="13"/>
          </p:nvPr>
        </p:nvSpPr>
        <p:spPr/>
        <p:txBody>
          <a:bodyPr/>
          <a:lstStyle/>
          <a:p>
            <a:pPr marL="0" indent="0">
              <a:buNone/>
            </a:pPr>
            <a:r>
              <a:rPr lang="en-GB" dirty="0" smtClean="0"/>
              <a:t>Interview Questions</a:t>
            </a:r>
            <a:endParaRPr lang="en-GB" dirty="0"/>
          </a:p>
        </p:txBody>
      </p:sp>
      <p:sp>
        <p:nvSpPr>
          <p:cNvPr id="2" name="Slide Number Placeholder 1"/>
          <p:cNvSpPr>
            <a:spLocks noGrp="1"/>
          </p:cNvSpPr>
          <p:nvPr>
            <p:ph type="sldNum" sz="quarter" idx="15"/>
          </p:nvPr>
        </p:nvSpPr>
        <p:spPr/>
        <p:txBody>
          <a:bodyPr/>
          <a:lstStyle/>
          <a:p>
            <a:pPr>
              <a:defRPr/>
            </a:pPr>
            <a:fld id="{DFAEC5DD-68FC-4E9C-9587-DBB16356B9F7}" type="slidenum">
              <a:rPr lang="en-US" smtClean="0"/>
              <a:pPr>
                <a:defRPr/>
              </a:pPr>
              <a:t>20</a:t>
            </a:fld>
            <a:endParaRPr lang="en-US"/>
          </a:p>
        </p:txBody>
      </p:sp>
    </p:spTree>
    <p:extLst>
      <p:ext uri="{BB962C8B-B14F-4D97-AF65-F5344CB8AC3E}">
        <p14:creationId xmlns:p14="http://schemas.microsoft.com/office/powerpoint/2010/main" val="158399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05584" y="190993"/>
            <a:ext cx="8229600" cy="1143000"/>
          </a:xfrm>
        </p:spPr>
        <p:txBody>
          <a:bodyPr/>
          <a:lstStyle/>
          <a:p>
            <a:r>
              <a:rPr lang="en-GB" dirty="0" smtClean="0"/>
              <a:t>LO2: Selection Techniques</a:t>
            </a:r>
            <a:endParaRPr lang="en-GB" dirty="0"/>
          </a:p>
        </p:txBody>
      </p:sp>
      <p:sp>
        <p:nvSpPr>
          <p:cNvPr id="6" name="Vertical Text Placeholder 5"/>
          <p:cNvSpPr>
            <a:spLocks noGrp="1"/>
          </p:cNvSpPr>
          <p:nvPr>
            <p:ph type="body" orient="vert" idx="1"/>
          </p:nvPr>
        </p:nvSpPr>
        <p:spPr>
          <a:xfrm>
            <a:off x="405584" y="1514665"/>
            <a:ext cx="8318832" cy="3930559"/>
          </a:xfrm>
        </p:spPr>
        <p:txBody>
          <a:bodyPr>
            <a:noAutofit/>
          </a:bodyPr>
          <a:lstStyle/>
          <a:p>
            <a:pPr marL="0" indent="0">
              <a:lnSpc>
                <a:spcPct val="80000"/>
              </a:lnSpc>
              <a:buNone/>
            </a:pPr>
            <a:r>
              <a:rPr lang="en-GB" sz="2500" dirty="0" smtClean="0"/>
              <a:t>Final stage in the classic trio – used to double-check facts and confirm the suitability of the selected candidate. Dangers include:</a:t>
            </a:r>
          </a:p>
          <a:p>
            <a:pPr>
              <a:lnSpc>
                <a:spcPct val="80000"/>
              </a:lnSpc>
            </a:pPr>
            <a:r>
              <a:rPr lang="en-GB" sz="2500" dirty="0" smtClean="0"/>
              <a:t>subjectivity</a:t>
            </a:r>
          </a:p>
          <a:p>
            <a:pPr>
              <a:lnSpc>
                <a:spcPct val="80000"/>
              </a:lnSpc>
            </a:pPr>
            <a:r>
              <a:rPr lang="en-GB" sz="2500" dirty="0" smtClean="0"/>
              <a:t>carelessness on the part of the former employer</a:t>
            </a:r>
          </a:p>
          <a:p>
            <a:pPr>
              <a:lnSpc>
                <a:spcPct val="80000"/>
              </a:lnSpc>
            </a:pPr>
            <a:r>
              <a:rPr lang="en-GB" sz="2500" dirty="0" smtClean="0"/>
              <a:t>tendency to give </a:t>
            </a:r>
            <a:r>
              <a:rPr lang="en-GB" altLang="en-US" sz="2500" dirty="0" smtClean="0"/>
              <a:t>‘</a:t>
            </a:r>
            <a:r>
              <a:rPr lang="en-GB" sz="2500" dirty="0" smtClean="0"/>
              <a:t>good</a:t>
            </a:r>
            <a:r>
              <a:rPr lang="en-GB" altLang="en-US" sz="2500" dirty="0" smtClean="0"/>
              <a:t>’</a:t>
            </a:r>
            <a:r>
              <a:rPr lang="en-GB" sz="2500" dirty="0" smtClean="0"/>
              <a:t> ratings/central ratings in a </a:t>
            </a:r>
            <a:br>
              <a:rPr lang="en-GB" sz="2500" dirty="0" smtClean="0"/>
            </a:br>
            <a:r>
              <a:rPr lang="en-GB" sz="2500" dirty="0" smtClean="0"/>
              <a:t>five-point scale</a:t>
            </a:r>
          </a:p>
          <a:p>
            <a:pPr>
              <a:lnSpc>
                <a:spcPct val="80000"/>
              </a:lnSpc>
            </a:pPr>
            <a:r>
              <a:rPr lang="en-GB" sz="2500" dirty="0" smtClean="0"/>
              <a:t>fear on the part of the former employee, resulting in a reference which confirms basic facts of employment only</a:t>
            </a:r>
          </a:p>
          <a:p>
            <a:pPr marL="0" indent="0">
              <a:lnSpc>
                <a:spcPct val="80000"/>
              </a:lnSpc>
              <a:buNone/>
            </a:pPr>
            <a:r>
              <a:rPr lang="en-GB" sz="2500" dirty="0" smtClean="0"/>
              <a:t>Check out the </a:t>
            </a:r>
            <a:r>
              <a:rPr lang="en-GB" sz="2500" dirty="0"/>
              <a:t>legal </a:t>
            </a:r>
            <a:r>
              <a:rPr lang="en-GB" sz="2500" dirty="0" smtClean="0"/>
              <a:t>detail </a:t>
            </a:r>
            <a:r>
              <a:rPr lang="en-GB" sz="2500" dirty="0" smtClean="0">
                <a:hlinkClick r:id="rId3"/>
              </a:rPr>
              <a:t>here</a:t>
            </a:r>
            <a:r>
              <a:rPr lang="en-GB" sz="2500" dirty="0" smtClean="0"/>
              <a:t> or visit the CIPD website</a:t>
            </a:r>
            <a:endParaRPr lang="en-GB" sz="2500" dirty="0"/>
          </a:p>
        </p:txBody>
      </p:sp>
      <p:sp>
        <p:nvSpPr>
          <p:cNvPr id="7" name="Vertical Text Placeholder 6"/>
          <p:cNvSpPr>
            <a:spLocks noGrp="1"/>
          </p:cNvSpPr>
          <p:nvPr>
            <p:ph type="body" orient="vert" idx="13"/>
          </p:nvPr>
        </p:nvSpPr>
        <p:spPr>
          <a:xfrm>
            <a:off x="406146" y="1138035"/>
            <a:ext cx="8317230" cy="369741"/>
          </a:xfrm>
        </p:spPr>
        <p:txBody>
          <a:bodyPr/>
          <a:lstStyle/>
          <a:p>
            <a:pPr marL="0" indent="0">
              <a:buNone/>
            </a:pPr>
            <a:r>
              <a:rPr lang="en-GB" sz="2400" dirty="0">
                <a:cs typeface="Arial" charset="0"/>
              </a:rPr>
              <a:t>Employment references </a:t>
            </a:r>
          </a:p>
        </p:txBody>
      </p:sp>
    </p:spTree>
    <p:extLst>
      <p:ext uri="{BB962C8B-B14F-4D97-AF65-F5344CB8AC3E}">
        <p14:creationId xmlns:p14="http://schemas.microsoft.com/office/powerpoint/2010/main" val="37099349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5" name="Title 4"/>
          <p:cNvSpPr>
            <a:spLocks noGrp="1"/>
          </p:cNvSpPr>
          <p:nvPr>
            <p:ph type="title"/>
          </p:nvPr>
        </p:nvSpPr>
        <p:spPr/>
        <p:txBody>
          <a:bodyPr/>
          <a:lstStyle/>
          <a:p>
            <a:r>
              <a:rPr lang="en-GB" dirty="0" smtClean="0"/>
              <a:t>Selections Techniques</a:t>
            </a:r>
            <a:endParaRPr lang="en-GB" dirty="0"/>
          </a:p>
        </p:txBody>
      </p:sp>
      <p:sp>
        <p:nvSpPr>
          <p:cNvPr id="6" name="Vertical Text Placeholder 5"/>
          <p:cNvSpPr>
            <a:spLocks noGrp="1"/>
          </p:cNvSpPr>
          <p:nvPr>
            <p:ph type="body" orient="vert" idx="1"/>
          </p:nvPr>
        </p:nvSpPr>
        <p:spPr/>
        <p:txBody>
          <a:bodyPr>
            <a:normAutofit/>
          </a:bodyPr>
          <a:lstStyle/>
          <a:p>
            <a:pPr marL="0" lvl="0" indent="0">
              <a:spcBef>
                <a:spcPct val="50000"/>
              </a:spcBef>
              <a:buNone/>
            </a:pPr>
            <a:r>
              <a:rPr lang="en-GB" altLang="en-US" sz="2000" dirty="0">
                <a:solidFill>
                  <a:prstClr val="black"/>
                </a:solidFill>
                <a:latin typeface="Arial Unicode MS" panose="020B0604020202020204" pitchFamily="34" charset="-128"/>
              </a:rPr>
              <a:t>There are four advanced, specifically ‘high-validity’ methods of employee selection:</a:t>
            </a:r>
          </a:p>
          <a:p>
            <a:pPr marL="0" lvl="0" indent="0">
              <a:spcBef>
                <a:spcPct val="50000"/>
              </a:spcBef>
              <a:buFontTx/>
              <a:buChar char="•"/>
            </a:pPr>
            <a:r>
              <a:rPr lang="en-GB" altLang="en-US" sz="2000" dirty="0">
                <a:solidFill>
                  <a:prstClr val="black"/>
                </a:solidFill>
                <a:latin typeface="Arial Unicode MS" panose="020B0604020202020204" pitchFamily="34" charset="-128"/>
              </a:rPr>
              <a:t> Biodata </a:t>
            </a:r>
            <a:r>
              <a:rPr lang="en-GB" altLang="en-US" sz="2000" dirty="0" smtClean="0">
                <a:solidFill>
                  <a:prstClr val="black"/>
                </a:solidFill>
                <a:latin typeface="Arial Unicode MS" panose="020B0604020202020204" pitchFamily="34" charset="-128"/>
              </a:rPr>
              <a:t>analysis</a:t>
            </a:r>
            <a:endParaRPr lang="en-GB" altLang="en-US" sz="2000" dirty="0">
              <a:solidFill>
                <a:prstClr val="black"/>
              </a:solidFill>
              <a:latin typeface="Arial Unicode MS" panose="020B0604020202020204" pitchFamily="34" charset="-128"/>
            </a:endParaRPr>
          </a:p>
          <a:p>
            <a:pPr marL="0" lvl="0" indent="0">
              <a:spcBef>
                <a:spcPct val="50000"/>
              </a:spcBef>
              <a:buFontTx/>
              <a:buChar char="•"/>
            </a:pPr>
            <a:r>
              <a:rPr lang="en-GB" altLang="en-US" sz="2000" dirty="0">
                <a:solidFill>
                  <a:prstClr val="black"/>
                </a:solidFill>
                <a:latin typeface="Arial Unicode MS" panose="020B0604020202020204" pitchFamily="34" charset="-128"/>
              </a:rPr>
              <a:t> Ability </a:t>
            </a:r>
            <a:r>
              <a:rPr lang="en-GB" altLang="en-US" sz="2000" dirty="0" smtClean="0">
                <a:solidFill>
                  <a:prstClr val="black"/>
                </a:solidFill>
                <a:latin typeface="Arial Unicode MS" panose="020B0604020202020204" pitchFamily="34" charset="-128"/>
              </a:rPr>
              <a:t>tests</a:t>
            </a:r>
            <a:endParaRPr lang="en-GB" altLang="en-US" sz="2000" dirty="0">
              <a:solidFill>
                <a:prstClr val="black"/>
              </a:solidFill>
              <a:latin typeface="Arial Unicode MS" panose="020B0604020202020204" pitchFamily="34" charset="-128"/>
            </a:endParaRPr>
          </a:p>
          <a:p>
            <a:pPr marL="0" lvl="0" indent="0">
              <a:spcBef>
                <a:spcPct val="50000"/>
              </a:spcBef>
              <a:buFontTx/>
              <a:buChar char="•"/>
            </a:pPr>
            <a:r>
              <a:rPr lang="en-GB" altLang="en-US" sz="2000" dirty="0">
                <a:solidFill>
                  <a:prstClr val="black"/>
                </a:solidFill>
                <a:latin typeface="Arial Unicode MS" panose="020B0604020202020204" pitchFamily="34" charset="-128"/>
              </a:rPr>
              <a:t> Personality </a:t>
            </a:r>
            <a:r>
              <a:rPr lang="en-GB" altLang="en-US" sz="2000" dirty="0" smtClean="0">
                <a:solidFill>
                  <a:prstClr val="black"/>
                </a:solidFill>
                <a:latin typeface="Arial Unicode MS" panose="020B0604020202020204" pitchFamily="34" charset="-128"/>
              </a:rPr>
              <a:t>tests</a:t>
            </a:r>
            <a:endParaRPr lang="en-GB" altLang="en-US" sz="2000" dirty="0">
              <a:solidFill>
                <a:prstClr val="black"/>
              </a:solidFill>
              <a:latin typeface="Arial Unicode MS" panose="020B0604020202020204" pitchFamily="34" charset="-128"/>
            </a:endParaRPr>
          </a:p>
          <a:p>
            <a:pPr marL="0" lvl="0" indent="0">
              <a:spcBef>
                <a:spcPct val="50000"/>
              </a:spcBef>
              <a:buFontTx/>
              <a:buChar char="•"/>
            </a:pPr>
            <a:r>
              <a:rPr lang="en-GB" altLang="en-US" sz="2000" dirty="0">
                <a:solidFill>
                  <a:prstClr val="black"/>
                </a:solidFill>
                <a:latin typeface="Arial Unicode MS" panose="020B0604020202020204" pitchFamily="34" charset="-128"/>
              </a:rPr>
              <a:t> Assessment </a:t>
            </a:r>
            <a:r>
              <a:rPr lang="en-GB" altLang="en-US" sz="2000" dirty="0" smtClean="0">
                <a:solidFill>
                  <a:prstClr val="black"/>
                </a:solidFill>
                <a:latin typeface="Arial Unicode MS" panose="020B0604020202020204" pitchFamily="34" charset="-128"/>
              </a:rPr>
              <a:t>centres</a:t>
            </a:r>
          </a:p>
          <a:p>
            <a:pPr marL="0" lvl="0" indent="0">
              <a:spcBef>
                <a:spcPct val="50000"/>
              </a:spcBef>
              <a:buFontTx/>
              <a:buChar char="•"/>
            </a:pPr>
            <a:endParaRPr lang="en-GB" altLang="en-US" sz="2000" dirty="0">
              <a:solidFill>
                <a:prstClr val="black"/>
              </a:solidFill>
              <a:latin typeface="Arial Unicode MS" panose="020B0604020202020204" pitchFamily="34" charset="-128"/>
            </a:endParaRPr>
          </a:p>
          <a:p>
            <a:pPr marL="0" lvl="0" indent="0">
              <a:spcBef>
                <a:spcPct val="50000"/>
              </a:spcBef>
              <a:buNone/>
            </a:pPr>
            <a:r>
              <a:rPr lang="en-GB" altLang="en-US" sz="2000" dirty="0" smtClean="0">
                <a:solidFill>
                  <a:prstClr val="black"/>
                </a:solidFill>
                <a:latin typeface="Arial Unicode MS" panose="020B0604020202020204" pitchFamily="34" charset="-128"/>
              </a:rPr>
              <a:t>We are also going to look at the use of AI and chatbots to aid recruitment decisions.</a:t>
            </a:r>
            <a:endParaRPr lang="en-GB" altLang="en-US" sz="2000" dirty="0">
              <a:solidFill>
                <a:prstClr val="black"/>
              </a:solidFill>
              <a:latin typeface="Arial Unicode MS" panose="020B0604020202020204" pitchFamily="34" charset="-128"/>
            </a:endParaRPr>
          </a:p>
          <a:p>
            <a:pPr marL="0" indent="0">
              <a:buNone/>
            </a:pPr>
            <a:endParaRPr lang="en-GB" sz="3600" dirty="0"/>
          </a:p>
        </p:txBody>
      </p:sp>
      <p:sp>
        <p:nvSpPr>
          <p:cNvPr id="7" name="Vertical Text Placeholder 6"/>
          <p:cNvSpPr>
            <a:spLocks noGrp="1"/>
          </p:cNvSpPr>
          <p:nvPr>
            <p:ph type="body" orient="vert" idx="13"/>
          </p:nvPr>
        </p:nvSpPr>
        <p:spPr/>
        <p:txBody>
          <a:bodyPr/>
          <a:lstStyle/>
          <a:p>
            <a:pPr marL="0" indent="0">
              <a:buNone/>
            </a:pPr>
            <a:r>
              <a:rPr lang="en-GB" sz="2400" dirty="0" smtClean="0"/>
              <a:t>Advanced Methods of Selection</a:t>
            </a:r>
            <a:endParaRPr lang="en-GB" sz="2400" dirty="0"/>
          </a:p>
        </p:txBody>
      </p:sp>
    </p:spTree>
    <p:extLst>
      <p:ext uri="{BB962C8B-B14F-4D97-AF65-F5344CB8AC3E}">
        <p14:creationId xmlns:p14="http://schemas.microsoft.com/office/powerpoint/2010/main" val="33199617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5" name="Title 4"/>
          <p:cNvSpPr>
            <a:spLocks noGrp="1"/>
          </p:cNvSpPr>
          <p:nvPr>
            <p:ph type="title"/>
          </p:nvPr>
        </p:nvSpPr>
        <p:spPr/>
        <p:txBody>
          <a:bodyPr/>
          <a:lstStyle/>
          <a:p>
            <a:r>
              <a:rPr lang="en-GB" dirty="0" smtClean="0"/>
              <a:t>Selection Techniques</a:t>
            </a:r>
            <a:endParaRPr lang="en-GB" dirty="0"/>
          </a:p>
        </p:txBody>
      </p:sp>
      <p:sp>
        <p:nvSpPr>
          <p:cNvPr id="6" name="Vertical Text Placeholder 5"/>
          <p:cNvSpPr>
            <a:spLocks noGrp="1"/>
          </p:cNvSpPr>
          <p:nvPr>
            <p:ph type="body" orient="vert" idx="1"/>
          </p:nvPr>
        </p:nvSpPr>
        <p:spPr/>
        <p:txBody>
          <a:bodyPr>
            <a:normAutofit fontScale="70000" lnSpcReduction="20000"/>
          </a:bodyPr>
          <a:lstStyle/>
          <a:p>
            <a:pPr>
              <a:spcBef>
                <a:spcPct val="50000"/>
              </a:spcBef>
            </a:pPr>
            <a:r>
              <a:rPr lang="en-GB" altLang="en-US" dirty="0" smtClean="0">
                <a:latin typeface="Arial Unicode MS" panose="020B0604020202020204" pitchFamily="34" charset="-128"/>
              </a:rPr>
              <a:t>Refers </a:t>
            </a:r>
            <a:r>
              <a:rPr lang="en-GB" altLang="en-US" dirty="0">
                <a:latin typeface="Arial Unicode MS" panose="020B0604020202020204" pitchFamily="34" charset="-128"/>
              </a:rPr>
              <a:t>to biographical data – using detailed information concerning an applicant’s past to make deductions about their likely performance in a future job.</a:t>
            </a:r>
          </a:p>
          <a:p>
            <a:pPr>
              <a:spcBef>
                <a:spcPct val="50000"/>
              </a:spcBef>
            </a:pPr>
            <a:r>
              <a:rPr lang="en-GB" altLang="en-US" dirty="0">
                <a:latin typeface="Arial Unicode MS" panose="020B0604020202020204" pitchFamily="34" charset="-128"/>
              </a:rPr>
              <a:t>Typically requires the completion of a detailed multiple-choice questionnaire. Employer then screens applicants according to how closely their characteristics match those of the better current employees.</a:t>
            </a:r>
          </a:p>
          <a:p>
            <a:pPr>
              <a:spcBef>
                <a:spcPct val="50000"/>
              </a:spcBef>
            </a:pPr>
            <a:r>
              <a:rPr lang="en-GB" altLang="en-US" dirty="0">
                <a:latin typeface="Arial Unicode MS" panose="020B0604020202020204" pitchFamily="34" charset="-128"/>
              </a:rPr>
              <a:t>Only ever used by a minority of employers – remains controversial and costly to develop.</a:t>
            </a:r>
          </a:p>
          <a:p>
            <a:pPr>
              <a:spcBef>
                <a:spcPct val="50000"/>
              </a:spcBef>
            </a:pPr>
            <a:r>
              <a:rPr lang="en-GB" altLang="en-US" dirty="0">
                <a:latin typeface="Arial Unicode MS" panose="020B0604020202020204" pitchFamily="34" charset="-128"/>
              </a:rPr>
              <a:t>Biodata questionnaire technique is only effective if designed separately for each job.</a:t>
            </a:r>
          </a:p>
          <a:p>
            <a:pPr marL="0" indent="0">
              <a:buNone/>
            </a:pPr>
            <a:endParaRPr lang="en-GB" dirty="0"/>
          </a:p>
        </p:txBody>
      </p:sp>
      <p:sp>
        <p:nvSpPr>
          <p:cNvPr id="7" name="Vertical Text Placeholder 6"/>
          <p:cNvSpPr>
            <a:spLocks noGrp="1"/>
          </p:cNvSpPr>
          <p:nvPr>
            <p:ph type="body" orient="vert" idx="13"/>
          </p:nvPr>
        </p:nvSpPr>
        <p:spPr/>
        <p:txBody>
          <a:bodyPr/>
          <a:lstStyle/>
          <a:p>
            <a:pPr marL="0" indent="0">
              <a:buNone/>
            </a:pPr>
            <a:r>
              <a:rPr lang="en-GB" sz="2400" dirty="0" smtClean="0"/>
              <a:t>Biodata</a:t>
            </a:r>
            <a:endParaRPr lang="en-GB" sz="2400" dirty="0"/>
          </a:p>
        </p:txBody>
      </p:sp>
    </p:spTree>
    <p:extLst>
      <p:ext uri="{BB962C8B-B14F-4D97-AF65-F5344CB8AC3E}">
        <p14:creationId xmlns:p14="http://schemas.microsoft.com/office/powerpoint/2010/main" val="29476119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5" name="Title 4"/>
          <p:cNvSpPr>
            <a:spLocks noGrp="1"/>
          </p:cNvSpPr>
          <p:nvPr>
            <p:ph type="title"/>
          </p:nvPr>
        </p:nvSpPr>
        <p:spPr/>
        <p:txBody>
          <a:bodyPr/>
          <a:lstStyle/>
          <a:p>
            <a:r>
              <a:rPr lang="en-GB" dirty="0" smtClean="0"/>
              <a:t>Selection Techniques</a:t>
            </a:r>
            <a:endParaRPr lang="en-GB" dirty="0"/>
          </a:p>
        </p:txBody>
      </p:sp>
      <p:sp>
        <p:nvSpPr>
          <p:cNvPr id="6" name="Vertical Text Placeholder 5"/>
          <p:cNvSpPr>
            <a:spLocks noGrp="1"/>
          </p:cNvSpPr>
          <p:nvPr>
            <p:ph type="body" orient="vert" idx="1"/>
          </p:nvPr>
        </p:nvSpPr>
        <p:spPr/>
        <p:txBody>
          <a:bodyPr>
            <a:normAutofit fontScale="55000" lnSpcReduction="20000"/>
          </a:bodyPr>
          <a:lstStyle/>
          <a:p>
            <a:pPr>
              <a:spcBef>
                <a:spcPct val="50000"/>
              </a:spcBef>
            </a:pPr>
            <a:r>
              <a:rPr lang="en-GB" altLang="en-US" dirty="0" smtClean="0">
                <a:latin typeface="Arial Unicode MS" panose="020B0604020202020204" pitchFamily="34" charset="-128"/>
              </a:rPr>
              <a:t>Used </a:t>
            </a:r>
            <a:r>
              <a:rPr lang="en-GB" altLang="en-US" dirty="0">
                <a:latin typeface="Arial Unicode MS" panose="020B0604020202020204" pitchFamily="34" charset="-128"/>
              </a:rPr>
              <a:t>in some form by 70% of larger employers, but usually as a back up to other selection techniques. </a:t>
            </a:r>
          </a:p>
          <a:p>
            <a:pPr marL="0" indent="0">
              <a:spcBef>
                <a:spcPct val="50000"/>
              </a:spcBef>
              <a:buNone/>
            </a:pPr>
            <a:r>
              <a:rPr lang="en-GB" altLang="en-US" dirty="0">
                <a:latin typeface="Arial Unicode MS" panose="020B0604020202020204" pitchFamily="34" charset="-128"/>
              </a:rPr>
              <a:t>Types:</a:t>
            </a:r>
          </a:p>
          <a:p>
            <a:pPr>
              <a:spcBef>
                <a:spcPct val="50000"/>
              </a:spcBef>
              <a:buFontTx/>
              <a:buChar char="•"/>
            </a:pPr>
            <a:r>
              <a:rPr lang="en-GB" altLang="en-US" dirty="0">
                <a:latin typeface="Arial Unicode MS" panose="020B0604020202020204" pitchFamily="34" charset="-128"/>
              </a:rPr>
              <a:t> General ability </a:t>
            </a:r>
            <a:r>
              <a:rPr lang="en-GB" altLang="en-US" dirty="0" smtClean="0">
                <a:latin typeface="Arial Unicode MS" panose="020B0604020202020204" pitchFamily="34" charset="-128"/>
              </a:rPr>
              <a:t>(i.e. </a:t>
            </a:r>
            <a:r>
              <a:rPr lang="en-GB" altLang="en-US" dirty="0">
                <a:latin typeface="Arial Unicode MS" panose="020B0604020202020204" pitchFamily="34" charset="-128"/>
              </a:rPr>
              <a:t>IQ tests).</a:t>
            </a:r>
          </a:p>
          <a:p>
            <a:pPr>
              <a:spcBef>
                <a:spcPct val="50000"/>
              </a:spcBef>
              <a:buFontTx/>
              <a:buChar char="•"/>
            </a:pPr>
            <a:r>
              <a:rPr lang="en-GB" altLang="en-US" dirty="0">
                <a:latin typeface="Arial Unicode MS" panose="020B0604020202020204" pitchFamily="34" charset="-128"/>
              </a:rPr>
              <a:t> Literacy or numeracy.</a:t>
            </a:r>
          </a:p>
          <a:p>
            <a:pPr>
              <a:spcBef>
                <a:spcPct val="50000"/>
              </a:spcBef>
              <a:buFontTx/>
              <a:buChar char="•"/>
            </a:pPr>
            <a:r>
              <a:rPr lang="en-GB" altLang="en-US" dirty="0">
                <a:latin typeface="Arial Unicode MS" panose="020B0604020202020204" pitchFamily="34" charset="-128"/>
              </a:rPr>
              <a:t> Job-specific skills </a:t>
            </a:r>
            <a:r>
              <a:rPr lang="en-GB" altLang="en-US" dirty="0" smtClean="0">
                <a:latin typeface="Arial Unicode MS" panose="020B0604020202020204" pitchFamily="34" charset="-128"/>
              </a:rPr>
              <a:t>(i.e. </a:t>
            </a:r>
            <a:r>
              <a:rPr lang="en-GB" altLang="en-US" dirty="0">
                <a:latin typeface="Arial Unicode MS" panose="020B0604020202020204" pitchFamily="34" charset="-128"/>
              </a:rPr>
              <a:t>typing, driving). </a:t>
            </a:r>
          </a:p>
          <a:p>
            <a:pPr>
              <a:spcBef>
                <a:spcPct val="50000"/>
              </a:spcBef>
              <a:buFontTx/>
              <a:buChar char="•"/>
            </a:pPr>
            <a:r>
              <a:rPr lang="en-GB" altLang="en-US" dirty="0">
                <a:latin typeface="Arial Unicode MS" panose="020B0604020202020204" pitchFamily="34" charset="-128"/>
              </a:rPr>
              <a:t> Trainability tests.</a:t>
            </a:r>
          </a:p>
          <a:p>
            <a:pPr marL="0" indent="0">
              <a:spcBef>
                <a:spcPct val="50000"/>
              </a:spcBef>
              <a:buNone/>
            </a:pPr>
            <a:r>
              <a:rPr lang="en-GB" altLang="en-US" dirty="0">
                <a:latin typeface="Arial Unicode MS" panose="020B0604020202020204" pitchFamily="34" charset="-128"/>
              </a:rPr>
              <a:t>Advantages:</a:t>
            </a:r>
          </a:p>
          <a:p>
            <a:pPr>
              <a:spcBef>
                <a:spcPct val="50000"/>
              </a:spcBef>
              <a:buFontTx/>
              <a:buChar char="•"/>
            </a:pPr>
            <a:r>
              <a:rPr lang="en-GB" altLang="en-US" dirty="0">
                <a:latin typeface="Arial Unicode MS" panose="020B0604020202020204" pitchFamily="34" charset="-128"/>
              </a:rPr>
              <a:t> Higher validity.</a:t>
            </a:r>
          </a:p>
          <a:p>
            <a:pPr>
              <a:spcBef>
                <a:spcPct val="50000"/>
              </a:spcBef>
              <a:buFontTx/>
              <a:buChar char="•"/>
            </a:pPr>
            <a:r>
              <a:rPr lang="en-GB" altLang="en-US" dirty="0">
                <a:latin typeface="Arial Unicode MS" panose="020B0604020202020204" pitchFamily="34" charset="-128"/>
              </a:rPr>
              <a:t> Inexpensive.</a:t>
            </a:r>
          </a:p>
          <a:p>
            <a:pPr>
              <a:spcBef>
                <a:spcPct val="50000"/>
              </a:spcBef>
              <a:buFontTx/>
              <a:buChar char="•"/>
            </a:pPr>
            <a:r>
              <a:rPr lang="en-GB" altLang="en-US" dirty="0">
                <a:latin typeface="Arial Unicode MS" panose="020B0604020202020204" pitchFamily="34" charset="-128"/>
              </a:rPr>
              <a:t> Transportability between jobs.</a:t>
            </a:r>
          </a:p>
          <a:p>
            <a:endParaRPr lang="en-GB" dirty="0"/>
          </a:p>
        </p:txBody>
      </p:sp>
      <p:sp>
        <p:nvSpPr>
          <p:cNvPr id="7" name="Vertical Text Placeholder 6"/>
          <p:cNvSpPr>
            <a:spLocks noGrp="1"/>
          </p:cNvSpPr>
          <p:nvPr>
            <p:ph type="body" orient="vert" idx="13"/>
          </p:nvPr>
        </p:nvSpPr>
        <p:spPr/>
        <p:txBody>
          <a:bodyPr/>
          <a:lstStyle/>
          <a:p>
            <a:pPr marL="0" indent="0">
              <a:buNone/>
            </a:pPr>
            <a:r>
              <a:rPr lang="en-GB" sz="2400" dirty="0" smtClean="0"/>
              <a:t>Ability Testing</a:t>
            </a:r>
            <a:endParaRPr lang="en-GB" sz="2400" dirty="0"/>
          </a:p>
        </p:txBody>
      </p:sp>
    </p:spTree>
    <p:extLst>
      <p:ext uri="{BB962C8B-B14F-4D97-AF65-F5344CB8AC3E}">
        <p14:creationId xmlns:p14="http://schemas.microsoft.com/office/powerpoint/2010/main" val="11498473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5" name="Title 4"/>
          <p:cNvSpPr>
            <a:spLocks noGrp="1"/>
          </p:cNvSpPr>
          <p:nvPr>
            <p:ph type="title"/>
          </p:nvPr>
        </p:nvSpPr>
        <p:spPr/>
        <p:txBody>
          <a:bodyPr/>
          <a:lstStyle/>
          <a:p>
            <a:r>
              <a:rPr lang="en-GB" dirty="0" smtClean="0"/>
              <a:t>Selection Techniques</a:t>
            </a:r>
            <a:endParaRPr lang="en-GB" dirty="0"/>
          </a:p>
        </p:txBody>
      </p:sp>
      <p:sp>
        <p:nvSpPr>
          <p:cNvPr id="6" name="Vertical Text Placeholder 5"/>
          <p:cNvSpPr>
            <a:spLocks noGrp="1"/>
          </p:cNvSpPr>
          <p:nvPr>
            <p:ph type="body" orient="vert" idx="1"/>
          </p:nvPr>
        </p:nvSpPr>
        <p:spPr/>
        <p:txBody>
          <a:bodyPr>
            <a:normAutofit fontScale="70000" lnSpcReduction="20000"/>
          </a:bodyPr>
          <a:lstStyle/>
          <a:p>
            <a:pPr>
              <a:spcBef>
                <a:spcPct val="50000"/>
              </a:spcBef>
            </a:pPr>
            <a:r>
              <a:rPr lang="en-GB" altLang="en-US" dirty="0" smtClean="0">
                <a:latin typeface="Arial Unicode MS" panose="020B0604020202020204" pitchFamily="34" charset="-128"/>
              </a:rPr>
              <a:t>Uncertainty </a:t>
            </a:r>
            <a:r>
              <a:rPr lang="en-GB" altLang="en-US" dirty="0">
                <a:latin typeface="Arial Unicode MS" panose="020B0604020202020204" pitchFamily="34" charset="-128"/>
              </a:rPr>
              <a:t>about whether candidates can raise their performance with practice.</a:t>
            </a:r>
          </a:p>
          <a:p>
            <a:pPr>
              <a:spcBef>
                <a:spcPct val="50000"/>
              </a:spcBef>
              <a:buFontTx/>
              <a:buChar char="•"/>
            </a:pPr>
            <a:r>
              <a:rPr lang="en-GB" altLang="en-US" dirty="0">
                <a:latin typeface="Arial Unicode MS" panose="020B0604020202020204" pitchFamily="34" charset="-128"/>
              </a:rPr>
              <a:t> Anxiety levels can make strong candidates perform poorly.</a:t>
            </a:r>
          </a:p>
          <a:p>
            <a:pPr>
              <a:spcBef>
                <a:spcPct val="50000"/>
              </a:spcBef>
              <a:buFontTx/>
              <a:buChar char="•"/>
            </a:pPr>
            <a:r>
              <a:rPr lang="en-GB" altLang="en-US" dirty="0">
                <a:latin typeface="Arial Unicode MS" panose="020B0604020202020204" pitchFamily="34" charset="-128"/>
              </a:rPr>
              <a:t> Failed ‘test taking strategies’ (trading accuracy for speed) can make strong candidates perform poorly.</a:t>
            </a:r>
          </a:p>
          <a:p>
            <a:pPr>
              <a:spcBef>
                <a:spcPct val="50000"/>
              </a:spcBef>
              <a:buFontTx/>
              <a:buChar char="•"/>
            </a:pPr>
            <a:r>
              <a:rPr lang="en-GB" altLang="en-US" dirty="0">
                <a:latin typeface="Arial Unicode MS" panose="020B0604020202020204" pitchFamily="34" charset="-128"/>
              </a:rPr>
              <a:t> Bias against people whose first language is not English.</a:t>
            </a:r>
          </a:p>
          <a:p>
            <a:pPr>
              <a:spcBef>
                <a:spcPct val="50000"/>
              </a:spcBef>
              <a:buFontTx/>
              <a:buChar char="•"/>
            </a:pPr>
            <a:r>
              <a:rPr lang="en-GB" altLang="en-US" dirty="0">
                <a:latin typeface="Arial Unicode MS" panose="020B0604020202020204" pitchFamily="34" charset="-128"/>
              </a:rPr>
              <a:t> Unsuitable when all candidates for a job are likely to share a similar level of general intelligence.</a:t>
            </a:r>
          </a:p>
          <a:p>
            <a:pPr>
              <a:spcBef>
                <a:spcPct val="50000"/>
              </a:spcBef>
              <a:buFontTx/>
              <a:buChar char="•"/>
            </a:pPr>
            <a:r>
              <a:rPr lang="en-GB" altLang="en-US" dirty="0">
                <a:latin typeface="Arial Unicode MS" panose="020B0604020202020204" pitchFamily="34" charset="-128"/>
              </a:rPr>
              <a:t> Cannot be used in isolation – success in a role involves many factors in addition to mental ability.</a:t>
            </a:r>
          </a:p>
          <a:p>
            <a:endParaRPr lang="en-GB" dirty="0"/>
          </a:p>
        </p:txBody>
      </p:sp>
      <p:sp>
        <p:nvSpPr>
          <p:cNvPr id="7" name="Vertical Text Placeholder 6"/>
          <p:cNvSpPr>
            <a:spLocks noGrp="1"/>
          </p:cNvSpPr>
          <p:nvPr>
            <p:ph type="body" orient="vert" idx="13"/>
          </p:nvPr>
        </p:nvSpPr>
        <p:spPr/>
        <p:txBody>
          <a:bodyPr/>
          <a:lstStyle/>
          <a:p>
            <a:pPr marL="0" indent="0">
              <a:buNone/>
            </a:pPr>
            <a:r>
              <a:rPr lang="en-GB" altLang="en-US" sz="2400" dirty="0">
                <a:latin typeface="Arial Unicode MS" panose="020B0604020202020204" pitchFamily="34" charset="-128"/>
              </a:rPr>
              <a:t>Problems with ability tests</a:t>
            </a:r>
            <a:r>
              <a:rPr lang="en-GB" altLang="en-US" sz="2400" dirty="0" smtClean="0">
                <a:latin typeface="Arial Unicode MS" panose="020B0604020202020204" pitchFamily="34" charset="-128"/>
              </a:rPr>
              <a:t>:</a:t>
            </a:r>
            <a:endParaRPr lang="en-GB" altLang="en-US" sz="2400" dirty="0">
              <a:latin typeface="Arial Unicode MS" panose="020B0604020202020204" pitchFamily="34" charset="-128"/>
            </a:endParaRPr>
          </a:p>
        </p:txBody>
      </p:sp>
    </p:spTree>
    <p:extLst>
      <p:ext uri="{BB962C8B-B14F-4D97-AF65-F5344CB8AC3E}">
        <p14:creationId xmlns:p14="http://schemas.microsoft.com/office/powerpoint/2010/main" val="16408354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5" name="Title 4"/>
          <p:cNvSpPr>
            <a:spLocks noGrp="1"/>
          </p:cNvSpPr>
          <p:nvPr>
            <p:ph type="title"/>
          </p:nvPr>
        </p:nvSpPr>
        <p:spPr/>
        <p:txBody>
          <a:bodyPr/>
          <a:lstStyle/>
          <a:p>
            <a:r>
              <a:rPr lang="en-GB" dirty="0" smtClean="0"/>
              <a:t>Selection Techniques</a:t>
            </a:r>
            <a:endParaRPr lang="en-GB" dirty="0"/>
          </a:p>
        </p:txBody>
      </p:sp>
      <p:sp>
        <p:nvSpPr>
          <p:cNvPr id="6" name="Vertical Text Placeholder 5"/>
          <p:cNvSpPr>
            <a:spLocks noGrp="1"/>
          </p:cNvSpPr>
          <p:nvPr>
            <p:ph type="body" orient="vert" idx="1"/>
          </p:nvPr>
        </p:nvSpPr>
        <p:spPr/>
        <p:txBody>
          <a:bodyPr>
            <a:normAutofit fontScale="62500" lnSpcReduction="20000"/>
          </a:bodyPr>
          <a:lstStyle/>
          <a:p>
            <a:pPr>
              <a:spcBef>
                <a:spcPct val="50000"/>
              </a:spcBef>
            </a:pPr>
            <a:r>
              <a:rPr lang="en-GB" altLang="en-US" dirty="0" smtClean="0">
                <a:latin typeface="Arial Unicode MS" panose="020B0604020202020204" pitchFamily="34" charset="-128"/>
              </a:rPr>
              <a:t>Inferences </a:t>
            </a:r>
            <a:r>
              <a:rPr lang="en-GB" altLang="en-US" dirty="0">
                <a:latin typeface="Arial Unicode MS" panose="020B0604020202020204" pitchFamily="34" charset="-128"/>
              </a:rPr>
              <a:t>about a candidate’s suitability for a job based on their responses in personality questionnaires or inventories.</a:t>
            </a:r>
          </a:p>
          <a:p>
            <a:pPr marL="0" indent="0">
              <a:spcBef>
                <a:spcPct val="50000"/>
              </a:spcBef>
              <a:buNone/>
            </a:pPr>
            <a:r>
              <a:rPr lang="en-GB" altLang="en-US" dirty="0">
                <a:latin typeface="Arial Unicode MS" panose="020B0604020202020204" pitchFamily="34" charset="-128"/>
              </a:rPr>
              <a:t>Several basic assumptions:</a:t>
            </a:r>
          </a:p>
          <a:p>
            <a:pPr>
              <a:spcBef>
                <a:spcPct val="50000"/>
              </a:spcBef>
              <a:buFontTx/>
              <a:buChar char="•"/>
            </a:pPr>
            <a:r>
              <a:rPr lang="en-GB" altLang="en-US" dirty="0">
                <a:latin typeface="Arial Unicode MS" panose="020B0604020202020204" pitchFamily="34" charset="-128"/>
              </a:rPr>
              <a:t> Human personality is measurable/‘mappable’.</a:t>
            </a:r>
          </a:p>
          <a:p>
            <a:pPr>
              <a:spcBef>
                <a:spcPct val="50000"/>
              </a:spcBef>
              <a:buFontTx/>
              <a:buChar char="•"/>
            </a:pPr>
            <a:r>
              <a:rPr lang="en-GB" altLang="en-US" dirty="0">
                <a:latin typeface="Arial Unicode MS" panose="020B0604020202020204" pitchFamily="34" charset="-128"/>
              </a:rPr>
              <a:t> Underlying personality traits remain stable over time and across different situations.</a:t>
            </a:r>
          </a:p>
          <a:p>
            <a:pPr>
              <a:spcBef>
                <a:spcPct val="50000"/>
              </a:spcBef>
              <a:buFontTx/>
              <a:buChar char="•"/>
            </a:pPr>
            <a:r>
              <a:rPr lang="en-GB" altLang="en-US" dirty="0">
                <a:latin typeface="Arial Unicode MS" panose="020B0604020202020204" pitchFamily="34" charset="-128"/>
              </a:rPr>
              <a:t> Individual jobs can be analysed in terms of the personality traits that would be most suitable for the job holder.</a:t>
            </a:r>
          </a:p>
          <a:p>
            <a:pPr>
              <a:spcBef>
                <a:spcPct val="50000"/>
              </a:spcBef>
              <a:buFontTx/>
              <a:buChar char="•"/>
            </a:pPr>
            <a:r>
              <a:rPr lang="en-GB" altLang="en-US" dirty="0">
                <a:latin typeface="Arial Unicode MS" panose="020B0604020202020204" pitchFamily="34" charset="-128"/>
              </a:rPr>
              <a:t> A questionnaire, completed in 30-60 minutes, provides enough information about an individual’s personality to make meaningful inferences.</a:t>
            </a:r>
          </a:p>
          <a:p>
            <a:endParaRPr lang="en-GB" dirty="0"/>
          </a:p>
        </p:txBody>
      </p:sp>
      <p:sp>
        <p:nvSpPr>
          <p:cNvPr id="7" name="Vertical Text Placeholder 6"/>
          <p:cNvSpPr>
            <a:spLocks noGrp="1"/>
          </p:cNvSpPr>
          <p:nvPr>
            <p:ph type="body" orient="vert" idx="13"/>
          </p:nvPr>
        </p:nvSpPr>
        <p:spPr/>
        <p:txBody>
          <a:bodyPr/>
          <a:lstStyle/>
          <a:p>
            <a:pPr marL="0" indent="0">
              <a:buNone/>
            </a:pPr>
            <a:r>
              <a:rPr lang="en-GB" altLang="en-US" sz="2400" dirty="0">
                <a:latin typeface="Arial Unicode MS" panose="020B0604020202020204" pitchFamily="34" charset="-128"/>
              </a:rPr>
              <a:t>Personality </a:t>
            </a:r>
            <a:r>
              <a:rPr lang="en-GB" altLang="en-US" sz="2400" dirty="0" smtClean="0">
                <a:latin typeface="Arial Unicode MS" panose="020B0604020202020204" pitchFamily="34" charset="-128"/>
              </a:rPr>
              <a:t>testing</a:t>
            </a:r>
            <a:endParaRPr lang="en-GB" altLang="en-US" sz="2400" dirty="0">
              <a:latin typeface="Arial Unicode MS" panose="020B0604020202020204" pitchFamily="34" charset="-128"/>
            </a:endParaRPr>
          </a:p>
        </p:txBody>
      </p:sp>
    </p:spTree>
    <p:extLst>
      <p:ext uri="{BB962C8B-B14F-4D97-AF65-F5344CB8AC3E}">
        <p14:creationId xmlns:p14="http://schemas.microsoft.com/office/powerpoint/2010/main" val="12424984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5" name="Title 4"/>
          <p:cNvSpPr>
            <a:spLocks noGrp="1"/>
          </p:cNvSpPr>
          <p:nvPr>
            <p:ph type="title"/>
          </p:nvPr>
        </p:nvSpPr>
        <p:spPr/>
        <p:txBody>
          <a:bodyPr/>
          <a:lstStyle/>
          <a:p>
            <a:r>
              <a:rPr lang="en-GB" dirty="0" smtClean="0"/>
              <a:t>Selection Techniques</a:t>
            </a:r>
            <a:endParaRPr lang="en-GB" dirty="0"/>
          </a:p>
        </p:txBody>
      </p:sp>
      <p:sp>
        <p:nvSpPr>
          <p:cNvPr id="6" name="Vertical Text Placeholder 5"/>
          <p:cNvSpPr>
            <a:spLocks noGrp="1"/>
          </p:cNvSpPr>
          <p:nvPr>
            <p:ph type="body" orient="vert" idx="1"/>
          </p:nvPr>
        </p:nvSpPr>
        <p:spPr/>
        <p:txBody>
          <a:bodyPr>
            <a:normAutofit fontScale="62500" lnSpcReduction="20000"/>
          </a:bodyPr>
          <a:lstStyle/>
          <a:p>
            <a:pPr marL="0" indent="0">
              <a:spcBef>
                <a:spcPct val="50000"/>
              </a:spcBef>
              <a:buNone/>
            </a:pPr>
            <a:r>
              <a:rPr lang="en-GB" altLang="en-US" dirty="0">
                <a:latin typeface="Arial Unicode MS" panose="020B0604020202020204" pitchFamily="34" charset="-128"/>
              </a:rPr>
              <a:t>Five basic psychological constructs or ‘traits’ that form the building blocks of personalities:</a:t>
            </a:r>
          </a:p>
          <a:p>
            <a:pPr>
              <a:spcBef>
                <a:spcPct val="50000"/>
              </a:spcBef>
              <a:buFontTx/>
              <a:buChar char="•"/>
            </a:pPr>
            <a:r>
              <a:rPr lang="en-GB" altLang="en-US" dirty="0">
                <a:latin typeface="Arial Unicode MS" panose="020B0604020202020204" pitchFamily="34" charset="-128"/>
              </a:rPr>
              <a:t> Extroversion-introversion (enjoyment of socialising and change).</a:t>
            </a:r>
          </a:p>
          <a:p>
            <a:pPr>
              <a:spcBef>
                <a:spcPct val="50000"/>
              </a:spcBef>
              <a:buFontTx/>
              <a:buChar char="•"/>
            </a:pPr>
            <a:r>
              <a:rPr lang="en-GB" altLang="en-US" dirty="0">
                <a:latin typeface="Arial Unicode MS" panose="020B0604020202020204" pitchFamily="34" charset="-128"/>
              </a:rPr>
              <a:t> Emotional stability (anxiety levels).</a:t>
            </a:r>
          </a:p>
          <a:p>
            <a:pPr>
              <a:spcBef>
                <a:spcPct val="50000"/>
              </a:spcBef>
              <a:buFontTx/>
              <a:buChar char="•"/>
            </a:pPr>
            <a:r>
              <a:rPr lang="en-GB" altLang="en-US" dirty="0">
                <a:latin typeface="Arial Unicode MS" panose="020B0604020202020204" pitchFamily="34" charset="-128"/>
              </a:rPr>
              <a:t> Agreeableness (avoidance of conflict).</a:t>
            </a:r>
          </a:p>
          <a:p>
            <a:pPr>
              <a:spcBef>
                <a:spcPct val="50000"/>
              </a:spcBef>
              <a:buFontTx/>
              <a:buChar char="•"/>
            </a:pPr>
            <a:r>
              <a:rPr lang="en-GB" altLang="en-US" dirty="0">
                <a:latin typeface="Arial Unicode MS" panose="020B0604020202020204" pitchFamily="34" charset="-128"/>
              </a:rPr>
              <a:t> Conscientiousness (organisation).</a:t>
            </a:r>
          </a:p>
          <a:p>
            <a:pPr>
              <a:spcBef>
                <a:spcPct val="50000"/>
              </a:spcBef>
              <a:buFontTx/>
              <a:buChar char="•"/>
            </a:pPr>
            <a:r>
              <a:rPr lang="en-GB" altLang="en-US" dirty="0">
                <a:latin typeface="Arial Unicode MS" panose="020B0604020202020204" pitchFamily="34" charset="-128"/>
              </a:rPr>
              <a:t> Openness to experience (flexibility).</a:t>
            </a:r>
          </a:p>
          <a:p>
            <a:pPr>
              <a:spcBef>
                <a:spcPct val="50000"/>
              </a:spcBef>
            </a:pPr>
            <a:endParaRPr lang="en-GB" altLang="en-US" sz="1000" dirty="0">
              <a:latin typeface="Arial Unicode MS" panose="020B0604020202020204" pitchFamily="34" charset="-128"/>
            </a:endParaRPr>
          </a:p>
          <a:p>
            <a:pPr>
              <a:spcBef>
                <a:spcPct val="50000"/>
              </a:spcBef>
            </a:pPr>
            <a:r>
              <a:rPr lang="en-GB" altLang="en-US" dirty="0">
                <a:latin typeface="Arial Unicode MS" panose="020B0604020202020204" pitchFamily="34" charset="-128"/>
              </a:rPr>
              <a:t>Another theory suggests the most important single trait in terms of predicting effective work performance is self-esteem.</a:t>
            </a:r>
          </a:p>
          <a:p>
            <a:endParaRPr lang="en-GB" dirty="0"/>
          </a:p>
        </p:txBody>
      </p:sp>
      <p:sp>
        <p:nvSpPr>
          <p:cNvPr id="7" name="Vertical Text Placeholder 6"/>
          <p:cNvSpPr>
            <a:spLocks noGrp="1"/>
          </p:cNvSpPr>
          <p:nvPr>
            <p:ph type="body" orient="vert" idx="13"/>
          </p:nvPr>
        </p:nvSpPr>
        <p:spPr/>
        <p:txBody>
          <a:bodyPr/>
          <a:lstStyle/>
          <a:p>
            <a:pPr marL="0" indent="0">
              <a:buNone/>
            </a:pPr>
            <a:r>
              <a:rPr lang="en-GB" sz="2400" dirty="0" smtClean="0"/>
              <a:t>The Big Five</a:t>
            </a:r>
            <a:endParaRPr lang="en-GB" sz="2400" dirty="0"/>
          </a:p>
        </p:txBody>
      </p:sp>
    </p:spTree>
    <p:extLst>
      <p:ext uri="{BB962C8B-B14F-4D97-AF65-F5344CB8AC3E}">
        <p14:creationId xmlns:p14="http://schemas.microsoft.com/office/powerpoint/2010/main" val="32499445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124931" name="Text Box 3"/>
          <p:cNvSpPr txBox="1">
            <a:spLocks noChangeArrowheads="1"/>
          </p:cNvSpPr>
          <p:nvPr/>
        </p:nvSpPr>
        <p:spPr bwMode="auto">
          <a:xfrm>
            <a:off x="685800" y="332656"/>
            <a:ext cx="7924800" cy="5637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u="sng" dirty="0">
                <a:latin typeface="Arial Unicode MS" panose="020B0604020202020204" pitchFamily="34" charset="-128"/>
              </a:rPr>
              <a:t>Professional issues in the use of selection tests</a:t>
            </a:r>
          </a:p>
          <a:p>
            <a:pPr>
              <a:spcBef>
                <a:spcPct val="50000"/>
              </a:spcBef>
            </a:pPr>
            <a:r>
              <a:rPr lang="en-GB" altLang="en-US" dirty="0">
                <a:latin typeface="Arial Unicode MS" panose="020B0604020202020204" pitchFamily="34" charset="-128"/>
              </a:rPr>
              <a:t>In the absence of statutory regulation, the CIPD has produced a code of practice on psychological testing:</a:t>
            </a:r>
          </a:p>
          <a:p>
            <a:pPr>
              <a:spcBef>
                <a:spcPct val="50000"/>
              </a:spcBef>
              <a:buFontTx/>
              <a:buChar char="•"/>
            </a:pPr>
            <a:r>
              <a:rPr lang="en-GB" altLang="en-US" sz="2000" dirty="0">
                <a:latin typeface="Arial Unicode MS" panose="020B0604020202020204" pitchFamily="34" charset="-128"/>
              </a:rPr>
              <a:t> Selection decisions should not be made through psychological tests alone.</a:t>
            </a:r>
          </a:p>
          <a:p>
            <a:pPr>
              <a:spcBef>
                <a:spcPct val="50000"/>
              </a:spcBef>
              <a:buFontTx/>
              <a:buChar char="•"/>
            </a:pPr>
            <a:r>
              <a:rPr lang="en-GB" altLang="en-US" sz="2000" dirty="0">
                <a:latin typeface="Arial Unicode MS" panose="020B0604020202020204" pitchFamily="34" charset="-128"/>
              </a:rPr>
              <a:t> Individuals responsible for administering tests, evaluating tests and/or providing feedback should have the relevant certificate of competence from the British Psychological Society.</a:t>
            </a:r>
          </a:p>
          <a:p>
            <a:pPr>
              <a:spcBef>
                <a:spcPct val="50000"/>
              </a:spcBef>
              <a:buFontTx/>
              <a:buChar char="•"/>
            </a:pPr>
            <a:r>
              <a:rPr lang="en-GB" altLang="en-US" sz="2000" dirty="0">
                <a:latin typeface="Arial Unicode MS" panose="020B0604020202020204" pitchFamily="34" charset="-128"/>
              </a:rPr>
              <a:t> Feedback should be given to all candidates.</a:t>
            </a:r>
          </a:p>
          <a:p>
            <a:pPr>
              <a:spcBef>
                <a:spcPct val="50000"/>
              </a:spcBef>
              <a:buFontTx/>
              <a:buChar char="•"/>
            </a:pPr>
            <a:r>
              <a:rPr lang="en-GB" altLang="en-US" sz="2000" dirty="0">
                <a:latin typeface="Arial Unicode MS" panose="020B0604020202020204" pitchFamily="34" charset="-128"/>
              </a:rPr>
              <a:t> Only official tests should be used.</a:t>
            </a:r>
          </a:p>
          <a:p>
            <a:pPr>
              <a:spcBef>
                <a:spcPct val="50000"/>
              </a:spcBef>
              <a:buFontTx/>
              <a:buChar char="•"/>
            </a:pPr>
            <a:r>
              <a:rPr lang="en-GB" altLang="en-US" sz="2000" dirty="0">
                <a:latin typeface="Arial Unicode MS" panose="020B0604020202020204" pitchFamily="34" charset="-128"/>
              </a:rPr>
              <a:t> Test users should maintain the highest standards of confidentiality.</a:t>
            </a:r>
          </a:p>
          <a:p>
            <a:pPr>
              <a:spcBef>
                <a:spcPct val="50000"/>
              </a:spcBef>
              <a:buFontTx/>
              <a:buChar char="•"/>
            </a:pPr>
            <a:r>
              <a:rPr lang="en-GB" altLang="en-US" sz="2000" dirty="0">
                <a:latin typeface="Arial Unicode MS" panose="020B0604020202020204" pitchFamily="34" charset="-128"/>
              </a:rPr>
              <a:t> Test results should be used to make decisions only when they are shown to have a clear potential impact on likely performance in the job in question.</a:t>
            </a:r>
          </a:p>
        </p:txBody>
      </p:sp>
    </p:spTree>
    <p:extLst>
      <p:ext uri="{BB962C8B-B14F-4D97-AF65-F5344CB8AC3E}">
        <p14:creationId xmlns:p14="http://schemas.microsoft.com/office/powerpoint/2010/main" val="35438992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5" name="Title 4"/>
          <p:cNvSpPr>
            <a:spLocks noGrp="1"/>
          </p:cNvSpPr>
          <p:nvPr>
            <p:ph type="title"/>
          </p:nvPr>
        </p:nvSpPr>
        <p:spPr/>
        <p:txBody>
          <a:bodyPr/>
          <a:lstStyle/>
          <a:p>
            <a:r>
              <a:rPr lang="en-GB" dirty="0" smtClean="0"/>
              <a:t>Selection Techniques</a:t>
            </a:r>
            <a:endParaRPr lang="en-GB" dirty="0"/>
          </a:p>
        </p:txBody>
      </p:sp>
      <p:sp>
        <p:nvSpPr>
          <p:cNvPr id="6" name="Vertical Text Placeholder 5"/>
          <p:cNvSpPr>
            <a:spLocks noGrp="1"/>
          </p:cNvSpPr>
          <p:nvPr>
            <p:ph type="body" orient="vert" idx="1"/>
          </p:nvPr>
        </p:nvSpPr>
        <p:spPr/>
        <p:txBody>
          <a:bodyPr>
            <a:normAutofit fontScale="70000" lnSpcReduction="20000"/>
          </a:bodyPr>
          <a:lstStyle/>
          <a:p>
            <a:pPr>
              <a:spcBef>
                <a:spcPct val="50000"/>
              </a:spcBef>
            </a:pPr>
            <a:r>
              <a:rPr lang="en-GB" altLang="en-US" dirty="0" smtClean="0">
                <a:latin typeface="Arial Unicode MS" panose="020B0604020202020204" pitchFamily="34" charset="-128"/>
              </a:rPr>
              <a:t>Used </a:t>
            </a:r>
            <a:r>
              <a:rPr lang="en-GB" altLang="en-US" dirty="0">
                <a:latin typeface="Arial Unicode MS" panose="020B0604020202020204" pitchFamily="34" charset="-128"/>
              </a:rPr>
              <a:t>for selection of some staff (mainly management and graduates) by almost half of all UK organisations. The extent of their usage increases steeply with the size of the employer.</a:t>
            </a:r>
          </a:p>
          <a:p>
            <a:pPr>
              <a:spcBef>
                <a:spcPct val="50000"/>
              </a:spcBef>
            </a:pPr>
            <a:r>
              <a:rPr lang="en-GB" altLang="en-US" dirty="0" smtClean="0">
                <a:latin typeface="Arial Unicode MS" panose="020B0604020202020204" pitchFamily="34" charset="-128"/>
              </a:rPr>
              <a:t>‘Rolls-Royce’ </a:t>
            </a:r>
            <a:r>
              <a:rPr lang="en-GB" altLang="en-US" dirty="0">
                <a:latin typeface="Arial Unicode MS" panose="020B0604020202020204" pitchFamily="34" charset="-128"/>
              </a:rPr>
              <a:t>of selection methods – found to have good predictive ability, can be tailored to specific demands, and popular with candidates.</a:t>
            </a:r>
          </a:p>
          <a:p>
            <a:pPr>
              <a:spcBef>
                <a:spcPct val="50000"/>
              </a:spcBef>
            </a:pPr>
            <a:r>
              <a:rPr lang="en-GB" altLang="en-US" dirty="0">
                <a:latin typeface="Arial Unicode MS" panose="020B0604020202020204" pitchFamily="34" charset="-128"/>
              </a:rPr>
              <a:t>The aim is to observe candidate behaviour in a work-related situation. The focus is therefore on potential rather than on past achievement.</a:t>
            </a:r>
          </a:p>
          <a:p>
            <a:pPr>
              <a:spcBef>
                <a:spcPct val="50000"/>
              </a:spcBef>
            </a:pPr>
            <a:r>
              <a:rPr lang="en-GB" altLang="en-US" dirty="0">
                <a:latin typeface="Arial Unicode MS" panose="020B0604020202020204" pitchFamily="34" charset="-128"/>
              </a:rPr>
              <a:t>Main disadvantage is the cost.</a:t>
            </a:r>
            <a:endParaRPr lang="en-GB" altLang="en-US" sz="3600" dirty="0">
              <a:latin typeface="Arial Unicode MS" panose="020B0604020202020204" pitchFamily="34" charset="-128"/>
            </a:endParaRPr>
          </a:p>
          <a:p>
            <a:endParaRPr lang="en-GB" dirty="0"/>
          </a:p>
        </p:txBody>
      </p:sp>
      <p:sp>
        <p:nvSpPr>
          <p:cNvPr id="7" name="Vertical Text Placeholder 6"/>
          <p:cNvSpPr>
            <a:spLocks noGrp="1"/>
          </p:cNvSpPr>
          <p:nvPr>
            <p:ph type="body" orient="vert" idx="13"/>
          </p:nvPr>
        </p:nvSpPr>
        <p:spPr/>
        <p:txBody>
          <a:bodyPr/>
          <a:lstStyle/>
          <a:p>
            <a:pPr marL="0" indent="0">
              <a:buNone/>
            </a:pPr>
            <a:r>
              <a:rPr lang="en-GB" dirty="0" smtClean="0"/>
              <a:t>Assessment Centres</a:t>
            </a:r>
            <a:endParaRPr lang="en-GB" dirty="0"/>
          </a:p>
        </p:txBody>
      </p:sp>
    </p:spTree>
    <p:extLst>
      <p:ext uri="{BB962C8B-B14F-4D97-AF65-F5344CB8AC3E}">
        <p14:creationId xmlns:p14="http://schemas.microsoft.com/office/powerpoint/2010/main" val="17213679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5" name="Title 4"/>
          <p:cNvSpPr>
            <a:spLocks noGrp="1"/>
          </p:cNvSpPr>
          <p:nvPr>
            <p:ph type="title"/>
          </p:nvPr>
        </p:nvSpPr>
        <p:spPr/>
        <p:txBody>
          <a:bodyPr/>
          <a:lstStyle/>
          <a:p>
            <a:r>
              <a:rPr lang="en-GB" dirty="0" smtClean="0"/>
              <a:t>Selection Techniques</a:t>
            </a:r>
            <a:endParaRPr lang="en-GB" dirty="0"/>
          </a:p>
        </p:txBody>
      </p:sp>
      <p:sp>
        <p:nvSpPr>
          <p:cNvPr id="6" name="Vertical Text Placeholder 5"/>
          <p:cNvSpPr>
            <a:spLocks noGrp="1"/>
          </p:cNvSpPr>
          <p:nvPr>
            <p:ph type="body" orient="vert" idx="1"/>
          </p:nvPr>
        </p:nvSpPr>
        <p:spPr/>
        <p:txBody>
          <a:bodyPr>
            <a:normAutofit fontScale="55000" lnSpcReduction="20000"/>
          </a:bodyPr>
          <a:lstStyle/>
          <a:p>
            <a:pPr>
              <a:spcBef>
                <a:spcPct val="50000"/>
              </a:spcBef>
            </a:pPr>
            <a:r>
              <a:rPr lang="en-GB" altLang="en-US" sz="3600" dirty="0" smtClean="0">
                <a:latin typeface="Arial Unicode MS" panose="020B0604020202020204" pitchFamily="34" charset="-128"/>
              </a:rPr>
              <a:t>In-tray </a:t>
            </a:r>
            <a:r>
              <a:rPr lang="en-GB" altLang="en-US" sz="3600" dirty="0">
                <a:latin typeface="Arial Unicode MS" panose="020B0604020202020204" pitchFamily="34" charset="-128"/>
              </a:rPr>
              <a:t>exercises – require candidates to demonstrate a number of different competencies.</a:t>
            </a:r>
          </a:p>
          <a:p>
            <a:pPr>
              <a:spcBef>
                <a:spcPct val="50000"/>
              </a:spcBef>
              <a:buFontTx/>
              <a:buChar char="•"/>
            </a:pPr>
            <a:r>
              <a:rPr lang="en-GB" altLang="en-US" sz="3600" dirty="0">
                <a:latin typeface="Arial Unicode MS" panose="020B0604020202020204" pitchFamily="34" charset="-128"/>
              </a:rPr>
              <a:t> Group exercises.</a:t>
            </a:r>
          </a:p>
          <a:p>
            <a:pPr>
              <a:spcBef>
                <a:spcPct val="50000"/>
              </a:spcBef>
              <a:buFontTx/>
              <a:buChar char="•"/>
            </a:pPr>
            <a:r>
              <a:rPr lang="en-GB" altLang="en-US" sz="3600" dirty="0">
                <a:latin typeface="Arial Unicode MS" panose="020B0604020202020204" pitchFamily="34" charset="-128"/>
              </a:rPr>
              <a:t> Presentations.</a:t>
            </a:r>
          </a:p>
          <a:p>
            <a:pPr>
              <a:spcBef>
                <a:spcPct val="50000"/>
              </a:spcBef>
              <a:buFontTx/>
              <a:buChar char="•"/>
            </a:pPr>
            <a:r>
              <a:rPr lang="en-GB" altLang="en-US" sz="3600" dirty="0">
                <a:latin typeface="Arial Unicode MS" panose="020B0604020202020204" pitchFamily="34" charset="-128"/>
              </a:rPr>
              <a:t> Role-playing.</a:t>
            </a:r>
          </a:p>
          <a:p>
            <a:pPr>
              <a:spcBef>
                <a:spcPct val="50000"/>
              </a:spcBef>
              <a:buFontTx/>
              <a:buChar char="•"/>
            </a:pPr>
            <a:r>
              <a:rPr lang="en-GB" altLang="en-US" sz="3600" dirty="0">
                <a:latin typeface="Arial Unicode MS" panose="020B0604020202020204" pitchFamily="34" charset="-128"/>
              </a:rPr>
              <a:t> Report writing.</a:t>
            </a:r>
          </a:p>
          <a:p>
            <a:pPr>
              <a:spcBef>
                <a:spcPct val="50000"/>
              </a:spcBef>
              <a:buFontTx/>
              <a:buChar char="•"/>
            </a:pPr>
            <a:r>
              <a:rPr lang="en-GB" altLang="en-US" sz="3600" dirty="0">
                <a:latin typeface="Arial Unicode MS" panose="020B0604020202020204" pitchFamily="34" charset="-128"/>
              </a:rPr>
              <a:t> Work trial or trainability techniques.</a:t>
            </a:r>
          </a:p>
          <a:p>
            <a:pPr>
              <a:spcBef>
                <a:spcPct val="50000"/>
              </a:spcBef>
            </a:pPr>
            <a:endParaRPr lang="en-GB" altLang="en-US" sz="1100" dirty="0">
              <a:latin typeface="Arial Unicode MS" panose="020B0604020202020204" pitchFamily="34" charset="-128"/>
            </a:endParaRPr>
          </a:p>
          <a:p>
            <a:pPr>
              <a:spcBef>
                <a:spcPct val="50000"/>
              </a:spcBef>
            </a:pPr>
            <a:r>
              <a:rPr lang="en-GB" altLang="en-US" dirty="0">
                <a:latin typeface="Arial Unicode MS" panose="020B0604020202020204" pitchFamily="34" charset="-128"/>
              </a:rPr>
              <a:t>More than one activity will often be used to measure a candidate’s performance on each competency – to reduce the extent to which situational factors may influence a candidate’s abilities.</a:t>
            </a:r>
          </a:p>
          <a:p>
            <a:endParaRPr lang="en-GB" dirty="0"/>
          </a:p>
        </p:txBody>
      </p:sp>
      <p:sp>
        <p:nvSpPr>
          <p:cNvPr id="7" name="Vertical Text Placeholder 6"/>
          <p:cNvSpPr>
            <a:spLocks noGrp="1"/>
          </p:cNvSpPr>
          <p:nvPr>
            <p:ph type="body" orient="vert" idx="13"/>
          </p:nvPr>
        </p:nvSpPr>
        <p:spPr/>
        <p:txBody>
          <a:bodyPr/>
          <a:lstStyle/>
          <a:p>
            <a:pPr marL="0" indent="0">
              <a:buNone/>
            </a:pPr>
            <a:r>
              <a:rPr lang="en-GB" altLang="en-US" sz="2400" dirty="0">
                <a:latin typeface="Arial Unicode MS" panose="020B0604020202020204" pitchFamily="34" charset="-128"/>
              </a:rPr>
              <a:t>Common Assessment Centre activities</a:t>
            </a:r>
            <a:r>
              <a:rPr lang="en-GB" altLang="en-US" sz="2400" dirty="0" smtClean="0">
                <a:latin typeface="Arial Unicode MS" panose="020B0604020202020204" pitchFamily="34" charset="-128"/>
              </a:rPr>
              <a:t>:</a:t>
            </a:r>
            <a:endParaRPr lang="en-GB" altLang="en-US" sz="2400" dirty="0">
              <a:latin typeface="Arial Unicode MS" panose="020B0604020202020204" pitchFamily="34" charset="-128"/>
            </a:endParaRPr>
          </a:p>
        </p:txBody>
      </p:sp>
    </p:spTree>
    <p:extLst>
      <p:ext uri="{BB962C8B-B14F-4D97-AF65-F5344CB8AC3E}">
        <p14:creationId xmlns:p14="http://schemas.microsoft.com/office/powerpoint/2010/main" val="4715217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130051" name="Text Box 3"/>
          <p:cNvSpPr txBox="1">
            <a:spLocks noChangeArrowheads="1"/>
          </p:cNvSpPr>
          <p:nvPr/>
        </p:nvSpPr>
        <p:spPr bwMode="auto">
          <a:xfrm>
            <a:off x="685800" y="685800"/>
            <a:ext cx="7924800" cy="25391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b="1" u="sng" dirty="0">
                <a:latin typeface="Arial Unicode MS" panose="020B0604020202020204" pitchFamily="34" charset="-128"/>
              </a:rPr>
              <a:t>Contemporary developments in selection</a:t>
            </a:r>
          </a:p>
          <a:p>
            <a:pPr>
              <a:spcBef>
                <a:spcPct val="50000"/>
              </a:spcBef>
              <a:buFontTx/>
              <a:buChar char="•"/>
            </a:pPr>
            <a:r>
              <a:rPr lang="en-GB" altLang="en-US" dirty="0">
                <a:latin typeface="Arial Unicode MS" panose="020B0604020202020204" pitchFamily="34" charset="-128"/>
              </a:rPr>
              <a:t> Online ability tests.</a:t>
            </a:r>
          </a:p>
          <a:p>
            <a:pPr>
              <a:spcBef>
                <a:spcPct val="50000"/>
              </a:spcBef>
              <a:buFontTx/>
              <a:buChar char="•"/>
            </a:pPr>
            <a:r>
              <a:rPr lang="en-GB" altLang="en-US" dirty="0">
                <a:latin typeface="Arial Unicode MS" panose="020B0604020202020204" pitchFamily="34" charset="-128"/>
              </a:rPr>
              <a:t> Personality tests that are valid across cultures.</a:t>
            </a:r>
          </a:p>
          <a:p>
            <a:pPr>
              <a:spcBef>
                <a:spcPct val="50000"/>
              </a:spcBef>
              <a:buFontTx/>
              <a:buChar char="•"/>
            </a:pPr>
            <a:r>
              <a:rPr lang="en-GB" altLang="en-US" dirty="0">
                <a:latin typeface="Arial Unicode MS" panose="020B0604020202020204" pitchFamily="34" charset="-128"/>
              </a:rPr>
              <a:t> Tests that measure emotional intelligence.</a:t>
            </a:r>
          </a:p>
          <a:p>
            <a:pPr>
              <a:spcBef>
                <a:spcPct val="50000"/>
              </a:spcBef>
              <a:buFontTx/>
              <a:buChar char="•"/>
            </a:pPr>
            <a:r>
              <a:rPr lang="en-GB" altLang="en-US" dirty="0">
                <a:latin typeface="Arial Unicode MS" panose="020B0604020202020204" pitchFamily="34" charset="-128"/>
              </a:rPr>
              <a:t> Research into the added value of such high validity </a:t>
            </a:r>
            <a:r>
              <a:rPr lang="en-GB" altLang="en-US" dirty="0" smtClean="0">
                <a:latin typeface="Arial Unicode MS" panose="020B0604020202020204" pitchFamily="34" charset="-128"/>
              </a:rPr>
              <a:t>tests</a:t>
            </a:r>
          </a:p>
          <a:p>
            <a:pPr>
              <a:spcBef>
                <a:spcPct val="50000"/>
              </a:spcBef>
              <a:buFontTx/>
              <a:buChar char="•"/>
            </a:pPr>
            <a:r>
              <a:rPr lang="en-GB" altLang="en-US" dirty="0" smtClean="0">
                <a:latin typeface="Arial Unicode MS" panose="020B0604020202020204" pitchFamily="34" charset="-128"/>
              </a:rPr>
              <a:t> AI and chatbots</a:t>
            </a:r>
            <a:endParaRPr lang="en-GB" altLang="en-US" dirty="0">
              <a:latin typeface="Arial Unicode MS" panose="020B0604020202020204" pitchFamily="34" charset="-128"/>
            </a:endParaRPr>
          </a:p>
        </p:txBody>
      </p:sp>
    </p:spTree>
    <p:extLst>
      <p:ext uri="{BB962C8B-B14F-4D97-AF65-F5344CB8AC3E}">
        <p14:creationId xmlns:p14="http://schemas.microsoft.com/office/powerpoint/2010/main" val="9947377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116632"/>
            <a:ext cx="8229600" cy="1143000"/>
          </a:xfrm>
        </p:spPr>
        <p:txBody>
          <a:bodyPr/>
          <a:lstStyle/>
          <a:p>
            <a:r>
              <a:rPr lang="en-GB" dirty="0" smtClean="0"/>
              <a:t>LO3: Legal Requirements </a:t>
            </a:r>
            <a:endParaRPr lang="en-GB" dirty="0"/>
          </a:p>
        </p:txBody>
      </p:sp>
      <p:sp>
        <p:nvSpPr>
          <p:cNvPr id="5" name="Vertical Text Placeholder 4"/>
          <p:cNvSpPr>
            <a:spLocks noGrp="1"/>
          </p:cNvSpPr>
          <p:nvPr>
            <p:ph type="body" orient="vert" idx="1"/>
          </p:nvPr>
        </p:nvSpPr>
        <p:spPr>
          <a:xfrm>
            <a:off x="405584" y="1122392"/>
            <a:ext cx="8318832" cy="4466848"/>
          </a:xfrm>
        </p:spPr>
        <p:txBody>
          <a:bodyPr>
            <a:normAutofit fontScale="85000" lnSpcReduction="20000"/>
          </a:bodyPr>
          <a:lstStyle/>
          <a:p>
            <a:pPr marL="0" indent="0">
              <a:buNone/>
            </a:pPr>
            <a:r>
              <a:rPr lang="en-GB" sz="2600" dirty="0"/>
              <a:t>There is no single Act which just governs recruitment and selection; however there are many employment law acts which deal with the employment relationship and have an impact on pre-employment issues as </a:t>
            </a:r>
            <a:r>
              <a:rPr lang="en-GB" sz="2600" dirty="0" smtClean="0"/>
              <a:t>well.</a:t>
            </a:r>
          </a:p>
          <a:p>
            <a:pPr marL="0" indent="0">
              <a:buNone/>
            </a:pPr>
            <a:r>
              <a:rPr lang="en-GB" sz="2600" dirty="0"/>
              <a:t>The main legislation dealing with recruitment and selection are set out under the following </a:t>
            </a:r>
            <a:r>
              <a:rPr lang="en-GB" sz="2600" dirty="0" smtClean="0"/>
              <a:t>headings:</a:t>
            </a:r>
          </a:p>
          <a:p>
            <a:r>
              <a:rPr lang="en-GB" dirty="0" smtClean="0"/>
              <a:t>Discrimination</a:t>
            </a:r>
          </a:p>
          <a:p>
            <a:r>
              <a:rPr lang="en-GB" dirty="0" smtClean="0"/>
              <a:t>Ex-offenders</a:t>
            </a:r>
          </a:p>
          <a:p>
            <a:r>
              <a:rPr lang="en-GB" dirty="0" smtClean="0"/>
              <a:t>Eligibility to work in the UK</a:t>
            </a:r>
          </a:p>
          <a:p>
            <a:r>
              <a:rPr lang="en-GB" dirty="0" smtClean="0"/>
              <a:t>Data protection</a:t>
            </a:r>
          </a:p>
          <a:p>
            <a:r>
              <a:rPr lang="en-GB" dirty="0" smtClean="0"/>
              <a:t>Contracts of Employment</a:t>
            </a:r>
          </a:p>
          <a:p>
            <a:r>
              <a:rPr lang="en-GB" dirty="0" smtClean="0"/>
              <a:t>Offer letters</a:t>
            </a:r>
          </a:p>
          <a:p>
            <a:endParaRPr lang="en-GB" dirty="0" smtClean="0"/>
          </a:p>
          <a:p>
            <a:endParaRPr lang="en-GB" dirty="0" smtClean="0"/>
          </a:p>
          <a:p>
            <a:endParaRPr lang="en-GB" dirty="0"/>
          </a:p>
        </p:txBody>
      </p:sp>
      <p:sp>
        <p:nvSpPr>
          <p:cNvPr id="2" name="Slide Number Placeholder 1"/>
          <p:cNvSpPr>
            <a:spLocks noGrp="1"/>
          </p:cNvSpPr>
          <p:nvPr>
            <p:ph type="sldNum" sz="quarter" idx="15"/>
          </p:nvPr>
        </p:nvSpPr>
        <p:spPr/>
        <p:txBody>
          <a:bodyPr/>
          <a:lstStyle/>
          <a:p>
            <a:pPr>
              <a:defRPr/>
            </a:pPr>
            <a:fld id="{DFAEC5DD-68FC-4E9C-9587-DBB16356B9F7}" type="slidenum">
              <a:rPr lang="en-US" smtClean="0"/>
              <a:pPr>
                <a:defRPr/>
              </a:pPr>
              <a:t>32</a:t>
            </a:fld>
            <a:endParaRPr lang="en-US"/>
          </a:p>
        </p:txBody>
      </p:sp>
    </p:spTree>
    <p:extLst>
      <p:ext uri="{BB962C8B-B14F-4D97-AF65-F5344CB8AC3E}">
        <p14:creationId xmlns:p14="http://schemas.microsoft.com/office/powerpoint/2010/main" val="345978273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5" name="Diagram 44"/>
          <p:cNvGraphicFramePr/>
          <p:nvPr>
            <p:extLst/>
          </p:nvPr>
        </p:nvGraphicFramePr>
        <p:xfrm>
          <a:off x="928662" y="1825628"/>
          <a:ext cx="6811690" cy="36916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a:xfrm>
            <a:off x="406146" y="251913"/>
            <a:ext cx="8229600" cy="1143000"/>
          </a:xfrm>
        </p:spPr>
        <p:txBody>
          <a:bodyPr/>
          <a:lstStyle/>
          <a:p>
            <a:r>
              <a:rPr lang="en-GB" dirty="0" smtClean="0"/>
              <a:t>LO3: Legal Requirements</a:t>
            </a:r>
            <a:endParaRPr lang="en-GB" dirty="0"/>
          </a:p>
        </p:txBody>
      </p:sp>
      <p:sp>
        <p:nvSpPr>
          <p:cNvPr id="4" name="Vertical Text Placeholder 3"/>
          <p:cNvSpPr>
            <a:spLocks noGrp="1"/>
          </p:cNvSpPr>
          <p:nvPr>
            <p:ph type="body" orient="vert" idx="13"/>
          </p:nvPr>
        </p:nvSpPr>
        <p:spPr/>
        <p:txBody>
          <a:bodyPr/>
          <a:lstStyle/>
          <a:p>
            <a:pPr marL="0" indent="0">
              <a:buNone/>
            </a:pPr>
            <a:r>
              <a:rPr lang="en-GB" sz="2400" dirty="0" smtClean="0"/>
              <a:t>Discrimination</a:t>
            </a:r>
            <a:endParaRPr lang="en-GB" sz="2400" dirty="0"/>
          </a:p>
        </p:txBody>
      </p:sp>
    </p:spTree>
    <p:extLst>
      <p:ext uri="{BB962C8B-B14F-4D97-AF65-F5344CB8AC3E}">
        <p14:creationId xmlns:p14="http://schemas.microsoft.com/office/powerpoint/2010/main" val="258702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 calcmode="lin" valueType="num">
                                      <p:cBhvr additive="base">
                                        <p:cTn id="7" dur="500" fill="hold"/>
                                        <p:tgtEl>
                                          <p:spTgt spid="45"/>
                                        </p:tgtEl>
                                        <p:attrNameLst>
                                          <p:attrName>ppt_x</p:attrName>
                                        </p:attrNameLst>
                                      </p:cBhvr>
                                      <p:tavLst>
                                        <p:tav tm="0">
                                          <p:val>
                                            <p:strVal val="#ppt_x"/>
                                          </p:val>
                                        </p:tav>
                                        <p:tav tm="100000">
                                          <p:val>
                                            <p:strVal val="#ppt_x"/>
                                          </p:val>
                                        </p:tav>
                                      </p:tavLst>
                                    </p:anim>
                                    <p:anim calcmode="lin" valueType="num">
                                      <p:cBhvr additive="base">
                                        <p:cTn id="8"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5" grpId="0">
        <p:bldAsOne/>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LO3: Legal Requirements</a:t>
            </a:r>
            <a:endParaRPr lang="en-GB" dirty="0"/>
          </a:p>
        </p:txBody>
      </p:sp>
      <p:sp>
        <p:nvSpPr>
          <p:cNvPr id="3" name="Vertical Text Placeholder 2"/>
          <p:cNvSpPr>
            <a:spLocks noGrp="1"/>
          </p:cNvSpPr>
          <p:nvPr>
            <p:ph type="body" orient="vert" idx="1"/>
          </p:nvPr>
        </p:nvSpPr>
        <p:spPr/>
        <p:txBody>
          <a:bodyPr/>
          <a:lstStyle/>
          <a:p>
            <a:pPr marL="0" indent="0">
              <a:buNone/>
            </a:pPr>
            <a:r>
              <a:rPr lang="en-GB" dirty="0"/>
              <a:t>Replacing other principal </a:t>
            </a:r>
            <a:r>
              <a:rPr lang="en-GB" dirty="0" smtClean="0"/>
              <a:t>legislation:</a:t>
            </a:r>
            <a:endParaRPr lang="en-GB" dirty="0"/>
          </a:p>
          <a:p>
            <a:r>
              <a:rPr lang="en-GB" dirty="0"/>
              <a:t>Equal Pay Act 1970</a:t>
            </a:r>
          </a:p>
          <a:p>
            <a:r>
              <a:rPr lang="en-GB" dirty="0"/>
              <a:t>Rehabilitation of Offenders Act 1974</a:t>
            </a:r>
          </a:p>
          <a:p>
            <a:r>
              <a:rPr lang="en-GB" dirty="0"/>
              <a:t>Sex Discrimination Act 1975</a:t>
            </a:r>
          </a:p>
          <a:p>
            <a:r>
              <a:rPr lang="en-GB" dirty="0"/>
              <a:t>Race Relations Act 1976</a:t>
            </a:r>
          </a:p>
          <a:p>
            <a:r>
              <a:rPr lang="en-GB" dirty="0"/>
              <a:t>Disability Discrimination Act 1995</a:t>
            </a:r>
            <a:endParaRPr lang="en-US" dirty="0"/>
          </a:p>
          <a:p>
            <a:endParaRPr lang="en-GB" dirty="0"/>
          </a:p>
        </p:txBody>
      </p:sp>
      <p:sp>
        <p:nvSpPr>
          <p:cNvPr id="4" name="Vertical Text Placeholder 3"/>
          <p:cNvSpPr>
            <a:spLocks noGrp="1"/>
          </p:cNvSpPr>
          <p:nvPr>
            <p:ph type="body" orient="vert" idx="13"/>
          </p:nvPr>
        </p:nvSpPr>
        <p:spPr/>
        <p:txBody>
          <a:bodyPr/>
          <a:lstStyle/>
          <a:p>
            <a:pPr marL="0" indent="0">
              <a:buNone/>
            </a:pPr>
            <a:r>
              <a:rPr lang="en-GB" sz="2400" dirty="0" smtClean="0"/>
              <a:t>The Equality Act 2010</a:t>
            </a:r>
            <a:endParaRPr lang="en-GB" sz="2400" dirty="0"/>
          </a:p>
        </p:txBody>
      </p:sp>
      <p:sp>
        <p:nvSpPr>
          <p:cNvPr id="5" name="Slide Number Placeholder 4"/>
          <p:cNvSpPr>
            <a:spLocks noGrp="1"/>
          </p:cNvSpPr>
          <p:nvPr>
            <p:ph type="sldNum" sz="quarter" idx="15"/>
          </p:nvPr>
        </p:nvSpPr>
        <p:spPr/>
        <p:txBody>
          <a:bodyPr/>
          <a:lstStyle/>
          <a:p>
            <a:pPr>
              <a:defRPr/>
            </a:pPr>
            <a:fld id="{DFAEC5DD-68FC-4E9C-9587-DBB16356B9F7}" type="slidenum">
              <a:rPr lang="en-US" smtClean="0"/>
              <a:pPr>
                <a:defRPr/>
              </a:pPr>
              <a:t>34</a:t>
            </a:fld>
            <a:endParaRPr lang="en-US"/>
          </a:p>
        </p:txBody>
      </p:sp>
    </p:spTree>
    <p:extLst>
      <p:ext uri="{BB962C8B-B14F-4D97-AF65-F5344CB8AC3E}">
        <p14:creationId xmlns:p14="http://schemas.microsoft.com/office/powerpoint/2010/main" val="239712614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LO3: Legal Requirements</a:t>
            </a:r>
            <a:endParaRPr lang="en-GB" dirty="0"/>
          </a:p>
        </p:txBody>
      </p:sp>
      <p:sp>
        <p:nvSpPr>
          <p:cNvPr id="3" name="Vertical Text Placeholder 2"/>
          <p:cNvSpPr>
            <a:spLocks noGrp="1"/>
          </p:cNvSpPr>
          <p:nvPr>
            <p:ph type="body" orient="vert" idx="1"/>
          </p:nvPr>
        </p:nvSpPr>
        <p:spPr>
          <a:xfrm>
            <a:off x="405584" y="1586673"/>
            <a:ext cx="8318832" cy="4074575"/>
          </a:xfrm>
        </p:spPr>
        <p:txBody>
          <a:bodyPr>
            <a:normAutofit fontScale="70000" lnSpcReduction="20000"/>
          </a:bodyPr>
          <a:lstStyle/>
          <a:p>
            <a:pPr marL="0" indent="0">
              <a:buNone/>
            </a:pPr>
            <a:r>
              <a:rPr lang="en-US" dirty="0" smtClean="0"/>
              <a:t>The Act made it </a:t>
            </a:r>
            <a:r>
              <a:rPr lang="en-US" dirty="0"/>
              <a:t>unlawful to</a:t>
            </a:r>
            <a:r>
              <a:rPr lang="en-US" dirty="0" smtClean="0"/>
              <a:t>:</a:t>
            </a:r>
          </a:p>
          <a:p>
            <a:r>
              <a:rPr lang="en-US" dirty="0" smtClean="0"/>
              <a:t>discriminate </a:t>
            </a:r>
            <a:r>
              <a:rPr lang="en-US" dirty="0"/>
              <a:t>directly against anyone - unless it can be objectively justified</a:t>
            </a:r>
          </a:p>
          <a:p>
            <a:r>
              <a:rPr lang="en-US" dirty="0"/>
              <a:t>discriminate indirectly against anyone - unless it can be objectively justified</a:t>
            </a:r>
          </a:p>
          <a:p>
            <a:r>
              <a:rPr lang="en-US" dirty="0"/>
              <a:t>subject someone to bullying / harassment</a:t>
            </a:r>
          </a:p>
          <a:p>
            <a:r>
              <a:rPr lang="en-US" dirty="0" err="1"/>
              <a:t>victimise</a:t>
            </a:r>
            <a:r>
              <a:rPr lang="en-US" dirty="0"/>
              <a:t> someone because of criteria covered</a:t>
            </a:r>
          </a:p>
          <a:p>
            <a:r>
              <a:rPr lang="en-US" dirty="0"/>
              <a:t>discriminate against someone, in certain circumstances, after the working relationship has ended, unless objectively justified</a:t>
            </a:r>
          </a:p>
          <a:p>
            <a:r>
              <a:rPr lang="en-US" dirty="0"/>
              <a:t>compulsorily retire/dismiss/make redundant an employee unless it can be objectively justified.</a:t>
            </a:r>
          </a:p>
          <a:p>
            <a:endParaRPr lang="en-GB" dirty="0"/>
          </a:p>
        </p:txBody>
      </p:sp>
      <p:sp>
        <p:nvSpPr>
          <p:cNvPr id="4" name="Vertical Text Placeholder 3"/>
          <p:cNvSpPr>
            <a:spLocks noGrp="1"/>
          </p:cNvSpPr>
          <p:nvPr>
            <p:ph type="body" orient="vert" idx="13"/>
          </p:nvPr>
        </p:nvSpPr>
        <p:spPr/>
        <p:txBody>
          <a:bodyPr/>
          <a:lstStyle/>
          <a:p>
            <a:pPr marL="0" indent="0">
              <a:buNone/>
            </a:pPr>
            <a:r>
              <a:rPr lang="en-GB" sz="2400" dirty="0" smtClean="0"/>
              <a:t>The Equality Act 2010</a:t>
            </a:r>
            <a:endParaRPr lang="en-GB" sz="2400" dirty="0"/>
          </a:p>
        </p:txBody>
      </p:sp>
      <p:sp>
        <p:nvSpPr>
          <p:cNvPr id="5" name="Slide Number Placeholder 4"/>
          <p:cNvSpPr>
            <a:spLocks noGrp="1"/>
          </p:cNvSpPr>
          <p:nvPr>
            <p:ph type="sldNum" sz="quarter" idx="15"/>
          </p:nvPr>
        </p:nvSpPr>
        <p:spPr/>
        <p:txBody>
          <a:bodyPr/>
          <a:lstStyle/>
          <a:p>
            <a:pPr>
              <a:defRPr/>
            </a:pPr>
            <a:fld id="{DFAEC5DD-68FC-4E9C-9587-DBB16356B9F7}" type="slidenum">
              <a:rPr lang="en-US" smtClean="0"/>
              <a:pPr>
                <a:defRPr/>
              </a:pPr>
              <a:t>35</a:t>
            </a:fld>
            <a:endParaRPr lang="en-US"/>
          </a:p>
        </p:txBody>
      </p:sp>
    </p:spTree>
    <p:extLst>
      <p:ext uri="{BB962C8B-B14F-4D97-AF65-F5344CB8AC3E}">
        <p14:creationId xmlns:p14="http://schemas.microsoft.com/office/powerpoint/2010/main" val="37842006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LO3: Legal Requirements</a:t>
            </a:r>
            <a:endParaRPr lang="en-GB" dirty="0"/>
          </a:p>
        </p:txBody>
      </p:sp>
      <p:sp>
        <p:nvSpPr>
          <p:cNvPr id="3" name="Vertical Text Placeholder 2"/>
          <p:cNvSpPr>
            <a:spLocks noGrp="1"/>
          </p:cNvSpPr>
          <p:nvPr>
            <p:ph type="body" orient="vert" idx="1"/>
          </p:nvPr>
        </p:nvSpPr>
        <p:spPr>
          <a:xfrm>
            <a:off x="405584" y="1586673"/>
            <a:ext cx="8318832" cy="4074575"/>
          </a:xfrm>
        </p:spPr>
        <p:txBody>
          <a:bodyPr>
            <a:normAutofit fontScale="62500" lnSpcReduction="20000"/>
          </a:bodyPr>
          <a:lstStyle/>
          <a:p>
            <a:r>
              <a:rPr lang="en-US" dirty="0"/>
              <a:t>Priests, Monks, Nuns, Rabbis and ministers of religion.</a:t>
            </a:r>
          </a:p>
          <a:p>
            <a:r>
              <a:rPr lang="en-US" dirty="0"/>
              <a:t>Actresses, actors and models in the film, television and fashion industries (</a:t>
            </a:r>
            <a:r>
              <a:rPr lang="en-US" dirty="0" err="1"/>
              <a:t>eg</a:t>
            </a:r>
            <a:r>
              <a:rPr lang="en-US" dirty="0"/>
              <a:t>: an </a:t>
            </a:r>
            <a:r>
              <a:rPr lang="en-US" dirty="0" err="1"/>
              <a:t>asian</a:t>
            </a:r>
            <a:r>
              <a:rPr lang="en-US" dirty="0"/>
              <a:t> actress/black actor for a specific role ).</a:t>
            </a:r>
          </a:p>
          <a:p>
            <a:r>
              <a:rPr lang="en-US" dirty="0"/>
              <a:t>Special employment training </a:t>
            </a:r>
            <a:r>
              <a:rPr lang="en-US" dirty="0" err="1"/>
              <a:t>programmes</a:t>
            </a:r>
            <a:r>
              <a:rPr lang="en-US" dirty="0"/>
              <a:t> aimed at ethnic minorities, ex-offenders, young adults, the long tem unemployed, or people with physical or learning disabilities.</a:t>
            </a:r>
          </a:p>
          <a:p>
            <a:r>
              <a:rPr lang="en-US" dirty="0"/>
              <a:t>Employment where there are cultural sensitivities (such as a documentary where male victims of domestic violence need to be interviewed by a male researcher, or a gay men's domestic violence helpline).</a:t>
            </a:r>
          </a:p>
          <a:p>
            <a:r>
              <a:rPr lang="en-US" dirty="0"/>
              <a:t>Where safety or operational efficiency could be </a:t>
            </a:r>
            <a:r>
              <a:rPr lang="en-US" dirty="0" err="1"/>
              <a:t>jeopardised</a:t>
            </a:r>
            <a:r>
              <a:rPr lang="en-US" dirty="0"/>
              <a:t>.</a:t>
            </a:r>
          </a:p>
          <a:p>
            <a:r>
              <a:rPr lang="en-US" dirty="0"/>
              <a:t>Political parties who run all women or all gay shortlists.</a:t>
            </a:r>
          </a:p>
          <a:p>
            <a:r>
              <a:rPr lang="en-US" dirty="0"/>
              <a:t>Local support staff who work in Embassies and high commissions, by virtue of ‘diplomatic immunity’.</a:t>
            </a:r>
          </a:p>
          <a:p>
            <a:endParaRPr lang="en-GB" dirty="0"/>
          </a:p>
        </p:txBody>
      </p:sp>
      <p:sp>
        <p:nvSpPr>
          <p:cNvPr id="4" name="Vertical Text Placeholder 3"/>
          <p:cNvSpPr>
            <a:spLocks noGrp="1"/>
          </p:cNvSpPr>
          <p:nvPr>
            <p:ph type="body" orient="vert" idx="13"/>
          </p:nvPr>
        </p:nvSpPr>
        <p:spPr/>
        <p:txBody>
          <a:bodyPr/>
          <a:lstStyle/>
          <a:p>
            <a:pPr marL="0" indent="0">
              <a:buNone/>
            </a:pPr>
            <a:r>
              <a:rPr lang="en-GB" sz="2400" dirty="0" smtClean="0"/>
              <a:t>The Equality Act 2010: Exemptions</a:t>
            </a:r>
            <a:endParaRPr lang="en-GB" sz="2400" dirty="0"/>
          </a:p>
        </p:txBody>
      </p:sp>
      <p:sp>
        <p:nvSpPr>
          <p:cNvPr id="5" name="Slide Number Placeholder 4"/>
          <p:cNvSpPr>
            <a:spLocks noGrp="1"/>
          </p:cNvSpPr>
          <p:nvPr>
            <p:ph type="sldNum" sz="quarter" idx="15"/>
          </p:nvPr>
        </p:nvSpPr>
        <p:spPr/>
        <p:txBody>
          <a:bodyPr/>
          <a:lstStyle/>
          <a:p>
            <a:pPr>
              <a:defRPr/>
            </a:pPr>
            <a:fld id="{DFAEC5DD-68FC-4E9C-9587-DBB16356B9F7}" type="slidenum">
              <a:rPr lang="en-US" smtClean="0"/>
              <a:pPr>
                <a:defRPr/>
              </a:pPr>
              <a:t>36</a:t>
            </a:fld>
            <a:endParaRPr lang="en-US"/>
          </a:p>
        </p:txBody>
      </p:sp>
    </p:spTree>
    <p:extLst>
      <p:ext uri="{BB962C8B-B14F-4D97-AF65-F5344CB8AC3E}">
        <p14:creationId xmlns:p14="http://schemas.microsoft.com/office/powerpoint/2010/main" val="153386735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nvPr>
        </p:nvGraphicFramePr>
        <p:xfrm>
          <a:off x="385887" y="2636912"/>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Describe</a:t>
                      </a:r>
                      <a:r>
                        <a:rPr lang="en-US" sz="1700" b="0" baseline="0" dirty="0" smtClean="0">
                          <a:solidFill>
                            <a:schemeClr val="tx1"/>
                          </a:solidFill>
                        </a:rPr>
                        <a:t> the role of job descriptions, person specification and competency framework in recruitment and selection.</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smtClean="0"/>
                        <a:t>Assess the strengths and weaknesses of different methods of recruitment and selection.</a:t>
                      </a:r>
                      <a:r>
                        <a:rPr lang="en-US" sz="1700" b="0" dirty="0" smtClean="0">
                          <a:solidFill>
                            <a:schemeClr val="tx1"/>
                          </a:solidFill>
                        </a:rPr>
                        <a:t> </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Explain the main legal requirements in relation to recruitment</a:t>
                      </a:r>
                      <a:r>
                        <a:rPr lang="en-US" sz="1700" b="0" baseline="0" dirty="0" smtClean="0">
                          <a:solidFill>
                            <a:schemeClr val="tx1"/>
                          </a:solidFill>
                        </a:rPr>
                        <a:t> and selection.</a:t>
                      </a:r>
                      <a:endParaRPr lang="en-US" sz="1700" b="0" dirty="0" smtClean="0">
                        <a:solidFill>
                          <a:schemeClr val="tx1"/>
                        </a:solidFill>
                      </a:endParaRPr>
                    </a:p>
                    <a:p>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37</a:t>
            </a:fld>
            <a:endParaRPr lang="en-US" dirty="0"/>
          </a:p>
        </p:txBody>
      </p:sp>
      <p:sp>
        <p:nvSpPr>
          <p:cNvPr id="3" name="TextBox 2"/>
          <p:cNvSpPr txBox="1"/>
          <p:nvPr/>
        </p:nvSpPr>
        <p:spPr>
          <a:xfrm>
            <a:off x="467544" y="1052736"/>
            <a:ext cx="8147248" cy="1200329"/>
          </a:xfrm>
          <a:prstGeom prst="rect">
            <a:avLst/>
          </a:prstGeom>
          <a:noFill/>
        </p:spPr>
        <p:txBody>
          <a:bodyPr wrap="square" rtlCol="0">
            <a:spAutoFit/>
          </a:bodyPr>
          <a:lstStyle/>
          <a:p>
            <a:r>
              <a:rPr lang="en-GB" dirty="0" smtClean="0"/>
              <a:t>The aim of this session was to enable you to undertake core recruitment and selection activities</a:t>
            </a:r>
          </a:p>
          <a:p>
            <a:endParaRPr lang="en-GB" dirty="0" smtClean="0"/>
          </a:p>
          <a:p>
            <a:r>
              <a:rPr lang="en-GB" dirty="0" smtClean="0"/>
              <a:t>You should now be able to:</a:t>
            </a:r>
            <a:endParaRPr lang="en-GB" dirty="0"/>
          </a:p>
        </p:txBody>
      </p:sp>
    </p:spTree>
    <p:extLst>
      <p:ext uri="{BB962C8B-B14F-4D97-AF65-F5344CB8AC3E}">
        <p14:creationId xmlns:p14="http://schemas.microsoft.com/office/powerpoint/2010/main" val="1227347896"/>
      </p:ext>
    </p:extLst>
  </p:cSld>
  <p:clrMapOvr>
    <a:masterClrMapping/>
  </p:clrMapOvr>
  <p:transition spd="med">
    <p:fade/>
  </p:transition>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www.w3.org/XML/1998/namespace"/>
    <ds:schemaRef ds:uri="http://purl.org/dc/dcmitype/"/>
    <ds:schemaRef ds:uri="http://schemas.microsoft.com/office/2006/metadata/properties"/>
    <ds:schemaRef ds:uri="http://purl.org/dc/elements/1.1/"/>
    <ds:schemaRef ds:uri="http://purl.org/dc/terms/"/>
    <ds:schemaRef ds:uri="303dbf9b-b85b-46a0-94f1-894078c07ecd"/>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837</TotalTime>
  <Words>3066</Words>
  <Application>Microsoft Office PowerPoint</Application>
  <PresentationFormat>On-screen Show (4:3)</PresentationFormat>
  <Paragraphs>453</Paragraphs>
  <Slides>37</Slides>
  <Notes>30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MS PGothic</vt:lpstr>
      <vt:lpstr>Arial</vt:lpstr>
      <vt:lpstr>Arial Unicode MS</vt:lpstr>
      <vt:lpstr>Calibri</vt:lpstr>
      <vt:lpstr>Myriad Pro</vt:lpstr>
      <vt:lpstr>Tahoma</vt:lpstr>
      <vt:lpstr>20140311PresentationUWTSDTemplate</vt:lpstr>
      <vt:lpstr>Resourcing and Talent Planning: Recruitment and Selection </vt:lpstr>
      <vt:lpstr>“Good recruitment is vital for every organisation - finding the right people for the right roles at the right time. It ensures that the workforce has the relevant skills and abilities for the organisation's current and future needs. ”.</vt:lpstr>
      <vt:lpstr>Session Overview:</vt:lpstr>
      <vt:lpstr>What is Recruitment?</vt:lpstr>
      <vt:lpstr>What is Recruitment?</vt:lpstr>
      <vt:lpstr>When to Recruit?</vt:lpstr>
      <vt:lpstr>LO1: Defining the Role</vt:lpstr>
      <vt:lpstr>LO1: Defining the Role</vt:lpstr>
      <vt:lpstr>LO1: Defining the Role</vt:lpstr>
      <vt:lpstr>LO1: Defining the Role</vt:lpstr>
      <vt:lpstr>LO1: Defining the Role</vt:lpstr>
      <vt:lpstr>LO1: Defining the Role</vt:lpstr>
      <vt:lpstr>LO1: Defining the Role</vt:lpstr>
      <vt:lpstr>LO2: Attracting applicants</vt:lpstr>
      <vt:lpstr>LO2: Attracting Applicants</vt:lpstr>
      <vt:lpstr>LO2: Selection Techniques</vt:lpstr>
      <vt:lpstr>LO2: Selection Techniques</vt:lpstr>
      <vt:lpstr>Selection Techniques</vt:lpstr>
      <vt:lpstr>LO2: Selection Techniques</vt:lpstr>
      <vt:lpstr>LO2: Selection Techniques</vt:lpstr>
      <vt:lpstr>LO2: Selection Techniques</vt:lpstr>
      <vt:lpstr>Selections Techniques</vt:lpstr>
      <vt:lpstr>Selection Techniques</vt:lpstr>
      <vt:lpstr>Selection Techniques</vt:lpstr>
      <vt:lpstr>Selection Techniques</vt:lpstr>
      <vt:lpstr>Selection Techniques</vt:lpstr>
      <vt:lpstr>Selection Techniques</vt:lpstr>
      <vt:lpstr>PowerPoint Presentation</vt:lpstr>
      <vt:lpstr>Selection Techniques</vt:lpstr>
      <vt:lpstr>Selection Techniques</vt:lpstr>
      <vt:lpstr>PowerPoint Presentation</vt:lpstr>
      <vt:lpstr>LO3: Legal Requirements </vt:lpstr>
      <vt:lpstr>LO3: Legal Requirements</vt:lpstr>
      <vt:lpstr>LO3: Legal Requirements</vt:lpstr>
      <vt:lpstr>LO3: Legal Requirements</vt:lpstr>
      <vt:lpstr>LO3: Legal Requirements</vt:lpstr>
      <vt:lpstr>Session Overview: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Hayward</cp:lastModifiedBy>
  <cp:revision>25</cp:revision>
  <cp:lastPrinted>2016-11-03T10:04:23Z</cp:lastPrinted>
  <dcterms:created xsi:type="dcterms:W3CDTF">2015-04-14T15:21:28Z</dcterms:created>
  <dcterms:modified xsi:type="dcterms:W3CDTF">2019-01-14T16:23:40Z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