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5"/>
  </p:notesMasterIdLst>
  <p:sldIdLst>
    <p:sldId id="274" r:id="rId2"/>
    <p:sldId id="273" r:id="rId3"/>
    <p:sldId id="282" r:id="rId4"/>
    <p:sldId id="281" r:id="rId5"/>
    <p:sldId id="280" r:id="rId6"/>
    <p:sldId id="283" r:id="rId7"/>
    <p:sldId id="285" r:id="rId8"/>
    <p:sldId id="286" r:id="rId9"/>
    <p:sldId id="287" r:id="rId10"/>
    <p:sldId id="288" r:id="rId11"/>
    <p:sldId id="302" r:id="rId12"/>
    <p:sldId id="289" r:id="rId13"/>
    <p:sldId id="29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82"/>
    <p:restoredTop sz="91429"/>
  </p:normalViewPr>
  <p:slideViewPr>
    <p:cSldViewPr snapToGrid="0">
      <p:cViewPr varScale="1">
        <p:scale>
          <a:sx n="117" d="100"/>
          <a:sy n="117" d="100"/>
        </p:scale>
        <p:origin x="47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BED05B-6B34-F34C-B3FF-DB84E73A8C93}" type="datetimeFigureOut">
              <a:rPr lang="en-US" smtClean="0"/>
              <a:t>10/22/25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C23A82-96A2-BD42-ACA2-91D112446C35}" type="slidenum">
              <a:rPr lang="en-US" smtClean="0"/>
              <a:t>‹#›</a:t>
            </a:fld>
            <a:endParaRPr lang="en-US"/>
          </a:p>
        </p:txBody>
      </p:sp>
    </p:spTree>
    <p:extLst>
      <p:ext uri="{BB962C8B-B14F-4D97-AF65-F5344CB8AC3E}">
        <p14:creationId xmlns:p14="http://schemas.microsoft.com/office/powerpoint/2010/main" val="16904822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Nunito-Sans"/>
              </a:rPr>
              <a:t>Ludwig </a:t>
            </a:r>
            <a:r>
              <a:rPr lang="en-GB" b="0" i="0" dirty="0" err="1">
                <a:solidFill>
                  <a:srgbClr val="000000"/>
                </a:solidFill>
                <a:effectLst/>
                <a:latin typeface="Nunito-Sans"/>
              </a:rPr>
              <a:t>Mies</a:t>
            </a:r>
            <a:r>
              <a:rPr lang="en-GB" b="0" i="0" dirty="0">
                <a:solidFill>
                  <a:srgbClr val="000000"/>
                </a:solidFill>
                <a:effectLst/>
                <a:latin typeface="Nunito-Sans"/>
              </a:rPr>
              <a:t> van der </a:t>
            </a:r>
            <a:r>
              <a:rPr lang="en-GB" b="0" i="0" dirty="0" err="1">
                <a:solidFill>
                  <a:srgbClr val="000000"/>
                </a:solidFill>
                <a:effectLst/>
                <a:latin typeface="Nunito-Sans"/>
              </a:rPr>
              <a:t>Rohe</a:t>
            </a:r>
            <a:r>
              <a:rPr lang="en-GB" b="0" i="0" dirty="0">
                <a:solidFill>
                  <a:srgbClr val="000000"/>
                </a:solidFill>
                <a:effectLst/>
                <a:latin typeface="Nunito-Sans"/>
              </a:rPr>
              <a:t> was another designer whose minimalist sensibilities created another iconic chair: the Barcelona chair, first created in 1929.</a:t>
            </a:r>
            <a:endParaRPr lang="en-US" dirty="0"/>
          </a:p>
        </p:txBody>
      </p:sp>
      <p:sp>
        <p:nvSpPr>
          <p:cNvPr id="4" name="Slide Number Placeholder 3"/>
          <p:cNvSpPr>
            <a:spLocks noGrp="1"/>
          </p:cNvSpPr>
          <p:nvPr>
            <p:ph type="sldNum" sz="quarter" idx="5"/>
          </p:nvPr>
        </p:nvSpPr>
        <p:spPr/>
        <p:txBody>
          <a:bodyPr/>
          <a:lstStyle/>
          <a:p>
            <a:fld id="{D8C23A82-96A2-BD42-ACA2-91D112446C35}" type="slidenum">
              <a:rPr lang="en-US" smtClean="0"/>
              <a:t>4</a:t>
            </a:fld>
            <a:endParaRPr lang="en-US"/>
          </a:p>
        </p:txBody>
      </p:sp>
    </p:spTree>
    <p:extLst>
      <p:ext uri="{BB962C8B-B14F-4D97-AF65-F5344CB8AC3E}">
        <p14:creationId xmlns:p14="http://schemas.microsoft.com/office/powerpoint/2010/main" val="1644349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Wassily Kandinsky – </a:t>
            </a:r>
            <a:r>
              <a:rPr lang="en-GB" i="1" dirty="0"/>
              <a:t>Yellow-Red-Blue</a:t>
            </a:r>
            <a:r>
              <a:rPr lang="en-GB" dirty="0"/>
              <a:t> (1925)</a:t>
            </a:r>
            <a:endParaRPr lang="en-US" dirty="0"/>
          </a:p>
        </p:txBody>
      </p:sp>
      <p:sp>
        <p:nvSpPr>
          <p:cNvPr id="4" name="Slide Number Placeholder 3"/>
          <p:cNvSpPr>
            <a:spLocks noGrp="1"/>
          </p:cNvSpPr>
          <p:nvPr>
            <p:ph type="sldNum" sz="quarter" idx="5"/>
          </p:nvPr>
        </p:nvSpPr>
        <p:spPr/>
        <p:txBody>
          <a:bodyPr/>
          <a:lstStyle/>
          <a:p>
            <a:fld id="{D8C23A82-96A2-BD42-ACA2-91D112446C35}" type="slidenum">
              <a:rPr lang="en-US" smtClean="0"/>
              <a:t>5</a:t>
            </a:fld>
            <a:endParaRPr lang="en-US"/>
          </a:p>
        </p:txBody>
      </p:sp>
    </p:spTree>
    <p:extLst>
      <p:ext uri="{BB962C8B-B14F-4D97-AF65-F5344CB8AC3E}">
        <p14:creationId xmlns:p14="http://schemas.microsoft.com/office/powerpoint/2010/main" val="11704732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www.aram.co.uk</a:t>
            </a:r>
            <a:r>
              <a:rPr lang="en-US" dirty="0"/>
              <a:t>/designers/</a:t>
            </a:r>
            <a:r>
              <a:rPr lang="en-US" dirty="0" err="1"/>
              <a:t>marianne-brandt</a:t>
            </a:r>
            <a:endParaRPr lang="en-US" dirty="0"/>
          </a:p>
        </p:txBody>
      </p:sp>
      <p:sp>
        <p:nvSpPr>
          <p:cNvPr id="4" name="Slide Number Placeholder 3"/>
          <p:cNvSpPr>
            <a:spLocks noGrp="1"/>
          </p:cNvSpPr>
          <p:nvPr>
            <p:ph type="sldNum" sz="quarter" idx="5"/>
          </p:nvPr>
        </p:nvSpPr>
        <p:spPr/>
        <p:txBody>
          <a:bodyPr/>
          <a:lstStyle/>
          <a:p>
            <a:fld id="{D8C23A82-96A2-BD42-ACA2-91D112446C35}" type="slidenum">
              <a:rPr lang="en-US" smtClean="0"/>
              <a:t>6</a:t>
            </a:fld>
            <a:endParaRPr lang="en-US"/>
          </a:p>
        </p:txBody>
      </p:sp>
    </p:spTree>
    <p:extLst>
      <p:ext uri="{BB962C8B-B14F-4D97-AF65-F5344CB8AC3E}">
        <p14:creationId xmlns:p14="http://schemas.microsoft.com/office/powerpoint/2010/main" val="10097112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latin typeface="grapheine"/>
              </a:rPr>
              <a:t>Left, Bauhaus 1927, Bauhaus </a:t>
            </a:r>
            <a:r>
              <a:rPr lang="en-GB" b="0" i="0" dirty="0" err="1">
                <a:solidFill>
                  <a:srgbClr val="444444"/>
                </a:solidFill>
                <a:effectLst/>
                <a:latin typeface="grapheine"/>
              </a:rPr>
              <a:t>archiv</a:t>
            </a:r>
            <a:r>
              <a:rPr lang="en-GB" b="0" i="0" dirty="0">
                <a:solidFill>
                  <a:srgbClr val="444444"/>
                </a:solidFill>
                <a:effectLst/>
                <a:latin typeface="grapheine"/>
              </a:rPr>
              <a:t> Berlin - right T. Lux Feininger, students on the Bauhaus staircase, 1927 (left, climbing the stairs: Lena Bergner, Grete Reichardt; centre: </a:t>
            </a:r>
            <a:r>
              <a:rPr lang="en-GB" b="0" i="0" dirty="0" err="1">
                <a:solidFill>
                  <a:srgbClr val="444444"/>
                </a:solidFill>
                <a:effectLst/>
                <a:latin typeface="grapheine"/>
              </a:rPr>
              <a:t>Gunta</a:t>
            </a:r>
            <a:r>
              <a:rPr lang="en-GB" b="0" i="0" dirty="0">
                <a:solidFill>
                  <a:srgbClr val="444444"/>
                </a:solidFill>
                <a:effectLst/>
                <a:latin typeface="grapheine"/>
              </a:rPr>
              <a:t> </a:t>
            </a:r>
            <a:r>
              <a:rPr lang="en-GB" b="0" i="0" dirty="0" err="1">
                <a:solidFill>
                  <a:srgbClr val="444444"/>
                </a:solidFill>
                <a:effectLst/>
                <a:latin typeface="grapheine"/>
              </a:rPr>
              <a:t>Stölzl</a:t>
            </a:r>
            <a:r>
              <a:rPr lang="en-GB" b="0" i="0" dirty="0">
                <a:solidFill>
                  <a:srgbClr val="444444"/>
                </a:solidFill>
                <a:effectLst/>
                <a:latin typeface="grapheine"/>
              </a:rPr>
              <a:t>; next to her: </a:t>
            </a:r>
            <a:r>
              <a:rPr lang="en-GB" b="0" i="0" dirty="0" err="1">
                <a:solidFill>
                  <a:srgbClr val="444444"/>
                </a:solidFill>
                <a:effectLst/>
                <a:latin typeface="grapheine"/>
              </a:rPr>
              <a:t>Lijuba</a:t>
            </a:r>
            <a:r>
              <a:rPr lang="en-GB" b="0" i="0" dirty="0">
                <a:solidFill>
                  <a:srgbClr val="444444"/>
                </a:solidFill>
                <a:effectLst/>
                <a:latin typeface="grapheine"/>
              </a:rPr>
              <a:t> </a:t>
            </a:r>
            <a:r>
              <a:rPr lang="en-GB" b="0" i="0" dirty="0" err="1">
                <a:solidFill>
                  <a:srgbClr val="444444"/>
                </a:solidFill>
                <a:effectLst/>
                <a:latin typeface="grapheine"/>
              </a:rPr>
              <a:t>Monastirsky</a:t>
            </a:r>
            <a:r>
              <a:rPr lang="en-GB" b="0" i="0" dirty="0">
                <a:solidFill>
                  <a:srgbClr val="444444"/>
                </a:solidFill>
                <a:effectLst/>
                <a:latin typeface="grapheine"/>
              </a:rPr>
              <a:t>; descending: </a:t>
            </a:r>
            <a:r>
              <a:rPr lang="en-GB" b="0" i="0" dirty="0" err="1">
                <a:solidFill>
                  <a:srgbClr val="444444"/>
                </a:solidFill>
                <a:effectLst/>
                <a:latin typeface="grapheine"/>
              </a:rPr>
              <a:t>Otti</a:t>
            </a:r>
            <a:r>
              <a:rPr lang="en-GB" b="0" i="0" dirty="0">
                <a:solidFill>
                  <a:srgbClr val="444444"/>
                </a:solidFill>
                <a:effectLst/>
                <a:latin typeface="grapheine"/>
              </a:rPr>
              <a:t> Berger, Lis Beyer; to her right: Elisabeth Mueller, Rosa Berger; Ruth Hollos behind Lisbeth </a:t>
            </a:r>
            <a:r>
              <a:rPr lang="en-GB" b="0" i="0" dirty="0" err="1">
                <a:solidFill>
                  <a:srgbClr val="444444"/>
                </a:solidFill>
                <a:effectLst/>
                <a:latin typeface="grapheine"/>
              </a:rPr>
              <a:t>Oestreicher</a:t>
            </a:r>
            <a:r>
              <a:rPr lang="en-GB" b="0" i="0" dirty="0">
                <a:solidFill>
                  <a:srgbClr val="444444"/>
                </a:solidFill>
                <a:effectLst/>
                <a:latin typeface="grapheine"/>
              </a:rPr>
              <a:t> in the foreground), Bauhaus </a:t>
            </a:r>
            <a:r>
              <a:rPr lang="en-GB" b="0" i="0" dirty="0" err="1">
                <a:solidFill>
                  <a:srgbClr val="444444"/>
                </a:solidFill>
                <a:effectLst/>
                <a:latin typeface="grapheine"/>
              </a:rPr>
              <a:t>Archiv</a:t>
            </a:r>
            <a:r>
              <a:rPr lang="en-GB" b="0" i="0" dirty="0">
                <a:solidFill>
                  <a:srgbClr val="444444"/>
                </a:solidFill>
                <a:effectLst/>
                <a:latin typeface="grapheine"/>
              </a:rPr>
              <a:t> Berlin</a:t>
            </a:r>
            <a:endParaRPr lang="en-US" dirty="0"/>
          </a:p>
        </p:txBody>
      </p:sp>
      <p:sp>
        <p:nvSpPr>
          <p:cNvPr id="4" name="Slide Number Placeholder 3"/>
          <p:cNvSpPr>
            <a:spLocks noGrp="1"/>
          </p:cNvSpPr>
          <p:nvPr>
            <p:ph type="sldNum" sz="quarter" idx="5"/>
          </p:nvPr>
        </p:nvSpPr>
        <p:spPr/>
        <p:txBody>
          <a:bodyPr/>
          <a:lstStyle/>
          <a:p>
            <a:fld id="{D8C23A82-96A2-BD42-ACA2-91D112446C35}" type="slidenum">
              <a:rPr lang="en-US" smtClean="0"/>
              <a:t>7</a:t>
            </a:fld>
            <a:endParaRPr lang="en-US"/>
          </a:p>
        </p:txBody>
      </p:sp>
    </p:spTree>
    <p:extLst>
      <p:ext uri="{BB962C8B-B14F-4D97-AF65-F5344CB8AC3E}">
        <p14:creationId xmlns:p14="http://schemas.microsoft.com/office/powerpoint/2010/main" val="2421181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dirty="0">
                <a:effectLst/>
                <a:latin typeface="ABCArizonaSans"/>
              </a:rPr>
              <a:t>Masters on the roof of the Bauhaus building, 4-5 December 1926</a:t>
            </a:r>
            <a:r>
              <a:rPr lang="en-GB" b="0" i="0" dirty="0">
                <a:effectLst/>
                <a:latin typeface="ABCArizonaSans"/>
              </a:rPr>
              <a:t>. Left to right: Josef Albers, </a:t>
            </a:r>
            <a:r>
              <a:rPr lang="en-GB" b="0" i="0" dirty="0" err="1">
                <a:effectLst/>
                <a:latin typeface="ABCArizonaSans"/>
              </a:rPr>
              <a:t>Hinnerk</a:t>
            </a:r>
            <a:r>
              <a:rPr lang="en-GB" b="0" i="0" dirty="0">
                <a:effectLst/>
                <a:latin typeface="ABCArizonaSans"/>
              </a:rPr>
              <a:t> Scheper, Georg </a:t>
            </a:r>
            <a:r>
              <a:rPr lang="en-GB" b="0" i="0" dirty="0" err="1">
                <a:effectLst/>
                <a:latin typeface="ABCArizonaSans"/>
              </a:rPr>
              <a:t>Muche</a:t>
            </a:r>
            <a:r>
              <a:rPr lang="en-GB" b="0" i="0" dirty="0">
                <a:effectLst/>
                <a:latin typeface="ABCArizonaSans"/>
              </a:rPr>
              <a:t>, </a:t>
            </a:r>
            <a:r>
              <a:rPr lang="en-GB" b="0" i="0" dirty="0" err="1">
                <a:effectLst/>
                <a:latin typeface="ABCArizonaSans"/>
              </a:rPr>
              <a:t>Lászlo</a:t>
            </a:r>
            <a:r>
              <a:rPr lang="en-GB" b="0" i="0" dirty="0">
                <a:effectLst/>
                <a:latin typeface="ABCArizonaSans"/>
              </a:rPr>
              <a:t>́ Moholy-Nagy, Herbert Bayer, Joost Schmidt, Walter Gropius, Marcel Breuer, Wassily Kandinsky, Paul Klee, Lyonel Feininger, </a:t>
            </a:r>
            <a:r>
              <a:rPr lang="en-GB" b="0" i="0" dirty="0" err="1">
                <a:effectLst/>
                <a:latin typeface="ABCArizonaSans"/>
              </a:rPr>
              <a:t>Gunta</a:t>
            </a:r>
            <a:r>
              <a:rPr lang="en-GB" b="0" i="0" dirty="0">
                <a:effectLst/>
                <a:latin typeface="ABCArizonaSans"/>
              </a:rPr>
              <a:t> </a:t>
            </a:r>
            <a:r>
              <a:rPr lang="en-GB" b="0" i="0" dirty="0" err="1">
                <a:effectLst/>
                <a:latin typeface="ABCArizonaSans"/>
              </a:rPr>
              <a:t>Stölzl</a:t>
            </a:r>
            <a:r>
              <a:rPr lang="en-GB" b="0" i="0" dirty="0">
                <a:effectLst/>
                <a:latin typeface="ABCArizonaSans"/>
              </a:rPr>
              <a:t>, Oskar Schlemmer. Photo: Bauhaus-</a:t>
            </a:r>
            <a:r>
              <a:rPr lang="en-GB" b="0" i="0" dirty="0" err="1">
                <a:effectLst/>
                <a:latin typeface="ABCArizonaSans"/>
              </a:rPr>
              <a:t>Archiv</a:t>
            </a:r>
            <a:r>
              <a:rPr lang="en-GB" b="0" i="0" dirty="0">
                <a:effectLst/>
                <a:latin typeface="ABCArizonaSans"/>
              </a:rPr>
              <a:t> Berlin / </a:t>
            </a:r>
            <a:r>
              <a:rPr lang="en-GB" b="0" i="0" dirty="0" err="1">
                <a:effectLst/>
                <a:latin typeface="ABCArizonaSans"/>
              </a:rPr>
              <a:t>Musée</a:t>
            </a:r>
            <a:r>
              <a:rPr lang="en-GB" b="0" i="0" dirty="0">
                <a:effectLst/>
                <a:latin typeface="ABCArizonaSans"/>
              </a:rPr>
              <a:t> National </a:t>
            </a:r>
            <a:r>
              <a:rPr lang="en-GB" b="0" i="0" dirty="0" err="1">
                <a:effectLst/>
                <a:latin typeface="ABCArizonaSans"/>
              </a:rPr>
              <a:t>d'Art</a:t>
            </a:r>
            <a:r>
              <a:rPr lang="en-GB" b="0" i="0" dirty="0">
                <a:effectLst/>
                <a:latin typeface="ABCArizonaSans"/>
              </a:rPr>
              <a:t> Moderne / Centre de </a:t>
            </a:r>
            <a:r>
              <a:rPr lang="en-GB" b="0" i="0" dirty="0" err="1">
                <a:effectLst/>
                <a:latin typeface="ABCArizonaSans"/>
              </a:rPr>
              <a:t>Création</a:t>
            </a:r>
            <a:r>
              <a:rPr lang="en-GB" b="0" i="0" dirty="0">
                <a:effectLst/>
                <a:latin typeface="ABCArizonaSans"/>
              </a:rPr>
              <a:t> </a:t>
            </a:r>
            <a:r>
              <a:rPr lang="en-GB" b="0" i="0" dirty="0" err="1">
                <a:effectLst/>
                <a:latin typeface="ABCArizonaSans"/>
              </a:rPr>
              <a:t>Industrielle</a:t>
            </a:r>
            <a:r>
              <a:rPr lang="en-GB" b="0" i="0" dirty="0">
                <a:effectLst/>
                <a:latin typeface="ABCArizonaSans"/>
              </a:rPr>
              <a:t>, Centre Georges Pompidou, Paris, Nina Kandinsky. © Bauhaus-</a:t>
            </a:r>
            <a:r>
              <a:rPr lang="en-GB" b="0" i="0" dirty="0" err="1">
                <a:effectLst/>
                <a:latin typeface="ABCArizonaSans"/>
              </a:rPr>
              <a:t>Archiv</a:t>
            </a:r>
            <a:r>
              <a:rPr lang="en-GB" b="0" i="0" dirty="0">
                <a:effectLst/>
                <a:latin typeface="ABCArizonaSans"/>
              </a:rPr>
              <a:t> Berlin</a:t>
            </a:r>
            <a:endParaRPr lang="en-US" dirty="0"/>
          </a:p>
        </p:txBody>
      </p:sp>
      <p:sp>
        <p:nvSpPr>
          <p:cNvPr id="4" name="Slide Number Placeholder 3"/>
          <p:cNvSpPr>
            <a:spLocks noGrp="1"/>
          </p:cNvSpPr>
          <p:nvPr>
            <p:ph type="sldNum" sz="quarter" idx="5"/>
          </p:nvPr>
        </p:nvSpPr>
        <p:spPr/>
        <p:txBody>
          <a:bodyPr/>
          <a:lstStyle/>
          <a:p>
            <a:fld id="{D8C23A82-96A2-BD42-ACA2-91D112446C35}" type="slidenum">
              <a:rPr lang="en-US" smtClean="0"/>
              <a:t>8</a:t>
            </a:fld>
            <a:endParaRPr lang="en-US"/>
          </a:p>
        </p:txBody>
      </p:sp>
    </p:spTree>
    <p:extLst>
      <p:ext uri="{BB962C8B-B14F-4D97-AF65-F5344CB8AC3E}">
        <p14:creationId xmlns:p14="http://schemas.microsoft.com/office/powerpoint/2010/main" val="40364149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dirty="0">
                <a:solidFill>
                  <a:srgbClr val="001D35"/>
                </a:solidFill>
                <a:effectLst/>
                <a:latin typeface="Google Sans"/>
              </a:rPr>
              <a:t>The original Bauhaus school closed in 1933:</a:t>
            </a:r>
            <a:r>
              <a:rPr lang="en-GB" b="0" i="0" dirty="0">
                <a:solidFill>
                  <a:srgbClr val="001D35"/>
                </a:solidFill>
                <a:effectLst/>
                <a:latin typeface="Google Sans"/>
              </a:rPr>
              <a:t> </a:t>
            </a:r>
          </a:p>
          <a:p>
            <a:pPr algn="l">
              <a:buFont typeface="Arial" panose="020B0604020202020204" pitchFamily="34" charset="0"/>
              <a:buChar char="•"/>
            </a:pPr>
            <a:r>
              <a:rPr lang="en-GB" b="0" i="0" dirty="0">
                <a:solidFill>
                  <a:srgbClr val="001D35"/>
                </a:solidFill>
                <a:effectLst/>
                <a:latin typeface="Google Sans"/>
              </a:rPr>
              <a:t>The school was forced to close by the Nazi party, and its legacy was spread through its influential teachers and students, not through the continued operation of the original institution in that location. </a:t>
            </a:r>
          </a:p>
          <a:p>
            <a:endParaRPr lang="en-US" dirty="0"/>
          </a:p>
        </p:txBody>
      </p:sp>
      <p:sp>
        <p:nvSpPr>
          <p:cNvPr id="4" name="Slide Number Placeholder 3"/>
          <p:cNvSpPr>
            <a:spLocks noGrp="1"/>
          </p:cNvSpPr>
          <p:nvPr>
            <p:ph type="sldNum" sz="quarter" idx="5"/>
          </p:nvPr>
        </p:nvSpPr>
        <p:spPr/>
        <p:txBody>
          <a:bodyPr/>
          <a:lstStyle/>
          <a:p>
            <a:fld id="{D8C23A82-96A2-BD42-ACA2-91D112446C35}" type="slidenum">
              <a:rPr lang="en-US" smtClean="0"/>
              <a:t>9</a:t>
            </a:fld>
            <a:endParaRPr lang="en-US"/>
          </a:p>
        </p:txBody>
      </p:sp>
    </p:spTree>
    <p:extLst>
      <p:ext uri="{BB962C8B-B14F-4D97-AF65-F5344CB8AC3E}">
        <p14:creationId xmlns:p14="http://schemas.microsoft.com/office/powerpoint/2010/main" val="478506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www.youtube.com</a:t>
            </a:r>
            <a:r>
              <a:rPr lang="en-US" dirty="0"/>
              <a:t>/</a:t>
            </a:r>
            <a:r>
              <a:rPr lang="en-US" dirty="0" err="1"/>
              <a:t>watch?v</a:t>
            </a:r>
            <a:r>
              <a:rPr lang="en-US" dirty="0"/>
              <a:t>=swIZI_QUY1g</a:t>
            </a:r>
            <a:br>
              <a:rPr lang="en-US" dirty="0"/>
            </a:br>
            <a:br>
              <a:rPr lang="en-US" dirty="0"/>
            </a:br>
            <a:r>
              <a:rPr lang="en-US" dirty="0"/>
              <a:t>https://</a:t>
            </a:r>
            <a:r>
              <a:rPr lang="en-US" dirty="0" err="1"/>
              <a:t>www.youtube.com</a:t>
            </a:r>
            <a:r>
              <a:rPr lang="en-US" dirty="0"/>
              <a:t>/</a:t>
            </a:r>
            <a:r>
              <a:rPr lang="en-US" dirty="0" err="1"/>
              <a:t>watch?v</a:t>
            </a:r>
            <a:r>
              <a:rPr lang="en-US" dirty="0"/>
              <a:t>=</a:t>
            </a:r>
            <a:r>
              <a:rPr lang="en-US" dirty="0" err="1"/>
              <a:t>pTIDrkRvCJI</a:t>
            </a:r>
            <a:endParaRPr lang="en-US" dirty="0"/>
          </a:p>
        </p:txBody>
      </p:sp>
      <p:sp>
        <p:nvSpPr>
          <p:cNvPr id="4" name="Slide Number Placeholder 3"/>
          <p:cNvSpPr>
            <a:spLocks noGrp="1"/>
          </p:cNvSpPr>
          <p:nvPr>
            <p:ph type="sldNum" sz="quarter" idx="5"/>
          </p:nvPr>
        </p:nvSpPr>
        <p:spPr/>
        <p:txBody>
          <a:bodyPr/>
          <a:lstStyle/>
          <a:p>
            <a:fld id="{D8C23A82-96A2-BD42-ACA2-91D112446C35}" type="slidenum">
              <a:rPr lang="en-US" smtClean="0"/>
              <a:t>10</a:t>
            </a:fld>
            <a:endParaRPr lang="en-US"/>
          </a:p>
        </p:txBody>
      </p:sp>
    </p:spTree>
    <p:extLst>
      <p:ext uri="{BB962C8B-B14F-4D97-AF65-F5344CB8AC3E}">
        <p14:creationId xmlns:p14="http://schemas.microsoft.com/office/powerpoint/2010/main" val="3181777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www.swissted.com</a:t>
            </a:r>
            <a:r>
              <a:rPr lang="en-US" dirty="0"/>
              <a:t>/</a:t>
            </a:r>
          </a:p>
        </p:txBody>
      </p:sp>
      <p:sp>
        <p:nvSpPr>
          <p:cNvPr id="4" name="Slide Number Placeholder 3"/>
          <p:cNvSpPr>
            <a:spLocks noGrp="1"/>
          </p:cNvSpPr>
          <p:nvPr>
            <p:ph type="sldNum" sz="quarter" idx="5"/>
          </p:nvPr>
        </p:nvSpPr>
        <p:spPr/>
        <p:txBody>
          <a:bodyPr/>
          <a:lstStyle/>
          <a:p>
            <a:fld id="{D8C23A82-96A2-BD42-ACA2-91D112446C35}" type="slidenum">
              <a:rPr lang="en-US" smtClean="0"/>
              <a:t>12</a:t>
            </a:fld>
            <a:endParaRPr lang="en-US"/>
          </a:p>
        </p:txBody>
      </p:sp>
    </p:spTree>
    <p:extLst>
      <p:ext uri="{BB962C8B-B14F-4D97-AF65-F5344CB8AC3E}">
        <p14:creationId xmlns:p14="http://schemas.microsoft.com/office/powerpoint/2010/main" val="31321509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10/22/25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54692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10/22/25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44137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10/22/25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58454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10/22/25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8945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10/22/25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91846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10/22/25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74858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10/22/25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03397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10/22/25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38461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10/22/25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56730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10/22/25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93083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10/22/25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75891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10/22/25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08283481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craigberry93.medium.com/1917-2017-100-years-of-de-stijl-581dcc95681"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3C1D7F2-2C17-3447-0303-E083E02DA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609BE51-70FE-BE2E-DCEA-7AEC9A615B0D}"/>
              </a:ext>
            </a:extLst>
          </p:cNvPr>
          <p:cNvSpPr txBox="1"/>
          <p:nvPr/>
        </p:nvSpPr>
        <p:spPr>
          <a:xfrm>
            <a:off x="540327" y="5067795"/>
            <a:ext cx="9919855" cy="1402623"/>
          </a:xfrm>
          <a:prstGeom prst="rect">
            <a:avLst/>
          </a:prstGeom>
        </p:spPr>
        <p:txBody>
          <a:bodyPr vert="horz" lIns="91440" tIns="45720" rIns="91440" bIns="45720" rtlCol="0" anchor="b">
            <a:noAutofit/>
          </a:bodyPr>
          <a:lstStyle/>
          <a:p>
            <a:pPr algn="ctr">
              <a:lnSpc>
                <a:spcPct val="90000"/>
              </a:lnSpc>
              <a:spcBef>
                <a:spcPct val="0"/>
              </a:spcBef>
              <a:spcAft>
                <a:spcPts val="600"/>
              </a:spcAft>
            </a:pPr>
            <a:endParaRPr lang="en-US" sz="4800" b="1" dirty="0">
              <a:latin typeface="+mj-lt"/>
              <a:ea typeface="+mj-ea"/>
              <a:cs typeface="+mj-cs"/>
            </a:endParaRPr>
          </a:p>
          <a:p>
            <a:pPr algn="ctr">
              <a:lnSpc>
                <a:spcPct val="90000"/>
              </a:lnSpc>
              <a:spcBef>
                <a:spcPct val="0"/>
              </a:spcBef>
              <a:spcAft>
                <a:spcPts val="600"/>
              </a:spcAft>
            </a:pPr>
            <a:endParaRPr lang="en-US" sz="4800" b="1" dirty="0">
              <a:latin typeface="+mj-lt"/>
              <a:ea typeface="+mj-ea"/>
              <a:cs typeface="+mj-cs"/>
            </a:endParaRPr>
          </a:p>
          <a:p>
            <a:pPr>
              <a:lnSpc>
                <a:spcPct val="90000"/>
              </a:lnSpc>
              <a:spcBef>
                <a:spcPct val="0"/>
              </a:spcBef>
              <a:spcAft>
                <a:spcPts val="600"/>
              </a:spcAft>
            </a:pPr>
            <a:r>
              <a:rPr lang="en-US" sz="4800" b="1" dirty="0">
                <a:latin typeface="+mj-lt"/>
                <a:ea typeface="+mj-ea"/>
                <a:cs typeface="+mj-cs"/>
              </a:rPr>
              <a:t>Modernism </a:t>
            </a:r>
            <a:br>
              <a:rPr lang="en-US" sz="4800" b="1" dirty="0">
                <a:latin typeface="+mj-lt"/>
                <a:ea typeface="+mj-ea"/>
                <a:cs typeface="+mj-cs"/>
              </a:rPr>
            </a:br>
            <a:r>
              <a:rPr lang="en-US" sz="4800" b="1" dirty="0">
                <a:latin typeface="+mj-lt"/>
                <a:ea typeface="+mj-ea"/>
                <a:cs typeface="+mj-cs"/>
              </a:rPr>
              <a:t>20th Century</a:t>
            </a:r>
          </a:p>
        </p:txBody>
      </p:sp>
      <p:pic>
        <p:nvPicPr>
          <p:cNvPr id="5" name="Picture 4" descr="A building with a sign on the side&#10;&#10;Description automatically generated">
            <a:extLst>
              <a:ext uri="{FF2B5EF4-FFF2-40B4-BE49-F238E27FC236}">
                <a16:creationId xmlns:a16="http://schemas.microsoft.com/office/drawing/2014/main" id="{0D44F001-2098-B283-052B-C3FCF0FCEE05}"/>
              </a:ext>
            </a:extLst>
          </p:cNvPr>
          <p:cNvPicPr>
            <a:picLocks noChangeAspect="1"/>
          </p:cNvPicPr>
          <p:nvPr/>
        </p:nvPicPr>
        <p:blipFill>
          <a:blip r:embed="rId2"/>
          <a:srcRect l="10135" r="29554" b="1"/>
          <a:stretch>
            <a:fillRect/>
          </a:stretch>
        </p:blipFill>
        <p:spPr>
          <a:xfrm>
            <a:off x="20" y="1"/>
            <a:ext cx="4033312" cy="4430485"/>
          </a:xfrm>
          <a:prstGeom prst="rect">
            <a:avLst/>
          </a:prstGeom>
        </p:spPr>
      </p:pic>
      <p:pic>
        <p:nvPicPr>
          <p:cNvPr id="4" name="Picture 3" descr="A poster with text and a graphic design&#10;&#10;Description automatically generated with medium confidence">
            <a:extLst>
              <a:ext uri="{FF2B5EF4-FFF2-40B4-BE49-F238E27FC236}">
                <a16:creationId xmlns:a16="http://schemas.microsoft.com/office/drawing/2014/main" id="{087EB5F1-F1AD-0145-0166-A97D55B47CA8}"/>
              </a:ext>
            </a:extLst>
          </p:cNvPr>
          <p:cNvPicPr>
            <a:picLocks noChangeAspect="1"/>
          </p:cNvPicPr>
          <p:nvPr/>
        </p:nvPicPr>
        <p:blipFill>
          <a:blip r:embed="rId3"/>
          <a:srcRect t="5611" r="1" b="13316"/>
          <a:stretch>
            <a:fillRect/>
          </a:stretch>
        </p:blipFill>
        <p:spPr>
          <a:xfrm>
            <a:off x="4086744" y="1"/>
            <a:ext cx="4030251" cy="4430485"/>
          </a:xfrm>
          <a:prstGeom prst="rect">
            <a:avLst/>
          </a:prstGeom>
        </p:spPr>
      </p:pic>
      <p:pic>
        <p:nvPicPr>
          <p:cNvPr id="6" name="Picture 5" descr="An aerial view of a building&#10;&#10;Description automatically generated">
            <a:extLst>
              <a:ext uri="{FF2B5EF4-FFF2-40B4-BE49-F238E27FC236}">
                <a16:creationId xmlns:a16="http://schemas.microsoft.com/office/drawing/2014/main" id="{5C06410C-7A59-B503-CA2A-596CE976F0B7}"/>
              </a:ext>
            </a:extLst>
          </p:cNvPr>
          <p:cNvPicPr>
            <a:picLocks noChangeAspect="1"/>
          </p:cNvPicPr>
          <p:nvPr/>
        </p:nvPicPr>
        <p:blipFill>
          <a:blip r:embed="rId4"/>
          <a:srcRect l="44746" r="16477" b="1"/>
          <a:stretch>
            <a:fillRect/>
          </a:stretch>
        </p:blipFill>
        <p:spPr>
          <a:xfrm>
            <a:off x="8165953" y="1"/>
            <a:ext cx="4042481" cy="4430485"/>
          </a:xfrm>
          <a:prstGeom prst="rect">
            <a:avLst/>
          </a:prstGeom>
        </p:spPr>
      </p:pic>
    </p:spTree>
    <p:extLst>
      <p:ext uri="{BB962C8B-B14F-4D97-AF65-F5344CB8AC3E}">
        <p14:creationId xmlns:p14="http://schemas.microsoft.com/office/powerpoint/2010/main" val="1460744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E5473D2-DD46-DFAF-84EC-264D6CE58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E486A5C-7CB9-9493-A4CB-3424E0EFB238}"/>
              </a:ext>
            </a:extLst>
          </p:cNvPr>
          <p:cNvSpPr txBox="1"/>
          <p:nvPr/>
        </p:nvSpPr>
        <p:spPr>
          <a:xfrm>
            <a:off x="7843394" y="1585762"/>
            <a:ext cx="3788767" cy="281173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700" b="1" dirty="0">
                <a:latin typeface="+mj-lt"/>
                <a:ea typeface="+mj-ea"/>
                <a:cs typeface="+mj-cs"/>
              </a:rPr>
              <a:t>• Bauhaus (Germany): unity of art, craft, and technology.</a:t>
            </a:r>
          </a:p>
          <a:p>
            <a:pPr>
              <a:lnSpc>
                <a:spcPct val="90000"/>
              </a:lnSpc>
              <a:spcBef>
                <a:spcPct val="0"/>
              </a:spcBef>
              <a:spcAft>
                <a:spcPts val="600"/>
              </a:spcAft>
            </a:pPr>
            <a:endParaRPr lang="en-US" sz="3700" b="1" dirty="0">
              <a:latin typeface="+mj-lt"/>
              <a:ea typeface="+mj-ea"/>
              <a:cs typeface="+mj-cs"/>
            </a:endParaRPr>
          </a:p>
        </p:txBody>
      </p:sp>
      <p:pic>
        <p:nvPicPr>
          <p:cNvPr id="4" name="Picture 3" descr="A colorful circle and square pattern&#10;&#10;Description automatically generated">
            <a:extLst>
              <a:ext uri="{FF2B5EF4-FFF2-40B4-BE49-F238E27FC236}">
                <a16:creationId xmlns:a16="http://schemas.microsoft.com/office/drawing/2014/main" id="{F0050472-5FEF-44F7-F4FD-C98080943F42}"/>
              </a:ext>
            </a:extLst>
          </p:cNvPr>
          <p:cNvPicPr>
            <a:picLocks noChangeAspect="1"/>
          </p:cNvPicPr>
          <p:nvPr/>
        </p:nvPicPr>
        <p:blipFill>
          <a:blip r:embed="rId2"/>
          <a:srcRect l="17198" r="11090" b="-1"/>
          <a:stretch>
            <a:fillRect/>
          </a:stretch>
        </p:blipFill>
        <p:spPr>
          <a:xfrm>
            <a:off x="2" y="10"/>
            <a:ext cx="7367752" cy="6857990"/>
          </a:xfrm>
          <a:prstGeom prst="rect">
            <a:avLst/>
          </a:prstGeom>
        </p:spPr>
      </p:pic>
    </p:spTree>
    <p:extLst>
      <p:ext uri="{BB962C8B-B14F-4D97-AF65-F5344CB8AC3E}">
        <p14:creationId xmlns:p14="http://schemas.microsoft.com/office/powerpoint/2010/main" val="213877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9DA8BDD-EAB6-CAE7-52EE-2A3120629FCD}"/>
              </a:ext>
            </a:extLst>
          </p:cNvPr>
          <p:cNvSpPr txBox="1"/>
          <p:nvPr/>
        </p:nvSpPr>
        <p:spPr>
          <a:xfrm>
            <a:off x="3048000" y="1443841"/>
            <a:ext cx="6096000" cy="3970318"/>
          </a:xfrm>
          <a:prstGeom prst="rect">
            <a:avLst/>
          </a:prstGeom>
          <a:noFill/>
        </p:spPr>
        <p:txBody>
          <a:bodyPr wrap="square">
            <a:spAutoFit/>
          </a:bodyPr>
          <a:lstStyle/>
          <a:p>
            <a:pPr algn="l"/>
            <a:r>
              <a:rPr lang="en-GB" b="0" i="0" cap="all" dirty="0">
                <a:solidFill>
                  <a:srgbClr val="000000"/>
                </a:solidFill>
                <a:effectLst/>
              </a:rPr>
              <a:t>What is Bauhaus?</a:t>
            </a:r>
          </a:p>
          <a:p>
            <a:pPr algn="l"/>
            <a:r>
              <a:rPr lang="en-GB" b="0" i="0" dirty="0">
                <a:solidFill>
                  <a:srgbClr val="000000"/>
                </a:solidFill>
                <a:effectLst/>
              </a:rPr>
              <a:t>Bauhaus originated as a German school of the arts in the early 20th century. The school eventually morphed into its own modern art movement characterized by its unique approach to architecture and design.</a:t>
            </a:r>
          </a:p>
          <a:p>
            <a:pPr algn="l"/>
            <a:r>
              <a:rPr lang="en-GB" b="0" i="0" dirty="0">
                <a:solidFill>
                  <a:srgbClr val="000000"/>
                </a:solidFill>
                <a:effectLst/>
              </a:rPr>
              <a:t> </a:t>
            </a:r>
          </a:p>
          <a:p>
            <a:pPr algn="l"/>
            <a:r>
              <a:rPr lang="en-GB" b="0" i="0" cap="all" dirty="0">
                <a:solidFill>
                  <a:srgbClr val="000000"/>
                </a:solidFill>
                <a:effectLst/>
              </a:rPr>
              <a:t>What defines Bauhaus style?</a:t>
            </a:r>
          </a:p>
          <a:p>
            <a:pPr algn="l"/>
            <a:r>
              <a:rPr lang="en-GB" b="0" i="0" dirty="0">
                <a:solidFill>
                  <a:srgbClr val="000000"/>
                </a:solidFill>
                <a:effectLst/>
              </a:rPr>
              <a:t>Typical Bauhaus designs—whether evident in painting, architecture, or interior design—feature little ornamentation and a focus on balanced forms and abstract shapes.</a:t>
            </a:r>
          </a:p>
          <a:p>
            <a:pPr algn="l"/>
            <a:r>
              <a:rPr lang="en-GB" b="0" i="0" dirty="0">
                <a:solidFill>
                  <a:srgbClr val="000000"/>
                </a:solidFill>
                <a:effectLst/>
              </a:rPr>
              <a:t> </a:t>
            </a:r>
          </a:p>
          <a:p>
            <a:pPr algn="l"/>
            <a:r>
              <a:rPr lang="en-GB" b="0" i="0" cap="all" dirty="0">
                <a:solidFill>
                  <a:srgbClr val="000000"/>
                </a:solidFill>
                <a:effectLst/>
              </a:rPr>
              <a:t>What does Bauhaus literally mean?</a:t>
            </a:r>
          </a:p>
          <a:p>
            <a:pPr algn="l"/>
            <a:r>
              <a:rPr lang="en-GB" b="0" i="0" dirty="0">
                <a:solidFill>
                  <a:srgbClr val="000000"/>
                </a:solidFill>
                <a:effectLst/>
              </a:rPr>
              <a:t>Bauhaus literally translates to “</a:t>
            </a:r>
            <a:r>
              <a:rPr lang="en-GB" b="1" i="0" dirty="0">
                <a:solidFill>
                  <a:srgbClr val="000000"/>
                </a:solidFill>
                <a:effectLst/>
              </a:rPr>
              <a:t>construction house</a:t>
            </a:r>
            <a:r>
              <a:rPr lang="en-GB" b="0" i="0" dirty="0">
                <a:solidFill>
                  <a:srgbClr val="000000"/>
                </a:solidFill>
                <a:effectLst/>
              </a:rPr>
              <a:t>.”</a:t>
            </a:r>
          </a:p>
        </p:txBody>
      </p:sp>
    </p:spTree>
    <p:extLst>
      <p:ext uri="{BB962C8B-B14F-4D97-AF65-F5344CB8AC3E}">
        <p14:creationId xmlns:p14="http://schemas.microsoft.com/office/powerpoint/2010/main" val="21003923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9A008B6-FCF1-F8E2-1EF1-EF310E8AF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10" name="Rectangle 9">
            <a:extLst>
              <a:ext uri="{FF2B5EF4-FFF2-40B4-BE49-F238E27FC236}">
                <a16:creationId xmlns:a16="http://schemas.microsoft.com/office/drawing/2014/main" id="{ADE76C0F-9C90-A83B-79C8-FD4794C11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3" name="Picture 2" descr="A black chair with metal legs&#10;&#10;Description automatically generated">
            <a:extLst>
              <a:ext uri="{FF2B5EF4-FFF2-40B4-BE49-F238E27FC236}">
                <a16:creationId xmlns:a16="http://schemas.microsoft.com/office/drawing/2014/main" id="{438AA954-27C7-A50C-8FA2-646585558BDA}"/>
              </a:ext>
            </a:extLst>
          </p:cNvPr>
          <p:cNvPicPr>
            <a:picLocks noChangeAspect="1"/>
          </p:cNvPicPr>
          <p:nvPr/>
        </p:nvPicPr>
        <p:blipFill>
          <a:blip r:embed="rId3"/>
          <a:srcRect l="7580" r="13776" b="-1"/>
          <a:stretch>
            <a:fillRect/>
          </a:stretch>
        </p:blipFill>
        <p:spPr>
          <a:xfrm>
            <a:off x="2403231" y="412049"/>
            <a:ext cx="7385539" cy="6033902"/>
          </a:xfrm>
          <a:prstGeom prst="rect">
            <a:avLst/>
          </a:prstGeom>
        </p:spPr>
      </p:pic>
    </p:spTree>
    <p:extLst>
      <p:ext uri="{BB962C8B-B14F-4D97-AF65-F5344CB8AC3E}">
        <p14:creationId xmlns:p14="http://schemas.microsoft.com/office/powerpoint/2010/main" val="8678793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CA57B90-B92C-2765-7DEE-ADAF6DEF9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ainting of a colorful abstract&#10;&#10;Description automatically generated with medium confidence">
            <a:extLst>
              <a:ext uri="{FF2B5EF4-FFF2-40B4-BE49-F238E27FC236}">
                <a16:creationId xmlns:a16="http://schemas.microsoft.com/office/drawing/2014/main" id="{2A23F23D-AE64-0CCF-9BA3-0F0955892532}"/>
              </a:ext>
            </a:extLst>
          </p:cNvPr>
          <p:cNvPicPr>
            <a:picLocks noChangeAspect="1"/>
          </p:cNvPicPr>
          <p:nvPr/>
        </p:nvPicPr>
        <p:blipFill>
          <a:blip r:embed="rId3"/>
          <a:srcRect l="1353" r="-2" b="-2"/>
          <a:stretch>
            <a:fillRect/>
          </a:stretch>
        </p:blipFill>
        <p:spPr>
          <a:xfrm>
            <a:off x="1394460" y="419100"/>
            <a:ext cx="9410700" cy="6033902"/>
          </a:xfrm>
          <a:prstGeom prst="rect">
            <a:avLst/>
          </a:prstGeom>
        </p:spPr>
      </p:pic>
    </p:spTree>
    <p:extLst>
      <p:ext uri="{BB962C8B-B14F-4D97-AF65-F5344CB8AC3E}">
        <p14:creationId xmlns:p14="http://schemas.microsoft.com/office/powerpoint/2010/main" val="1794441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BBE38AE-0361-E83E-6D6B-123770765E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4AA5F5E-0A6A-40EF-7FDB-DE0C219F454F}"/>
              </a:ext>
            </a:extLst>
          </p:cNvPr>
          <p:cNvSpPr txBox="1"/>
          <p:nvPr/>
        </p:nvSpPr>
        <p:spPr>
          <a:xfrm>
            <a:off x="609599" y="5271784"/>
            <a:ext cx="6941736" cy="117868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Marianne Brandt</a:t>
            </a:r>
          </a:p>
        </p:txBody>
      </p:sp>
      <p:pic>
        <p:nvPicPr>
          <p:cNvPr id="6" name="Picture 5" descr="A close-up of a person&#10;&#10;Description automatically generated">
            <a:extLst>
              <a:ext uri="{FF2B5EF4-FFF2-40B4-BE49-F238E27FC236}">
                <a16:creationId xmlns:a16="http://schemas.microsoft.com/office/drawing/2014/main" id="{F9CD39D9-502A-C9F8-18D9-32066250715E}"/>
              </a:ext>
            </a:extLst>
          </p:cNvPr>
          <p:cNvPicPr>
            <a:picLocks noChangeAspect="1"/>
          </p:cNvPicPr>
          <p:nvPr/>
        </p:nvPicPr>
        <p:blipFill>
          <a:blip r:embed="rId3"/>
          <a:srcRect t="5771" r="-3" b="12113"/>
          <a:stretch>
            <a:fillRect/>
          </a:stretch>
        </p:blipFill>
        <p:spPr>
          <a:xfrm>
            <a:off x="609599" y="3085817"/>
            <a:ext cx="2728358" cy="2206749"/>
          </a:xfrm>
          <a:prstGeom prst="rect">
            <a:avLst/>
          </a:prstGeom>
        </p:spPr>
      </p:pic>
      <p:pic>
        <p:nvPicPr>
          <p:cNvPr id="3" name="Picture 2" descr="A silver tea kettle with a black handle&#10;&#10;Description automatically generated">
            <a:extLst>
              <a:ext uri="{FF2B5EF4-FFF2-40B4-BE49-F238E27FC236}">
                <a16:creationId xmlns:a16="http://schemas.microsoft.com/office/drawing/2014/main" id="{1FDAB28A-EA97-1BFF-EF8A-012DC44EC554}"/>
              </a:ext>
            </a:extLst>
          </p:cNvPr>
          <p:cNvPicPr>
            <a:picLocks noChangeAspect="1"/>
          </p:cNvPicPr>
          <p:nvPr/>
        </p:nvPicPr>
        <p:blipFill>
          <a:blip r:embed="rId4"/>
          <a:srcRect r="-3" b="15526"/>
          <a:stretch>
            <a:fillRect/>
          </a:stretch>
        </p:blipFill>
        <p:spPr>
          <a:xfrm>
            <a:off x="5195807" y="631629"/>
            <a:ext cx="6068588" cy="4908375"/>
          </a:xfrm>
          <a:prstGeom prst="rect">
            <a:avLst/>
          </a:prstGeom>
        </p:spPr>
      </p:pic>
    </p:spTree>
    <p:extLst>
      <p:ext uri="{BB962C8B-B14F-4D97-AF65-F5344CB8AC3E}">
        <p14:creationId xmlns:p14="http://schemas.microsoft.com/office/powerpoint/2010/main" val="215276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D3817B-01DA-DCDA-FA18-49D6FF003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on stairs&#10;&#10;Description automatically generated">
            <a:extLst>
              <a:ext uri="{FF2B5EF4-FFF2-40B4-BE49-F238E27FC236}">
                <a16:creationId xmlns:a16="http://schemas.microsoft.com/office/drawing/2014/main" id="{B6C654F7-4642-D83D-3E81-329AC94EB728}"/>
              </a:ext>
            </a:extLst>
          </p:cNvPr>
          <p:cNvPicPr>
            <a:picLocks noChangeAspect="1"/>
          </p:cNvPicPr>
          <p:nvPr/>
        </p:nvPicPr>
        <p:blipFill>
          <a:blip r:embed="rId3"/>
          <a:srcRect t="7787"/>
          <a:stretch>
            <a:fillRect/>
          </a:stretch>
        </p:blipFill>
        <p:spPr>
          <a:xfrm>
            <a:off x="20" y="10"/>
            <a:ext cx="12191980" cy="6857990"/>
          </a:xfrm>
          <a:prstGeom prst="rect">
            <a:avLst/>
          </a:prstGeom>
        </p:spPr>
      </p:pic>
    </p:spTree>
    <p:extLst>
      <p:ext uri="{BB962C8B-B14F-4D97-AF65-F5344CB8AC3E}">
        <p14:creationId xmlns:p14="http://schemas.microsoft.com/office/powerpoint/2010/main" val="23351381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men in suits&#10;&#10;Description automatically generated">
            <a:extLst>
              <a:ext uri="{FF2B5EF4-FFF2-40B4-BE49-F238E27FC236}">
                <a16:creationId xmlns:a16="http://schemas.microsoft.com/office/drawing/2014/main" id="{11C6B1BC-169B-421C-0853-5A9575B6FBA5}"/>
              </a:ext>
            </a:extLst>
          </p:cNvPr>
          <p:cNvPicPr>
            <a:picLocks noChangeAspect="1"/>
          </p:cNvPicPr>
          <p:nvPr/>
        </p:nvPicPr>
        <p:blipFill>
          <a:blip r:embed="rId3"/>
          <a:stretch>
            <a:fillRect/>
          </a:stretch>
        </p:blipFill>
        <p:spPr>
          <a:xfrm>
            <a:off x="1854200" y="774700"/>
            <a:ext cx="7772400" cy="4863567"/>
          </a:xfrm>
          <a:prstGeom prst="rect">
            <a:avLst/>
          </a:prstGeom>
        </p:spPr>
      </p:pic>
    </p:spTree>
    <p:extLst>
      <p:ext uri="{BB962C8B-B14F-4D97-AF65-F5344CB8AC3E}">
        <p14:creationId xmlns:p14="http://schemas.microsoft.com/office/powerpoint/2010/main" val="27330369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D48EA17-F2CF-2F98-FC06-DBB6A2AEC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14" name="Rectangle 13">
            <a:extLst>
              <a:ext uri="{FF2B5EF4-FFF2-40B4-BE49-F238E27FC236}">
                <a16:creationId xmlns:a16="http://schemas.microsoft.com/office/drawing/2014/main" id="{4D3D4267-6754-E656-C65D-257297D45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7" name="Picture 6" descr="A wall with many squares and circles&#10;&#10;Description automatically generated">
            <a:extLst>
              <a:ext uri="{FF2B5EF4-FFF2-40B4-BE49-F238E27FC236}">
                <a16:creationId xmlns:a16="http://schemas.microsoft.com/office/drawing/2014/main" id="{FC7D6C23-FBCF-D4DF-1C9E-2DF97F89E9FA}"/>
              </a:ext>
            </a:extLst>
          </p:cNvPr>
          <p:cNvPicPr>
            <a:picLocks noChangeAspect="1"/>
          </p:cNvPicPr>
          <p:nvPr/>
        </p:nvPicPr>
        <p:blipFill>
          <a:blip r:embed="rId3"/>
          <a:srcRect t="11641" r="2" b="14725"/>
          <a:stretch>
            <a:fillRect/>
          </a:stretch>
        </p:blipFill>
        <p:spPr>
          <a:xfrm>
            <a:off x="133896" y="136321"/>
            <a:ext cx="11924208" cy="6585358"/>
          </a:xfrm>
          <a:prstGeom prst="rect">
            <a:avLst/>
          </a:prstGeom>
        </p:spPr>
      </p:pic>
    </p:spTree>
    <p:extLst>
      <p:ext uri="{BB962C8B-B14F-4D97-AF65-F5344CB8AC3E}">
        <p14:creationId xmlns:p14="http://schemas.microsoft.com/office/powerpoint/2010/main" val="746963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5A14613-C96C-F5FD-0593-24D7C0DA4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CB7EBCD-384C-9ACA-C0F4-861144B555F9}"/>
              </a:ext>
            </a:extLst>
          </p:cNvPr>
          <p:cNvSpPr txBox="1"/>
          <p:nvPr/>
        </p:nvSpPr>
        <p:spPr>
          <a:xfrm>
            <a:off x="619758" y="2212848"/>
            <a:ext cx="5237577" cy="4096512"/>
          </a:xfrm>
          <a:prstGeom prst="rect">
            <a:avLst/>
          </a:prstGeom>
        </p:spPr>
        <p:txBody>
          <a:bodyPr vert="horz" lIns="91440" tIns="45720" rIns="91440" bIns="45720" rtlCol="0">
            <a:normAutofit/>
          </a:bodyPr>
          <a:lstStyle/>
          <a:p>
            <a:pPr>
              <a:lnSpc>
                <a:spcPct val="110000"/>
              </a:lnSpc>
              <a:spcAft>
                <a:spcPts val="600"/>
              </a:spcAft>
            </a:pPr>
            <a:r>
              <a:rPr lang="en-US" sz="3600" b="1" dirty="0"/>
              <a:t>De Stijl </a:t>
            </a:r>
            <a:br>
              <a:rPr lang="en-US" sz="1300" dirty="0"/>
            </a:br>
            <a:r>
              <a:rPr lang="en-US" sz="1300" b="0" i="0" dirty="0">
                <a:effectLst/>
              </a:rPr>
              <a:t>A Dutch art and design movement that championed geometric abstraction and minimalism, founded in 1917 by artists like </a:t>
            </a:r>
            <a:br>
              <a:rPr lang="en-US" sz="1300" b="0" i="0" dirty="0">
                <a:effectLst/>
              </a:rPr>
            </a:br>
            <a:r>
              <a:rPr lang="en-US" sz="1300" b="0" i="0" dirty="0">
                <a:effectLst/>
              </a:rPr>
              <a:t>Piet Mondrian and Theo van </a:t>
            </a:r>
            <a:r>
              <a:rPr lang="en-US" sz="1300" b="0" i="0" dirty="0" err="1">
                <a:effectLst/>
              </a:rPr>
              <a:t>Doesburg</a:t>
            </a:r>
            <a:r>
              <a:rPr lang="en-US" sz="1300" dirty="0"/>
              <a:t>): </a:t>
            </a:r>
            <a:br>
              <a:rPr lang="en-US" sz="1300" dirty="0"/>
            </a:br>
            <a:br>
              <a:rPr lang="en-US" sz="1300" dirty="0"/>
            </a:br>
            <a:r>
              <a:rPr lang="en-US" sz="1300" b="0" i="0" dirty="0">
                <a:effectLst/>
              </a:rPr>
              <a:t>De Stijl is foundational to graphic design because its core principles of simplicity, abstraction, and geometric forms are used to create clarity and harmony. The movement's emphasis on basic visual elements, such as primary </a:t>
            </a:r>
            <a:r>
              <a:rPr lang="en-US" sz="1300" b="0" i="0" dirty="0" err="1">
                <a:effectLst/>
              </a:rPr>
              <a:t>colours</a:t>
            </a:r>
            <a:r>
              <a:rPr lang="en-US" sz="1300" b="0" i="0" dirty="0">
                <a:effectLst/>
              </a:rPr>
              <a:t> and asymmetrical compositions, has been influential in developing modern design principles, particularly in typography and layouts</a:t>
            </a:r>
          </a:p>
          <a:p>
            <a:pPr indent="-228600">
              <a:lnSpc>
                <a:spcPct val="110000"/>
              </a:lnSpc>
              <a:spcAft>
                <a:spcPts val="600"/>
              </a:spcAft>
              <a:buFont typeface="Arial" panose="020B0604020202020204" pitchFamily="34" charset="0"/>
              <a:buChar char="•"/>
            </a:pPr>
            <a:endParaRPr lang="en-US" sz="1300" dirty="0"/>
          </a:p>
          <a:p>
            <a:pPr indent="-228600">
              <a:lnSpc>
                <a:spcPct val="110000"/>
              </a:lnSpc>
              <a:spcAft>
                <a:spcPts val="600"/>
              </a:spcAft>
              <a:buFont typeface="Arial" panose="020B0604020202020204" pitchFamily="34" charset="0"/>
              <a:buChar char="•"/>
            </a:pPr>
            <a:r>
              <a:rPr lang="en-US" sz="1300" b="1" dirty="0"/>
              <a:t>100 years of De Stijl</a:t>
            </a:r>
          </a:p>
          <a:p>
            <a:pPr indent="-228600">
              <a:lnSpc>
                <a:spcPct val="110000"/>
              </a:lnSpc>
              <a:spcAft>
                <a:spcPts val="600"/>
              </a:spcAft>
              <a:buFont typeface="Arial" panose="020B0604020202020204" pitchFamily="34" charset="0"/>
              <a:buChar char="•"/>
            </a:pPr>
            <a:r>
              <a:rPr lang="en-US" sz="1300" dirty="0">
                <a:hlinkClick r:id="rId3"/>
              </a:rPr>
              <a:t>https://craigberry93.medium.com/1917-2017-100-years-of-de-stijl-581dcc95681</a:t>
            </a:r>
            <a:endParaRPr lang="en-US" sz="1300" dirty="0"/>
          </a:p>
          <a:p>
            <a:pPr indent="-228600">
              <a:lnSpc>
                <a:spcPct val="110000"/>
              </a:lnSpc>
              <a:spcAft>
                <a:spcPts val="600"/>
              </a:spcAft>
              <a:buFont typeface="Arial" panose="020B0604020202020204" pitchFamily="34" charset="0"/>
              <a:buChar char="•"/>
            </a:pPr>
            <a:endParaRPr lang="en-US" sz="1300" dirty="0"/>
          </a:p>
          <a:p>
            <a:pPr indent="-228600">
              <a:lnSpc>
                <a:spcPct val="110000"/>
              </a:lnSpc>
              <a:spcAft>
                <a:spcPts val="600"/>
              </a:spcAft>
              <a:buFont typeface="Arial" panose="020B0604020202020204" pitchFamily="34" charset="0"/>
              <a:buChar char="•"/>
            </a:pPr>
            <a:endParaRPr lang="en-US" sz="1300" dirty="0"/>
          </a:p>
        </p:txBody>
      </p:sp>
      <p:pic>
        <p:nvPicPr>
          <p:cNvPr id="4" name="Picture 3" descr="A red square with white text&#10;&#10;Description automatically generated">
            <a:extLst>
              <a:ext uri="{FF2B5EF4-FFF2-40B4-BE49-F238E27FC236}">
                <a16:creationId xmlns:a16="http://schemas.microsoft.com/office/drawing/2014/main" id="{E145E47C-965E-0F53-64C5-96BFE5CFA91D}"/>
              </a:ext>
            </a:extLst>
          </p:cNvPr>
          <p:cNvPicPr>
            <a:picLocks noChangeAspect="1"/>
          </p:cNvPicPr>
          <p:nvPr/>
        </p:nvPicPr>
        <p:blipFill>
          <a:blip r:embed="rId4"/>
          <a:stretch>
            <a:fillRect/>
          </a:stretch>
        </p:blipFill>
        <p:spPr>
          <a:xfrm>
            <a:off x="6834858" y="1887704"/>
            <a:ext cx="4919650" cy="1426698"/>
          </a:xfrm>
          <a:prstGeom prst="rect">
            <a:avLst/>
          </a:prstGeom>
        </p:spPr>
      </p:pic>
      <p:pic>
        <p:nvPicPr>
          <p:cNvPr id="6" name="Picture 5" descr="A collage of different colored stamps&#10;&#10;Description automatically generated with medium confidence">
            <a:extLst>
              <a:ext uri="{FF2B5EF4-FFF2-40B4-BE49-F238E27FC236}">
                <a16:creationId xmlns:a16="http://schemas.microsoft.com/office/drawing/2014/main" id="{42A8BB74-391C-4B9A-130D-08F31450BF78}"/>
              </a:ext>
            </a:extLst>
          </p:cNvPr>
          <p:cNvPicPr>
            <a:picLocks noChangeAspect="1"/>
          </p:cNvPicPr>
          <p:nvPr/>
        </p:nvPicPr>
        <p:blipFill>
          <a:blip r:embed="rId5"/>
          <a:stretch>
            <a:fillRect/>
          </a:stretch>
        </p:blipFill>
        <p:spPr>
          <a:xfrm>
            <a:off x="6834858" y="3542235"/>
            <a:ext cx="4919652" cy="2422927"/>
          </a:xfrm>
          <a:prstGeom prst="rect">
            <a:avLst/>
          </a:prstGeom>
        </p:spPr>
      </p:pic>
    </p:spTree>
    <p:extLst>
      <p:ext uri="{BB962C8B-B14F-4D97-AF65-F5344CB8AC3E}">
        <p14:creationId xmlns:p14="http://schemas.microsoft.com/office/powerpoint/2010/main" val="26593375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9A008B6-FCF1-F8E2-1EF1-EF310E8AF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10" name="Rectangle 9">
            <a:extLst>
              <a:ext uri="{FF2B5EF4-FFF2-40B4-BE49-F238E27FC236}">
                <a16:creationId xmlns:a16="http://schemas.microsoft.com/office/drawing/2014/main" id="{ADE76C0F-9C90-A83B-79C8-FD4794C11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3" name="Picture 2" descr="A group of people posing for a photo&#10;&#10;Description automatically generated">
            <a:extLst>
              <a:ext uri="{FF2B5EF4-FFF2-40B4-BE49-F238E27FC236}">
                <a16:creationId xmlns:a16="http://schemas.microsoft.com/office/drawing/2014/main" id="{6D4B51BF-98EE-BEDF-47FB-90B3B509FBB1}"/>
              </a:ext>
            </a:extLst>
          </p:cNvPr>
          <p:cNvPicPr>
            <a:picLocks noChangeAspect="1"/>
          </p:cNvPicPr>
          <p:nvPr/>
        </p:nvPicPr>
        <p:blipFill>
          <a:blip r:embed="rId2"/>
          <a:srcRect t="2157" r="1" b="1"/>
          <a:stretch>
            <a:fillRect/>
          </a:stretch>
        </p:blipFill>
        <p:spPr>
          <a:xfrm>
            <a:off x="2403231" y="412049"/>
            <a:ext cx="7385539" cy="6033902"/>
          </a:xfrm>
          <a:prstGeom prst="rect">
            <a:avLst/>
          </a:prstGeom>
        </p:spPr>
      </p:pic>
    </p:spTree>
    <p:extLst>
      <p:ext uri="{BB962C8B-B14F-4D97-AF65-F5344CB8AC3E}">
        <p14:creationId xmlns:p14="http://schemas.microsoft.com/office/powerpoint/2010/main" val="42288140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8BE9A2-8956-141B-BFE6-C607C93D8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osters with text&#10;&#10;Description automatically generated">
            <a:extLst>
              <a:ext uri="{FF2B5EF4-FFF2-40B4-BE49-F238E27FC236}">
                <a16:creationId xmlns:a16="http://schemas.microsoft.com/office/drawing/2014/main" id="{2759C58C-2197-27F1-3223-39C851E4705E}"/>
              </a:ext>
            </a:extLst>
          </p:cNvPr>
          <p:cNvPicPr>
            <a:picLocks noChangeAspect="1"/>
          </p:cNvPicPr>
          <p:nvPr/>
        </p:nvPicPr>
        <p:blipFill>
          <a:blip r:embed="rId3"/>
          <a:srcRect l="280" r="25489"/>
          <a:stretch>
            <a:fillRect/>
          </a:stretch>
        </p:blipFill>
        <p:spPr>
          <a:xfrm>
            <a:off x="20" y="10"/>
            <a:ext cx="12191980" cy="4557776"/>
          </a:xfrm>
          <a:prstGeom prst="rect">
            <a:avLst/>
          </a:prstGeom>
        </p:spPr>
      </p:pic>
      <p:sp>
        <p:nvSpPr>
          <p:cNvPr id="2" name="TextBox 1">
            <a:extLst>
              <a:ext uri="{FF2B5EF4-FFF2-40B4-BE49-F238E27FC236}">
                <a16:creationId xmlns:a16="http://schemas.microsoft.com/office/drawing/2014/main" id="{A70FD7F3-40A9-3727-B0D4-09CBDDEACB89}"/>
              </a:ext>
            </a:extLst>
          </p:cNvPr>
          <p:cNvSpPr txBox="1"/>
          <p:nvPr/>
        </p:nvSpPr>
        <p:spPr>
          <a:xfrm>
            <a:off x="6019333" y="4837132"/>
            <a:ext cx="5753567" cy="1615684"/>
          </a:xfrm>
          <a:prstGeom prst="rect">
            <a:avLst/>
          </a:prstGeom>
        </p:spPr>
        <p:txBody>
          <a:bodyPr vert="horz" lIns="91440" tIns="45720" rIns="91440" bIns="45720" rtlCol="0">
            <a:normAutofit fontScale="70000" lnSpcReduction="20000"/>
          </a:bodyPr>
          <a:lstStyle/>
          <a:p>
            <a:pPr>
              <a:lnSpc>
                <a:spcPct val="110000"/>
              </a:lnSpc>
              <a:spcAft>
                <a:spcPts val="600"/>
              </a:spcAft>
            </a:pPr>
            <a:r>
              <a:rPr lang="en-US" sz="3600" b="1" dirty="0"/>
              <a:t>Swiss Style </a:t>
            </a:r>
          </a:p>
          <a:p>
            <a:pPr>
              <a:lnSpc>
                <a:spcPct val="110000"/>
              </a:lnSpc>
              <a:spcAft>
                <a:spcPts val="600"/>
              </a:spcAft>
            </a:pPr>
            <a:r>
              <a:rPr lang="en-US" sz="3600" b="1" dirty="0"/>
              <a:t>(International Typographic Style)</a:t>
            </a:r>
          </a:p>
          <a:p>
            <a:pPr indent="-228600">
              <a:lnSpc>
                <a:spcPct val="110000"/>
              </a:lnSpc>
              <a:spcAft>
                <a:spcPts val="600"/>
              </a:spcAft>
              <a:buFont typeface="Arial" panose="020B0604020202020204" pitchFamily="34" charset="0"/>
              <a:buChar char="•"/>
            </a:pPr>
            <a:endParaRPr lang="en-US" sz="1300" b="1" dirty="0"/>
          </a:p>
          <a:p>
            <a:pPr indent="-228600">
              <a:lnSpc>
                <a:spcPct val="110000"/>
              </a:lnSpc>
              <a:spcAft>
                <a:spcPts val="600"/>
              </a:spcAft>
              <a:buFont typeface="Arial" panose="020B0604020202020204" pitchFamily="34" charset="0"/>
              <a:buChar char="•"/>
            </a:pPr>
            <a:r>
              <a:rPr lang="en-US" sz="1300" b="0" i="0" dirty="0">
                <a:effectLst/>
              </a:rPr>
              <a:t>Swiss Style, or the International Typographic Style, is </a:t>
            </a:r>
            <a:r>
              <a:rPr lang="en-US" sz="1300" dirty="0"/>
              <a:t>a minimalist design movement from the 1950s emphasizing clarity through grid systems and sans-serif typography</a:t>
            </a:r>
            <a:endParaRPr lang="en-US" sz="1300" b="1" dirty="0"/>
          </a:p>
        </p:txBody>
      </p:sp>
    </p:spTree>
    <p:extLst>
      <p:ext uri="{BB962C8B-B14F-4D97-AF65-F5344CB8AC3E}">
        <p14:creationId xmlns:p14="http://schemas.microsoft.com/office/powerpoint/2010/main" val="5136058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527FCEA-6143-4C5E-8C45-8AC9237AD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A9F23AD-7A55-49F3-A3EC-743F47F36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7090"/>
            <a:ext cx="6741849" cy="5897880"/>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osters with text&#10;&#10;Description automatically generated">
            <a:extLst>
              <a:ext uri="{FF2B5EF4-FFF2-40B4-BE49-F238E27FC236}">
                <a16:creationId xmlns:a16="http://schemas.microsoft.com/office/drawing/2014/main" id="{E2C952E7-5D71-AE41-8809-4AF2DF824823}"/>
              </a:ext>
            </a:extLst>
          </p:cNvPr>
          <p:cNvPicPr>
            <a:picLocks noChangeAspect="1"/>
          </p:cNvPicPr>
          <p:nvPr/>
        </p:nvPicPr>
        <p:blipFill>
          <a:blip r:embed="rId2"/>
          <a:stretch>
            <a:fillRect/>
          </a:stretch>
        </p:blipFill>
        <p:spPr>
          <a:xfrm>
            <a:off x="641180" y="2538618"/>
            <a:ext cx="6410084" cy="1794824"/>
          </a:xfrm>
          <a:prstGeom prst="rect">
            <a:avLst/>
          </a:prstGeom>
        </p:spPr>
      </p:pic>
      <p:sp>
        <p:nvSpPr>
          <p:cNvPr id="16" name="Rectangle 15">
            <a:extLst>
              <a:ext uri="{FF2B5EF4-FFF2-40B4-BE49-F238E27FC236}">
                <a16:creationId xmlns:a16="http://schemas.microsoft.com/office/drawing/2014/main" id="{D7D9F91F-72C9-4DB9-ABD0-A8180D826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480060"/>
            <a:ext cx="4180332" cy="2788074"/>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osters with different colors&#10;&#10;Description automatically generated">
            <a:extLst>
              <a:ext uri="{FF2B5EF4-FFF2-40B4-BE49-F238E27FC236}">
                <a16:creationId xmlns:a16="http://schemas.microsoft.com/office/drawing/2014/main" id="{B8A271C5-FD4F-87E2-ACF6-EBD5461D731F}"/>
              </a:ext>
            </a:extLst>
          </p:cNvPr>
          <p:cNvPicPr>
            <a:picLocks noChangeAspect="1"/>
          </p:cNvPicPr>
          <p:nvPr/>
        </p:nvPicPr>
        <p:blipFill>
          <a:blip r:embed="rId3"/>
          <a:stretch>
            <a:fillRect/>
          </a:stretch>
        </p:blipFill>
        <p:spPr>
          <a:xfrm>
            <a:off x="7695873" y="1346420"/>
            <a:ext cx="3854945" cy="1069746"/>
          </a:xfrm>
          <a:prstGeom prst="rect">
            <a:avLst/>
          </a:prstGeom>
        </p:spPr>
      </p:pic>
      <p:sp>
        <p:nvSpPr>
          <p:cNvPr id="18" name="Rectangle 17">
            <a:extLst>
              <a:ext uri="{FF2B5EF4-FFF2-40B4-BE49-F238E27FC236}">
                <a16:creationId xmlns:a16="http://schemas.microsoft.com/office/drawing/2014/main" id="{BE016956-CE9F-4946-8834-A8BC3529D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603670"/>
            <a:ext cx="4180332" cy="2788074"/>
          </a:xfrm>
          <a:prstGeom prst="rect">
            <a:avLst/>
          </a:prstGeom>
          <a:solidFill>
            <a:srgbClr val="FFFFFF"/>
          </a:solidFill>
          <a:ln w="19050">
            <a:solidFill>
              <a:schemeClr val="tx1">
                <a:lumMod val="50000"/>
                <a:lumOff val="5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osters with different colors&#10;&#10;Description automatically generated">
            <a:extLst>
              <a:ext uri="{FF2B5EF4-FFF2-40B4-BE49-F238E27FC236}">
                <a16:creationId xmlns:a16="http://schemas.microsoft.com/office/drawing/2014/main" id="{C62EFB99-AA36-301A-1A48-E918FF25B2A7}"/>
              </a:ext>
            </a:extLst>
          </p:cNvPr>
          <p:cNvPicPr>
            <a:picLocks noChangeAspect="1"/>
          </p:cNvPicPr>
          <p:nvPr/>
        </p:nvPicPr>
        <p:blipFill>
          <a:blip r:embed="rId4"/>
          <a:stretch>
            <a:fillRect/>
          </a:stretch>
        </p:blipFill>
        <p:spPr>
          <a:xfrm>
            <a:off x="7695873" y="4449136"/>
            <a:ext cx="3854945" cy="1069746"/>
          </a:xfrm>
          <a:prstGeom prst="rect">
            <a:avLst/>
          </a:prstGeom>
        </p:spPr>
      </p:pic>
    </p:spTree>
    <p:extLst>
      <p:ext uri="{BB962C8B-B14F-4D97-AF65-F5344CB8AC3E}">
        <p14:creationId xmlns:p14="http://schemas.microsoft.com/office/powerpoint/2010/main" val="2621043541"/>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6394</TotalTime>
  <Words>540</Words>
  <Application>Microsoft Macintosh PowerPoint</Application>
  <PresentationFormat>Widescreen</PresentationFormat>
  <Paragraphs>38</Paragraphs>
  <Slides>13</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ABCArizonaSans</vt:lpstr>
      <vt:lpstr>Aptos</vt:lpstr>
      <vt:lpstr>Arial</vt:lpstr>
      <vt:lpstr>Google Sans</vt:lpstr>
      <vt:lpstr>grapheine</vt:lpstr>
      <vt:lpstr>Neue Haas Grotesk Text Pro</vt:lpstr>
      <vt:lpstr>Nunito-Sans</vt:lpstr>
      <vt:lpstr>VanillaVTI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Donna Williams</dc:creator>
  <cp:lastModifiedBy>Donna Williams</cp:lastModifiedBy>
  <cp:revision>25</cp:revision>
  <dcterms:created xsi:type="dcterms:W3CDTF">2025-09-18T12:39:50Z</dcterms:created>
  <dcterms:modified xsi:type="dcterms:W3CDTF">2025-10-22T14:55:02Z</dcterms:modified>
</cp:coreProperties>
</file>