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2"/>
  </p:notesMasterIdLst>
  <p:sldIdLst>
    <p:sldId id="256" r:id="rId5"/>
    <p:sldId id="258" r:id="rId6"/>
    <p:sldId id="305" r:id="rId7"/>
    <p:sldId id="296" r:id="rId8"/>
    <p:sldId id="257" r:id="rId9"/>
    <p:sldId id="259" r:id="rId10"/>
    <p:sldId id="260" r:id="rId11"/>
    <p:sldId id="261" r:id="rId12"/>
    <p:sldId id="307" r:id="rId13"/>
    <p:sldId id="308" r:id="rId14"/>
    <p:sldId id="280" r:id="rId15"/>
    <p:sldId id="279" r:id="rId16"/>
    <p:sldId id="281" r:id="rId17"/>
    <p:sldId id="282" r:id="rId18"/>
    <p:sldId id="283" r:id="rId19"/>
    <p:sldId id="303" r:id="rId20"/>
    <p:sldId id="304" r:id="rId21"/>
    <p:sldId id="315" r:id="rId22"/>
    <p:sldId id="312" r:id="rId23"/>
    <p:sldId id="314" r:id="rId24"/>
    <p:sldId id="313" r:id="rId25"/>
    <p:sldId id="300" r:id="rId26"/>
    <p:sldId id="301" r:id="rId27"/>
    <p:sldId id="311" r:id="rId28"/>
    <p:sldId id="309" r:id="rId29"/>
    <p:sldId id="310" r:id="rId30"/>
    <p:sldId id="30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254998-6AFB-4430-A240-270BE01CC11D}" v="25" dt="2024-11-22T11:46:05.9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5589" autoAdjust="0"/>
  </p:normalViewPr>
  <p:slideViewPr>
    <p:cSldViewPr snapToGrid="0">
      <p:cViewPr varScale="1">
        <p:scale>
          <a:sx n="88" d="100"/>
          <a:sy n="88" d="100"/>
        </p:scale>
        <p:origin x="2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3C0ACA-0AF8-48CA-9E34-DEF4CF8E7B34}" type="datetimeFigureOut">
              <a:rPr lang="en-US" smtClean="0"/>
              <a:t>11/17/2024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88985-B979-4A3A-900E-7241ACEB1C02}" type="slidenum">
              <a:rPr lang="en-US" smtClean="0"/>
              <a:t>‹#›</a:t>
            </a:fld>
            <a:endParaRPr lang="en-US"/>
          </a:p>
        </p:txBody>
      </p:sp>
    </p:spTree>
    <p:extLst>
      <p:ext uri="{BB962C8B-B14F-4D97-AF65-F5344CB8AC3E}">
        <p14:creationId xmlns:p14="http://schemas.microsoft.com/office/powerpoint/2010/main" val="2282147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arentinfantfoundation.org.uk/why-we-do-it/building-babies-brain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arentinfantfoundation.org.uk/why-we-do-it/building-babies-brain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932884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6</a:t>
            </a:fld>
            <a:endParaRPr lang="en-US"/>
          </a:p>
        </p:txBody>
      </p:sp>
    </p:spTree>
    <p:extLst>
      <p:ext uri="{BB962C8B-B14F-4D97-AF65-F5344CB8AC3E}">
        <p14:creationId xmlns:p14="http://schemas.microsoft.com/office/powerpoint/2010/main" val="738816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Building Babies' Brains - Parent-Infant Foundation</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9</a:t>
            </a:fld>
            <a:endParaRPr lang="en-US"/>
          </a:p>
        </p:txBody>
      </p:sp>
    </p:spTree>
    <p:extLst>
      <p:ext uri="{BB962C8B-B14F-4D97-AF65-F5344CB8AC3E}">
        <p14:creationId xmlns:p14="http://schemas.microsoft.com/office/powerpoint/2010/main" val="1125112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Building Babies' Brains - Parent-Infant Foundation</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10</a:t>
            </a:fld>
            <a:endParaRPr lang="en-US"/>
          </a:p>
        </p:txBody>
      </p:sp>
    </p:spTree>
    <p:extLst>
      <p:ext uri="{BB962C8B-B14F-4D97-AF65-F5344CB8AC3E}">
        <p14:creationId xmlns:p14="http://schemas.microsoft.com/office/powerpoint/2010/main" val="1597996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mins</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11</a:t>
            </a:fld>
            <a:endParaRPr lang="en-US"/>
          </a:p>
        </p:txBody>
      </p:sp>
    </p:spTree>
    <p:extLst>
      <p:ext uri="{BB962C8B-B14F-4D97-AF65-F5344CB8AC3E}">
        <p14:creationId xmlns:p14="http://schemas.microsoft.com/office/powerpoint/2010/main" val="2778164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866305-0768-400A-9344-FE6EBEB4723F}" type="slidenum">
              <a:rPr lang="en-GB" smtClean="0"/>
              <a:t>12</a:t>
            </a:fld>
            <a:endParaRPr lang="en-GB"/>
          </a:p>
        </p:txBody>
      </p:sp>
    </p:spTree>
    <p:extLst>
      <p:ext uri="{BB962C8B-B14F-4D97-AF65-F5344CB8AC3E}">
        <p14:creationId xmlns:p14="http://schemas.microsoft.com/office/powerpoint/2010/main" val="443440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perform simple movements – raising one arm, touching their nose, walking, bending over, rub their belly etc.</a:t>
            </a:r>
          </a:p>
          <a:p>
            <a:r>
              <a:rPr lang="en-GB" dirty="0"/>
              <a:t>Explain that they are using their </a:t>
            </a:r>
            <a:r>
              <a:rPr lang="en-GB" dirty="0" err="1"/>
              <a:t>Kinesthetic</a:t>
            </a:r>
            <a:r>
              <a:rPr lang="en-GB" dirty="0"/>
              <a:t> sense </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14</a:t>
            </a:fld>
            <a:endParaRPr lang="en-US"/>
          </a:p>
        </p:txBody>
      </p:sp>
    </p:spTree>
    <p:extLst>
      <p:ext uri="{BB962C8B-B14F-4D97-AF65-F5344CB8AC3E}">
        <p14:creationId xmlns:p14="http://schemas.microsoft.com/office/powerpoint/2010/main" val="3170338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the 5 components as the subheadings and get the students to branch of the ‘what this looks like’ and ‘why its important’- example on the next slide of the ‘what this looks like’</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19</a:t>
            </a:fld>
            <a:endParaRPr lang="en-US"/>
          </a:p>
        </p:txBody>
      </p:sp>
    </p:spTree>
    <p:extLst>
      <p:ext uri="{BB962C8B-B14F-4D97-AF65-F5344CB8AC3E}">
        <p14:creationId xmlns:p14="http://schemas.microsoft.com/office/powerpoint/2010/main" val="108567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Cyswllt</a:t>
            </a:r>
            <a:r>
              <a:rPr lang="en-GB" dirty="0"/>
              <a:t> </a:t>
            </a:r>
            <a:r>
              <a:rPr lang="en-GB" dirty="0" err="1"/>
              <a:t>I’r</a:t>
            </a:r>
            <a:r>
              <a:rPr lang="en-GB" dirty="0"/>
              <a:t> </a:t>
            </a:r>
            <a:r>
              <a:rPr lang="en-GB" dirty="0" err="1"/>
              <a:t>aseiniad</a:t>
            </a:r>
            <a:r>
              <a:rPr lang="en-GB" dirty="0"/>
              <a:t>- </a:t>
            </a:r>
            <a:r>
              <a:rPr lang="en-GB" dirty="0" err="1"/>
              <a:t>beth</a:t>
            </a:r>
            <a:r>
              <a:rPr lang="en-GB" dirty="0"/>
              <a:t> </a:t>
            </a:r>
            <a:r>
              <a:rPr lang="en-GB" dirty="0" err="1"/>
              <a:t>yw</a:t>
            </a:r>
            <a:r>
              <a:rPr lang="en-GB" dirty="0"/>
              <a:t> </a:t>
            </a:r>
            <a:r>
              <a:rPr lang="en-GB" dirty="0" err="1"/>
              <a:t>gofal</a:t>
            </a:r>
            <a:r>
              <a:rPr lang="en-GB" dirty="0"/>
              <a:t> </a:t>
            </a:r>
            <a:r>
              <a:rPr lang="en-GB" dirty="0" err="1"/>
              <a:t>eithriadol</a:t>
            </a:r>
            <a:r>
              <a:rPr lang="en-GB" dirty="0"/>
              <a:t>? Pam </a:t>
            </a:r>
            <a:r>
              <a:rPr lang="en-GB" dirty="0" err="1"/>
              <a:t>ei</a:t>
            </a:r>
            <a:r>
              <a:rPr lang="en-GB" dirty="0"/>
              <a:t> </a:t>
            </a:r>
            <a:r>
              <a:rPr lang="en-GB" dirty="0" err="1"/>
              <a:t>fod</a:t>
            </a:r>
            <a:r>
              <a:rPr lang="en-GB" dirty="0"/>
              <a:t> </a:t>
            </a:r>
            <a:r>
              <a:rPr lang="en-GB" dirty="0" err="1"/>
              <a:t>yn</a:t>
            </a:r>
            <a:r>
              <a:rPr lang="en-GB" dirty="0"/>
              <a:t> </a:t>
            </a:r>
            <a:r>
              <a:rPr lang="en-GB" dirty="0" err="1"/>
              <a:t>bwysig</a:t>
            </a:r>
            <a:r>
              <a:rPr lang="en-GB" dirty="0"/>
              <a:t>?</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20</a:t>
            </a:fld>
            <a:endParaRPr lang="en-US"/>
          </a:p>
        </p:txBody>
      </p:sp>
    </p:spTree>
    <p:extLst>
      <p:ext uri="{BB962C8B-B14F-4D97-AF65-F5344CB8AC3E}">
        <p14:creationId xmlns:p14="http://schemas.microsoft.com/office/powerpoint/2010/main" val="2520601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assignment- what is exceptional caregiving? Why is it important?</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21</a:t>
            </a:fld>
            <a:endParaRPr lang="en-US"/>
          </a:p>
        </p:txBody>
      </p:sp>
    </p:spTree>
    <p:extLst>
      <p:ext uri="{BB962C8B-B14F-4D97-AF65-F5344CB8AC3E}">
        <p14:creationId xmlns:p14="http://schemas.microsoft.com/office/powerpoint/2010/main" val="2491987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22</a:t>
            </a:fld>
            <a:endParaRPr lang="en-US"/>
          </a:p>
        </p:txBody>
      </p:sp>
    </p:spTree>
    <p:extLst>
      <p:ext uri="{BB962C8B-B14F-4D97-AF65-F5344CB8AC3E}">
        <p14:creationId xmlns:p14="http://schemas.microsoft.com/office/powerpoint/2010/main" val="3153894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second part of the scrapbook</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23</a:t>
            </a:fld>
            <a:endParaRPr lang="en-US"/>
          </a:p>
        </p:txBody>
      </p:sp>
    </p:spTree>
    <p:extLst>
      <p:ext uri="{BB962C8B-B14F-4D97-AF65-F5344CB8AC3E}">
        <p14:creationId xmlns:p14="http://schemas.microsoft.com/office/powerpoint/2010/main" val="14257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a:t>
            </a:r>
            <a:endParaRPr lang="en-US" dirty="0"/>
          </a:p>
        </p:txBody>
      </p:sp>
      <p:sp>
        <p:nvSpPr>
          <p:cNvPr id="4" name="Slide Number Placeholder 3"/>
          <p:cNvSpPr>
            <a:spLocks noGrp="1"/>
          </p:cNvSpPr>
          <p:nvPr>
            <p:ph type="sldNum" sz="quarter" idx="5"/>
          </p:nvPr>
        </p:nvSpPr>
        <p:spPr/>
        <p:txBody>
          <a:bodyPr/>
          <a:lstStyle/>
          <a:p>
            <a:fld id="{F0D88985-B979-4A3A-900E-7241ACEB1C02}" type="slidenum">
              <a:rPr lang="en-US" smtClean="0"/>
              <a:t>24</a:t>
            </a:fld>
            <a:endParaRPr lang="en-US"/>
          </a:p>
        </p:txBody>
      </p:sp>
    </p:spTree>
    <p:extLst>
      <p:ext uri="{BB962C8B-B14F-4D97-AF65-F5344CB8AC3E}">
        <p14:creationId xmlns:p14="http://schemas.microsoft.com/office/powerpoint/2010/main" val="2880173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63040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008644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531736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3329689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3867715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951736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583887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68470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38090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2244747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4AC2524F-A574-4197-A9A1-F62531CF07AB}" type="slidenum">
              <a:rPr lang="en-US" smtClean="0"/>
              <a:t>‹#›</a:t>
            </a:fld>
            <a:endParaRPr lang="en-US"/>
          </a:p>
        </p:txBody>
      </p:sp>
    </p:spTree>
    <p:extLst>
      <p:ext uri="{BB962C8B-B14F-4D97-AF65-F5344CB8AC3E}">
        <p14:creationId xmlns:p14="http://schemas.microsoft.com/office/powerpoint/2010/main" val="1649334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CE283B-4E30-4CD5-9EB8-83A489216556}" type="datetimeFigureOut">
              <a:rPr lang="en-US" smtClean="0"/>
              <a:t>11/17/2024</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C2524F-A574-4197-A9A1-F62531CF07AB}"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3772652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XCscN4zuvd4?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m_5u8-QSh6A?feature=oembed" TargetMode="Externa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hyperlink" Target="https://iris.who.int/bitstream/handle/10665/272603/9789241514064-eng.pdf" TargetMode="External"/><Relationship Id="rId3" Type="http://schemas.openxmlformats.org/officeDocument/2006/relationships/hyperlink" Target="https://assets.publishing.service.gov.uk/media/605c5e61d3bf7f2f0d94183a/The_best_start_for_life_a_vision_for_the_1_001_critical_days.pdf" TargetMode="External"/><Relationship Id="rId7" Type="http://schemas.openxmlformats.org/officeDocument/2006/relationships/hyperlink" Target="https://www.vnshealth.org/patient-family-support/health-library/best-qualities-of-a-good-caregiver/" TargetMode="External"/><Relationship Id="rId2" Type="http://schemas.openxmlformats.org/officeDocument/2006/relationships/hyperlink" Target="https://publications.parliament.uk/pa/cm201719/cmselect/cmhealth/1496/1496.pdf" TargetMode="External"/><Relationship Id="rId1" Type="http://schemas.openxmlformats.org/officeDocument/2006/relationships/slideLayout" Target="../slideLayouts/slideLayout2.xml"/><Relationship Id="rId6" Type="http://schemas.openxmlformats.org/officeDocument/2006/relationships/hyperlink" Target="https://journals-sagepub-com.ezproxy.uwtsd.ac.uk/doi/full/10.1177/1089268020930193" TargetMode="External"/><Relationship Id="rId5" Type="http://schemas.openxmlformats.org/officeDocument/2006/relationships/hyperlink" Target="https://developingchild.harvard.edu/resources/serve-return-interaction-shapes-brain-circuitry/" TargetMode="External"/><Relationship Id="rId4" Type="http://schemas.openxmlformats.org/officeDocument/2006/relationships/hyperlink" Target="https://parentinfantfoundation.org.uk/why-we-do-it/building-babies-brains/" TargetMode="External"/><Relationship Id="rId9" Type="http://schemas.openxmlformats.org/officeDocument/2006/relationships/hyperlink" Target="https://www.nhs.uk/start-for-life/baby/baby-basics/bonding-with-your-baby/understanding-your-bab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88B6-9822-0432-7B9B-09720064F9E1}"/>
              </a:ext>
            </a:extLst>
          </p:cNvPr>
          <p:cNvSpPr>
            <a:spLocks noGrp="1"/>
          </p:cNvSpPr>
          <p:nvPr>
            <p:ph type="ctrTitle"/>
          </p:nvPr>
        </p:nvSpPr>
        <p:spPr>
          <a:xfrm>
            <a:off x="1203158" y="2235200"/>
            <a:ext cx="9785684" cy="2387600"/>
          </a:xfrm>
        </p:spPr>
        <p:txBody>
          <a:bodyPr>
            <a:normAutofit fontScale="90000"/>
          </a:bodyPr>
          <a:lstStyle/>
          <a:p>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ECEY4005C:Y 1000 </a:t>
            </a:r>
            <a:r>
              <a:rPr lang="en-GB" sz="6000" b="1" dirty="0">
                <a:solidFill>
                  <a:schemeClr val="tx1"/>
                </a:solidFill>
                <a:ea typeface="+mn-ea"/>
              </a:rPr>
              <a:t>D</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iwrnod</a:t>
            </a:r>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sz="6000" b="1" dirty="0">
                <a:solidFill>
                  <a:schemeClr val="tx1"/>
                </a:solidFill>
                <a:ea typeface="+mn-ea"/>
              </a:rPr>
              <a:t>C</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yntaf</a:t>
            </a: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lang="en-GB" sz="6000" b="1" dirty="0">
                <a:solidFill>
                  <a:srgbClr val="0070C0"/>
                </a:solidFill>
                <a:latin typeface="Arial" panose="020B0604020202020204" pitchFamily="34" charset="0"/>
                <a:cs typeface="Arial" panose="020B0604020202020204" pitchFamily="34" charset="0"/>
              </a:rPr>
              <a:t>ECEY4005: The First 1000 Days</a:t>
            </a:r>
            <a:endParaRPr lang="en-US" dirty="0"/>
          </a:p>
        </p:txBody>
      </p:sp>
      <p:sp>
        <p:nvSpPr>
          <p:cNvPr id="3" name="Subtitle 2">
            <a:extLst>
              <a:ext uri="{FF2B5EF4-FFF2-40B4-BE49-F238E27FC236}">
                <a16:creationId xmlns:a16="http://schemas.microsoft.com/office/drawing/2014/main" id="{1E800569-F785-1241-91D3-FDEF8EE81646}"/>
              </a:ext>
            </a:extLst>
          </p:cNvPr>
          <p:cNvSpPr>
            <a:spLocks noGrp="1"/>
          </p:cNvSpPr>
          <p:nvPr>
            <p:ph type="subTitle" idx="1"/>
          </p:nvPr>
        </p:nvSpPr>
        <p:spPr>
          <a:xfrm>
            <a:off x="1524000" y="4777694"/>
            <a:ext cx="9235669" cy="990588"/>
          </a:xfrm>
        </p:spPr>
        <p:txBody>
          <a:bodyPr/>
          <a:lstStyle/>
          <a:p>
            <a:r>
              <a:rPr lang="en-GB" dirty="0" err="1"/>
              <a:t>Darlith</a:t>
            </a:r>
            <a:r>
              <a:rPr lang="en-GB" dirty="0"/>
              <a:t> 2- </a:t>
            </a:r>
            <a:r>
              <a:rPr lang="en-GB" dirty="0" err="1"/>
              <a:t>Datblygiad</a:t>
            </a:r>
            <a:r>
              <a:rPr lang="en-GB" dirty="0"/>
              <a:t> </a:t>
            </a:r>
            <a:r>
              <a:rPr lang="en-GB" dirty="0" err="1"/>
              <a:t>gynnar</a:t>
            </a:r>
            <a:endParaRPr lang="en-GB" dirty="0"/>
          </a:p>
          <a:p>
            <a:r>
              <a:rPr lang="en-GB" dirty="0">
                <a:solidFill>
                  <a:srgbClr val="0070C0"/>
                </a:solidFill>
              </a:rPr>
              <a:t>Lecture 2 – Early development</a:t>
            </a:r>
            <a:endParaRPr lang="en-US" dirty="0">
              <a:solidFill>
                <a:srgbClr val="0070C0"/>
              </a:solidFill>
            </a:endParaRPr>
          </a:p>
        </p:txBody>
      </p:sp>
    </p:spTree>
    <p:extLst>
      <p:ext uri="{BB962C8B-B14F-4D97-AF65-F5344CB8AC3E}">
        <p14:creationId xmlns:p14="http://schemas.microsoft.com/office/powerpoint/2010/main" val="4029898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6CA-ECE6-E442-63CA-822DF91BF4CA}"/>
              </a:ext>
            </a:extLst>
          </p:cNvPr>
          <p:cNvSpPr>
            <a:spLocks noGrp="1"/>
          </p:cNvSpPr>
          <p:nvPr>
            <p:ph type="title"/>
          </p:nvPr>
        </p:nvSpPr>
        <p:spPr/>
        <p:txBody>
          <a:bodyPr/>
          <a:lstStyle/>
          <a:p>
            <a:r>
              <a:rPr lang="en-GB" dirty="0" err="1"/>
              <a:t>Ailgapio</a:t>
            </a:r>
            <a:r>
              <a:rPr lang="en-GB" dirty="0"/>
              <a:t>                     </a:t>
            </a:r>
            <a:r>
              <a:rPr lang="en-GB" dirty="0">
                <a:solidFill>
                  <a:srgbClr val="0070C0"/>
                </a:solidFill>
              </a:rPr>
              <a:t>Recap</a:t>
            </a:r>
            <a:endParaRPr lang="en-US" dirty="0">
              <a:solidFill>
                <a:srgbClr val="0070C0"/>
              </a:solidFill>
            </a:endParaRPr>
          </a:p>
        </p:txBody>
      </p:sp>
      <p:sp>
        <p:nvSpPr>
          <p:cNvPr id="3" name="Content Placeholder 2">
            <a:extLst>
              <a:ext uri="{FF2B5EF4-FFF2-40B4-BE49-F238E27FC236}">
                <a16:creationId xmlns:a16="http://schemas.microsoft.com/office/drawing/2014/main" id="{B423002F-DA81-6CB2-178D-10CA677DC6E9}"/>
              </a:ext>
            </a:extLst>
          </p:cNvPr>
          <p:cNvSpPr>
            <a:spLocks noGrp="1"/>
          </p:cNvSpPr>
          <p:nvPr>
            <p:ph sz="half" idx="1"/>
          </p:nvPr>
        </p:nvSpPr>
        <p:spPr/>
        <p:txBody>
          <a:bodyPr/>
          <a:lstStyle/>
          <a:p>
            <a:r>
              <a:rPr lang="en-GB" dirty="0"/>
              <a:t>Beth </a:t>
            </a:r>
            <a:r>
              <a:rPr lang="en-GB" dirty="0" err="1"/>
              <a:t>yw’r</a:t>
            </a:r>
            <a:r>
              <a:rPr lang="en-GB" dirty="0"/>
              <a:t> 1000 </a:t>
            </a:r>
            <a:r>
              <a:rPr lang="en-GB" dirty="0" err="1"/>
              <a:t>diwrnod</a:t>
            </a:r>
            <a:r>
              <a:rPr lang="en-GB" dirty="0"/>
              <a:t> </a:t>
            </a:r>
            <a:r>
              <a:rPr lang="en-GB" dirty="0" err="1"/>
              <a:t>cyntaf</a:t>
            </a:r>
            <a:r>
              <a:rPr lang="en-GB" dirty="0"/>
              <a:t>?</a:t>
            </a:r>
          </a:p>
          <a:p>
            <a:r>
              <a:rPr lang="en-GB" dirty="0"/>
              <a:t>Pam </a:t>
            </a:r>
            <a:r>
              <a:rPr lang="en-GB" dirty="0" err="1"/>
              <a:t>maent</a:t>
            </a:r>
            <a:r>
              <a:rPr lang="en-GB" dirty="0"/>
              <a:t> </a:t>
            </a:r>
            <a:r>
              <a:rPr lang="en-GB" dirty="0" err="1"/>
              <a:t>yn</a:t>
            </a:r>
            <a:r>
              <a:rPr lang="en-GB" dirty="0"/>
              <a:t> </a:t>
            </a:r>
            <a:r>
              <a:rPr lang="en-GB" dirty="0" err="1"/>
              <a:t>bwysig</a:t>
            </a:r>
            <a:r>
              <a:rPr lang="en-GB" dirty="0"/>
              <a:t>?</a:t>
            </a:r>
            <a:endParaRPr lang="en-US" dirty="0"/>
          </a:p>
        </p:txBody>
      </p:sp>
      <p:sp>
        <p:nvSpPr>
          <p:cNvPr id="4" name="Content Placeholder 3">
            <a:extLst>
              <a:ext uri="{FF2B5EF4-FFF2-40B4-BE49-F238E27FC236}">
                <a16:creationId xmlns:a16="http://schemas.microsoft.com/office/drawing/2014/main" id="{612C9245-2406-4ED9-4DE1-D6427172B9D7}"/>
              </a:ext>
            </a:extLst>
          </p:cNvPr>
          <p:cNvSpPr>
            <a:spLocks noGrp="1"/>
          </p:cNvSpPr>
          <p:nvPr>
            <p:ph sz="half" idx="2"/>
          </p:nvPr>
        </p:nvSpPr>
        <p:spPr/>
        <p:txBody>
          <a:bodyPr/>
          <a:lstStyle/>
          <a:p>
            <a:r>
              <a:rPr lang="en-GB" dirty="0">
                <a:solidFill>
                  <a:srgbClr val="0070C0"/>
                </a:solidFill>
              </a:rPr>
              <a:t>What are the first 1000 days?</a:t>
            </a:r>
          </a:p>
          <a:p>
            <a:r>
              <a:rPr lang="en-GB" dirty="0">
                <a:solidFill>
                  <a:srgbClr val="0070C0"/>
                </a:solidFill>
              </a:rPr>
              <a:t>Why are they important?</a:t>
            </a:r>
            <a:endParaRPr lang="en-US" dirty="0">
              <a:solidFill>
                <a:srgbClr val="0070C0"/>
              </a:solidFill>
            </a:endParaRPr>
          </a:p>
          <a:p>
            <a:endParaRPr lang="en-US" dirty="0"/>
          </a:p>
        </p:txBody>
      </p:sp>
    </p:spTree>
    <p:extLst>
      <p:ext uri="{BB962C8B-B14F-4D97-AF65-F5344CB8AC3E}">
        <p14:creationId xmlns:p14="http://schemas.microsoft.com/office/powerpoint/2010/main" val="326504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90D0D0-4D53-31E3-6F6A-B509CEE2908D}"/>
              </a:ext>
            </a:extLst>
          </p:cNvPr>
          <p:cNvSpPr>
            <a:spLocks noGrp="1"/>
          </p:cNvSpPr>
          <p:nvPr>
            <p:ph sz="half" idx="1"/>
          </p:nvPr>
        </p:nvSpPr>
        <p:spPr/>
        <p:txBody>
          <a:bodyPr/>
          <a:lstStyle/>
          <a:p>
            <a:r>
              <a:rPr lang="en-GB" dirty="0" err="1"/>
              <a:t>Datblygiad</a:t>
            </a:r>
            <a:r>
              <a:rPr lang="en-GB" dirty="0"/>
              <a:t> </a:t>
            </a:r>
            <a:r>
              <a:rPr lang="en-GB" dirty="0" err="1"/>
              <a:t>holistaidd</a:t>
            </a:r>
            <a:r>
              <a:rPr lang="en-GB" dirty="0"/>
              <a:t>- </a:t>
            </a:r>
            <a:r>
              <a:rPr lang="en-GB" dirty="0" err="1"/>
              <a:t>Datblygiad</a:t>
            </a:r>
            <a:r>
              <a:rPr lang="en-GB" dirty="0"/>
              <a:t> I </a:t>
            </a:r>
            <a:r>
              <a:rPr lang="en-GB" dirty="0" err="1"/>
              <a:t>fewn</a:t>
            </a:r>
            <a:r>
              <a:rPr lang="en-GB" dirty="0"/>
              <a:t> </a:t>
            </a:r>
            <a:r>
              <a:rPr lang="en-GB" dirty="0" err="1"/>
              <a:t>pob</a:t>
            </a:r>
            <a:r>
              <a:rPr lang="en-GB" dirty="0"/>
              <a:t> </a:t>
            </a:r>
            <a:r>
              <a:rPr lang="en-GB" dirty="0" err="1"/>
              <a:t>maes</a:t>
            </a:r>
            <a:endParaRPr lang="en-GB" dirty="0"/>
          </a:p>
        </p:txBody>
      </p:sp>
      <p:sp>
        <p:nvSpPr>
          <p:cNvPr id="4" name="Content Placeholder 3">
            <a:extLst>
              <a:ext uri="{FF2B5EF4-FFF2-40B4-BE49-F238E27FC236}">
                <a16:creationId xmlns:a16="http://schemas.microsoft.com/office/drawing/2014/main" id="{E4436896-3ED9-A306-B025-1E2A94575E4D}"/>
              </a:ext>
            </a:extLst>
          </p:cNvPr>
          <p:cNvSpPr>
            <a:spLocks noGrp="1"/>
          </p:cNvSpPr>
          <p:nvPr>
            <p:ph sz="half" idx="2"/>
          </p:nvPr>
        </p:nvSpPr>
        <p:spPr/>
        <p:txBody>
          <a:bodyPr/>
          <a:lstStyle/>
          <a:p>
            <a:r>
              <a:rPr lang="en-GB" dirty="0">
                <a:solidFill>
                  <a:srgbClr val="0070C0"/>
                </a:solidFill>
              </a:rPr>
              <a:t>Holistic development- development in every area</a:t>
            </a:r>
            <a:endParaRPr lang="en-US" dirty="0">
              <a:solidFill>
                <a:srgbClr val="0070C0"/>
              </a:solidFill>
            </a:endParaRPr>
          </a:p>
        </p:txBody>
      </p:sp>
      <p:sp>
        <p:nvSpPr>
          <p:cNvPr id="5" name="Title 1">
            <a:extLst>
              <a:ext uri="{FF2B5EF4-FFF2-40B4-BE49-F238E27FC236}">
                <a16:creationId xmlns:a16="http://schemas.microsoft.com/office/drawing/2014/main" id="{E18D53FF-DBE5-36CF-A6DF-DB1C6358E1C4}"/>
              </a:ext>
            </a:extLst>
          </p:cNvPr>
          <p:cNvSpPr>
            <a:spLocks noGrp="1"/>
          </p:cNvSpPr>
          <p:nvPr>
            <p:ph type="title"/>
          </p:nvPr>
        </p:nvSpPr>
        <p:spPr>
          <a:xfrm>
            <a:off x="838200" y="365125"/>
            <a:ext cx="10515600" cy="1325563"/>
          </a:xfrm>
        </p:spPr>
        <p:txBody>
          <a:bodyPr/>
          <a:lstStyle/>
          <a:p>
            <a:r>
              <a:rPr lang="en-GB" dirty="0" err="1"/>
              <a:t>Geirfa</a:t>
            </a:r>
            <a:r>
              <a:rPr lang="en-GB" dirty="0"/>
              <a:t> </a:t>
            </a:r>
            <a:br>
              <a:rPr lang="en-GB" dirty="0"/>
            </a:br>
            <a:r>
              <a:rPr lang="en-GB" dirty="0">
                <a:solidFill>
                  <a:srgbClr val="0070C0"/>
                </a:solidFill>
              </a:rPr>
              <a:t>Glossary</a:t>
            </a:r>
            <a:endParaRPr lang="en-US" dirty="0">
              <a:solidFill>
                <a:srgbClr val="0070C0"/>
              </a:solidFill>
            </a:endParaRPr>
          </a:p>
        </p:txBody>
      </p:sp>
    </p:spTree>
    <p:extLst>
      <p:ext uri="{BB962C8B-B14F-4D97-AF65-F5344CB8AC3E}">
        <p14:creationId xmlns:p14="http://schemas.microsoft.com/office/powerpoint/2010/main" val="3501066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9665-A166-77D6-70DD-A7242C3E88F4}"/>
              </a:ext>
            </a:extLst>
          </p:cNvPr>
          <p:cNvSpPr>
            <a:spLocks noGrp="1"/>
          </p:cNvSpPr>
          <p:nvPr>
            <p:ph type="title"/>
          </p:nvPr>
        </p:nvSpPr>
        <p:spPr>
          <a:xfrm>
            <a:off x="1524001" y="59200"/>
            <a:ext cx="9144000" cy="1325563"/>
          </a:xfrm>
        </p:spPr>
        <p:txBody>
          <a:bodyPr>
            <a:normAutofit/>
          </a:bodyPr>
          <a:lstStyle/>
          <a:p>
            <a:r>
              <a:rPr lang="en-GB" sz="4000" dirty="0" err="1">
                <a:latin typeface="Arial" panose="020B0604020202020204" pitchFamily="34" charset="0"/>
                <a:cs typeface="Arial" panose="020B0604020202020204" pitchFamily="34" charset="0"/>
              </a:rPr>
              <a:t>Datblygiad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a:t>
            </a:r>
            <a:r>
              <a:rPr lang="en-GB" altLang="en-US" sz="4000" dirty="0">
                <a:solidFill>
                  <a:srgbClr val="0070C0"/>
                </a:solidFill>
                <a:latin typeface="Arial" panose="020B0604020202020204" pitchFamily="34" charset="0"/>
                <a:cs typeface="Arial" panose="020B0604020202020204" pitchFamily="34" charset="0"/>
              </a:rPr>
              <a:t>Early Development </a:t>
            </a:r>
            <a:endParaRPr lang="en-GB" sz="4000" dirty="0">
              <a:solidFill>
                <a:srgbClr val="0070C0"/>
              </a:solidFill>
            </a:endParaRPr>
          </a:p>
        </p:txBody>
      </p:sp>
      <p:pic>
        <p:nvPicPr>
          <p:cNvPr id="1026" name="Picture 2" descr="What is the first 1,000 days of life?">
            <a:extLst>
              <a:ext uri="{FF2B5EF4-FFF2-40B4-BE49-F238E27FC236}">
                <a16:creationId xmlns:a16="http://schemas.microsoft.com/office/drawing/2014/main" id="{B84E402C-66FC-3510-96DA-60F6295385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43629" y="1384763"/>
            <a:ext cx="7104742" cy="36230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9CB5A92-24BB-5A77-F89F-146579728246}"/>
              </a:ext>
            </a:extLst>
          </p:cNvPr>
          <p:cNvSpPr txBox="1"/>
          <p:nvPr/>
        </p:nvSpPr>
        <p:spPr>
          <a:xfrm>
            <a:off x="2472871" y="5007827"/>
            <a:ext cx="6150428" cy="369332"/>
          </a:xfrm>
          <a:prstGeom prst="rect">
            <a:avLst/>
          </a:prstGeom>
          <a:noFill/>
        </p:spPr>
        <p:txBody>
          <a:bodyPr wrap="square">
            <a:spAutoFit/>
          </a:bodyPr>
          <a:lstStyle/>
          <a:p>
            <a:r>
              <a:rPr lang="en-US" b="0" i="0" u="none" strike="noStrike" dirty="0">
                <a:solidFill>
                  <a:srgbClr val="545454"/>
                </a:solidFill>
                <a:effectLst/>
                <a:latin typeface="Corbel" panose="020B0503020204020204" pitchFamily="34" charset="0"/>
              </a:rPr>
              <a:t>(</a:t>
            </a:r>
            <a:r>
              <a:rPr lang="en-US" b="0" i="0" u="none" strike="noStrike" dirty="0" err="1">
                <a:solidFill>
                  <a:srgbClr val="545454"/>
                </a:solidFill>
                <a:effectLst/>
                <a:latin typeface="Corbel" panose="020B0503020204020204" pitchFamily="34" charset="0"/>
              </a:rPr>
              <a:t>IDSMed</a:t>
            </a:r>
            <a:r>
              <a:rPr lang="en-US" b="0" i="0" u="none" strike="noStrike" dirty="0">
                <a:solidFill>
                  <a:srgbClr val="545454"/>
                </a:solidFill>
                <a:effectLst/>
                <a:latin typeface="Corbel" panose="020B0503020204020204" pitchFamily="34" charset="0"/>
              </a:rPr>
              <a:t>, 2024)</a:t>
            </a:r>
            <a:endParaRPr lang="en-US" dirty="0"/>
          </a:p>
        </p:txBody>
      </p:sp>
    </p:spTree>
    <p:extLst>
      <p:ext uri="{BB962C8B-B14F-4D97-AF65-F5344CB8AC3E}">
        <p14:creationId xmlns:p14="http://schemas.microsoft.com/office/powerpoint/2010/main" val="4149251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772B-E647-9F4F-F3DA-FC66053F9ED8}"/>
              </a:ext>
            </a:extLst>
          </p:cNvPr>
          <p:cNvSpPr>
            <a:spLocks noGrp="1"/>
          </p:cNvSpPr>
          <p:nvPr>
            <p:ph type="title"/>
          </p:nvPr>
        </p:nvSpPr>
        <p:spPr>
          <a:xfrm>
            <a:off x="838200" y="542396"/>
            <a:ext cx="10515600" cy="1325563"/>
          </a:xfrm>
        </p:spPr>
        <p:txBody>
          <a:bodyPr>
            <a:noAutofit/>
          </a:bodyPr>
          <a:lstStyle/>
          <a:p>
            <a:r>
              <a:rPr lang="en-US" sz="3600" dirty="0"/>
              <a:t>A </a:t>
            </a:r>
            <a:r>
              <a:rPr lang="en-US" sz="3600" dirty="0" err="1"/>
              <a:t>yw'r</a:t>
            </a:r>
            <a:r>
              <a:rPr lang="en-US" sz="3600" dirty="0"/>
              <a:t> 1000 </a:t>
            </a:r>
            <a:r>
              <a:rPr lang="en-US" sz="3600" dirty="0" err="1"/>
              <a:t>diwrnod</a:t>
            </a:r>
            <a:r>
              <a:rPr lang="en-US" sz="3600" dirty="0"/>
              <a:t> </a:t>
            </a:r>
            <a:r>
              <a:rPr lang="en-US" sz="3600" dirty="0" err="1"/>
              <a:t>cyntaf</a:t>
            </a:r>
            <a:r>
              <a:rPr lang="en-US" sz="3600" dirty="0"/>
              <a:t> </a:t>
            </a:r>
            <a:r>
              <a:rPr lang="en-US" sz="3600" dirty="0" err="1"/>
              <a:t>yn</a:t>
            </a:r>
            <a:r>
              <a:rPr lang="en-US" sz="3600" dirty="0"/>
              <a:t> </a:t>
            </a:r>
            <a:r>
              <a:rPr lang="en-US" sz="3600" dirty="0" err="1"/>
              <a:t>pennu</a:t>
            </a:r>
            <a:r>
              <a:rPr lang="en-US" sz="3600" dirty="0"/>
              <a:t> </a:t>
            </a:r>
            <a:r>
              <a:rPr lang="en-US" sz="3600" dirty="0" err="1"/>
              <a:t>gweddill</a:t>
            </a:r>
            <a:r>
              <a:rPr lang="en-US" sz="3600" dirty="0"/>
              <a:t> </a:t>
            </a:r>
            <a:r>
              <a:rPr lang="en-US" sz="3600" dirty="0" err="1"/>
              <a:t>eich</a:t>
            </a:r>
            <a:r>
              <a:rPr lang="en-US" sz="3600" dirty="0"/>
              <a:t> </a:t>
            </a:r>
            <a:r>
              <a:rPr lang="en-US" sz="3600" dirty="0" err="1"/>
              <a:t>bywyd</a:t>
            </a:r>
            <a:r>
              <a:rPr lang="en-US" sz="3600" dirty="0"/>
              <a:t>?</a:t>
            </a:r>
            <a:br>
              <a:rPr lang="en-GB" sz="3600" dirty="0"/>
            </a:br>
            <a:r>
              <a:rPr lang="en-GB" sz="3600" dirty="0">
                <a:solidFill>
                  <a:srgbClr val="0070C0"/>
                </a:solidFill>
              </a:rPr>
              <a:t>Do the first 1000 days determine the rest of your life?</a:t>
            </a:r>
            <a:endParaRPr lang="en-US" sz="3600" dirty="0">
              <a:solidFill>
                <a:srgbClr val="0070C0"/>
              </a:solidFill>
            </a:endParaRPr>
          </a:p>
        </p:txBody>
      </p:sp>
      <p:pic>
        <p:nvPicPr>
          <p:cNvPr id="4" name="Online Media 3" title="Do the first 1000 days determine the rest of your life? | DeeDee Yates | TEDxWindhoek">
            <a:hlinkClick r:id="" action="ppaction://media"/>
            <a:extLst>
              <a:ext uri="{FF2B5EF4-FFF2-40B4-BE49-F238E27FC236}">
                <a16:creationId xmlns:a16="http://schemas.microsoft.com/office/drawing/2014/main" id="{59FB467A-6AB3-7A79-F250-15481782ADE5}"/>
              </a:ext>
            </a:extLst>
          </p:cNvPr>
          <p:cNvPicPr>
            <a:picLocks noGrp="1" noRot="1" noChangeAspect="1"/>
          </p:cNvPicPr>
          <p:nvPr>
            <p:ph idx="1"/>
            <a:videoFile r:link="rId1"/>
          </p:nvPr>
        </p:nvPicPr>
        <p:blipFill>
          <a:blip r:embed="rId3"/>
          <a:stretch>
            <a:fillRect/>
          </a:stretch>
        </p:blipFill>
        <p:spPr>
          <a:xfrm>
            <a:off x="2968096" y="1867959"/>
            <a:ext cx="6255808" cy="3534770"/>
          </a:xfrm>
          <a:prstGeom prst="rect">
            <a:avLst/>
          </a:prstGeom>
        </p:spPr>
      </p:pic>
    </p:spTree>
    <p:extLst>
      <p:ext uri="{BB962C8B-B14F-4D97-AF65-F5344CB8AC3E}">
        <p14:creationId xmlns:p14="http://schemas.microsoft.com/office/powerpoint/2010/main" val="426252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F2575-2FEC-9A67-6C69-B98BD835D534}"/>
              </a:ext>
            </a:extLst>
          </p:cNvPr>
          <p:cNvSpPr>
            <a:spLocks noGrp="1"/>
          </p:cNvSpPr>
          <p:nvPr>
            <p:ph type="title"/>
          </p:nvPr>
        </p:nvSpPr>
        <p:spPr/>
        <p:txBody>
          <a:bodyPr/>
          <a:lstStyle/>
          <a:p>
            <a:r>
              <a:rPr lang="en-GB" dirty="0" err="1"/>
              <a:t>Datblygiad</a:t>
            </a:r>
            <a:r>
              <a:rPr lang="en-GB" dirty="0"/>
              <a:t> yr </a:t>
            </a:r>
            <a:r>
              <a:rPr lang="en-GB" dirty="0" err="1"/>
              <a:t>ymenydd</a:t>
            </a:r>
            <a:r>
              <a:rPr lang="en-GB" dirty="0"/>
              <a:t>  </a:t>
            </a:r>
            <a:br>
              <a:rPr lang="en-GB" dirty="0"/>
            </a:br>
            <a:r>
              <a:rPr lang="en-GB" dirty="0">
                <a:solidFill>
                  <a:srgbClr val="0070C0"/>
                </a:solidFill>
              </a:rPr>
              <a:t>Brain development</a:t>
            </a:r>
            <a:endParaRPr lang="en-US" dirty="0">
              <a:solidFill>
                <a:srgbClr val="0070C0"/>
              </a:solidFill>
            </a:endParaRPr>
          </a:p>
        </p:txBody>
      </p:sp>
      <p:sp>
        <p:nvSpPr>
          <p:cNvPr id="4" name="Content Placeholder 3">
            <a:extLst>
              <a:ext uri="{FF2B5EF4-FFF2-40B4-BE49-F238E27FC236}">
                <a16:creationId xmlns:a16="http://schemas.microsoft.com/office/drawing/2014/main" id="{19F2CDC3-7C8F-EFDC-7EB4-1393DA0DB2E5}"/>
              </a:ext>
            </a:extLst>
          </p:cNvPr>
          <p:cNvSpPr>
            <a:spLocks noGrp="1"/>
          </p:cNvSpPr>
          <p:nvPr>
            <p:ph sz="half" idx="1"/>
          </p:nvPr>
        </p:nvSpPr>
        <p:spPr>
          <a:xfrm>
            <a:off x="838200" y="1898197"/>
            <a:ext cx="5181600" cy="4351338"/>
          </a:xfrm>
        </p:spPr>
        <p:txBody>
          <a:bodyPr>
            <a:normAutofit/>
          </a:bodyPr>
          <a:lstStyle/>
          <a:p>
            <a:r>
              <a:rPr lang="en-US" sz="2400" dirty="0" err="1"/>
              <a:t>Mae'r</a:t>
            </a:r>
            <a:r>
              <a:rPr lang="en-US" sz="2400" dirty="0"/>
              <a:t> </a:t>
            </a:r>
            <a:r>
              <a:rPr lang="en-US" sz="2400" dirty="0" err="1"/>
              <a:t>ymennydd</a:t>
            </a:r>
            <a:r>
              <a:rPr lang="en-US" sz="2400" dirty="0"/>
              <a:t> </a:t>
            </a:r>
            <a:r>
              <a:rPr lang="en-US" sz="2400" dirty="0" err="1"/>
              <a:t>yn</a:t>
            </a:r>
            <a:r>
              <a:rPr lang="en-US" sz="2400" dirty="0"/>
              <a:t> </a:t>
            </a:r>
            <a:r>
              <a:rPr lang="en-US" sz="2400" dirty="0" err="1"/>
              <a:t>tyfu'n</a:t>
            </a:r>
            <a:r>
              <a:rPr lang="en-US" sz="2400" dirty="0"/>
              <a:t> </a:t>
            </a:r>
            <a:r>
              <a:rPr lang="en-US" sz="2400" dirty="0" err="1"/>
              <a:t>gyflym</a:t>
            </a:r>
            <a:endParaRPr lang="en-US" sz="2400" dirty="0"/>
          </a:p>
          <a:p>
            <a:r>
              <a:rPr lang="en-US" sz="2400" dirty="0" err="1"/>
              <a:t>Blociau</a:t>
            </a:r>
            <a:r>
              <a:rPr lang="en-US" sz="2400" dirty="0"/>
              <a:t> </a:t>
            </a:r>
            <a:r>
              <a:rPr lang="en-US" sz="2400" dirty="0" err="1"/>
              <a:t>adeiladu'r</a:t>
            </a:r>
            <a:r>
              <a:rPr lang="en-US" sz="2400" dirty="0"/>
              <a:t> </a:t>
            </a:r>
            <a:r>
              <a:rPr lang="en-US" sz="2400" dirty="0" err="1"/>
              <a:t>ymennydd</a:t>
            </a:r>
            <a:r>
              <a:rPr lang="en-US" sz="2400" dirty="0"/>
              <a:t>: </a:t>
            </a:r>
            <a:r>
              <a:rPr lang="en-US" sz="2400" dirty="0" err="1"/>
              <a:t>Maeth</a:t>
            </a:r>
            <a:r>
              <a:rPr lang="en-US" sz="2400" dirty="0"/>
              <a:t>, Cariad a </a:t>
            </a:r>
            <a:r>
              <a:rPr lang="en-US" sz="2400" dirty="0" err="1"/>
              <a:t>gofal</a:t>
            </a:r>
            <a:endParaRPr lang="en-US" sz="2400" dirty="0"/>
          </a:p>
          <a:p>
            <a:r>
              <a:rPr lang="en-US" sz="2400" dirty="0" err="1"/>
              <a:t>Mae'r</a:t>
            </a:r>
            <a:r>
              <a:rPr lang="en-US" sz="2400" dirty="0"/>
              <a:t> </a:t>
            </a:r>
            <a:r>
              <a:rPr lang="en-US" sz="2400" dirty="0" err="1"/>
              <a:t>ymennydd</a:t>
            </a:r>
            <a:r>
              <a:rPr lang="en-US" sz="2400" dirty="0"/>
              <a:t> </a:t>
            </a:r>
            <a:r>
              <a:rPr lang="en-US" sz="2400" dirty="0" err="1"/>
              <a:t>yn</a:t>
            </a:r>
            <a:r>
              <a:rPr lang="en-US" sz="2400" dirty="0"/>
              <a:t> </a:t>
            </a:r>
            <a:r>
              <a:rPr lang="en-US" sz="2400" dirty="0" err="1"/>
              <a:t>gweithio</a:t>
            </a:r>
            <a:r>
              <a:rPr lang="en-US" sz="2400" dirty="0"/>
              <a:t> </a:t>
            </a:r>
            <a:r>
              <a:rPr lang="en-US" sz="2400" dirty="0" err="1"/>
              <a:t>trwy</a:t>
            </a:r>
            <a:r>
              <a:rPr lang="en-US" sz="2400" dirty="0"/>
              <a:t> </a:t>
            </a:r>
            <a:r>
              <a:rPr lang="en-US" sz="2400" dirty="0" err="1"/>
              <a:t>wneud</a:t>
            </a:r>
            <a:r>
              <a:rPr lang="en-US" sz="2400" dirty="0"/>
              <a:t> </a:t>
            </a:r>
            <a:r>
              <a:rPr lang="en-US" sz="2400" dirty="0" err="1"/>
              <a:t>cysylltiadau</a:t>
            </a:r>
            <a:r>
              <a:rPr lang="en-US" sz="2400" dirty="0"/>
              <a:t>; bob </a:t>
            </a:r>
            <a:r>
              <a:rPr lang="en-US" sz="2400" dirty="0" err="1"/>
              <a:t>tro</a:t>
            </a:r>
            <a:r>
              <a:rPr lang="en-US" sz="2400" dirty="0"/>
              <a:t> y </a:t>
            </a:r>
            <a:r>
              <a:rPr lang="en-US" sz="2400" dirty="0" err="1"/>
              <a:t>bydd</a:t>
            </a:r>
            <a:r>
              <a:rPr lang="en-US" sz="2400" dirty="0"/>
              <a:t> </a:t>
            </a:r>
            <a:r>
              <a:rPr lang="en-US" sz="2400" dirty="0" err="1"/>
              <a:t>babi</a:t>
            </a:r>
            <a:r>
              <a:rPr lang="en-US" sz="2400" dirty="0"/>
              <a:t> </a:t>
            </a:r>
            <a:r>
              <a:rPr lang="en-US" sz="2400" dirty="0" err="1"/>
              <a:t>yn</a:t>
            </a:r>
            <a:r>
              <a:rPr lang="en-US" sz="2400" dirty="0"/>
              <a:t> </a:t>
            </a:r>
            <a:r>
              <a:rPr lang="en-US" sz="2400" dirty="0" err="1"/>
              <a:t>clywed</a:t>
            </a:r>
            <a:r>
              <a:rPr lang="en-US" sz="2400" dirty="0"/>
              <a:t> </a:t>
            </a:r>
            <a:r>
              <a:rPr lang="en-US" sz="2400" dirty="0" err="1"/>
              <a:t>sain</a:t>
            </a:r>
            <a:r>
              <a:rPr lang="en-US" sz="2400" dirty="0"/>
              <a:t>, </a:t>
            </a:r>
            <a:r>
              <a:rPr lang="en-US" sz="2400" dirty="0" err="1"/>
              <a:t>yn</a:t>
            </a:r>
            <a:r>
              <a:rPr lang="en-US" sz="2400" dirty="0"/>
              <a:t> </a:t>
            </a:r>
            <a:r>
              <a:rPr lang="en-US" sz="2400" dirty="0" err="1"/>
              <a:t>gweld</a:t>
            </a:r>
            <a:r>
              <a:rPr lang="en-US" sz="2400" dirty="0"/>
              <a:t> </a:t>
            </a:r>
            <a:r>
              <a:rPr lang="en-US" sz="2400" dirty="0" err="1"/>
              <a:t>rhywbeth</a:t>
            </a:r>
            <a:r>
              <a:rPr lang="en-US" sz="2400" dirty="0"/>
              <a:t> </a:t>
            </a:r>
            <a:r>
              <a:rPr lang="en-US" sz="2400" dirty="0" err="1"/>
              <a:t>newydd</a:t>
            </a:r>
            <a:r>
              <a:rPr lang="en-US" sz="2400" dirty="0"/>
              <a:t>, </a:t>
            </a:r>
            <a:r>
              <a:rPr lang="en-US" sz="2400" dirty="0" err="1"/>
              <a:t>neu'n</a:t>
            </a:r>
            <a:r>
              <a:rPr lang="en-US" sz="2400" dirty="0"/>
              <a:t> </a:t>
            </a:r>
            <a:r>
              <a:rPr lang="en-US" sz="2400" dirty="0" err="1"/>
              <a:t>teimlo</a:t>
            </a:r>
            <a:r>
              <a:rPr lang="en-US" sz="2400" dirty="0"/>
              <a:t> </a:t>
            </a:r>
            <a:r>
              <a:rPr lang="en-US" sz="2400" dirty="0" err="1"/>
              <a:t>cyffyrddiad</a:t>
            </a:r>
            <a:r>
              <a:rPr lang="en-US" sz="2400" dirty="0"/>
              <a:t>, </a:t>
            </a:r>
            <a:r>
              <a:rPr lang="en-US" sz="2400" dirty="0" err="1"/>
              <a:t>mae'r</a:t>
            </a:r>
            <a:r>
              <a:rPr lang="en-US" sz="2400" dirty="0"/>
              <a:t> </a:t>
            </a:r>
            <a:r>
              <a:rPr lang="en-US" sz="2400" dirty="0" err="1"/>
              <a:t>cysylltiadau</a:t>
            </a:r>
            <a:r>
              <a:rPr lang="en-US" sz="2400" dirty="0"/>
              <a:t> </a:t>
            </a:r>
            <a:r>
              <a:rPr lang="en-US" sz="2400" dirty="0" err="1"/>
              <a:t>hyn</a:t>
            </a:r>
            <a:r>
              <a:rPr lang="en-US" sz="2400" dirty="0"/>
              <a:t> </a:t>
            </a:r>
            <a:r>
              <a:rPr lang="en-US" sz="2400" dirty="0" err="1"/>
              <a:t>yn</a:t>
            </a:r>
            <a:r>
              <a:rPr lang="en-US" sz="2400" dirty="0"/>
              <a:t> </a:t>
            </a:r>
            <a:r>
              <a:rPr lang="en-US" sz="2400" dirty="0" err="1"/>
              <a:t>cryfhau</a:t>
            </a:r>
            <a:endParaRPr lang="en-US" sz="2400" dirty="0"/>
          </a:p>
        </p:txBody>
      </p:sp>
      <p:sp>
        <p:nvSpPr>
          <p:cNvPr id="5" name="Content Placeholder 4">
            <a:extLst>
              <a:ext uri="{FF2B5EF4-FFF2-40B4-BE49-F238E27FC236}">
                <a16:creationId xmlns:a16="http://schemas.microsoft.com/office/drawing/2014/main" id="{5254A294-D2A6-ECF4-C653-A8EA2C674E1A}"/>
              </a:ext>
            </a:extLst>
          </p:cNvPr>
          <p:cNvSpPr>
            <a:spLocks noGrp="1"/>
          </p:cNvSpPr>
          <p:nvPr>
            <p:ph sz="half" idx="2"/>
          </p:nvPr>
        </p:nvSpPr>
        <p:spPr/>
        <p:txBody>
          <a:bodyPr>
            <a:normAutofit/>
          </a:bodyPr>
          <a:lstStyle/>
          <a:p>
            <a:r>
              <a:rPr lang="en-GB" sz="2400" dirty="0">
                <a:solidFill>
                  <a:srgbClr val="0070C0"/>
                </a:solidFill>
              </a:rPr>
              <a:t>The brain grows fast</a:t>
            </a:r>
          </a:p>
          <a:p>
            <a:r>
              <a:rPr lang="en-GB" sz="2400" dirty="0">
                <a:solidFill>
                  <a:srgbClr val="0070C0"/>
                </a:solidFill>
              </a:rPr>
              <a:t>Building blocks of the brain: Nutrition, Love and care</a:t>
            </a:r>
          </a:p>
          <a:p>
            <a:r>
              <a:rPr lang="en-GB" sz="2400" dirty="0">
                <a:solidFill>
                  <a:srgbClr val="0070C0"/>
                </a:solidFill>
              </a:rPr>
              <a:t>The brain works by making connections; every time a baby hears a sound, sees something new, or feels a touch, these connections get stronger</a:t>
            </a:r>
          </a:p>
          <a:p>
            <a:pPr marL="0" indent="0">
              <a:buNone/>
            </a:pPr>
            <a:r>
              <a:rPr lang="en-GB" sz="2400" dirty="0">
                <a:solidFill>
                  <a:srgbClr val="0070C0"/>
                </a:solidFill>
              </a:rPr>
              <a:t>(House of Commons, 2019)</a:t>
            </a:r>
            <a:endParaRPr lang="en-US" sz="2400" dirty="0">
              <a:solidFill>
                <a:srgbClr val="0070C0"/>
              </a:solidFill>
            </a:endParaRPr>
          </a:p>
        </p:txBody>
      </p:sp>
    </p:spTree>
    <p:extLst>
      <p:ext uri="{BB962C8B-B14F-4D97-AF65-F5344CB8AC3E}">
        <p14:creationId xmlns:p14="http://schemas.microsoft.com/office/powerpoint/2010/main" val="527057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7703-4BFB-681E-0078-2377D5131F4A}"/>
              </a:ext>
            </a:extLst>
          </p:cNvPr>
          <p:cNvSpPr>
            <a:spLocks noGrp="1"/>
          </p:cNvSpPr>
          <p:nvPr>
            <p:ph type="title"/>
          </p:nvPr>
        </p:nvSpPr>
        <p:spPr/>
        <p:txBody>
          <a:bodyPr/>
          <a:lstStyle/>
          <a:p>
            <a:r>
              <a:rPr lang="en-GB" dirty="0" err="1"/>
              <a:t>Rôl</a:t>
            </a:r>
            <a:r>
              <a:rPr lang="en-GB" dirty="0"/>
              <a:t> </a:t>
            </a:r>
            <a:r>
              <a:rPr lang="en-GB" dirty="0" err="1"/>
              <a:t>profiadau</a:t>
            </a:r>
            <a:br>
              <a:rPr lang="en-GB" dirty="0"/>
            </a:br>
            <a:r>
              <a:rPr lang="en-GB" dirty="0">
                <a:solidFill>
                  <a:srgbClr val="0070C0"/>
                </a:solidFill>
              </a:rPr>
              <a:t>The role of experiences </a:t>
            </a:r>
            <a:endParaRPr lang="en-US" dirty="0">
              <a:solidFill>
                <a:srgbClr val="0070C0"/>
              </a:solidFill>
            </a:endParaRPr>
          </a:p>
        </p:txBody>
      </p:sp>
      <p:sp>
        <p:nvSpPr>
          <p:cNvPr id="3" name="Content Placeholder 2">
            <a:extLst>
              <a:ext uri="{FF2B5EF4-FFF2-40B4-BE49-F238E27FC236}">
                <a16:creationId xmlns:a16="http://schemas.microsoft.com/office/drawing/2014/main" id="{E578A010-5B4C-B89B-610E-ADA4AD6E0A5D}"/>
              </a:ext>
            </a:extLst>
          </p:cNvPr>
          <p:cNvSpPr>
            <a:spLocks noGrp="1"/>
          </p:cNvSpPr>
          <p:nvPr>
            <p:ph sz="half" idx="1"/>
          </p:nvPr>
        </p:nvSpPr>
        <p:spPr/>
        <p:txBody>
          <a:bodyPr/>
          <a:lstStyle/>
          <a:p>
            <a:r>
              <a:rPr lang="en-US" dirty="0"/>
              <a:t>Mae </a:t>
            </a:r>
            <a:r>
              <a:rPr lang="en-US" dirty="0" err="1"/>
              <a:t>pob</a:t>
            </a:r>
            <a:r>
              <a:rPr lang="en-US" dirty="0"/>
              <a:t> </a:t>
            </a:r>
            <a:r>
              <a:rPr lang="en-US" dirty="0" err="1"/>
              <a:t>profiad</a:t>
            </a:r>
            <a:r>
              <a:rPr lang="en-US" dirty="0"/>
              <a:t> </a:t>
            </a:r>
            <a:r>
              <a:rPr lang="en-US" dirty="0" err="1"/>
              <a:t>yn</a:t>
            </a:r>
            <a:r>
              <a:rPr lang="en-US" dirty="0"/>
              <a:t> </a:t>
            </a:r>
            <a:r>
              <a:rPr lang="en-US" dirty="0" err="1"/>
              <a:t>ystod</a:t>
            </a:r>
            <a:r>
              <a:rPr lang="en-US" dirty="0"/>
              <a:t> y 1000 </a:t>
            </a:r>
            <a:r>
              <a:rPr lang="en-US" dirty="0" err="1"/>
              <a:t>diwrnod</a:t>
            </a:r>
            <a:r>
              <a:rPr lang="en-US" dirty="0"/>
              <a:t> </a:t>
            </a:r>
            <a:r>
              <a:rPr lang="en-US" dirty="0" err="1"/>
              <a:t>cyntaf</a:t>
            </a:r>
            <a:r>
              <a:rPr lang="en-US" dirty="0"/>
              <a:t> </a:t>
            </a:r>
            <a:r>
              <a:rPr lang="en-US" dirty="0" err="1"/>
              <a:t>yn</a:t>
            </a:r>
            <a:r>
              <a:rPr lang="en-US" dirty="0"/>
              <a:t> </a:t>
            </a:r>
            <a:r>
              <a:rPr lang="en-US" dirty="0" err="1"/>
              <a:t>siapio'r</a:t>
            </a:r>
            <a:r>
              <a:rPr lang="en-US" dirty="0"/>
              <a:t> </a:t>
            </a:r>
            <a:r>
              <a:rPr lang="en-US" dirty="0" err="1"/>
              <a:t>ymennydd</a:t>
            </a:r>
            <a:r>
              <a:rPr lang="en-US" dirty="0"/>
              <a:t>; </a:t>
            </a:r>
            <a:r>
              <a:rPr lang="en-US" dirty="0" err="1"/>
              <a:t>clywed</a:t>
            </a:r>
            <a:r>
              <a:rPr lang="en-US" dirty="0"/>
              <a:t> </a:t>
            </a:r>
            <a:r>
              <a:rPr lang="en-US" dirty="0" err="1"/>
              <a:t>iaith</a:t>
            </a:r>
            <a:r>
              <a:rPr lang="en-US" dirty="0"/>
              <a:t>, </a:t>
            </a:r>
            <a:r>
              <a:rPr lang="en-US" dirty="0" err="1"/>
              <a:t>cael</a:t>
            </a:r>
            <a:r>
              <a:rPr lang="en-US" dirty="0"/>
              <a:t> </a:t>
            </a:r>
            <a:r>
              <a:rPr lang="en-US" dirty="0" err="1"/>
              <a:t>ei</a:t>
            </a:r>
            <a:r>
              <a:rPr lang="en-US" dirty="0"/>
              <a:t> dal, </a:t>
            </a:r>
            <a:r>
              <a:rPr lang="en-US" dirty="0" err="1"/>
              <a:t>archwilio'r</a:t>
            </a:r>
            <a:r>
              <a:rPr lang="en-US" dirty="0"/>
              <a:t> </a:t>
            </a:r>
            <a:r>
              <a:rPr lang="en-US" dirty="0" err="1"/>
              <a:t>amgylchedd</a:t>
            </a:r>
            <a:r>
              <a:rPr lang="en-US" dirty="0"/>
              <a:t>.</a:t>
            </a:r>
          </a:p>
        </p:txBody>
      </p:sp>
      <p:sp>
        <p:nvSpPr>
          <p:cNvPr id="4" name="Content Placeholder 3">
            <a:extLst>
              <a:ext uri="{FF2B5EF4-FFF2-40B4-BE49-F238E27FC236}">
                <a16:creationId xmlns:a16="http://schemas.microsoft.com/office/drawing/2014/main" id="{49FF9D9D-A727-854B-E72B-180A5EB7C572}"/>
              </a:ext>
            </a:extLst>
          </p:cNvPr>
          <p:cNvSpPr>
            <a:spLocks noGrp="1"/>
          </p:cNvSpPr>
          <p:nvPr>
            <p:ph sz="half" idx="2"/>
          </p:nvPr>
        </p:nvSpPr>
        <p:spPr/>
        <p:txBody>
          <a:bodyPr/>
          <a:lstStyle/>
          <a:p>
            <a:r>
              <a:rPr lang="en-GB" dirty="0">
                <a:solidFill>
                  <a:srgbClr val="0070C0"/>
                </a:solidFill>
              </a:rPr>
              <a:t>Every experience during the first 1000 days shapes the brain; hearing language, being held, exploring the environment.</a:t>
            </a:r>
          </a:p>
          <a:p>
            <a:pPr marL="0" indent="0">
              <a:buNone/>
            </a:pPr>
            <a:r>
              <a:rPr lang="en-GB" dirty="0">
                <a:solidFill>
                  <a:srgbClr val="0070C0"/>
                </a:solidFill>
              </a:rPr>
              <a:t>(HM Government, 2021)</a:t>
            </a:r>
            <a:endParaRPr lang="en-US" dirty="0">
              <a:solidFill>
                <a:srgbClr val="0070C0"/>
              </a:solidFill>
            </a:endParaRPr>
          </a:p>
        </p:txBody>
      </p:sp>
    </p:spTree>
    <p:extLst>
      <p:ext uri="{BB962C8B-B14F-4D97-AF65-F5344CB8AC3E}">
        <p14:creationId xmlns:p14="http://schemas.microsoft.com/office/powerpoint/2010/main" val="1622063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7431-DD09-8722-75B9-64F65988562E}"/>
              </a:ext>
            </a:extLst>
          </p:cNvPr>
          <p:cNvSpPr>
            <a:spLocks noGrp="1"/>
          </p:cNvSpPr>
          <p:nvPr>
            <p:ph type="title"/>
          </p:nvPr>
        </p:nvSpPr>
        <p:spPr/>
        <p:txBody>
          <a:bodyPr/>
          <a:lstStyle/>
          <a:p>
            <a:r>
              <a:rPr lang="en-GB" dirty="0"/>
              <a:t>Pam </a:t>
            </a:r>
            <a:r>
              <a:rPr lang="en-GB" dirty="0" err="1"/>
              <a:t>ei</a:t>
            </a:r>
            <a:r>
              <a:rPr lang="en-GB" dirty="0"/>
              <a:t> </a:t>
            </a:r>
            <a:r>
              <a:rPr lang="en-GB" dirty="0" err="1"/>
              <a:t>fod</a:t>
            </a:r>
            <a:r>
              <a:rPr lang="en-GB" dirty="0"/>
              <a:t> </a:t>
            </a:r>
            <a:r>
              <a:rPr lang="en-GB" dirty="0" err="1"/>
              <a:t>yn</a:t>
            </a:r>
            <a:r>
              <a:rPr lang="en-GB" dirty="0"/>
              <a:t> </a:t>
            </a:r>
            <a:r>
              <a:rPr lang="en-GB" dirty="0" err="1"/>
              <a:t>bwysig</a:t>
            </a:r>
            <a:br>
              <a:rPr lang="en-GB" dirty="0"/>
            </a:br>
            <a:r>
              <a:rPr lang="en-GB" dirty="0">
                <a:solidFill>
                  <a:srgbClr val="0070C0"/>
                </a:solidFill>
              </a:rPr>
              <a:t>Why it matters</a:t>
            </a:r>
            <a:endParaRPr lang="en-US" dirty="0">
              <a:solidFill>
                <a:srgbClr val="0070C0"/>
              </a:solidFill>
            </a:endParaRPr>
          </a:p>
        </p:txBody>
      </p:sp>
      <p:sp>
        <p:nvSpPr>
          <p:cNvPr id="3" name="Content Placeholder 2">
            <a:extLst>
              <a:ext uri="{FF2B5EF4-FFF2-40B4-BE49-F238E27FC236}">
                <a16:creationId xmlns:a16="http://schemas.microsoft.com/office/drawing/2014/main" id="{E20B41FA-000A-4351-AE73-A2BBB514B3FA}"/>
              </a:ext>
            </a:extLst>
          </p:cNvPr>
          <p:cNvSpPr>
            <a:spLocks noGrp="1"/>
          </p:cNvSpPr>
          <p:nvPr>
            <p:ph sz="half" idx="1"/>
          </p:nvPr>
        </p:nvSpPr>
        <p:spPr/>
        <p:txBody>
          <a:bodyPr/>
          <a:lstStyle/>
          <a:p>
            <a:r>
              <a:rPr lang="en-US" dirty="0"/>
              <a:t>Mae </a:t>
            </a:r>
            <a:r>
              <a:rPr lang="en-US" dirty="0" err="1"/>
              <a:t>datblygiad</a:t>
            </a:r>
            <a:r>
              <a:rPr lang="en-US" dirty="0"/>
              <a:t> yr </a:t>
            </a:r>
            <a:r>
              <a:rPr lang="en-US" dirty="0" err="1"/>
              <a:t>ymennydd</a:t>
            </a:r>
            <a:r>
              <a:rPr lang="en-US" dirty="0"/>
              <a:t> </a:t>
            </a:r>
            <a:r>
              <a:rPr lang="en-US" dirty="0" err="1"/>
              <a:t>yn</a:t>
            </a:r>
            <a:r>
              <a:rPr lang="en-US" dirty="0"/>
              <a:t> </a:t>
            </a:r>
            <a:r>
              <a:rPr lang="en-US" dirty="0" err="1"/>
              <a:t>ystod</a:t>
            </a:r>
            <a:r>
              <a:rPr lang="en-US" dirty="0"/>
              <a:t> y 1000 </a:t>
            </a:r>
            <a:r>
              <a:rPr lang="en-US" dirty="0" err="1"/>
              <a:t>diwrnod</a:t>
            </a:r>
            <a:r>
              <a:rPr lang="en-US" dirty="0"/>
              <a:t> </a:t>
            </a:r>
            <a:r>
              <a:rPr lang="en-US" dirty="0" err="1"/>
              <a:t>cyntaf</a:t>
            </a:r>
            <a:r>
              <a:rPr lang="en-US" dirty="0"/>
              <a:t> </a:t>
            </a:r>
            <a:r>
              <a:rPr lang="en-US" dirty="0" err="1"/>
              <a:t>yn</a:t>
            </a:r>
            <a:r>
              <a:rPr lang="en-US" dirty="0"/>
              <a:t> </a:t>
            </a:r>
            <a:r>
              <a:rPr lang="en-US" dirty="0" err="1"/>
              <a:t>gosod</a:t>
            </a:r>
            <a:r>
              <a:rPr lang="en-US" dirty="0"/>
              <a:t> </a:t>
            </a:r>
            <a:r>
              <a:rPr lang="en-US" dirty="0" err="1"/>
              <a:t>sylfaen</a:t>
            </a:r>
            <a:r>
              <a:rPr lang="en-US" dirty="0"/>
              <a:t> </a:t>
            </a:r>
            <a:r>
              <a:rPr lang="en-US" dirty="0" err="1"/>
              <a:t>ar</a:t>
            </a:r>
            <a:r>
              <a:rPr lang="en-US" dirty="0"/>
              <a:t> </a:t>
            </a:r>
            <a:r>
              <a:rPr lang="en-US" dirty="0" err="1"/>
              <a:t>gyfer</a:t>
            </a:r>
            <a:r>
              <a:rPr lang="en-US" dirty="0"/>
              <a:t> </a:t>
            </a:r>
            <a:r>
              <a:rPr lang="en-US" dirty="0" err="1"/>
              <a:t>llwyddiant</a:t>
            </a:r>
            <a:r>
              <a:rPr lang="en-US" dirty="0"/>
              <a:t> </a:t>
            </a:r>
            <a:r>
              <a:rPr lang="en-US" dirty="0" err="1"/>
              <a:t>yn</a:t>
            </a:r>
            <a:r>
              <a:rPr lang="en-US" dirty="0"/>
              <a:t> yr </a:t>
            </a:r>
            <a:r>
              <a:rPr lang="en-US" dirty="0" err="1"/>
              <a:t>ysgol</a:t>
            </a:r>
            <a:r>
              <a:rPr lang="en-US" dirty="0"/>
              <a:t>, </a:t>
            </a:r>
            <a:r>
              <a:rPr lang="en-US" dirty="0" err="1"/>
              <a:t>perthnasoedd</a:t>
            </a:r>
            <a:r>
              <a:rPr lang="en-US" dirty="0"/>
              <a:t> </a:t>
            </a:r>
            <a:r>
              <a:rPr lang="en-US" dirty="0" err="1"/>
              <a:t>ayyb</a:t>
            </a:r>
            <a:r>
              <a:rPr lang="en-US" dirty="0"/>
              <a:t>.</a:t>
            </a:r>
          </a:p>
        </p:txBody>
      </p:sp>
      <p:sp>
        <p:nvSpPr>
          <p:cNvPr id="4" name="Content Placeholder 3">
            <a:extLst>
              <a:ext uri="{FF2B5EF4-FFF2-40B4-BE49-F238E27FC236}">
                <a16:creationId xmlns:a16="http://schemas.microsoft.com/office/drawing/2014/main" id="{9ACEEBCC-E947-AA71-E698-1531B42C6B6F}"/>
              </a:ext>
            </a:extLst>
          </p:cNvPr>
          <p:cNvSpPr>
            <a:spLocks noGrp="1"/>
          </p:cNvSpPr>
          <p:nvPr>
            <p:ph sz="half" idx="2"/>
          </p:nvPr>
        </p:nvSpPr>
        <p:spPr/>
        <p:txBody>
          <a:bodyPr/>
          <a:lstStyle/>
          <a:p>
            <a:r>
              <a:rPr lang="en-GB" dirty="0">
                <a:solidFill>
                  <a:srgbClr val="0070C0"/>
                </a:solidFill>
              </a:rPr>
              <a:t>Healthy brain development during these first 1000 days sets foundation for success in school, relationships etc.</a:t>
            </a:r>
          </a:p>
          <a:p>
            <a:pPr marL="0" indent="0">
              <a:buNone/>
            </a:pPr>
            <a:r>
              <a:rPr lang="en-GB" dirty="0">
                <a:solidFill>
                  <a:srgbClr val="0070C0"/>
                </a:solidFill>
              </a:rPr>
              <a:t>(HM Government, 2021)</a:t>
            </a:r>
            <a:endParaRPr lang="en-US" dirty="0">
              <a:solidFill>
                <a:srgbClr val="0070C0"/>
              </a:solidFill>
            </a:endParaRPr>
          </a:p>
          <a:p>
            <a:endParaRPr lang="en-US" dirty="0">
              <a:solidFill>
                <a:srgbClr val="0070C0"/>
              </a:solidFill>
            </a:endParaRPr>
          </a:p>
        </p:txBody>
      </p:sp>
    </p:spTree>
    <p:extLst>
      <p:ext uri="{BB962C8B-B14F-4D97-AF65-F5344CB8AC3E}">
        <p14:creationId xmlns:p14="http://schemas.microsoft.com/office/powerpoint/2010/main" val="2705543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2B509A-B4B7-47E2-2E68-6DBEE67862C3}"/>
              </a:ext>
            </a:extLst>
          </p:cNvPr>
          <p:cNvSpPr>
            <a:spLocks noGrp="1"/>
          </p:cNvSpPr>
          <p:nvPr>
            <p:ph type="title"/>
          </p:nvPr>
        </p:nvSpPr>
        <p:spPr/>
        <p:txBody>
          <a:bodyPr/>
          <a:lstStyle/>
          <a:p>
            <a:r>
              <a:rPr lang="en-GB" dirty="0">
                <a:solidFill>
                  <a:srgbClr val="0070C0"/>
                </a:solidFill>
              </a:rPr>
              <a:t>Building babies’ brains</a:t>
            </a:r>
            <a:endParaRPr lang="en-US" dirty="0">
              <a:solidFill>
                <a:srgbClr val="0070C0"/>
              </a:solidFill>
            </a:endParaRPr>
          </a:p>
        </p:txBody>
      </p:sp>
      <p:sp>
        <p:nvSpPr>
          <p:cNvPr id="6" name="Content Placeholder 5">
            <a:extLst>
              <a:ext uri="{FF2B5EF4-FFF2-40B4-BE49-F238E27FC236}">
                <a16:creationId xmlns:a16="http://schemas.microsoft.com/office/drawing/2014/main" id="{0E74445D-C40A-42AA-8395-B9ADCD0304D4}"/>
              </a:ext>
            </a:extLst>
          </p:cNvPr>
          <p:cNvSpPr>
            <a:spLocks noGrp="1"/>
          </p:cNvSpPr>
          <p:nvPr>
            <p:ph idx="1"/>
          </p:nvPr>
        </p:nvSpPr>
        <p:spPr/>
        <p:txBody>
          <a:bodyPr/>
          <a:lstStyle/>
          <a:p>
            <a:pPr algn="l"/>
            <a:r>
              <a:rPr lang="en-US" b="0" i="0" dirty="0">
                <a:solidFill>
                  <a:srgbClr val="0070C0"/>
                </a:solidFill>
                <a:effectLst/>
                <a:latin typeface="Poppins" panose="020B0502040204020203" pitchFamily="2" charset="0"/>
              </a:rPr>
              <a:t>“</a:t>
            </a:r>
            <a:r>
              <a:rPr lang="en-US" b="0" i="1" dirty="0">
                <a:solidFill>
                  <a:srgbClr val="0070C0"/>
                </a:solidFill>
                <a:effectLst/>
                <a:latin typeface="Poppins" panose="020B0502040204020203" pitchFamily="2" charset="0"/>
              </a:rPr>
              <a:t>The period from pregnancy to age three is when children are most susceptible to environmental influences. Investing in this period is one of the most efficient and effective ways to help eliminate extreme poverty and inequality, boost shared prosperity, and create the human capital needed for economies to diversify and grow</a:t>
            </a:r>
            <a:r>
              <a:rPr lang="en-US" b="0" i="0" dirty="0">
                <a:solidFill>
                  <a:srgbClr val="0070C0"/>
                </a:solidFill>
                <a:effectLst/>
                <a:latin typeface="Poppins" panose="020B0502040204020203" pitchFamily="2" charset="0"/>
              </a:rPr>
              <a:t>.”</a:t>
            </a:r>
          </a:p>
          <a:p>
            <a:pPr marL="0" indent="0" algn="l">
              <a:buNone/>
            </a:pPr>
            <a:r>
              <a:rPr lang="en-US" b="1" i="0" dirty="0" err="1">
                <a:solidFill>
                  <a:srgbClr val="0070C0"/>
                </a:solidFill>
                <a:effectLst/>
                <a:latin typeface="Poppins" panose="020B0502040204020203" pitchFamily="2" charset="0"/>
              </a:rPr>
              <a:t>Unicef</a:t>
            </a:r>
            <a:r>
              <a:rPr lang="en-US" b="1" i="0" dirty="0">
                <a:solidFill>
                  <a:srgbClr val="0070C0"/>
                </a:solidFill>
                <a:effectLst/>
                <a:latin typeface="Poppins" panose="020B0502040204020203" pitchFamily="2" charset="0"/>
              </a:rPr>
              <a:t>, World Bank and World Health Organization Nurturing Care Framework</a:t>
            </a:r>
            <a:endParaRPr lang="en-US" b="0" i="0" dirty="0">
              <a:solidFill>
                <a:srgbClr val="0070C0"/>
              </a:solidFill>
              <a:effectLst/>
              <a:latin typeface="Poppins" panose="020B0502040204020203" pitchFamily="2" charset="0"/>
            </a:endParaRPr>
          </a:p>
          <a:p>
            <a:endParaRPr lang="en-US" dirty="0"/>
          </a:p>
        </p:txBody>
      </p:sp>
    </p:spTree>
    <p:extLst>
      <p:ext uri="{BB962C8B-B14F-4D97-AF65-F5344CB8AC3E}">
        <p14:creationId xmlns:p14="http://schemas.microsoft.com/office/powerpoint/2010/main" val="1655406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by brain facts IG1">
            <a:extLst>
              <a:ext uri="{FF2B5EF4-FFF2-40B4-BE49-F238E27FC236}">
                <a16:creationId xmlns:a16="http://schemas.microsoft.com/office/drawing/2014/main" id="{2387F022-92D2-BAFC-096D-0A197209C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5916" y="0"/>
            <a:ext cx="484663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1D7E873-B65C-CEDE-3F6A-C9C97E78C1ED}"/>
              </a:ext>
            </a:extLst>
          </p:cNvPr>
          <p:cNvSpPr txBox="1"/>
          <p:nvPr/>
        </p:nvSpPr>
        <p:spPr>
          <a:xfrm>
            <a:off x="7912553" y="5355771"/>
            <a:ext cx="3531736" cy="369332"/>
          </a:xfrm>
          <a:prstGeom prst="rect">
            <a:avLst/>
          </a:prstGeom>
          <a:noFill/>
        </p:spPr>
        <p:txBody>
          <a:bodyPr wrap="none" rtlCol="0">
            <a:spAutoFit/>
          </a:bodyPr>
          <a:lstStyle/>
          <a:p>
            <a:r>
              <a:rPr lang="en-GB" dirty="0"/>
              <a:t>(Parent-Infant Foundation, 2024)</a:t>
            </a:r>
            <a:endParaRPr lang="en-US" dirty="0"/>
          </a:p>
        </p:txBody>
      </p:sp>
    </p:spTree>
    <p:extLst>
      <p:ext uri="{BB962C8B-B14F-4D97-AF65-F5344CB8AC3E}">
        <p14:creationId xmlns:p14="http://schemas.microsoft.com/office/powerpoint/2010/main" val="3142884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2. Serve &amp; Return Interaction Shapes Brain Circuitry">
            <a:hlinkClick r:id="" action="ppaction://media"/>
            <a:extLst>
              <a:ext uri="{FF2B5EF4-FFF2-40B4-BE49-F238E27FC236}">
                <a16:creationId xmlns:a16="http://schemas.microsoft.com/office/drawing/2014/main" id="{97C7A186-9F4C-2AEF-8A7F-2C53B3E1DA51}"/>
              </a:ext>
            </a:extLst>
          </p:cNvPr>
          <p:cNvPicPr>
            <a:picLocks noGrp="1" noRot="1" noChangeAspect="1"/>
          </p:cNvPicPr>
          <p:nvPr>
            <p:ph sz="half" idx="1"/>
            <a:videoFile r:link="rId1"/>
          </p:nvPr>
        </p:nvPicPr>
        <p:blipFill>
          <a:blip r:embed="rId4"/>
          <a:stretch>
            <a:fillRect/>
          </a:stretch>
        </p:blipFill>
        <p:spPr>
          <a:xfrm>
            <a:off x="3035299" y="1931459"/>
            <a:ext cx="6121401" cy="3458291"/>
          </a:xfrm>
          <a:prstGeom prst="rect">
            <a:avLst/>
          </a:prstGeom>
        </p:spPr>
      </p:pic>
      <p:sp>
        <p:nvSpPr>
          <p:cNvPr id="6" name="Title 1">
            <a:extLst>
              <a:ext uri="{FF2B5EF4-FFF2-40B4-BE49-F238E27FC236}">
                <a16:creationId xmlns:a16="http://schemas.microsoft.com/office/drawing/2014/main" id="{E49360C9-8698-A440-DF68-E496E39EEC19}"/>
              </a:ext>
            </a:extLst>
          </p:cNvPr>
          <p:cNvSpPr>
            <a:spLocks noGrp="1"/>
          </p:cNvSpPr>
          <p:nvPr>
            <p:ph type="title"/>
          </p:nvPr>
        </p:nvSpPr>
        <p:spPr>
          <a:xfrm>
            <a:off x="838200" y="365125"/>
            <a:ext cx="10515600" cy="1325563"/>
          </a:xfrm>
        </p:spPr>
        <p:txBody>
          <a:bodyPr>
            <a:normAutofit/>
          </a:bodyPr>
          <a:lstStyle/>
          <a:p>
            <a:pPr algn="ctr"/>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Serfio a dychwelyd</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Serve and return</a:t>
            </a:r>
          </a:p>
        </p:txBody>
      </p:sp>
      <p:sp>
        <p:nvSpPr>
          <p:cNvPr id="2" name="TextBox 1">
            <a:extLst>
              <a:ext uri="{FF2B5EF4-FFF2-40B4-BE49-F238E27FC236}">
                <a16:creationId xmlns:a16="http://schemas.microsoft.com/office/drawing/2014/main" id="{64EBAA2B-E79E-2D2D-CEEF-79754AEE74DA}"/>
              </a:ext>
            </a:extLst>
          </p:cNvPr>
          <p:cNvSpPr txBox="1"/>
          <p:nvPr/>
        </p:nvSpPr>
        <p:spPr>
          <a:xfrm>
            <a:off x="3035299" y="5389750"/>
            <a:ext cx="2860591" cy="369332"/>
          </a:xfrm>
          <a:prstGeom prst="rect">
            <a:avLst/>
          </a:prstGeom>
          <a:noFill/>
        </p:spPr>
        <p:txBody>
          <a:bodyPr wrap="none" rtlCol="0">
            <a:spAutoFit/>
          </a:bodyPr>
          <a:lstStyle/>
          <a:p>
            <a:r>
              <a:rPr lang="en-GB" dirty="0"/>
              <a:t>(Harvard University, 2024)</a:t>
            </a:r>
            <a:endParaRPr lang="en-US" dirty="0"/>
          </a:p>
        </p:txBody>
      </p:sp>
    </p:spTree>
    <p:extLst>
      <p:ext uri="{BB962C8B-B14F-4D97-AF65-F5344CB8AC3E}">
        <p14:creationId xmlns:p14="http://schemas.microsoft.com/office/powerpoint/2010/main" val="380295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73FC-63FC-463D-B728-8B56B2848D68}"/>
              </a:ext>
            </a:extLst>
          </p:cNvPr>
          <p:cNvSpPr>
            <a:spLocks noGrp="1"/>
          </p:cNvSpPr>
          <p:nvPr>
            <p:ph type="title"/>
          </p:nvPr>
        </p:nvSpPr>
        <p:spPr/>
        <p:txBody>
          <a:bodyPr>
            <a:normAutofit/>
          </a:bodyPr>
          <a:lstStyle/>
          <a:p>
            <a:r>
              <a:rPr lang="cy-GB" dirty="0">
                <a:solidFill>
                  <a:srgbClr val="000000"/>
                </a:solidFill>
                <a:latin typeface="Arial" panose="020B0604020202020204" pitchFamily="34" charset="0"/>
                <a:ea typeface="DengXian" panose="02010600030101010101" pitchFamily="2" charset="-122"/>
                <a:cs typeface="Arial" panose="020B0604020202020204" pitchFamily="34" charset="0"/>
              </a:rPr>
              <a:t>Serfio a dychwelyd</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Serve and return</a:t>
            </a:r>
          </a:p>
        </p:txBody>
      </p:sp>
      <p:sp>
        <p:nvSpPr>
          <p:cNvPr id="3" name="Content Placeholder 2">
            <a:extLst>
              <a:ext uri="{FF2B5EF4-FFF2-40B4-BE49-F238E27FC236}">
                <a16:creationId xmlns:a16="http://schemas.microsoft.com/office/drawing/2014/main" id="{FB2F4BD9-B790-426F-8333-F4EDDB400C64}"/>
              </a:ext>
            </a:extLst>
          </p:cNvPr>
          <p:cNvSpPr>
            <a:spLocks noGrp="1"/>
          </p:cNvSpPr>
          <p:nvPr>
            <p:ph sz="half" idx="1"/>
          </p:nvPr>
        </p:nvSpPr>
        <p:spPr>
          <a:xfrm>
            <a:off x="838199" y="2061708"/>
            <a:ext cx="5181600" cy="4351338"/>
          </a:xfrm>
        </p:spPr>
        <p:txBody>
          <a:bodyPr>
            <a:normAutofit/>
          </a:bodyPr>
          <a:lstStyle/>
          <a:p>
            <a:pPr marL="0" indent="0">
              <a:buNone/>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Gall hyn cael ei wneud trwy;</a:t>
            </a: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Ymateb i'n lleisiau a’n hagosrwydd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Cyswllt llygaid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Cyffwrdd</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Cerddoriaeth</a:t>
            </a:r>
            <a:endParaRPr lang="cy-GB" sz="2600" dirty="0">
              <a:latin typeface="Arial" panose="020B0604020202020204" pitchFamily="34" charset="0"/>
              <a:ea typeface="Times New Roman" panose="02020603050405020304" pitchFamily="18" charset="0"/>
              <a:cs typeface="Arial" panose="020B0604020202020204" pitchFamily="34" charset="0"/>
            </a:endParaRPr>
          </a:p>
          <a:p>
            <a:pPr marL="257175" indent="-257175">
              <a:tabLst>
                <a:tab pos="342900" algn="l"/>
              </a:tabLst>
            </a:pPr>
            <a:r>
              <a:rPr lang="cy-GB" sz="2600" dirty="0">
                <a:solidFill>
                  <a:srgbClr val="000000"/>
                </a:solidFill>
                <a:latin typeface="Arial" panose="020B0604020202020204" pitchFamily="34" charset="0"/>
                <a:ea typeface="Times New Roman" panose="02020603050405020304" pitchFamily="18" charset="0"/>
                <a:cs typeface="Arial" panose="020B0604020202020204" pitchFamily="34" charset="0"/>
              </a:rPr>
              <a:t>Mynegiant wyneb</a:t>
            </a:r>
            <a:endParaRPr lang="cy-GB" sz="2600" dirty="0">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491CDAD-6A74-434D-9BEF-35F10C105610}"/>
              </a:ext>
            </a:extLst>
          </p:cNvPr>
          <p:cNvSpPr>
            <a:spLocks noGrp="1"/>
          </p:cNvSpPr>
          <p:nvPr>
            <p:ph sz="half" idx="2"/>
          </p:nvPr>
        </p:nvSpPr>
        <p:spPr>
          <a:xfrm>
            <a:off x="6172202" y="2061708"/>
            <a:ext cx="5181600" cy="4351338"/>
          </a:xfrm>
        </p:spPr>
        <p:txBody>
          <a:bodyPr>
            <a:normAutofit/>
          </a:bodyPr>
          <a:lstStyle/>
          <a:p>
            <a:pPr marL="0" indent="0">
              <a:buNone/>
            </a:pPr>
            <a:r>
              <a:rPr lang="en-GB" sz="2400" dirty="0">
                <a:solidFill>
                  <a:srgbClr val="0070C0"/>
                </a:solidFill>
                <a:latin typeface="Arial" panose="020B0604020202020204" pitchFamily="34" charset="0"/>
                <a:cs typeface="Arial" panose="020B0604020202020204" pitchFamily="34" charset="0"/>
              </a:rPr>
              <a:t>This can be done through;</a:t>
            </a:r>
          </a:p>
          <a:p>
            <a:r>
              <a:rPr lang="en-GB" sz="2400" dirty="0">
                <a:solidFill>
                  <a:srgbClr val="0070C0"/>
                </a:solidFill>
                <a:latin typeface="Arial" panose="020B0604020202020204" pitchFamily="34" charset="0"/>
                <a:cs typeface="Arial" panose="020B0604020202020204" pitchFamily="34" charset="0"/>
              </a:rPr>
              <a:t>Response to our voices and closeness</a:t>
            </a:r>
          </a:p>
          <a:p>
            <a:r>
              <a:rPr lang="en-GB" sz="2400" dirty="0">
                <a:solidFill>
                  <a:srgbClr val="0070C0"/>
                </a:solidFill>
                <a:latin typeface="Arial" panose="020B0604020202020204" pitchFamily="34" charset="0"/>
                <a:cs typeface="Arial" panose="020B0604020202020204" pitchFamily="34" charset="0"/>
              </a:rPr>
              <a:t>Eye contact</a:t>
            </a:r>
          </a:p>
          <a:p>
            <a:r>
              <a:rPr lang="en-GB" sz="2400" dirty="0">
                <a:solidFill>
                  <a:srgbClr val="0070C0"/>
                </a:solidFill>
                <a:latin typeface="Arial" panose="020B0604020202020204" pitchFamily="34" charset="0"/>
                <a:cs typeface="Arial" panose="020B0604020202020204" pitchFamily="34" charset="0"/>
              </a:rPr>
              <a:t>Touch</a:t>
            </a:r>
          </a:p>
          <a:p>
            <a:r>
              <a:rPr lang="en-GB" sz="2400" dirty="0">
                <a:solidFill>
                  <a:srgbClr val="0070C0"/>
                </a:solidFill>
                <a:latin typeface="Arial" panose="020B0604020202020204" pitchFamily="34" charset="0"/>
                <a:cs typeface="Arial" panose="020B0604020202020204" pitchFamily="34" charset="0"/>
              </a:rPr>
              <a:t>Music</a:t>
            </a:r>
          </a:p>
          <a:p>
            <a:r>
              <a:rPr lang="en-GB" sz="2400" dirty="0">
                <a:solidFill>
                  <a:srgbClr val="0070C0"/>
                </a:solidFill>
                <a:latin typeface="Arial" panose="020B0604020202020204" pitchFamily="34" charset="0"/>
                <a:cs typeface="Arial" panose="020B0604020202020204" pitchFamily="34" charset="0"/>
              </a:rPr>
              <a:t>Facial expression</a:t>
            </a:r>
          </a:p>
          <a:p>
            <a:pPr marL="0" indent="0">
              <a:buNone/>
            </a:pPr>
            <a:r>
              <a:rPr lang="en-GB" sz="2400" dirty="0">
                <a:solidFill>
                  <a:srgbClr val="0070C0"/>
                </a:solidFill>
                <a:latin typeface="Arial" panose="020B0604020202020204" pitchFamily="34" charset="0"/>
                <a:cs typeface="Arial" panose="020B0604020202020204" pitchFamily="34" charset="0"/>
              </a:rPr>
              <a:t>(Harvard University, 2024)</a:t>
            </a:r>
          </a:p>
          <a:p>
            <a:endParaRPr lang="en-GB" dirty="0"/>
          </a:p>
          <a:p>
            <a:endParaRPr lang="en-GB" dirty="0"/>
          </a:p>
        </p:txBody>
      </p:sp>
    </p:spTree>
    <p:extLst>
      <p:ext uri="{BB962C8B-B14F-4D97-AF65-F5344CB8AC3E}">
        <p14:creationId xmlns:p14="http://schemas.microsoft.com/office/powerpoint/2010/main" val="195075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EB8D-5DCB-DF34-F9C6-16F58199D9FB}"/>
              </a:ext>
            </a:extLst>
          </p:cNvPr>
          <p:cNvSpPr>
            <a:spLocks noGrp="1"/>
          </p:cNvSpPr>
          <p:nvPr>
            <p:ph type="title"/>
          </p:nvPr>
        </p:nvSpPr>
        <p:spPr>
          <a:xfrm>
            <a:off x="838200" y="365125"/>
            <a:ext cx="5257800" cy="1325563"/>
          </a:xfrm>
        </p:spPr>
        <p:txBody>
          <a:bodyPr/>
          <a:lstStyle/>
          <a:p>
            <a:r>
              <a:rPr lang="en-GB" sz="4400" dirty="0" err="1"/>
              <a:t>Cinesthesia</a:t>
            </a:r>
            <a:endParaRPr lang="en-US" dirty="0">
              <a:solidFill>
                <a:srgbClr val="0070C0"/>
              </a:solidFill>
            </a:endParaRPr>
          </a:p>
        </p:txBody>
      </p:sp>
      <p:sp>
        <p:nvSpPr>
          <p:cNvPr id="3" name="Content Placeholder 2">
            <a:extLst>
              <a:ext uri="{FF2B5EF4-FFF2-40B4-BE49-F238E27FC236}">
                <a16:creationId xmlns:a16="http://schemas.microsoft.com/office/drawing/2014/main" id="{B7310F5C-618A-0521-ECD9-377415D458BE}"/>
              </a:ext>
            </a:extLst>
          </p:cNvPr>
          <p:cNvSpPr>
            <a:spLocks noGrp="1"/>
          </p:cNvSpPr>
          <p:nvPr>
            <p:ph sz="half" idx="1"/>
          </p:nvPr>
        </p:nvSpPr>
        <p:spPr>
          <a:xfrm>
            <a:off x="838200" y="1690688"/>
            <a:ext cx="5181600" cy="4351338"/>
          </a:xfrm>
        </p:spPr>
        <p:txBody>
          <a:bodyPr>
            <a:normAutofit/>
          </a:bodyPr>
          <a:lstStyle/>
          <a:p>
            <a:r>
              <a:rPr lang="en-GB" sz="2400" dirty="0" err="1"/>
              <a:t>Cinesthesia</a:t>
            </a:r>
            <a:r>
              <a:rPr lang="en-US" sz="2400" dirty="0"/>
              <a:t> </a:t>
            </a:r>
            <a:r>
              <a:rPr lang="en-US" sz="2400" dirty="0" err="1"/>
              <a:t>yw'r</a:t>
            </a:r>
            <a:r>
              <a:rPr lang="en-US" sz="2400" dirty="0"/>
              <a:t> </a:t>
            </a:r>
            <a:r>
              <a:rPr lang="en-US" sz="2400" dirty="0" err="1"/>
              <a:t>gallu</a:t>
            </a:r>
            <a:r>
              <a:rPr lang="en-US" sz="2400" dirty="0"/>
              <a:t> </a:t>
            </a:r>
            <a:r>
              <a:rPr lang="en-US" sz="2400" dirty="0" err="1"/>
              <a:t>i</a:t>
            </a:r>
            <a:r>
              <a:rPr lang="en-US" sz="2400" dirty="0"/>
              <a:t> </a:t>
            </a:r>
            <a:r>
              <a:rPr lang="en-US" sz="2400" dirty="0" err="1"/>
              <a:t>synhwyro</a:t>
            </a:r>
            <a:r>
              <a:rPr lang="en-US" sz="2400" dirty="0"/>
              <a:t> </a:t>
            </a:r>
            <a:r>
              <a:rPr lang="en-US" sz="2400" dirty="0" err="1"/>
              <a:t>lleoliad</a:t>
            </a:r>
            <a:r>
              <a:rPr lang="en-US" sz="2400" dirty="0"/>
              <a:t> a </a:t>
            </a:r>
            <a:r>
              <a:rPr lang="en-US" sz="2400" dirty="0" err="1"/>
              <a:t>symudiad</a:t>
            </a:r>
            <a:r>
              <a:rPr lang="en-US" sz="2400" dirty="0"/>
              <a:t> </a:t>
            </a:r>
            <a:r>
              <a:rPr lang="en-US" sz="2400" dirty="0" err="1"/>
              <a:t>rhannau'r</a:t>
            </a:r>
            <a:r>
              <a:rPr lang="en-US" sz="2400" dirty="0"/>
              <a:t> </a:t>
            </a:r>
            <a:r>
              <a:rPr lang="en-US" sz="2400" dirty="0" err="1"/>
              <a:t>corff</a:t>
            </a:r>
            <a:r>
              <a:rPr lang="en-US" sz="2400" dirty="0"/>
              <a:t>, </a:t>
            </a:r>
            <a:r>
              <a:rPr lang="en-US" sz="2400" dirty="0" err="1"/>
              <a:t>hyd</a:t>
            </a:r>
            <a:r>
              <a:rPr lang="en-US" sz="2400" dirty="0"/>
              <a:t> </a:t>
            </a:r>
            <a:r>
              <a:rPr lang="en-US" sz="2400" dirty="0" err="1"/>
              <a:t>yn</a:t>
            </a:r>
            <a:r>
              <a:rPr lang="en-US" sz="2400" dirty="0"/>
              <a:t> </a:t>
            </a:r>
            <a:r>
              <a:rPr lang="en-US" sz="2400" dirty="0" err="1"/>
              <a:t>oed</a:t>
            </a:r>
            <a:r>
              <a:rPr lang="en-US" sz="2400" dirty="0"/>
              <a:t> pan </a:t>
            </a:r>
            <a:r>
              <a:rPr lang="en-US" sz="2400" dirty="0" err="1"/>
              <a:t>na</a:t>
            </a:r>
            <a:r>
              <a:rPr lang="en-US" sz="2400" dirty="0"/>
              <a:t> </a:t>
            </a:r>
            <a:r>
              <a:rPr lang="en-US" sz="2400" dirty="0" err="1"/>
              <a:t>allwn</a:t>
            </a:r>
            <a:r>
              <a:rPr lang="en-US" sz="2400" dirty="0"/>
              <a:t> </a:t>
            </a:r>
            <a:r>
              <a:rPr lang="en-US" sz="2400" dirty="0" err="1"/>
              <a:t>eu</a:t>
            </a:r>
            <a:r>
              <a:rPr lang="en-US" sz="2400" dirty="0"/>
              <a:t> weld</a:t>
            </a:r>
          </a:p>
          <a:p>
            <a:endParaRPr lang="en-US" sz="2400" dirty="0"/>
          </a:p>
          <a:p>
            <a:r>
              <a:rPr lang="en-US" sz="2400" dirty="0" err="1"/>
              <a:t>Ydych</a:t>
            </a:r>
            <a:r>
              <a:rPr lang="en-US" sz="2400" dirty="0"/>
              <a:t> chi </a:t>
            </a:r>
            <a:r>
              <a:rPr lang="en-US" sz="2400" dirty="0" err="1"/>
              <a:t>erioed</a:t>
            </a:r>
            <a:r>
              <a:rPr lang="en-US" sz="2400" dirty="0"/>
              <a:t> </a:t>
            </a:r>
            <a:r>
              <a:rPr lang="en-US" sz="2400" dirty="0" err="1"/>
              <a:t>wedi</a:t>
            </a:r>
            <a:r>
              <a:rPr lang="en-US" sz="2400" dirty="0"/>
              <a:t> </a:t>
            </a:r>
            <a:r>
              <a:rPr lang="en-US" sz="2400" dirty="0" err="1"/>
              <a:t>ceisio</a:t>
            </a:r>
            <a:r>
              <a:rPr lang="en-US" sz="2400" dirty="0"/>
              <a:t> </a:t>
            </a:r>
            <a:r>
              <a:rPr lang="en-US" sz="2400" dirty="0" err="1"/>
              <a:t>cerdded</a:t>
            </a:r>
            <a:r>
              <a:rPr lang="en-US" sz="2400" dirty="0"/>
              <a:t> </a:t>
            </a:r>
            <a:r>
              <a:rPr lang="en-US" sz="2400" dirty="0" err="1"/>
              <a:t>yn</a:t>
            </a:r>
            <a:r>
              <a:rPr lang="en-US" sz="2400" dirty="0"/>
              <a:t> y </a:t>
            </a:r>
            <a:r>
              <a:rPr lang="en-US" sz="2400" dirty="0" err="1"/>
              <a:t>tywyllwch</a:t>
            </a:r>
            <a:r>
              <a:rPr lang="en-US" sz="2400" dirty="0"/>
              <a:t>? Neu </a:t>
            </a:r>
            <a:r>
              <a:rPr lang="en-US" sz="2400" dirty="0" err="1"/>
              <a:t>ddal</a:t>
            </a:r>
            <a:r>
              <a:rPr lang="en-US" sz="2400" dirty="0"/>
              <a:t> </a:t>
            </a:r>
            <a:r>
              <a:rPr lang="en-US" sz="2400" dirty="0" err="1"/>
              <a:t>pêl</a:t>
            </a:r>
            <a:r>
              <a:rPr lang="en-US" sz="2400" dirty="0"/>
              <a:t> </a:t>
            </a:r>
            <a:r>
              <a:rPr lang="en-US" sz="2400" dirty="0" err="1"/>
              <a:t>heb</a:t>
            </a:r>
            <a:r>
              <a:rPr lang="en-US" sz="2400" dirty="0"/>
              <a:t> </a:t>
            </a:r>
            <a:r>
              <a:rPr lang="en-US" sz="2400" dirty="0" err="1"/>
              <a:t>edrych</a:t>
            </a:r>
            <a:r>
              <a:rPr lang="en-US" sz="2400" dirty="0"/>
              <a:t> </a:t>
            </a:r>
            <a:r>
              <a:rPr lang="en-US" sz="2400" dirty="0" err="1"/>
              <a:t>yn</a:t>
            </a:r>
            <a:r>
              <a:rPr lang="en-US" sz="2400" dirty="0"/>
              <a:t> </a:t>
            </a:r>
            <a:r>
              <a:rPr lang="en-US" sz="2400" dirty="0" err="1"/>
              <a:t>uniongyrchol</a:t>
            </a:r>
            <a:r>
              <a:rPr lang="en-US" sz="2400" dirty="0"/>
              <a:t> </a:t>
            </a:r>
            <a:r>
              <a:rPr lang="en-US" sz="2400" dirty="0" err="1"/>
              <a:t>arni</a:t>
            </a:r>
            <a:r>
              <a:rPr lang="en-US" sz="2400" dirty="0"/>
              <a:t>?</a:t>
            </a:r>
          </a:p>
          <a:p>
            <a:pPr marL="0" indent="0">
              <a:buNone/>
            </a:pPr>
            <a:r>
              <a:rPr lang="en-US" sz="2400" dirty="0" err="1"/>
              <a:t>Mae'r</a:t>
            </a:r>
            <a:r>
              <a:rPr lang="en-US" sz="2400" dirty="0"/>
              <a:t> </a:t>
            </a:r>
            <a:r>
              <a:rPr lang="en-US" sz="2400" dirty="0" err="1"/>
              <a:t>rhain</a:t>
            </a:r>
            <a:r>
              <a:rPr lang="en-US" sz="2400" dirty="0"/>
              <a:t> </a:t>
            </a:r>
            <a:r>
              <a:rPr lang="en-US" sz="2400" dirty="0" err="1"/>
              <a:t>yn</a:t>
            </a:r>
            <a:r>
              <a:rPr lang="en-US" sz="2400" dirty="0"/>
              <a:t> </a:t>
            </a:r>
            <a:r>
              <a:rPr lang="en-US" sz="2400" dirty="0" err="1"/>
              <a:t>enghreifftiau</a:t>
            </a:r>
            <a:r>
              <a:rPr lang="en-US" sz="2400" dirty="0"/>
              <a:t> o Kinesthesia</a:t>
            </a:r>
          </a:p>
        </p:txBody>
      </p:sp>
      <p:sp>
        <p:nvSpPr>
          <p:cNvPr id="4" name="Content Placeholder 3">
            <a:extLst>
              <a:ext uri="{FF2B5EF4-FFF2-40B4-BE49-F238E27FC236}">
                <a16:creationId xmlns:a16="http://schemas.microsoft.com/office/drawing/2014/main" id="{D42EBFAD-EC8F-C868-6A58-C468709958C5}"/>
              </a:ext>
            </a:extLst>
          </p:cNvPr>
          <p:cNvSpPr>
            <a:spLocks noGrp="1"/>
          </p:cNvSpPr>
          <p:nvPr>
            <p:ph sz="half" idx="2"/>
          </p:nvPr>
        </p:nvSpPr>
        <p:spPr>
          <a:xfrm>
            <a:off x="6172200" y="1690688"/>
            <a:ext cx="5181600" cy="4351338"/>
          </a:xfrm>
        </p:spPr>
        <p:txBody>
          <a:bodyPr>
            <a:normAutofit/>
          </a:bodyPr>
          <a:lstStyle/>
          <a:p>
            <a:r>
              <a:rPr lang="en-GB" sz="2400" dirty="0">
                <a:solidFill>
                  <a:srgbClr val="0070C0"/>
                </a:solidFill>
              </a:rPr>
              <a:t>Kinaesthesia is the ability to sense the position and movement of body parts, even when we can’t see them</a:t>
            </a:r>
          </a:p>
          <a:p>
            <a:endParaRPr lang="en-GB" sz="2400" dirty="0">
              <a:solidFill>
                <a:srgbClr val="0070C0"/>
              </a:solidFill>
            </a:endParaRPr>
          </a:p>
          <a:p>
            <a:r>
              <a:rPr lang="en-GB" sz="2400" dirty="0">
                <a:solidFill>
                  <a:srgbClr val="0070C0"/>
                </a:solidFill>
              </a:rPr>
              <a:t>Have you ever tried to walk in the dark? Or catch a ball without looking directly at it?</a:t>
            </a:r>
          </a:p>
          <a:p>
            <a:pPr marL="0" indent="0">
              <a:buNone/>
            </a:pPr>
            <a:r>
              <a:rPr lang="en-GB" sz="2400" dirty="0">
                <a:solidFill>
                  <a:srgbClr val="0070C0"/>
                </a:solidFill>
              </a:rPr>
              <a:t>Those are examples of Kinaesthesia</a:t>
            </a:r>
            <a:endParaRPr lang="en-US" sz="2400" dirty="0">
              <a:solidFill>
                <a:srgbClr val="0070C0"/>
              </a:solidFill>
            </a:endParaRPr>
          </a:p>
        </p:txBody>
      </p:sp>
      <p:sp>
        <p:nvSpPr>
          <p:cNvPr id="5" name="TextBox 4">
            <a:extLst>
              <a:ext uri="{FF2B5EF4-FFF2-40B4-BE49-F238E27FC236}">
                <a16:creationId xmlns:a16="http://schemas.microsoft.com/office/drawing/2014/main" id="{23298A9F-BADA-C35B-9DF5-856E887C0BE8}"/>
              </a:ext>
            </a:extLst>
          </p:cNvPr>
          <p:cNvSpPr txBox="1"/>
          <p:nvPr/>
        </p:nvSpPr>
        <p:spPr>
          <a:xfrm>
            <a:off x="6172200" y="747486"/>
            <a:ext cx="3121367" cy="707886"/>
          </a:xfrm>
          <a:prstGeom prst="rect">
            <a:avLst/>
          </a:prstGeom>
          <a:noFill/>
        </p:spPr>
        <p:txBody>
          <a:bodyPr wrap="none" rtlCol="0">
            <a:spAutoFit/>
          </a:bodyPr>
          <a:lstStyle/>
          <a:p>
            <a:r>
              <a:rPr lang="en-GB" sz="4000" dirty="0">
                <a:solidFill>
                  <a:srgbClr val="0070C0"/>
                </a:solidFill>
              </a:rPr>
              <a:t>Kinaesthesia</a:t>
            </a:r>
            <a:endParaRPr lang="en-US" sz="4000" dirty="0"/>
          </a:p>
        </p:txBody>
      </p:sp>
    </p:spTree>
    <p:extLst>
      <p:ext uri="{BB962C8B-B14F-4D97-AF65-F5344CB8AC3E}">
        <p14:creationId xmlns:p14="http://schemas.microsoft.com/office/powerpoint/2010/main" val="1321596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4D243-58B0-5650-472D-2B0F761B4CC6}"/>
              </a:ext>
            </a:extLst>
          </p:cNvPr>
          <p:cNvSpPr>
            <a:spLocks noGrp="1"/>
          </p:cNvSpPr>
          <p:nvPr>
            <p:ph type="ctrTitle"/>
          </p:nvPr>
        </p:nvSpPr>
        <p:spPr>
          <a:xfrm>
            <a:off x="1611086" y="1023258"/>
            <a:ext cx="9231085" cy="3277734"/>
          </a:xfrm>
        </p:spPr>
        <p:txBody>
          <a:bodyPr>
            <a:normAutofit/>
          </a:bodyPr>
          <a:lstStyle/>
          <a:p>
            <a:r>
              <a:rPr lang="en-GB" sz="5400" dirty="0" err="1"/>
              <a:t>Sefwch</a:t>
            </a:r>
            <a:r>
              <a:rPr lang="en-GB" sz="5400" dirty="0"/>
              <a:t> </a:t>
            </a:r>
            <a:r>
              <a:rPr lang="en-GB" sz="5400" dirty="0" err="1"/>
              <a:t>i</a:t>
            </a:r>
            <a:r>
              <a:rPr lang="en-GB" sz="5400" dirty="0"/>
              <a:t> </a:t>
            </a:r>
            <a:r>
              <a:rPr lang="en-GB" sz="5400" dirty="0" err="1"/>
              <a:t>fyny</a:t>
            </a:r>
            <a:r>
              <a:rPr lang="en-GB" sz="5400" dirty="0"/>
              <a:t> a </a:t>
            </a:r>
            <a:r>
              <a:rPr lang="en-GB" sz="5400" dirty="0" err="1"/>
              <a:t>chau</a:t>
            </a:r>
            <a:r>
              <a:rPr lang="en-GB" sz="5400" dirty="0"/>
              <a:t> </a:t>
            </a:r>
            <a:r>
              <a:rPr lang="en-GB" sz="5400" dirty="0" err="1"/>
              <a:t>eich</a:t>
            </a:r>
            <a:r>
              <a:rPr lang="en-GB" sz="5400" dirty="0"/>
              <a:t> </a:t>
            </a:r>
            <a:r>
              <a:rPr lang="en-GB" sz="5400" dirty="0" err="1"/>
              <a:t>llygaid</a:t>
            </a:r>
            <a:br>
              <a:rPr lang="en-GB" sz="5400" dirty="0"/>
            </a:br>
            <a:br>
              <a:rPr lang="en-GB" sz="5400" dirty="0">
                <a:solidFill>
                  <a:srgbClr val="0070C0"/>
                </a:solidFill>
              </a:rPr>
            </a:br>
            <a:r>
              <a:rPr lang="en-GB" sz="5400" dirty="0">
                <a:solidFill>
                  <a:srgbClr val="0070C0"/>
                </a:solidFill>
              </a:rPr>
              <a:t>Stand up and close your eyes</a:t>
            </a:r>
            <a:endParaRPr lang="en-US" sz="5400" dirty="0">
              <a:solidFill>
                <a:srgbClr val="0070C0"/>
              </a:solidFill>
            </a:endParaRPr>
          </a:p>
        </p:txBody>
      </p:sp>
    </p:spTree>
    <p:extLst>
      <p:ext uri="{BB962C8B-B14F-4D97-AF65-F5344CB8AC3E}">
        <p14:creationId xmlns:p14="http://schemas.microsoft.com/office/powerpoint/2010/main" val="4237476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3606E3-73BF-0DEF-A84F-C93E720E918E}"/>
              </a:ext>
            </a:extLst>
          </p:cNvPr>
          <p:cNvSpPr>
            <a:spLocks noGrp="1"/>
          </p:cNvSpPr>
          <p:nvPr>
            <p:ph type="title"/>
          </p:nvPr>
        </p:nvSpPr>
        <p:spPr>
          <a:xfrm>
            <a:off x="838200" y="365125"/>
            <a:ext cx="4923971" cy="1325563"/>
          </a:xfrm>
        </p:spPr>
        <p:txBody>
          <a:bodyPr/>
          <a:lstStyle/>
          <a:p>
            <a:r>
              <a:rPr lang="en-GB" dirty="0" err="1"/>
              <a:t>Cinesthesia</a:t>
            </a:r>
            <a:endParaRPr lang="en-US" dirty="0">
              <a:solidFill>
                <a:srgbClr val="0070C0"/>
              </a:solidFill>
            </a:endParaRPr>
          </a:p>
        </p:txBody>
      </p:sp>
      <p:sp>
        <p:nvSpPr>
          <p:cNvPr id="5" name="Content Placeholder 4">
            <a:extLst>
              <a:ext uri="{FF2B5EF4-FFF2-40B4-BE49-F238E27FC236}">
                <a16:creationId xmlns:a16="http://schemas.microsoft.com/office/drawing/2014/main" id="{9392A836-134C-B661-416F-DED8115C60EB}"/>
              </a:ext>
            </a:extLst>
          </p:cNvPr>
          <p:cNvSpPr>
            <a:spLocks noGrp="1"/>
          </p:cNvSpPr>
          <p:nvPr>
            <p:ph sz="half" idx="1"/>
          </p:nvPr>
        </p:nvSpPr>
        <p:spPr>
          <a:xfrm>
            <a:off x="838200" y="1690688"/>
            <a:ext cx="5181600" cy="4351338"/>
          </a:xfrm>
        </p:spPr>
        <p:txBody>
          <a:bodyPr>
            <a:normAutofit/>
          </a:bodyPr>
          <a:lstStyle/>
          <a:p>
            <a:r>
              <a:rPr lang="en-US" sz="2000" dirty="0"/>
              <a:t>Mae</a:t>
            </a:r>
            <a:r>
              <a:rPr lang="en-US" sz="1200" dirty="0"/>
              <a:t> </a:t>
            </a:r>
            <a:r>
              <a:rPr lang="en-GB" sz="2000" dirty="0" err="1"/>
              <a:t>Cinesthesia</a:t>
            </a:r>
            <a:r>
              <a:rPr lang="en-GB" sz="2000" dirty="0"/>
              <a:t> </a:t>
            </a:r>
            <a:r>
              <a:rPr lang="en-US" sz="2000" dirty="0" err="1"/>
              <a:t>yn</a:t>
            </a:r>
            <a:r>
              <a:rPr lang="en-US" sz="2000" dirty="0"/>
              <a:t> </a:t>
            </a:r>
            <a:r>
              <a:rPr lang="en-US" sz="2000" dirty="0" err="1"/>
              <a:t>cael</a:t>
            </a:r>
            <a:r>
              <a:rPr lang="en-US" sz="2000" dirty="0"/>
              <a:t> </a:t>
            </a:r>
            <a:r>
              <a:rPr lang="en-US" sz="2000" dirty="0" err="1"/>
              <a:t>ei</a:t>
            </a:r>
            <a:r>
              <a:rPr lang="en-US" sz="2000" dirty="0"/>
              <a:t> </a:t>
            </a:r>
            <a:r>
              <a:rPr lang="en-US" sz="2000" dirty="0" err="1"/>
              <a:t>osod</a:t>
            </a:r>
            <a:r>
              <a:rPr lang="en-US" sz="2000" dirty="0"/>
              <a:t> </a:t>
            </a:r>
            <a:r>
              <a:rPr lang="en-US" sz="2000" dirty="0" err="1"/>
              <a:t>yn</a:t>
            </a:r>
            <a:r>
              <a:rPr lang="en-US" sz="2000" dirty="0"/>
              <a:t> y 1000 </a:t>
            </a:r>
            <a:r>
              <a:rPr lang="en-US" sz="2000" dirty="0" err="1"/>
              <a:t>diwrnod</a:t>
            </a:r>
            <a:r>
              <a:rPr lang="en-US" sz="2000" dirty="0"/>
              <a:t> </a:t>
            </a:r>
            <a:r>
              <a:rPr lang="en-US" sz="2000" dirty="0" err="1"/>
              <a:t>cyntaf</a:t>
            </a:r>
            <a:endParaRPr lang="en-US" sz="2000" dirty="0"/>
          </a:p>
          <a:p>
            <a:r>
              <a:rPr lang="en-US" sz="2000" dirty="0"/>
              <a:t>Mae </a:t>
            </a:r>
            <a:r>
              <a:rPr lang="en-US" sz="2000" dirty="0" err="1"/>
              <a:t>profiadau</a:t>
            </a:r>
            <a:r>
              <a:rPr lang="en-US" sz="2000" dirty="0"/>
              <a:t> </a:t>
            </a:r>
            <a:r>
              <a:rPr lang="en-US" sz="2000" dirty="0" err="1"/>
              <a:t>synhwyraidd</a:t>
            </a:r>
            <a:r>
              <a:rPr lang="en-US" sz="2000" dirty="0"/>
              <a:t> </a:t>
            </a:r>
            <a:r>
              <a:rPr lang="en-US" sz="2000" dirty="0" err="1"/>
              <a:t>yn</a:t>
            </a:r>
            <a:r>
              <a:rPr lang="en-US" sz="2000" dirty="0"/>
              <a:t> </a:t>
            </a:r>
            <a:r>
              <a:rPr lang="en-US" sz="2000" dirty="0" err="1"/>
              <a:t>helpu</a:t>
            </a:r>
            <a:r>
              <a:rPr lang="en-US" sz="2000" dirty="0"/>
              <a:t> </a:t>
            </a:r>
            <a:r>
              <a:rPr lang="en-US" sz="2000" dirty="0" err="1"/>
              <a:t>i</a:t>
            </a:r>
            <a:r>
              <a:rPr lang="en-US" sz="2000" dirty="0"/>
              <a:t> </a:t>
            </a:r>
            <a:r>
              <a:rPr lang="en-US" sz="2000" dirty="0" err="1"/>
              <a:t>ddatblygu</a:t>
            </a:r>
            <a:r>
              <a:rPr lang="en-GB" sz="2000" dirty="0"/>
              <a:t> </a:t>
            </a:r>
            <a:r>
              <a:rPr lang="en-GB" sz="2000" dirty="0" err="1"/>
              <a:t>Cinesthesia</a:t>
            </a:r>
            <a:endParaRPr lang="en-US" sz="2000" dirty="0"/>
          </a:p>
          <a:p>
            <a:r>
              <a:rPr lang="en-US" sz="2000" dirty="0"/>
              <a:t>Mae </a:t>
            </a:r>
            <a:r>
              <a:rPr lang="en-US" sz="2000" dirty="0" err="1"/>
              <a:t>deall</a:t>
            </a:r>
            <a:r>
              <a:rPr lang="en-US" sz="2000" dirty="0"/>
              <a:t> </a:t>
            </a:r>
            <a:r>
              <a:rPr lang="en-GB" sz="2000" dirty="0" err="1"/>
              <a:t>Cinesthesia</a:t>
            </a:r>
            <a:r>
              <a:rPr lang="en-GB" sz="2000" dirty="0"/>
              <a:t> </a:t>
            </a:r>
            <a:r>
              <a:rPr lang="en-US" sz="2000" dirty="0" err="1"/>
              <a:t>yn</a:t>
            </a:r>
            <a:r>
              <a:rPr lang="en-US" sz="2000" dirty="0"/>
              <a:t> </a:t>
            </a:r>
            <a:r>
              <a:rPr lang="en-US" sz="2000" dirty="0" err="1"/>
              <a:t>helpu</a:t>
            </a:r>
            <a:r>
              <a:rPr lang="en-US" sz="2000" dirty="0"/>
              <a:t> </a:t>
            </a:r>
            <a:r>
              <a:rPr lang="en-US" sz="2000" dirty="0" err="1"/>
              <a:t>gofalwyr</a:t>
            </a:r>
            <a:r>
              <a:rPr lang="en-US" sz="2000" dirty="0"/>
              <a:t> </a:t>
            </a:r>
            <a:r>
              <a:rPr lang="en-US" sz="2000" dirty="0" err="1"/>
              <a:t>i</a:t>
            </a:r>
            <a:r>
              <a:rPr lang="en-US" sz="2000" dirty="0"/>
              <a:t> </a:t>
            </a:r>
            <a:r>
              <a:rPr lang="en-US" sz="2000" dirty="0" err="1"/>
              <a:t>gefnogi</a:t>
            </a:r>
            <a:r>
              <a:rPr lang="en-US" sz="2000" dirty="0"/>
              <a:t> </a:t>
            </a:r>
            <a:r>
              <a:rPr lang="en-US" sz="2000" dirty="0" err="1"/>
              <a:t>twf</a:t>
            </a:r>
            <a:r>
              <a:rPr lang="en-US" sz="2000" dirty="0"/>
              <a:t> </a:t>
            </a:r>
            <a:r>
              <a:rPr lang="en-US" sz="2000" dirty="0" err="1"/>
              <a:t>naturiol</a:t>
            </a:r>
            <a:r>
              <a:rPr lang="en-US" sz="2000" dirty="0"/>
              <a:t> </a:t>
            </a:r>
            <a:r>
              <a:rPr lang="en-US" sz="2000" dirty="0" err="1"/>
              <a:t>babi</a:t>
            </a:r>
            <a:r>
              <a:rPr lang="en-US" sz="2000" dirty="0"/>
              <a:t> a </a:t>
            </a:r>
            <a:r>
              <a:rPr lang="en-US" sz="2000" dirty="0" err="1"/>
              <a:t>sgiliau</a:t>
            </a:r>
            <a:r>
              <a:rPr lang="en-US" sz="2000" dirty="0"/>
              <a:t> </a:t>
            </a:r>
            <a:r>
              <a:rPr lang="en-US" sz="2000" dirty="0" err="1"/>
              <a:t>echddygol</a:t>
            </a:r>
            <a:endParaRPr lang="en-US" sz="2000" dirty="0"/>
          </a:p>
          <a:p>
            <a:r>
              <a:rPr lang="en-US" sz="2000" dirty="0"/>
              <a:t>Mae </a:t>
            </a:r>
            <a:r>
              <a:rPr lang="en-US" sz="2000" dirty="0" err="1"/>
              <a:t>datblygiad</a:t>
            </a:r>
            <a:r>
              <a:rPr lang="en-US" sz="2000" dirty="0"/>
              <a:t> </a:t>
            </a:r>
            <a:r>
              <a:rPr lang="en-US" sz="2000" dirty="0" err="1"/>
              <a:t>cynnar</a:t>
            </a:r>
            <a:r>
              <a:rPr lang="en-US" sz="2000" dirty="0"/>
              <a:t> </a:t>
            </a:r>
            <a:r>
              <a:rPr lang="en-US" sz="2000" dirty="0" err="1"/>
              <a:t>yn</a:t>
            </a:r>
            <a:r>
              <a:rPr lang="en-US" sz="2000" dirty="0"/>
              <a:t> </a:t>
            </a:r>
            <a:r>
              <a:rPr lang="en-US" sz="2000" dirty="0" err="1"/>
              <a:t>gosod</a:t>
            </a:r>
            <a:r>
              <a:rPr lang="en-US" sz="2000" dirty="0"/>
              <a:t> y </a:t>
            </a:r>
            <a:r>
              <a:rPr lang="en-US" sz="2000" dirty="0" err="1"/>
              <a:t>llwyfan</a:t>
            </a:r>
            <a:r>
              <a:rPr lang="en-US" sz="2000" dirty="0"/>
              <a:t> </a:t>
            </a:r>
            <a:r>
              <a:rPr lang="en-US" sz="2000" dirty="0" err="1"/>
              <a:t>ar</a:t>
            </a:r>
            <a:r>
              <a:rPr lang="en-US" sz="2000" dirty="0"/>
              <a:t> </a:t>
            </a:r>
            <a:r>
              <a:rPr lang="en-US" sz="2000" dirty="0" err="1"/>
              <a:t>gyfer</a:t>
            </a:r>
            <a:r>
              <a:rPr lang="en-US" sz="2000" dirty="0"/>
              <a:t> </a:t>
            </a:r>
            <a:r>
              <a:rPr lang="en-US" sz="2000" dirty="0" err="1"/>
              <a:t>sgiliau</a:t>
            </a:r>
            <a:r>
              <a:rPr lang="en-US" sz="2000" dirty="0"/>
              <a:t> </a:t>
            </a:r>
            <a:r>
              <a:rPr lang="en-US" sz="2000" dirty="0" err="1"/>
              <a:t>gydol</a:t>
            </a:r>
            <a:r>
              <a:rPr lang="en-US" sz="2000" dirty="0"/>
              <a:t> </a:t>
            </a:r>
            <a:r>
              <a:rPr lang="en-US" sz="2000" dirty="0" err="1"/>
              <a:t>oes</a:t>
            </a:r>
            <a:r>
              <a:rPr lang="en-US" sz="2000" dirty="0"/>
              <a:t> </a:t>
            </a:r>
            <a:r>
              <a:rPr lang="en-US" sz="2000" dirty="0" err="1"/>
              <a:t>mewn</a:t>
            </a:r>
            <a:r>
              <a:rPr lang="en-US" sz="2000" dirty="0"/>
              <a:t> </a:t>
            </a:r>
            <a:r>
              <a:rPr lang="en-US" sz="2000" dirty="0" err="1"/>
              <a:t>symud</a:t>
            </a:r>
            <a:r>
              <a:rPr lang="en-US" sz="2000" dirty="0"/>
              <a:t> a </a:t>
            </a:r>
            <a:r>
              <a:rPr lang="en-US" sz="2000" dirty="0" err="1"/>
              <a:t>chydsymud</a:t>
            </a:r>
            <a:endParaRPr lang="en-US" sz="2000" dirty="0"/>
          </a:p>
        </p:txBody>
      </p:sp>
      <p:sp>
        <p:nvSpPr>
          <p:cNvPr id="6" name="Content Placeholder 5">
            <a:extLst>
              <a:ext uri="{FF2B5EF4-FFF2-40B4-BE49-F238E27FC236}">
                <a16:creationId xmlns:a16="http://schemas.microsoft.com/office/drawing/2014/main" id="{210AF7CC-E13E-4F08-D3E7-6E962EF4B184}"/>
              </a:ext>
            </a:extLst>
          </p:cNvPr>
          <p:cNvSpPr>
            <a:spLocks noGrp="1"/>
          </p:cNvSpPr>
          <p:nvPr>
            <p:ph sz="half" idx="2"/>
          </p:nvPr>
        </p:nvSpPr>
        <p:spPr>
          <a:xfrm>
            <a:off x="6172200" y="1690688"/>
            <a:ext cx="5181600" cy="4351338"/>
          </a:xfrm>
        </p:spPr>
        <p:txBody>
          <a:bodyPr>
            <a:normAutofit/>
          </a:bodyPr>
          <a:lstStyle/>
          <a:p>
            <a:r>
              <a:rPr lang="en-GB" sz="2000" dirty="0">
                <a:solidFill>
                  <a:srgbClr val="0070C0"/>
                </a:solidFill>
              </a:rPr>
              <a:t>Kinaesthesia is laid in the first 1000 days</a:t>
            </a:r>
          </a:p>
          <a:p>
            <a:r>
              <a:rPr lang="en-GB" sz="2000" dirty="0">
                <a:solidFill>
                  <a:srgbClr val="0070C0"/>
                </a:solidFill>
              </a:rPr>
              <a:t>Sensory experiences help develop kinaesthesia</a:t>
            </a:r>
          </a:p>
          <a:p>
            <a:r>
              <a:rPr lang="en-GB" sz="2000" dirty="0">
                <a:solidFill>
                  <a:srgbClr val="0070C0"/>
                </a:solidFill>
              </a:rPr>
              <a:t>Understanding kinaesthesia helps caregivers support a baby’s natural growth and motor skills</a:t>
            </a:r>
          </a:p>
          <a:p>
            <a:r>
              <a:rPr lang="en-GB" sz="2000" dirty="0">
                <a:solidFill>
                  <a:srgbClr val="0070C0"/>
                </a:solidFill>
              </a:rPr>
              <a:t>Early development sets the stage for lifelong skills in movement and coordination</a:t>
            </a:r>
          </a:p>
          <a:p>
            <a:pPr marL="0" indent="0">
              <a:buNone/>
            </a:pPr>
            <a:r>
              <a:rPr lang="en-GB" sz="2000" dirty="0">
                <a:solidFill>
                  <a:srgbClr val="0070C0"/>
                </a:solidFill>
              </a:rPr>
              <a:t>(Smith, 2020)</a:t>
            </a:r>
          </a:p>
          <a:p>
            <a:endParaRPr lang="en-US" sz="2400" dirty="0"/>
          </a:p>
          <a:p>
            <a:endParaRPr lang="en-US" dirty="0"/>
          </a:p>
        </p:txBody>
      </p:sp>
      <p:sp>
        <p:nvSpPr>
          <p:cNvPr id="2" name="TextBox 1">
            <a:extLst>
              <a:ext uri="{FF2B5EF4-FFF2-40B4-BE49-F238E27FC236}">
                <a16:creationId xmlns:a16="http://schemas.microsoft.com/office/drawing/2014/main" id="{AD16AC40-1F53-B0E2-7EB1-CDBAEC553ED5}"/>
              </a:ext>
            </a:extLst>
          </p:cNvPr>
          <p:cNvSpPr txBox="1"/>
          <p:nvPr/>
        </p:nvSpPr>
        <p:spPr>
          <a:xfrm>
            <a:off x="6172200" y="815974"/>
            <a:ext cx="3121367" cy="707886"/>
          </a:xfrm>
          <a:prstGeom prst="rect">
            <a:avLst/>
          </a:prstGeom>
          <a:noFill/>
        </p:spPr>
        <p:txBody>
          <a:bodyPr wrap="none" rtlCol="0">
            <a:spAutoFit/>
          </a:bodyPr>
          <a:lstStyle/>
          <a:p>
            <a:r>
              <a:rPr lang="en-GB" sz="4000" dirty="0">
                <a:solidFill>
                  <a:srgbClr val="0070C0"/>
                </a:solidFill>
              </a:rPr>
              <a:t>Kinaesthesia</a:t>
            </a:r>
            <a:endParaRPr lang="en-US" sz="4000" dirty="0"/>
          </a:p>
        </p:txBody>
      </p:sp>
    </p:spTree>
    <p:extLst>
      <p:ext uri="{BB962C8B-B14F-4D97-AF65-F5344CB8AC3E}">
        <p14:creationId xmlns:p14="http://schemas.microsoft.com/office/powerpoint/2010/main" val="3565730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D3D6A-4446-5260-9E45-B8E4349A8609}"/>
              </a:ext>
            </a:extLst>
          </p:cNvPr>
          <p:cNvSpPr>
            <a:spLocks noGrp="1"/>
          </p:cNvSpPr>
          <p:nvPr>
            <p:ph type="title"/>
          </p:nvPr>
        </p:nvSpPr>
        <p:spPr/>
        <p:txBody>
          <a:bodyPr>
            <a:noAutofit/>
          </a:bodyPr>
          <a:lstStyle/>
          <a:p>
            <a:r>
              <a:rPr lang="en-GB" sz="3200" dirty="0"/>
              <a:t>Sut gall </a:t>
            </a:r>
            <a:r>
              <a:rPr lang="en-GB" sz="3200" dirty="0" err="1"/>
              <a:t>gofalwyr</a:t>
            </a:r>
            <a:r>
              <a:rPr lang="en-GB" sz="3200" dirty="0"/>
              <a:t> </a:t>
            </a:r>
            <a:r>
              <a:rPr lang="en-GB" sz="3200" dirty="0" err="1"/>
              <a:t>gefnogi</a:t>
            </a:r>
            <a:r>
              <a:rPr lang="en-GB" sz="3200" dirty="0"/>
              <a:t> </a:t>
            </a:r>
            <a:r>
              <a:rPr lang="en-GB" sz="3200" dirty="0" err="1"/>
              <a:t>datblygiad</a:t>
            </a:r>
            <a:r>
              <a:rPr lang="en-GB" sz="3200" dirty="0"/>
              <a:t> </a:t>
            </a:r>
            <a:r>
              <a:rPr lang="en-GB" sz="3200" dirty="0" err="1"/>
              <a:t>synnwyr</a:t>
            </a:r>
            <a:r>
              <a:rPr lang="en-GB" sz="3200" dirty="0"/>
              <a:t> </a:t>
            </a:r>
            <a:r>
              <a:rPr lang="en-GB" sz="3200" dirty="0" err="1"/>
              <a:t>cinesthetig</a:t>
            </a:r>
            <a:r>
              <a:rPr lang="en-GB" sz="3200" dirty="0"/>
              <a:t>?</a:t>
            </a:r>
            <a:br>
              <a:rPr lang="en-GB" sz="3200" dirty="0">
                <a:solidFill>
                  <a:srgbClr val="0070C0"/>
                </a:solidFill>
              </a:rPr>
            </a:br>
            <a:r>
              <a:rPr lang="en-GB" sz="3200" dirty="0">
                <a:solidFill>
                  <a:srgbClr val="0070C0"/>
                </a:solidFill>
              </a:rPr>
              <a:t>How can caregivers support development of </a:t>
            </a:r>
            <a:r>
              <a:rPr lang="en-GB" sz="3200" dirty="0" err="1">
                <a:solidFill>
                  <a:srgbClr val="0070C0"/>
                </a:solidFill>
              </a:rPr>
              <a:t>kinesthetic</a:t>
            </a:r>
            <a:r>
              <a:rPr lang="en-GB" sz="3200" dirty="0">
                <a:solidFill>
                  <a:srgbClr val="0070C0"/>
                </a:solidFill>
              </a:rPr>
              <a:t> sense? </a:t>
            </a:r>
            <a:endParaRPr lang="en-US" sz="3200" dirty="0">
              <a:solidFill>
                <a:srgbClr val="0070C0"/>
              </a:solidFill>
            </a:endParaRPr>
          </a:p>
        </p:txBody>
      </p:sp>
      <p:sp>
        <p:nvSpPr>
          <p:cNvPr id="3" name="Content Placeholder 2">
            <a:extLst>
              <a:ext uri="{FF2B5EF4-FFF2-40B4-BE49-F238E27FC236}">
                <a16:creationId xmlns:a16="http://schemas.microsoft.com/office/drawing/2014/main" id="{3FB095DE-9929-A8B7-7B38-7168D4E550C9}"/>
              </a:ext>
            </a:extLst>
          </p:cNvPr>
          <p:cNvSpPr>
            <a:spLocks noGrp="1"/>
          </p:cNvSpPr>
          <p:nvPr>
            <p:ph sz="half" idx="1"/>
          </p:nvPr>
        </p:nvSpPr>
        <p:spPr>
          <a:xfrm>
            <a:off x="838200" y="1934482"/>
            <a:ext cx="5181600" cy="4351338"/>
          </a:xfrm>
        </p:spPr>
        <p:txBody>
          <a:bodyPr>
            <a:normAutofit/>
          </a:bodyPr>
          <a:lstStyle/>
          <a:p>
            <a:r>
              <a:rPr lang="en-US" sz="2000" dirty="0" err="1"/>
              <a:t>Rhyddid</a:t>
            </a:r>
            <a:r>
              <a:rPr lang="en-US" sz="2000" dirty="0"/>
              <a:t> </a:t>
            </a:r>
            <a:r>
              <a:rPr lang="en-US" sz="2000" dirty="0" err="1"/>
              <a:t>i</a:t>
            </a:r>
            <a:r>
              <a:rPr lang="en-US" sz="2000" dirty="0"/>
              <a:t> </a:t>
            </a:r>
            <a:r>
              <a:rPr lang="en-US" sz="2000" dirty="0" err="1"/>
              <a:t>symud</a:t>
            </a:r>
            <a:endParaRPr lang="en-US" sz="2000" dirty="0"/>
          </a:p>
          <a:p>
            <a:r>
              <a:rPr lang="en-US" sz="2000" dirty="0" err="1"/>
              <a:t>Amser</a:t>
            </a:r>
            <a:r>
              <a:rPr lang="en-US" sz="2000" dirty="0"/>
              <a:t> </a:t>
            </a:r>
            <a:r>
              <a:rPr lang="en-US" sz="2000" dirty="0" err="1"/>
              <a:t>bol</a:t>
            </a:r>
            <a:endParaRPr lang="en-US" sz="2000" dirty="0"/>
          </a:p>
          <a:p>
            <a:r>
              <a:rPr lang="en-US" sz="2000" dirty="0" err="1"/>
              <a:t>Chwarae</a:t>
            </a:r>
            <a:r>
              <a:rPr lang="en-US" sz="2000" dirty="0"/>
              <a:t> </a:t>
            </a:r>
            <a:r>
              <a:rPr lang="en-US" sz="2000" dirty="0" err="1"/>
              <a:t>rhydd</a:t>
            </a:r>
            <a:endParaRPr lang="en-US" sz="2000" dirty="0"/>
          </a:p>
          <a:p>
            <a:r>
              <a:rPr lang="en-US" sz="2000" dirty="0" err="1"/>
              <a:t>Cefnogaeth</a:t>
            </a:r>
            <a:r>
              <a:rPr lang="en-US" sz="2000" dirty="0"/>
              <a:t> </a:t>
            </a:r>
            <a:r>
              <a:rPr lang="en-US" sz="2000" dirty="0" err="1"/>
              <a:t>ysgafn</a:t>
            </a:r>
            <a:r>
              <a:rPr lang="en-US" sz="2000" dirty="0"/>
              <a:t> </a:t>
            </a:r>
            <a:r>
              <a:rPr lang="en-US" sz="2000" dirty="0" err="1"/>
              <a:t>wrth</a:t>
            </a:r>
            <a:r>
              <a:rPr lang="en-US" sz="2000" dirty="0"/>
              <a:t> </a:t>
            </a:r>
            <a:r>
              <a:rPr lang="en-US" sz="2000" dirty="0" err="1"/>
              <a:t>eistedd</a:t>
            </a:r>
            <a:r>
              <a:rPr lang="en-US" sz="2000" dirty="0"/>
              <a:t>/</a:t>
            </a:r>
            <a:r>
              <a:rPr lang="en-US" sz="2000" dirty="0" err="1"/>
              <a:t>sefyll</a:t>
            </a:r>
            <a:endParaRPr lang="en-US" sz="2000" dirty="0"/>
          </a:p>
          <a:p>
            <a:r>
              <a:rPr lang="en-US" sz="2000" dirty="0" err="1"/>
              <a:t>Gwiriadau</a:t>
            </a:r>
            <a:r>
              <a:rPr lang="en-US" sz="2000" dirty="0"/>
              <a:t> iechyd </a:t>
            </a:r>
            <a:r>
              <a:rPr lang="en-US" sz="2000" dirty="0" err="1"/>
              <a:t>rheolaidd</a:t>
            </a:r>
            <a:endParaRPr lang="en-US" sz="2000" dirty="0"/>
          </a:p>
          <a:p>
            <a:r>
              <a:rPr lang="en-US" sz="2000" dirty="0" err="1"/>
              <a:t>Darparu</a:t>
            </a:r>
            <a:r>
              <a:rPr lang="en-US" sz="2000" dirty="0"/>
              <a:t> </a:t>
            </a:r>
            <a:r>
              <a:rPr lang="en-US" sz="2000" dirty="0" err="1"/>
              <a:t>adnoddau</a:t>
            </a:r>
            <a:r>
              <a:rPr lang="en-US" sz="2000" dirty="0"/>
              <a:t> </a:t>
            </a:r>
            <a:r>
              <a:rPr lang="en-US" sz="2000" dirty="0" err="1"/>
              <a:t>effeithiol</a:t>
            </a:r>
            <a:r>
              <a:rPr lang="en-US" sz="2000" dirty="0"/>
              <a:t> – </a:t>
            </a:r>
            <a:r>
              <a:rPr lang="en-US" sz="2000" dirty="0" err="1"/>
              <a:t>matiau</a:t>
            </a:r>
            <a:r>
              <a:rPr lang="en-US" sz="2000" dirty="0"/>
              <a:t> </a:t>
            </a:r>
            <a:r>
              <a:rPr lang="en-US" sz="2000" dirty="0" err="1"/>
              <a:t>llawr</a:t>
            </a:r>
            <a:endParaRPr lang="en-US" sz="2000" dirty="0"/>
          </a:p>
          <a:p>
            <a:r>
              <a:rPr lang="en-US" sz="2000" dirty="0" err="1"/>
              <a:t>Monitro</a:t>
            </a:r>
            <a:r>
              <a:rPr lang="en-US" sz="2000" dirty="0"/>
              <a:t>/</a:t>
            </a:r>
            <a:r>
              <a:rPr lang="en-US" sz="2000" dirty="0" err="1"/>
              <a:t>arsylwi</a:t>
            </a:r>
            <a:endParaRPr lang="en-US" sz="2000" dirty="0"/>
          </a:p>
        </p:txBody>
      </p:sp>
      <p:sp>
        <p:nvSpPr>
          <p:cNvPr id="4" name="Content Placeholder 3">
            <a:extLst>
              <a:ext uri="{FF2B5EF4-FFF2-40B4-BE49-F238E27FC236}">
                <a16:creationId xmlns:a16="http://schemas.microsoft.com/office/drawing/2014/main" id="{45F4BF66-D38B-F8D3-B5D0-65E287FBA048}"/>
              </a:ext>
            </a:extLst>
          </p:cNvPr>
          <p:cNvSpPr>
            <a:spLocks noGrp="1"/>
          </p:cNvSpPr>
          <p:nvPr>
            <p:ph sz="half" idx="2"/>
          </p:nvPr>
        </p:nvSpPr>
        <p:spPr>
          <a:xfrm>
            <a:off x="6172200" y="1934482"/>
            <a:ext cx="5181600" cy="4351338"/>
          </a:xfrm>
        </p:spPr>
        <p:txBody>
          <a:bodyPr>
            <a:normAutofit/>
          </a:bodyPr>
          <a:lstStyle/>
          <a:p>
            <a:r>
              <a:rPr lang="en-GB" sz="2000" dirty="0">
                <a:solidFill>
                  <a:srgbClr val="0070C0"/>
                </a:solidFill>
              </a:rPr>
              <a:t>Freedom to move</a:t>
            </a:r>
          </a:p>
          <a:p>
            <a:r>
              <a:rPr lang="en-GB" sz="2000" dirty="0">
                <a:solidFill>
                  <a:srgbClr val="0070C0"/>
                </a:solidFill>
              </a:rPr>
              <a:t>Tummy time</a:t>
            </a:r>
          </a:p>
          <a:p>
            <a:r>
              <a:rPr lang="en-GB" sz="2000" dirty="0">
                <a:solidFill>
                  <a:srgbClr val="0070C0"/>
                </a:solidFill>
              </a:rPr>
              <a:t>F</a:t>
            </a:r>
            <a:r>
              <a:rPr lang="en-US" sz="2000" dirty="0" err="1">
                <a:solidFill>
                  <a:srgbClr val="0070C0"/>
                </a:solidFill>
              </a:rPr>
              <a:t>ree</a:t>
            </a:r>
            <a:r>
              <a:rPr lang="en-US" sz="2000" dirty="0">
                <a:solidFill>
                  <a:srgbClr val="0070C0"/>
                </a:solidFill>
              </a:rPr>
              <a:t> play</a:t>
            </a:r>
          </a:p>
          <a:p>
            <a:r>
              <a:rPr lang="en-US" sz="2000" dirty="0">
                <a:solidFill>
                  <a:srgbClr val="0070C0"/>
                </a:solidFill>
              </a:rPr>
              <a:t>Gentle support in sitting/standing</a:t>
            </a:r>
          </a:p>
          <a:p>
            <a:r>
              <a:rPr lang="en-US" sz="2000" dirty="0">
                <a:solidFill>
                  <a:srgbClr val="0070C0"/>
                </a:solidFill>
              </a:rPr>
              <a:t>Regular health checks</a:t>
            </a:r>
          </a:p>
          <a:p>
            <a:r>
              <a:rPr lang="en-US" sz="2000" dirty="0">
                <a:solidFill>
                  <a:srgbClr val="0070C0"/>
                </a:solidFill>
              </a:rPr>
              <a:t>Provide effective resources – floor mats</a:t>
            </a:r>
          </a:p>
          <a:p>
            <a:r>
              <a:rPr lang="en-US" sz="2000" dirty="0">
                <a:solidFill>
                  <a:srgbClr val="0070C0"/>
                </a:solidFill>
              </a:rPr>
              <a:t>Monitor/observe</a:t>
            </a:r>
            <a:endParaRPr lang="en-GB" sz="2000" dirty="0">
              <a:solidFill>
                <a:srgbClr val="0070C0"/>
              </a:solidFill>
            </a:endParaRPr>
          </a:p>
        </p:txBody>
      </p:sp>
    </p:spTree>
    <p:extLst>
      <p:ext uri="{BB962C8B-B14F-4D97-AF65-F5344CB8AC3E}">
        <p14:creationId xmlns:p14="http://schemas.microsoft.com/office/powerpoint/2010/main" val="2047738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9EB36C-EF8C-0D0E-6B54-0CB26530BB32}"/>
              </a:ext>
            </a:extLst>
          </p:cNvPr>
          <p:cNvSpPr>
            <a:spLocks noGrp="1"/>
          </p:cNvSpPr>
          <p:nvPr>
            <p:ph type="ctrTitle"/>
          </p:nvPr>
        </p:nvSpPr>
        <p:spPr>
          <a:xfrm>
            <a:off x="1524000" y="2706914"/>
            <a:ext cx="9144000" cy="2387600"/>
          </a:xfrm>
        </p:spPr>
        <p:txBody>
          <a:bodyPr>
            <a:noAutofit/>
          </a:bodyPr>
          <a:lstStyle/>
          <a:p>
            <a:r>
              <a:rPr lang="en-GB" sz="3600" dirty="0"/>
              <a:t>Mae </a:t>
            </a:r>
            <a:r>
              <a:rPr lang="en-GB" sz="3600" dirty="0" err="1"/>
              <a:t>babanod</a:t>
            </a:r>
            <a:r>
              <a:rPr lang="en-GB" sz="3600" dirty="0"/>
              <a:t> </a:t>
            </a:r>
            <a:r>
              <a:rPr lang="en-GB" sz="3600" dirty="0" err="1"/>
              <a:t>yn</a:t>
            </a:r>
            <a:r>
              <a:rPr lang="en-GB" sz="3600" dirty="0"/>
              <a:t> </a:t>
            </a:r>
            <a:r>
              <a:rPr lang="en-GB" sz="3600" dirty="0" err="1"/>
              <a:t>teimlo'n</a:t>
            </a:r>
            <a:r>
              <a:rPr lang="en-GB" sz="3600" dirty="0"/>
              <a:t> </a:t>
            </a:r>
            <a:r>
              <a:rPr lang="en-GB" sz="3600" dirty="0" err="1"/>
              <a:t>fwy</a:t>
            </a:r>
            <a:r>
              <a:rPr lang="en-GB" sz="3600" dirty="0"/>
              <a:t> </a:t>
            </a:r>
            <a:r>
              <a:rPr lang="en-GB" sz="3600" dirty="0" err="1"/>
              <a:t>diogel</a:t>
            </a:r>
            <a:r>
              <a:rPr lang="en-GB" sz="3600" dirty="0"/>
              <a:t> ac </a:t>
            </a:r>
            <a:r>
              <a:rPr lang="en-GB" sz="3600" dirty="0" err="1"/>
              <a:t>yn</a:t>
            </a:r>
            <a:r>
              <a:rPr lang="en-GB" sz="3600" dirty="0"/>
              <a:t> </a:t>
            </a:r>
            <a:r>
              <a:rPr lang="en-GB" sz="3600" dirty="0" err="1"/>
              <a:t>gysylltiedig</a:t>
            </a:r>
            <a:r>
              <a:rPr lang="en-GB" sz="3600" dirty="0"/>
              <a:t> </a:t>
            </a:r>
            <a:r>
              <a:rPr lang="en-GB" sz="3600" dirty="0" err="1"/>
              <a:t>â'u</a:t>
            </a:r>
            <a:r>
              <a:rPr lang="en-GB" sz="3600" dirty="0"/>
              <a:t> </a:t>
            </a:r>
            <a:r>
              <a:rPr lang="en-GB" sz="3600" dirty="0" err="1"/>
              <a:t>hamgylchedd</a:t>
            </a:r>
            <a:r>
              <a:rPr lang="en-GB" sz="3600" dirty="0"/>
              <a:t> pan </a:t>
            </a:r>
            <a:r>
              <a:rPr lang="en-GB" sz="3600" dirty="0" err="1"/>
              <a:t>fyddant</a:t>
            </a:r>
            <a:r>
              <a:rPr lang="en-GB" sz="3600" dirty="0"/>
              <a:t> </a:t>
            </a:r>
            <a:r>
              <a:rPr lang="en-GB" sz="3600" dirty="0" err="1"/>
              <a:t>yn</a:t>
            </a:r>
            <a:r>
              <a:rPr lang="en-GB" sz="3600" dirty="0"/>
              <a:t> </a:t>
            </a:r>
            <a:r>
              <a:rPr lang="en-GB" sz="3600" dirty="0" err="1"/>
              <a:t>deall</a:t>
            </a:r>
            <a:r>
              <a:rPr lang="en-GB" sz="3600" dirty="0"/>
              <a:t> </a:t>
            </a:r>
            <a:r>
              <a:rPr lang="en-GB" sz="3600" dirty="0" err="1"/>
              <a:t>symudiad</a:t>
            </a:r>
            <a:r>
              <a:rPr lang="en-GB" sz="3600" dirty="0"/>
              <a:t> </a:t>
            </a:r>
            <a:r>
              <a:rPr lang="en-GB" sz="3600" dirty="0" err="1"/>
              <a:t>eu</a:t>
            </a:r>
            <a:r>
              <a:rPr lang="en-GB" sz="3600" dirty="0"/>
              <a:t> </a:t>
            </a:r>
            <a:r>
              <a:rPr lang="en-GB" sz="3600" dirty="0" err="1"/>
              <a:t>corff</a:t>
            </a:r>
            <a:br>
              <a:rPr lang="en-GB" sz="3600" dirty="0"/>
            </a:br>
            <a:br>
              <a:rPr lang="en-GB" sz="3600" dirty="0">
                <a:solidFill>
                  <a:srgbClr val="0070C0"/>
                </a:solidFill>
              </a:rPr>
            </a:br>
            <a:r>
              <a:rPr lang="en-GB" sz="3600" dirty="0">
                <a:solidFill>
                  <a:srgbClr val="0070C0"/>
                </a:solidFill>
              </a:rPr>
              <a:t>Babies feel more secure and connected to their environment when they understand their body’s movement</a:t>
            </a:r>
            <a:br>
              <a:rPr lang="en-GB" sz="3600" dirty="0">
                <a:solidFill>
                  <a:srgbClr val="0070C0"/>
                </a:solidFill>
              </a:rPr>
            </a:br>
            <a:r>
              <a:rPr lang="en-GB" sz="3600" dirty="0">
                <a:solidFill>
                  <a:srgbClr val="0070C0"/>
                </a:solidFill>
              </a:rPr>
              <a:t>(NHS, 2024)</a:t>
            </a:r>
            <a:endParaRPr lang="en-US" sz="3600" dirty="0">
              <a:solidFill>
                <a:srgbClr val="0070C0"/>
              </a:solidFill>
            </a:endParaRPr>
          </a:p>
        </p:txBody>
      </p:sp>
    </p:spTree>
    <p:extLst>
      <p:ext uri="{BB962C8B-B14F-4D97-AF65-F5344CB8AC3E}">
        <p14:creationId xmlns:p14="http://schemas.microsoft.com/office/powerpoint/2010/main" val="3125059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3E9E018-1A45-9DB3-39BC-AEA91F8CA038}"/>
              </a:ext>
            </a:extLst>
          </p:cNvPr>
          <p:cNvSpPr>
            <a:spLocks noGrp="1"/>
          </p:cNvSpPr>
          <p:nvPr>
            <p:ph type="title"/>
          </p:nvPr>
        </p:nvSpPr>
        <p:spPr/>
        <p:txBody>
          <a:bodyPr>
            <a:normAutofit/>
          </a:bodyPr>
          <a:lstStyle/>
          <a:p>
            <a:r>
              <a:rPr lang="en-GB" sz="4000" dirty="0" err="1"/>
              <a:t>Gofal</a:t>
            </a:r>
            <a:r>
              <a:rPr lang="en-GB" sz="4000" dirty="0"/>
              <a:t> </a:t>
            </a:r>
            <a:r>
              <a:rPr lang="en-GB" sz="4000" dirty="0" err="1"/>
              <a:t>eithriadol</a:t>
            </a:r>
            <a:br>
              <a:rPr lang="en-GB" sz="4000" dirty="0"/>
            </a:br>
            <a:r>
              <a:rPr lang="en-GB" sz="4000" dirty="0">
                <a:solidFill>
                  <a:srgbClr val="0070C0"/>
                </a:solidFill>
              </a:rPr>
              <a:t>Exceptional caregiving</a:t>
            </a:r>
            <a:endParaRPr lang="en-US" sz="4000" dirty="0">
              <a:solidFill>
                <a:srgbClr val="0070C0"/>
              </a:solidFill>
            </a:endParaRPr>
          </a:p>
        </p:txBody>
      </p:sp>
      <p:sp>
        <p:nvSpPr>
          <p:cNvPr id="5" name="Content Placeholder 4">
            <a:extLst>
              <a:ext uri="{FF2B5EF4-FFF2-40B4-BE49-F238E27FC236}">
                <a16:creationId xmlns:a16="http://schemas.microsoft.com/office/drawing/2014/main" id="{4D987520-4B5F-E925-7E7D-356CBE08AB96}"/>
              </a:ext>
            </a:extLst>
          </p:cNvPr>
          <p:cNvSpPr>
            <a:spLocks noGrp="1"/>
          </p:cNvSpPr>
          <p:nvPr>
            <p:ph sz="half" idx="1"/>
          </p:nvPr>
        </p:nvSpPr>
        <p:spPr/>
        <p:txBody>
          <a:bodyPr/>
          <a:lstStyle/>
          <a:p>
            <a:r>
              <a:rPr lang="en-US" dirty="0"/>
              <a:t>Mae </a:t>
            </a:r>
            <a:r>
              <a:rPr lang="en-US" dirty="0" err="1"/>
              <a:t>rhoi</a:t>
            </a:r>
            <a:r>
              <a:rPr lang="en-US" dirty="0"/>
              <a:t> </a:t>
            </a:r>
            <a:r>
              <a:rPr lang="en-US" dirty="0" err="1"/>
              <a:t>gofal</a:t>
            </a:r>
            <a:r>
              <a:rPr lang="en-US" dirty="0"/>
              <a:t> </a:t>
            </a:r>
            <a:r>
              <a:rPr lang="en-US" dirty="0" err="1"/>
              <a:t>eithriadol</a:t>
            </a:r>
            <a:r>
              <a:rPr lang="en-US" dirty="0"/>
              <a:t> </a:t>
            </a:r>
            <a:r>
              <a:rPr lang="en-US" dirty="0" err="1"/>
              <a:t>yn</a:t>
            </a:r>
            <a:r>
              <a:rPr lang="en-US" dirty="0"/>
              <a:t> </a:t>
            </a:r>
            <a:r>
              <a:rPr lang="en-US" dirty="0" err="1"/>
              <a:t>bwysig</a:t>
            </a:r>
            <a:r>
              <a:rPr lang="en-US" dirty="0"/>
              <a:t> </a:t>
            </a:r>
            <a:r>
              <a:rPr lang="en-US" dirty="0" err="1"/>
              <a:t>yn</a:t>
            </a:r>
            <a:r>
              <a:rPr lang="en-US" dirty="0"/>
              <a:t> </a:t>
            </a:r>
            <a:r>
              <a:rPr lang="en-US" dirty="0" err="1"/>
              <a:t>ystod</a:t>
            </a:r>
            <a:r>
              <a:rPr lang="en-US" dirty="0"/>
              <a:t> y 1000 </a:t>
            </a:r>
            <a:r>
              <a:rPr lang="en-US" dirty="0" err="1"/>
              <a:t>diwrnod</a:t>
            </a:r>
            <a:r>
              <a:rPr lang="en-US" dirty="0"/>
              <a:t> </a:t>
            </a:r>
            <a:r>
              <a:rPr lang="en-US" dirty="0" err="1"/>
              <a:t>cyntaf</a:t>
            </a:r>
            <a:r>
              <a:rPr lang="en-US" dirty="0"/>
              <a:t> </a:t>
            </a:r>
            <a:r>
              <a:rPr lang="en-US" dirty="0" err="1"/>
              <a:t>i</a:t>
            </a:r>
            <a:r>
              <a:rPr lang="en-US" dirty="0"/>
              <a:t> </a:t>
            </a:r>
            <a:r>
              <a:rPr lang="en-US" dirty="0" err="1"/>
              <a:t>gefnogi</a:t>
            </a:r>
            <a:r>
              <a:rPr lang="en-US" dirty="0"/>
              <a:t> </a:t>
            </a:r>
            <a:r>
              <a:rPr lang="en-US" dirty="0" err="1"/>
              <a:t>datblygiad</a:t>
            </a:r>
            <a:r>
              <a:rPr lang="en-US" dirty="0"/>
              <a:t> y </a:t>
            </a:r>
            <a:r>
              <a:rPr lang="en-US" dirty="0" err="1"/>
              <a:t>sgiliau</a:t>
            </a:r>
            <a:r>
              <a:rPr lang="en-US" dirty="0"/>
              <a:t> a </a:t>
            </a:r>
            <a:r>
              <a:rPr lang="en-US" dirty="0" err="1"/>
              <a:t>drafodwyd</a:t>
            </a:r>
            <a:r>
              <a:rPr lang="en-US" dirty="0"/>
              <a:t> </a:t>
            </a:r>
            <a:r>
              <a:rPr lang="en-US" dirty="0" err="1"/>
              <a:t>oherwydd</a:t>
            </a:r>
            <a:r>
              <a:rPr lang="en-US" dirty="0"/>
              <a:t> </a:t>
            </a:r>
            <a:r>
              <a:rPr lang="en-US" dirty="0" err="1"/>
              <a:t>ei</a:t>
            </a:r>
            <a:r>
              <a:rPr lang="en-US" dirty="0"/>
              <a:t> </a:t>
            </a:r>
            <a:r>
              <a:rPr lang="en-US" dirty="0" err="1"/>
              <a:t>fod</a:t>
            </a:r>
            <a:r>
              <a:rPr lang="en-US" dirty="0"/>
              <a:t> </a:t>
            </a:r>
            <a:r>
              <a:rPr lang="en-US" dirty="0" err="1"/>
              <a:t>yn</a:t>
            </a:r>
            <a:r>
              <a:rPr lang="en-US" dirty="0"/>
              <a:t> </a:t>
            </a:r>
            <a:r>
              <a:rPr lang="en-US" dirty="0" err="1"/>
              <a:t>cyflwyno</a:t>
            </a:r>
            <a:r>
              <a:rPr lang="en-US" dirty="0"/>
              <a:t> </a:t>
            </a:r>
            <a:r>
              <a:rPr lang="en-US" dirty="0" err="1"/>
              <a:t>ffenestr</a:t>
            </a:r>
            <a:r>
              <a:rPr lang="en-US" dirty="0"/>
              <a:t> </a:t>
            </a:r>
            <a:r>
              <a:rPr lang="en-US" dirty="0" err="1"/>
              <a:t>unigryw</a:t>
            </a:r>
            <a:r>
              <a:rPr lang="en-US" dirty="0"/>
              <a:t> o </a:t>
            </a:r>
            <a:r>
              <a:rPr lang="en-US" dirty="0" err="1"/>
              <a:t>gyfleoedd</a:t>
            </a:r>
            <a:r>
              <a:rPr lang="en-US" dirty="0"/>
              <a:t> </a:t>
            </a:r>
            <a:r>
              <a:rPr lang="en-US" dirty="0" err="1"/>
              <a:t>i</a:t>
            </a:r>
            <a:r>
              <a:rPr lang="en-US" dirty="0"/>
              <a:t> </a:t>
            </a:r>
            <a:r>
              <a:rPr lang="en-US" dirty="0" err="1"/>
              <a:t>siapio'r</a:t>
            </a:r>
            <a:r>
              <a:rPr lang="en-US" dirty="0"/>
              <a:t> </a:t>
            </a:r>
            <a:r>
              <a:rPr lang="en-US" dirty="0" err="1"/>
              <a:t>plentyn</a:t>
            </a:r>
            <a:r>
              <a:rPr lang="en-US" dirty="0"/>
              <a:t> </a:t>
            </a:r>
            <a:r>
              <a:rPr lang="en-US" dirty="0" err="1"/>
              <a:t>a'i</a:t>
            </a:r>
            <a:r>
              <a:rPr lang="en-US" dirty="0"/>
              <a:t> </a:t>
            </a:r>
            <a:r>
              <a:rPr lang="en-US" dirty="0" err="1"/>
              <a:t>ddyfodol</a:t>
            </a:r>
            <a:r>
              <a:rPr lang="en-US" dirty="0"/>
              <a:t>.</a:t>
            </a:r>
          </a:p>
        </p:txBody>
      </p:sp>
      <p:sp>
        <p:nvSpPr>
          <p:cNvPr id="6" name="Content Placeholder 5">
            <a:extLst>
              <a:ext uri="{FF2B5EF4-FFF2-40B4-BE49-F238E27FC236}">
                <a16:creationId xmlns:a16="http://schemas.microsoft.com/office/drawing/2014/main" id="{1183FEE3-2F47-DDBD-9030-7DE70EC4BC5D}"/>
              </a:ext>
            </a:extLst>
          </p:cNvPr>
          <p:cNvSpPr>
            <a:spLocks noGrp="1"/>
          </p:cNvSpPr>
          <p:nvPr>
            <p:ph sz="half" idx="2"/>
          </p:nvPr>
        </p:nvSpPr>
        <p:spPr/>
        <p:txBody>
          <a:bodyPr/>
          <a:lstStyle/>
          <a:p>
            <a:r>
              <a:rPr lang="en-GB" dirty="0">
                <a:solidFill>
                  <a:srgbClr val="0070C0"/>
                </a:solidFill>
              </a:rPr>
              <a:t>Exceptional caregiving is important in the first 1000 days to support the development of the skills discussed because it presents a unique window of opportunity to shape the child and their future.</a:t>
            </a:r>
            <a:endParaRPr lang="en-US" dirty="0">
              <a:solidFill>
                <a:srgbClr val="0070C0"/>
              </a:solidFill>
            </a:endParaRPr>
          </a:p>
        </p:txBody>
      </p:sp>
    </p:spTree>
    <p:extLst>
      <p:ext uri="{BB962C8B-B14F-4D97-AF65-F5344CB8AC3E}">
        <p14:creationId xmlns:p14="http://schemas.microsoft.com/office/powerpoint/2010/main" val="3260226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63CE2-66EA-FF75-BE66-48BD86F6D207}"/>
              </a:ext>
            </a:extLst>
          </p:cNvPr>
          <p:cNvSpPr>
            <a:spLocks noGrp="1"/>
          </p:cNvSpPr>
          <p:nvPr>
            <p:ph idx="1"/>
          </p:nvPr>
        </p:nvSpPr>
        <p:spPr>
          <a:xfrm>
            <a:off x="838200" y="1879373"/>
            <a:ext cx="10515600" cy="4351338"/>
          </a:xfrm>
        </p:spPr>
        <p:txBody>
          <a:bodyPr>
            <a:normAutofit/>
          </a:bodyPr>
          <a:lstStyle/>
          <a:p>
            <a:r>
              <a:rPr lang="en-GB" sz="2000" dirty="0" err="1"/>
              <a:t>Cysyniad</a:t>
            </a:r>
            <a:r>
              <a:rPr lang="en-GB" sz="2000" dirty="0"/>
              <a:t> ‘</a:t>
            </a:r>
            <a:r>
              <a:rPr lang="en-GB" sz="2000" dirty="0" err="1"/>
              <a:t>ofal</a:t>
            </a:r>
            <a:r>
              <a:rPr lang="en-GB" sz="2000" dirty="0"/>
              <a:t> </a:t>
            </a:r>
            <a:r>
              <a:rPr lang="en-GB" sz="2000" dirty="0" err="1"/>
              <a:t>eithriadol</a:t>
            </a:r>
            <a:r>
              <a:rPr lang="en-GB" sz="2000" dirty="0"/>
              <a:t>’</a:t>
            </a:r>
          </a:p>
          <a:p>
            <a:r>
              <a:rPr lang="en-GB" sz="2000" dirty="0" err="1"/>
              <a:t>Ewch</a:t>
            </a:r>
            <a:r>
              <a:rPr lang="en-GB" sz="2000" dirty="0"/>
              <a:t> </a:t>
            </a:r>
            <a:r>
              <a:rPr lang="en-GB" sz="2000" dirty="0" err="1"/>
              <a:t>ati</a:t>
            </a:r>
            <a:r>
              <a:rPr lang="en-GB" sz="2000" dirty="0"/>
              <a:t> I </a:t>
            </a:r>
            <a:r>
              <a:rPr lang="en-GB" sz="2000" dirty="0" err="1"/>
              <a:t>greu</a:t>
            </a:r>
            <a:r>
              <a:rPr lang="en-GB" sz="2000" dirty="0"/>
              <a:t> map </a:t>
            </a:r>
            <a:r>
              <a:rPr lang="en-GB" sz="2000" dirty="0" err="1"/>
              <a:t>cysyniad</a:t>
            </a:r>
            <a:r>
              <a:rPr lang="en-GB" sz="2000" dirty="0"/>
              <a:t> </a:t>
            </a:r>
            <a:r>
              <a:rPr lang="en-GB" sz="2000" dirty="0" err="1"/>
              <a:t>i</a:t>
            </a:r>
            <a:r>
              <a:rPr lang="en-GB" sz="2000" dirty="0"/>
              <a:t> </a:t>
            </a:r>
            <a:r>
              <a:rPr lang="en-GB" sz="2000" dirty="0" err="1"/>
              <a:t>archwilio</a:t>
            </a:r>
            <a:r>
              <a:rPr lang="en-GB" sz="2000" dirty="0"/>
              <a:t> </a:t>
            </a:r>
            <a:r>
              <a:rPr lang="en-GB" sz="2000" dirty="0" err="1"/>
              <a:t>ystyr</a:t>
            </a:r>
            <a:r>
              <a:rPr lang="en-GB" sz="2000" dirty="0"/>
              <a:t> </a:t>
            </a:r>
          </a:p>
          <a:p>
            <a:pPr marL="0" indent="0">
              <a:buNone/>
            </a:pPr>
            <a:r>
              <a:rPr lang="en-GB" sz="2000" dirty="0" err="1"/>
              <a:t>gofal</a:t>
            </a:r>
            <a:r>
              <a:rPr lang="en-GB" sz="2000" dirty="0"/>
              <a:t> </a:t>
            </a:r>
            <a:r>
              <a:rPr lang="en-GB" sz="2000" dirty="0" err="1"/>
              <a:t>eithriadol</a:t>
            </a:r>
            <a:r>
              <a:rPr lang="en-GB" sz="2000" dirty="0"/>
              <a:t> </a:t>
            </a:r>
            <a:r>
              <a:rPr lang="en-GB" sz="2000" dirty="0" err="1"/>
              <a:t>yn</a:t>
            </a:r>
            <a:r>
              <a:rPr lang="en-GB" sz="2000" dirty="0"/>
              <a:t> y 1000 </a:t>
            </a:r>
            <a:r>
              <a:rPr lang="en-GB" sz="2000" dirty="0" err="1"/>
              <a:t>diwrnod</a:t>
            </a:r>
            <a:r>
              <a:rPr lang="en-GB" sz="2000" dirty="0"/>
              <a:t> </a:t>
            </a:r>
            <a:r>
              <a:rPr lang="en-GB" sz="2000" dirty="0" err="1"/>
              <a:t>cyntaf</a:t>
            </a:r>
            <a:endParaRPr lang="en-GB" sz="2000" dirty="0"/>
          </a:p>
          <a:p>
            <a:endParaRPr lang="en-GB" sz="2000" dirty="0"/>
          </a:p>
          <a:p>
            <a:r>
              <a:rPr lang="en-GB" sz="2000" dirty="0">
                <a:solidFill>
                  <a:srgbClr val="0070C0"/>
                </a:solidFill>
              </a:rPr>
              <a:t>The concept of ‘Exceptional caregiving’</a:t>
            </a:r>
          </a:p>
          <a:p>
            <a:r>
              <a:rPr lang="en-GB" sz="2000" dirty="0">
                <a:solidFill>
                  <a:srgbClr val="0070C0"/>
                </a:solidFill>
              </a:rPr>
              <a:t>Create a concept map to explore </a:t>
            </a:r>
          </a:p>
          <a:p>
            <a:pPr marL="0" indent="0">
              <a:buNone/>
            </a:pPr>
            <a:r>
              <a:rPr lang="en-GB" sz="2000" dirty="0">
                <a:solidFill>
                  <a:srgbClr val="0070C0"/>
                </a:solidFill>
              </a:rPr>
              <a:t>the meaning of exceptional caregiving in</a:t>
            </a:r>
          </a:p>
          <a:p>
            <a:pPr marL="0" indent="0">
              <a:buNone/>
            </a:pPr>
            <a:r>
              <a:rPr lang="en-GB" sz="2000" dirty="0">
                <a:solidFill>
                  <a:srgbClr val="0070C0"/>
                </a:solidFill>
              </a:rPr>
              <a:t>the first 1000 days</a:t>
            </a:r>
          </a:p>
          <a:p>
            <a:endParaRPr lang="en-GB" sz="2000" dirty="0"/>
          </a:p>
          <a:p>
            <a:pPr marL="0" indent="0">
              <a:buNone/>
            </a:pPr>
            <a:endParaRPr lang="en-GB" sz="2400" dirty="0"/>
          </a:p>
          <a:p>
            <a:endParaRPr lang="en-US" sz="2400" dirty="0"/>
          </a:p>
        </p:txBody>
      </p:sp>
      <p:sp>
        <p:nvSpPr>
          <p:cNvPr id="4" name="Title 1">
            <a:extLst>
              <a:ext uri="{FF2B5EF4-FFF2-40B4-BE49-F238E27FC236}">
                <a16:creationId xmlns:a16="http://schemas.microsoft.com/office/drawing/2014/main" id="{50DF97C1-7122-61C6-3EEA-ADB3AC47B362}"/>
              </a:ext>
            </a:extLst>
          </p:cNvPr>
          <p:cNvSpPr>
            <a:spLocks noGrp="1"/>
          </p:cNvSpPr>
          <p:nvPr>
            <p:ph type="title"/>
          </p:nvPr>
        </p:nvSpPr>
        <p:spPr>
          <a:xfrm>
            <a:off x="838200" y="365125"/>
            <a:ext cx="10515600" cy="1325563"/>
          </a:xfrm>
        </p:spPr>
        <p:txBody>
          <a:bodyPr>
            <a:normAutofit/>
          </a:bodyPr>
          <a:lstStyle/>
          <a:p>
            <a:r>
              <a:rPr lang="en-GB" sz="4000" dirty="0" err="1"/>
              <a:t>Gofal</a:t>
            </a:r>
            <a:r>
              <a:rPr lang="en-GB" sz="4000" dirty="0"/>
              <a:t> </a:t>
            </a:r>
            <a:r>
              <a:rPr lang="en-GB" sz="4000" dirty="0" err="1"/>
              <a:t>eithriadol</a:t>
            </a:r>
            <a:br>
              <a:rPr lang="en-GB" sz="4000" dirty="0"/>
            </a:br>
            <a:r>
              <a:rPr lang="en-GB" sz="4000" dirty="0">
                <a:solidFill>
                  <a:srgbClr val="0070C0"/>
                </a:solidFill>
              </a:rPr>
              <a:t>Exceptional caregiving</a:t>
            </a:r>
            <a:endParaRPr lang="en-US" sz="4000" dirty="0">
              <a:solidFill>
                <a:srgbClr val="0070C0"/>
              </a:solidFill>
            </a:endParaRPr>
          </a:p>
        </p:txBody>
      </p:sp>
      <p:pic>
        <p:nvPicPr>
          <p:cNvPr id="6" name="Picture 5">
            <a:extLst>
              <a:ext uri="{FF2B5EF4-FFF2-40B4-BE49-F238E27FC236}">
                <a16:creationId xmlns:a16="http://schemas.microsoft.com/office/drawing/2014/main" id="{B1F1F678-7855-0BDE-8FFA-AD80DBD0847A}"/>
              </a:ext>
            </a:extLst>
          </p:cNvPr>
          <p:cNvPicPr>
            <a:picLocks noChangeAspect="1"/>
          </p:cNvPicPr>
          <p:nvPr/>
        </p:nvPicPr>
        <p:blipFill>
          <a:blip r:embed="rId3"/>
          <a:stretch>
            <a:fillRect/>
          </a:stretch>
        </p:blipFill>
        <p:spPr>
          <a:xfrm>
            <a:off x="7685194" y="947458"/>
            <a:ext cx="3915682" cy="3915682"/>
          </a:xfrm>
          <a:prstGeom prst="rect">
            <a:avLst/>
          </a:prstGeom>
        </p:spPr>
      </p:pic>
      <p:sp>
        <p:nvSpPr>
          <p:cNvPr id="7" name="TextBox 6">
            <a:extLst>
              <a:ext uri="{FF2B5EF4-FFF2-40B4-BE49-F238E27FC236}">
                <a16:creationId xmlns:a16="http://schemas.microsoft.com/office/drawing/2014/main" id="{38995911-7203-0F25-C6C9-012402679B4E}"/>
              </a:ext>
            </a:extLst>
          </p:cNvPr>
          <p:cNvSpPr txBox="1"/>
          <p:nvPr/>
        </p:nvSpPr>
        <p:spPr>
          <a:xfrm>
            <a:off x="7627257" y="4998077"/>
            <a:ext cx="1912703" cy="307777"/>
          </a:xfrm>
          <a:prstGeom prst="rect">
            <a:avLst/>
          </a:prstGeom>
          <a:noFill/>
        </p:spPr>
        <p:txBody>
          <a:bodyPr wrap="none" rtlCol="0">
            <a:spAutoFit/>
          </a:bodyPr>
          <a:lstStyle/>
          <a:p>
            <a:r>
              <a:rPr lang="en-GB" sz="1400" dirty="0"/>
              <a:t>(nurturing-care, 2018)</a:t>
            </a:r>
            <a:endParaRPr lang="en-US" sz="1400" dirty="0"/>
          </a:p>
        </p:txBody>
      </p:sp>
    </p:spTree>
    <p:extLst>
      <p:ext uri="{BB962C8B-B14F-4D97-AF65-F5344CB8AC3E}">
        <p14:creationId xmlns:p14="http://schemas.microsoft.com/office/powerpoint/2010/main" val="746756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FBC3E4F-FD57-46B3-E143-3D27B5F41EAE}"/>
              </a:ext>
            </a:extLst>
          </p:cNvPr>
          <p:cNvSpPr>
            <a:spLocks noGrp="1"/>
          </p:cNvSpPr>
          <p:nvPr>
            <p:ph idx="1"/>
          </p:nvPr>
        </p:nvSpPr>
        <p:spPr>
          <a:xfrm>
            <a:off x="4785527" y="2184900"/>
            <a:ext cx="2772728" cy="1360714"/>
          </a:xfrm>
          <a:solidFill>
            <a:schemeClr val="accent6">
              <a:lumMod val="40000"/>
              <a:lumOff val="60000"/>
            </a:schemeClr>
          </a:solidFill>
          <a:ln w="57150">
            <a:solidFill>
              <a:srgbClr val="0070C0"/>
            </a:solidFill>
          </a:ln>
        </p:spPr>
        <p:txBody>
          <a:bodyPr>
            <a:normAutofit/>
          </a:bodyPr>
          <a:lstStyle/>
          <a:p>
            <a:pPr marL="0" indent="0" algn="ctr">
              <a:buNone/>
            </a:pPr>
            <a:r>
              <a:rPr lang="en-GB" b="1" dirty="0" err="1"/>
              <a:t>Deall</a:t>
            </a:r>
            <a:r>
              <a:rPr lang="en-GB" b="1" dirty="0"/>
              <a:t> </a:t>
            </a:r>
            <a:r>
              <a:rPr lang="en-GB" b="1" dirty="0" err="1"/>
              <a:t>cysyniad</a:t>
            </a:r>
            <a:endParaRPr lang="en-GB" b="1" dirty="0"/>
          </a:p>
          <a:p>
            <a:pPr marL="0" indent="0" algn="ctr">
              <a:buNone/>
            </a:pPr>
            <a:r>
              <a:rPr lang="en-GB" b="1" dirty="0" err="1"/>
              <a:t>Gofalu</a:t>
            </a:r>
            <a:endParaRPr lang="en-US" b="1" dirty="0"/>
          </a:p>
        </p:txBody>
      </p:sp>
      <p:sp>
        <p:nvSpPr>
          <p:cNvPr id="5" name="TextBox 4">
            <a:extLst>
              <a:ext uri="{FF2B5EF4-FFF2-40B4-BE49-F238E27FC236}">
                <a16:creationId xmlns:a16="http://schemas.microsoft.com/office/drawing/2014/main" id="{873A8F2F-94AC-FE85-5C91-802F175E6F3F}"/>
              </a:ext>
            </a:extLst>
          </p:cNvPr>
          <p:cNvSpPr txBox="1"/>
          <p:nvPr/>
        </p:nvSpPr>
        <p:spPr>
          <a:xfrm>
            <a:off x="593629" y="314125"/>
            <a:ext cx="4107542" cy="2308324"/>
          </a:xfrm>
          <a:prstGeom prst="rect">
            <a:avLst/>
          </a:prstGeom>
          <a:noFill/>
          <a:ln w="38100">
            <a:solidFill>
              <a:srgbClr val="0070C0"/>
            </a:solidFill>
          </a:ln>
        </p:spPr>
        <p:txBody>
          <a:bodyPr wrap="square" rtlCol="0">
            <a:spAutoFit/>
          </a:bodyPr>
          <a:lstStyle/>
          <a:p>
            <a:r>
              <a:rPr lang="en-GB" dirty="0">
                <a:highlight>
                  <a:srgbClr val="00FFFF"/>
                </a:highlight>
              </a:rPr>
              <a:t>Iechyd da-</a:t>
            </a:r>
          </a:p>
          <a:p>
            <a:pPr marL="285750" indent="-285750">
              <a:buFont typeface="Arial" panose="020B0604020202020204" pitchFamily="34" charset="0"/>
              <a:buChar char="•"/>
            </a:pPr>
            <a:r>
              <a:rPr lang="en-GB" dirty="0" err="1"/>
              <a:t>Rheoli</a:t>
            </a:r>
            <a:r>
              <a:rPr lang="en-GB" dirty="0"/>
              <a:t> </a:t>
            </a:r>
            <a:r>
              <a:rPr lang="en-GB" dirty="0" err="1"/>
              <a:t>meddyginiaeth</a:t>
            </a:r>
            <a:endParaRPr lang="en-GB" dirty="0"/>
          </a:p>
          <a:p>
            <a:pPr marL="285750" indent="-285750">
              <a:buFont typeface="Arial" panose="020B0604020202020204" pitchFamily="34" charset="0"/>
              <a:buChar char="•"/>
            </a:pPr>
            <a:r>
              <a:rPr lang="en-GB" dirty="0" err="1"/>
              <a:t>Ymateb</a:t>
            </a:r>
            <a:r>
              <a:rPr lang="en-GB" dirty="0"/>
              <a:t> </a:t>
            </a:r>
            <a:r>
              <a:rPr lang="en-GB" dirty="0" err="1"/>
              <a:t>i</a:t>
            </a:r>
            <a:r>
              <a:rPr lang="en-GB" dirty="0"/>
              <a:t> </a:t>
            </a:r>
            <a:r>
              <a:rPr lang="en-GB" dirty="0" err="1"/>
              <a:t>anghenion</a:t>
            </a:r>
            <a:r>
              <a:rPr lang="en-GB" dirty="0"/>
              <a:t> </a:t>
            </a:r>
            <a:r>
              <a:rPr lang="en-GB" dirty="0" err="1"/>
              <a:t>dyddiol</a:t>
            </a:r>
            <a:r>
              <a:rPr lang="en-GB" dirty="0"/>
              <a:t> (Maslow)</a:t>
            </a:r>
          </a:p>
          <a:p>
            <a:pPr marL="285750" indent="-285750">
              <a:buFont typeface="Arial" panose="020B0604020202020204" pitchFamily="34" charset="0"/>
              <a:buChar char="•"/>
            </a:pPr>
            <a:r>
              <a:rPr lang="en-GB" dirty="0" err="1"/>
              <a:t>Defnydd</a:t>
            </a:r>
            <a:r>
              <a:rPr lang="en-GB" dirty="0"/>
              <a:t> o </a:t>
            </a:r>
            <a:r>
              <a:rPr lang="en-GB" dirty="0" err="1"/>
              <a:t>wasanaethau</a:t>
            </a:r>
            <a:r>
              <a:rPr lang="en-GB" dirty="0"/>
              <a:t> iechyd </a:t>
            </a:r>
          </a:p>
          <a:p>
            <a:pPr marL="285750" indent="-285750">
              <a:buFont typeface="Arial" panose="020B0604020202020204" pitchFamily="34" charset="0"/>
              <a:buChar char="•"/>
            </a:pPr>
            <a:r>
              <a:rPr lang="en-GB" dirty="0" err="1"/>
              <a:t>Ymateb</a:t>
            </a:r>
            <a:r>
              <a:rPr lang="en-GB" dirty="0"/>
              <a:t> </a:t>
            </a:r>
            <a:r>
              <a:rPr lang="en-GB" dirty="0" err="1"/>
              <a:t>yn</a:t>
            </a:r>
            <a:r>
              <a:rPr lang="en-GB" dirty="0"/>
              <a:t> </a:t>
            </a:r>
            <a:r>
              <a:rPr lang="en-GB" dirty="0" err="1"/>
              <a:t>serchog</a:t>
            </a:r>
            <a:endParaRPr lang="en-GB" dirty="0"/>
          </a:p>
          <a:p>
            <a:pPr marL="285750" indent="-285750">
              <a:buFont typeface="Arial" panose="020B0604020202020204" pitchFamily="34" charset="0"/>
              <a:buChar char="•"/>
            </a:pPr>
            <a:r>
              <a:rPr lang="en-GB" dirty="0" err="1"/>
              <a:t>Monitro</a:t>
            </a:r>
            <a:r>
              <a:rPr lang="en-GB" dirty="0"/>
              <a:t> iechyd </a:t>
            </a:r>
            <a:r>
              <a:rPr lang="en-GB" dirty="0" err="1"/>
              <a:t>corfforol</a:t>
            </a:r>
            <a:r>
              <a:rPr lang="en-GB" dirty="0"/>
              <a:t> ac </a:t>
            </a:r>
            <a:r>
              <a:rPr lang="en-GB" dirty="0" err="1"/>
              <a:t>emosiynol</a:t>
            </a:r>
            <a:r>
              <a:rPr lang="en-GB" dirty="0"/>
              <a:t> (mam a </a:t>
            </a:r>
            <a:r>
              <a:rPr lang="en-GB" dirty="0" err="1"/>
              <a:t>babi</a:t>
            </a:r>
            <a:r>
              <a:rPr lang="en-GB" dirty="0"/>
              <a:t>)</a:t>
            </a:r>
          </a:p>
        </p:txBody>
      </p:sp>
      <p:sp>
        <p:nvSpPr>
          <p:cNvPr id="6" name="TextBox 5">
            <a:extLst>
              <a:ext uri="{FF2B5EF4-FFF2-40B4-BE49-F238E27FC236}">
                <a16:creationId xmlns:a16="http://schemas.microsoft.com/office/drawing/2014/main" id="{24CF3EE2-1272-C5EC-B914-D1859166FB02}"/>
              </a:ext>
            </a:extLst>
          </p:cNvPr>
          <p:cNvSpPr txBox="1"/>
          <p:nvPr/>
        </p:nvSpPr>
        <p:spPr>
          <a:xfrm>
            <a:off x="6560457" y="314125"/>
            <a:ext cx="3367314" cy="923330"/>
          </a:xfrm>
          <a:prstGeom prst="rect">
            <a:avLst/>
          </a:prstGeom>
          <a:noFill/>
          <a:ln w="38100">
            <a:solidFill>
              <a:srgbClr val="0070C0"/>
            </a:solidFill>
          </a:ln>
        </p:spPr>
        <p:txBody>
          <a:bodyPr wrap="square" rtlCol="0">
            <a:spAutoFit/>
          </a:bodyPr>
          <a:lstStyle/>
          <a:p>
            <a:r>
              <a:rPr lang="en-GB" dirty="0" err="1">
                <a:highlight>
                  <a:srgbClr val="00FFFF"/>
                </a:highlight>
              </a:rPr>
              <a:t>Diogelwch</a:t>
            </a:r>
            <a:r>
              <a:rPr lang="en-GB" dirty="0">
                <a:highlight>
                  <a:srgbClr val="00FFFF"/>
                </a:highlight>
              </a:rPr>
              <a:t>-</a:t>
            </a:r>
          </a:p>
          <a:p>
            <a:pPr marL="285750" indent="-285750">
              <a:buFont typeface="Arial" panose="020B0604020202020204" pitchFamily="34" charset="0"/>
              <a:buChar char="•"/>
            </a:pPr>
            <a:r>
              <a:rPr lang="en-GB" dirty="0" err="1"/>
              <a:t>Amgylcheddau</a:t>
            </a:r>
            <a:r>
              <a:rPr lang="en-GB" dirty="0"/>
              <a:t> </a:t>
            </a:r>
            <a:r>
              <a:rPr lang="en-GB" dirty="0" err="1"/>
              <a:t>diogel</a:t>
            </a:r>
            <a:r>
              <a:rPr lang="en-GB" dirty="0"/>
              <a:t> a </a:t>
            </a:r>
            <a:r>
              <a:rPr lang="en-GB" dirty="0" err="1"/>
              <a:t>sicr</a:t>
            </a:r>
            <a:endParaRPr lang="en-GB" dirty="0"/>
          </a:p>
          <a:p>
            <a:pPr marL="285750" indent="-285750">
              <a:buFont typeface="Arial" panose="020B0604020202020204" pitchFamily="34" charset="0"/>
              <a:buChar char="•"/>
            </a:pPr>
            <a:r>
              <a:rPr lang="en-GB" dirty="0" err="1"/>
              <a:t>Asesu</a:t>
            </a:r>
            <a:r>
              <a:rPr lang="en-GB" dirty="0"/>
              <a:t> </a:t>
            </a:r>
            <a:r>
              <a:rPr lang="en-GB" dirty="0" err="1"/>
              <a:t>risgiau</a:t>
            </a:r>
            <a:r>
              <a:rPr lang="en-GB" dirty="0"/>
              <a:t> </a:t>
            </a:r>
            <a:r>
              <a:rPr lang="en-GB" dirty="0" err="1"/>
              <a:t>dyddiol</a:t>
            </a:r>
            <a:endParaRPr lang="en-GB" dirty="0"/>
          </a:p>
        </p:txBody>
      </p:sp>
      <p:sp>
        <p:nvSpPr>
          <p:cNvPr id="7" name="TextBox 6">
            <a:extLst>
              <a:ext uri="{FF2B5EF4-FFF2-40B4-BE49-F238E27FC236}">
                <a16:creationId xmlns:a16="http://schemas.microsoft.com/office/drawing/2014/main" id="{274E9792-2E8C-9093-9C6C-05FFCC5ABAA0}"/>
              </a:ext>
            </a:extLst>
          </p:cNvPr>
          <p:cNvSpPr txBox="1"/>
          <p:nvPr/>
        </p:nvSpPr>
        <p:spPr>
          <a:xfrm>
            <a:off x="593629" y="2929545"/>
            <a:ext cx="3076483" cy="2862322"/>
          </a:xfrm>
          <a:prstGeom prst="rect">
            <a:avLst/>
          </a:prstGeom>
          <a:noFill/>
          <a:ln w="38100">
            <a:solidFill>
              <a:srgbClr val="0070C0"/>
            </a:solidFill>
          </a:ln>
        </p:spPr>
        <p:txBody>
          <a:bodyPr wrap="none" rtlCol="0">
            <a:spAutoFit/>
          </a:bodyPr>
          <a:lstStyle/>
          <a:p>
            <a:r>
              <a:rPr lang="en-GB" dirty="0" err="1">
                <a:highlight>
                  <a:srgbClr val="00FFFF"/>
                </a:highlight>
              </a:rPr>
              <a:t>Cyfleoedd</a:t>
            </a:r>
            <a:r>
              <a:rPr lang="en-GB" dirty="0">
                <a:highlight>
                  <a:srgbClr val="00FFFF"/>
                </a:highlight>
              </a:rPr>
              <a:t> I </a:t>
            </a:r>
            <a:r>
              <a:rPr lang="en-GB" dirty="0" err="1">
                <a:highlight>
                  <a:srgbClr val="00FFFF"/>
                </a:highlight>
              </a:rPr>
              <a:t>dysgu</a:t>
            </a:r>
            <a:r>
              <a:rPr lang="en-GB" dirty="0">
                <a:highlight>
                  <a:srgbClr val="00FFFF"/>
                </a:highlight>
              </a:rPr>
              <a:t>-</a:t>
            </a:r>
          </a:p>
          <a:p>
            <a:pPr marL="285750" indent="-285750">
              <a:buFont typeface="Arial" panose="020B0604020202020204" pitchFamily="34" charset="0"/>
              <a:buChar char="•"/>
            </a:pPr>
            <a:r>
              <a:rPr lang="en-GB" dirty="0"/>
              <a:t>Iaith y </a:t>
            </a:r>
            <a:r>
              <a:rPr lang="en-GB" dirty="0" err="1"/>
              <a:t>corff</a:t>
            </a:r>
            <a:r>
              <a:rPr lang="en-GB" dirty="0"/>
              <a:t> </a:t>
            </a:r>
            <a:r>
              <a:rPr lang="en-GB" dirty="0" err="1"/>
              <a:t>effeithiol</a:t>
            </a:r>
            <a:endParaRPr lang="en-GB" dirty="0"/>
          </a:p>
          <a:p>
            <a:pPr marL="285750" indent="-285750">
              <a:buFont typeface="Arial" panose="020B0604020202020204" pitchFamily="34" charset="0"/>
              <a:buChar char="•"/>
            </a:pPr>
            <a:r>
              <a:rPr lang="en-GB" dirty="0" err="1"/>
              <a:t>Siarad</a:t>
            </a:r>
            <a:r>
              <a:rPr lang="en-GB" dirty="0"/>
              <a:t> </a:t>
            </a:r>
            <a:r>
              <a:rPr lang="en-GB" dirty="0" err="1"/>
              <a:t>I’r</a:t>
            </a:r>
            <a:r>
              <a:rPr lang="en-GB" dirty="0"/>
              <a:t> </a:t>
            </a:r>
            <a:r>
              <a:rPr lang="en-GB" dirty="0" err="1"/>
              <a:t>plentyn</a:t>
            </a:r>
            <a:endParaRPr lang="en-GB" dirty="0"/>
          </a:p>
          <a:p>
            <a:pPr marL="285750" indent="-285750">
              <a:buFont typeface="Arial" panose="020B0604020202020204" pitchFamily="34" charset="0"/>
              <a:buChar char="•"/>
            </a:pPr>
            <a:r>
              <a:rPr lang="en-GB" dirty="0" err="1"/>
              <a:t>Modelu</a:t>
            </a:r>
            <a:endParaRPr lang="en-GB" dirty="0"/>
          </a:p>
          <a:p>
            <a:pPr marL="285750" indent="-285750">
              <a:buFont typeface="Arial" panose="020B0604020202020204" pitchFamily="34" charset="0"/>
              <a:buChar char="•"/>
            </a:pPr>
            <a:r>
              <a:rPr lang="en-GB" dirty="0" err="1"/>
              <a:t>Darllen</a:t>
            </a:r>
            <a:r>
              <a:rPr lang="en-GB" dirty="0"/>
              <a:t> </a:t>
            </a:r>
            <a:r>
              <a:rPr lang="en-GB" dirty="0" err="1"/>
              <a:t>llyfrau</a:t>
            </a:r>
            <a:endParaRPr lang="en-GB" dirty="0"/>
          </a:p>
          <a:p>
            <a:pPr marL="285750" indent="-285750">
              <a:buFont typeface="Arial" panose="020B0604020202020204" pitchFamily="34" charset="0"/>
              <a:buChar char="•"/>
            </a:pPr>
            <a:r>
              <a:rPr lang="en-US" dirty="0" err="1"/>
              <a:t>Cefnogi</a:t>
            </a:r>
            <a:r>
              <a:rPr lang="en-US" dirty="0"/>
              <a:t> </a:t>
            </a:r>
            <a:r>
              <a:rPr lang="en-US" dirty="0" err="1"/>
              <a:t>archwilio</a:t>
            </a:r>
            <a:endParaRPr lang="en-US" dirty="0"/>
          </a:p>
          <a:p>
            <a:pPr marL="285750" indent="-285750">
              <a:buFont typeface="Arial" panose="020B0604020202020204" pitchFamily="34" charset="0"/>
              <a:buChar char="•"/>
            </a:pPr>
            <a:r>
              <a:rPr lang="en-GB" dirty="0" err="1"/>
              <a:t>Chwarae</a:t>
            </a:r>
            <a:endParaRPr lang="en-GB" dirty="0"/>
          </a:p>
          <a:p>
            <a:pPr marL="285750" indent="-285750">
              <a:buFont typeface="Arial" panose="020B0604020202020204" pitchFamily="34" charset="0"/>
              <a:buChar char="•"/>
            </a:pPr>
            <a:r>
              <a:rPr lang="en-GB" dirty="0" err="1"/>
              <a:t>Ymarfer</a:t>
            </a:r>
            <a:r>
              <a:rPr lang="en-GB" dirty="0"/>
              <a:t> </a:t>
            </a:r>
            <a:r>
              <a:rPr lang="en-GB" dirty="0" err="1"/>
              <a:t>gynhwysol</a:t>
            </a:r>
            <a:r>
              <a:rPr lang="en-GB" dirty="0"/>
              <a:t> </a:t>
            </a:r>
          </a:p>
          <a:p>
            <a:pPr marL="285750" indent="-285750">
              <a:buFont typeface="Arial" panose="020B0604020202020204" pitchFamily="34" charset="0"/>
              <a:buChar char="•"/>
            </a:pPr>
            <a:r>
              <a:rPr lang="en-GB" dirty="0" err="1"/>
              <a:t>Amgylchedd</a:t>
            </a:r>
            <a:r>
              <a:rPr lang="en-GB" dirty="0"/>
              <a:t> </a:t>
            </a:r>
            <a:r>
              <a:rPr lang="en-GB" dirty="0" err="1"/>
              <a:t>sy’n</a:t>
            </a:r>
            <a:r>
              <a:rPr lang="en-GB" dirty="0"/>
              <a:t> </a:t>
            </a:r>
            <a:r>
              <a:rPr lang="en-GB" dirty="0" err="1"/>
              <a:t>galluogi</a:t>
            </a:r>
            <a:endParaRPr lang="en-GB" dirty="0"/>
          </a:p>
          <a:p>
            <a:endParaRPr lang="en-US" dirty="0"/>
          </a:p>
        </p:txBody>
      </p:sp>
      <p:sp>
        <p:nvSpPr>
          <p:cNvPr id="8" name="TextBox 7">
            <a:extLst>
              <a:ext uri="{FF2B5EF4-FFF2-40B4-BE49-F238E27FC236}">
                <a16:creationId xmlns:a16="http://schemas.microsoft.com/office/drawing/2014/main" id="{95EC6446-0164-849A-A687-F1DC31955443}"/>
              </a:ext>
            </a:extLst>
          </p:cNvPr>
          <p:cNvSpPr txBox="1"/>
          <p:nvPr/>
        </p:nvSpPr>
        <p:spPr>
          <a:xfrm>
            <a:off x="3917515" y="4083707"/>
            <a:ext cx="3017173" cy="1200329"/>
          </a:xfrm>
          <a:prstGeom prst="rect">
            <a:avLst/>
          </a:prstGeom>
          <a:noFill/>
          <a:ln w="38100">
            <a:solidFill>
              <a:srgbClr val="0070C0"/>
            </a:solidFill>
          </a:ln>
        </p:spPr>
        <p:txBody>
          <a:bodyPr wrap="none" rtlCol="0">
            <a:spAutoFit/>
          </a:bodyPr>
          <a:lstStyle/>
          <a:p>
            <a:r>
              <a:rPr lang="en-GB" dirty="0" err="1">
                <a:highlight>
                  <a:srgbClr val="00FFFF"/>
                </a:highlight>
              </a:rPr>
              <a:t>Maeth</a:t>
            </a:r>
            <a:r>
              <a:rPr lang="en-GB" dirty="0">
                <a:highlight>
                  <a:srgbClr val="00FFFF"/>
                </a:highlight>
              </a:rPr>
              <a:t> </a:t>
            </a:r>
            <a:r>
              <a:rPr lang="en-GB" dirty="0" err="1">
                <a:highlight>
                  <a:srgbClr val="00FFFF"/>
                </a:highlight>
              </a:rPr>
              <a:t>digonol</a:t>
            </a:r>
            <a:r>
              <a:rPr lang="en-GB" dirty="0">
                <a:highlight>
                  <a:srgbClr val="00FFFF"/>
                </a:highlight>
              </a:rPr>
              <a:t>-</a:t>
            </a:r>
          </a:p>
          <a:p>
            <a:pPr marL="285750" indent="-285750">
              <a:buFont typeface="Arial" panose="020B0604020202020204" pitchFamily="34" charset="0"/>
              <a:buChar char="•"/>
            </a:pPr>
            <a:r>
              <a:rPr lang="en-US" dirty="0" err="1"/>
              <a:t>Bwydo</a:t>
            </a:r>
            <a:r>
              <a:rPr lang="en-US" dirty="0"/>
              <a:t> </a:t>
            </a:r>
            <a:r>
              <a:rPr lang="en-US" dirty="0" err="1"/>
              <a:t>ar</a:t>
            </a:r>
            <a:r>
              <a:rPr lang="en-US" dirty="0"/>
              <a:t> y </a:t>
            </a:r>
            <a:r>
              <a:rPr lang="en-US" dirty="0" err="1"/>
              <a:t>fron</a:t>
            </a:r>
            <a:endParaRPr lang="en-US" dirty="0"/>
          </a:p>
          <a:p>
            <a:pPr marL="285750" indent="-285750">
              <a:buFont typeface="Arial" panose="020B0604020202020204" pitchFamily="34" charset="0"/>
              <a:buChar char="•"/>
            </a:pPr>
            <a:r>
              <a:rPr lang="en-US" dirty="0"/>
              <a:t>Diet </a:t>
            </a:r>
            <a:r>
              <a:rPr lang="en-US" dirty="0" err="1"/>
              <a:t>iach</a:t>
            </a:r>
            <a:r>
              <a:rPr lang="en-US" dirty="0"/>
              <a:t> (mam a </a:t>
            </a:r>
            <a:r>
              <a:rPr lang="en-US" dirty="0" err="1"/>
              <a:t>babi</a:t>
            </a:r>
            <a:r>
              <a:rPr lang="en-US" dirty="0"/>
              <a:t>)</a:t>
            </a:r>
          </a:p>
          <a:p>
            <a:pPr marL="285750" indent="-285750">
              <a:buFont typeface="Arial" panose="020B0604020202020204" pitchFamily="34" charset="0"/>
              <a:buChar char="•"/>
            </a:pPr>
            <a:r>
              <a:rPr lang="en-US" dirty="0" err="1"/>
              <a:t>Darparu'r</a:t>
            </a:r>
            <a:r>
              <a:rPr lang="en-US" dirty="0"/>
              <a:t> </a:t>
            </a:r>
            <a:r>
              <a:rPr lang="en-US" dirty="0" err="1"/>
              <a:t>fitaminau</a:t>
            </a:r>
            <a:r>
              <a:rPr lang="en-US" dirty="0"/>
              <a:t> </a:t>
            </a:r>
            <a:r>
              <a:rPr lang="en-US" dirty="0" err="1"/>
              <a:t>cywir</a:t>
            </a:r>
            <a:endParaRPr lang="en-US" dirty="0"/>
          </a:p>
        </p:txBody>
      </p:sp>
      <p:sp>
        <p:nvSpPr>
          <p:cNvPr id="9" name="TextBox 8">
            <a:extLst>
              <a:ext uri="{FF2B5EF4-FFF2-40B4-BE49-F238E27FC236}">
                <a16:creationId xmlns:a16="http://schemas.microsoft.com/office/drawing/2014/main" id="{59529462-F9CC-AFF0-8407-EB994AD48F52}"/>
              </a:ext>
            </a:extLst>
          </p:cNvPr>
          <p:cNvSpPr txBox="1"/>
          <p:nvPr/>
        </p:nvSpPr>
        <p:spPr>
          <a:xfrm>
            <a:off x="7700166" y="2454141"/>
            <a:ext cx="3729834" cy="2585323"/>
          </a:xfrm>
          <a:prstGeom prst="rect">
            <a:avLst/>
          </a:prstGeom>
          <a:noFill/>
          <a:ln w="38100">
            <a:solidFill>
              <a:srgbClr val="0070C0"/>
            </a:solidFill>
          </a:ln>
        </p:spPr>
        <p:txBody>
          <a:bodyPr wrap="square" rtlCol="0">
            <a:spAutoFit/>
          </a:bodyPr>
          <a:lstStyle/>
          <a:p>
            <a:r>
              <a:rPr lang="en-GB" dirty="0">
                <a:highlight>
                  <a:srgbClr val="00FFFF"/>
                </a:highlight>
              </a:rPr>
              <a:t>Bod </a:t>
            </a:r>
            <a:r>
              <a:rPr lang="en-GB" dirty="0" err="1">
                <a:highlight>
                  <a:srgbClr val="00FFFF"/>
                </a:highlight>
              </a:rPr>
              <a:t>yn</a:t>
            </a:r>
            <a:r>
              <a:rPr lang="en-GB" dirty="0">
                <a:highlight>
                  <a:srgbClr val="00FFFF"/>
                </a:highlight>
              </a:rPr>
              <a:t> </a:t>
            </a:r>
            <a:r>
              <a:rPr lang="en-GB" dirty="0" err="1">
                <a:highlight>
                  <a:srgbClr val="00FFFF"/>
                </a:highlight>
              </a:rPr>
              <a:t>ymatebol</a:t>
            </a:r>
            <a:r>
              <a:rPr lang="en-GB" dirty="0">
                <a:highlight>
                  <a:srgbClr val="00FFFF"/>
                </a:highlight>
              </a:rPr>
              <a:t>-</a:t>
            </a:r>
          </a:p>
          <a:p>
            <a:pPr marL="285750" indent="-285750">
              <a:buFont typeface="Arial" panose="020B0604020202020204" pitchFamily="34" charset="0"/>
              <a:buChar char="•"/>
            </a:pPr>
            <a:r>
              <a:rPr lang="en-GB" dirty="0" err="1"/>
              <a:t>Arsylwi</a:t>
            </a:r>
            <a:r>
              <a:rPr lang="en-GB" dirty="0"/>
              <a:t> ac </a:t>
            </a:r>
            <a:r>
              <a:rPr lang="en-GB" dirty="0" err="1"/>
              <a:t>ymateb</a:t>
            </a:r>
            <a:r>
              <a:rPr lang="en-GB" dirty="0"/>
              <a:t> </a:t>
            </a:r>
            <a:r>
              <a:rPr lang="en-GB" dirty="0" err="1"/>
              <a:t>yn</a:t>
            </a:r>
            <a:r>
              <a:rPr lang="en-GB" dirty="0"/>
              <a:t> </a:t>
            </a:r>
            <a:r>
              <a:rPr lang="en-GB" dirty="0" err="1"/>
              <a:t>unol</a:t>
            </a:r>
            <a:r>
              <a:rPr lang="en-GB" dirty="0"/>
              <a:t> â </a:t>
            </a:r>
            <a:r>
              <a:rPr lang="en-GB" dirty="0" err="1"/>
              <a:t>anghenion</a:t>
            </a:r>
            <a:endParaRPr lang="en-GB" dirty="0"/>
          </a:p>
          <a:p>
            <a:pPr marL="285750" indent="-285750">
              <a:buFont typeface="Arial" panose="020B0604020202020204" pitchFamily="34" charset="0"/>
              <a:buChar char="•"/>
            </a:pPr>
            <a:r>
              <a:rPr lang="en-GB" dirty="0" err="1"/>
              <a:t>Cydnabod</a:t>
            </a:r>
            <a:r>
              <a:rPr lang="en-GB" dirty="0"/>
              <a:t> </a:t>
            </a:r>
            <a:r>
              <a:rPr lang="en-GB" dirty="0" err="1"/>
              <a:t>eu</a:t>
            </a:r>
            <a:r>
              <a:rPr lang="en-GB" dirty="0"/>
              <a:t> </a:t>
            </a:r>
            <a:r>
              <a:rPr lang="en-GB" dirty="0" err="1"/>
              <a:t>hanghenion</a:t>
            </a:r>
            <a:endParaRPr lang="en-GB" dirty="0"/>
          </a:p>
          <a:p>
            <a:pPr marL="285750" indent="-285750">
              <a:buFont typeface="Arial" panose="020B0604020202020204" pitchFamily="34" charset="0"/>
              <a:buChar char="•"/>
            </a:pPr>
            <a:r>
              <a:rPr lang="en-GB" dirty="0"/>
              <a:t>Yn </a:t>
            </a:r>
            <a:r>
              <a:rPr lang="en-GB" dirty="0" err="1"/>
              <a:t>meithrin</a:t>
            </a:r>
            <a:r>
              <a:rPr lang="en-GB" dirty="0"/>
              <a:t> </a:t>
            </a:r>
            <a:r>
              <a:rPr lang="en-GB" dirty="0" err="1"/>
              <a:t>ymddiriedaeth</a:t>
            </a:r>
            <a:r>
              <a:rPr lang="en-GB" dirty="0"/>
              <a:t> </a:t>
            </a:r>
            <a:r>
              <a:rPr lang="en-GB" dirty="0" err="1"/>
              <a:t>yn</a:t>
            </a:r>
            <a:r>
              <a:rPr lang="en-GB" dirty="0"/>
              <a:t> </a:t>
            </a:r>
            <a:r>
              <a:rPr lang="en-GB" dirty="0" err="1"/>
              <a:t>eu</a:t>
            </a:r>
            <a:r>
              <a:rPr lang="en-GB" dirty="0"/>
              <a:t> </a:t>
            </a:r>
            <a:r>
              <a:rPr lang="en-GB" dirty="0" err="1"/>
              <a:t>perthynas</a:t>
            </a:r>
            <a:endParaRPr lang="en-GB" dirty="0"/>
          </a:p>
          <a:p>
            <a:pPr marL="285750" indent="-285750">
              <a:buFont typeface="Arial" panose="020B0604020202020204" pitchFamily="34" charset="0"/>
              <a:buChar char="•"/>
            </a:pPr>
            <a:r>
              <a:rPr lang="en-GB" dirty="0" err="1"/>
              <a:t>Bwydo</a:t>
            </a:r>
            <a:r>
              <a:rPr lang="en-GB" dirty="0"/>
              <a:t> </a:t>
            </a:r>
            <a:r>
              <a:rPr lang="en-GB" dirty="0" err="1"/>
              <a:t>ymatebol</a:t>
            </a:r>
            <a:endParaRPr lang="en-GB" dirty="0"/>
          </a:p>
          <a:p>
            <a:pPr marL="285750" indent="-285750">
              <a:buFont typeface="Arial" panose="020B0604020202020204" pitchFamily="34" charset="0"/>
              <a:buChar char="•"/>
            </a:pPr>
            <a:r>
              <a:rPr lang="en-GB" dirty="0"/>
              <a:t>I </a:t>
            </a:r>
            <a:r>
              <a:rPr lang="en-GB" dirty="0" err="1"/>
              <a:t>gysuro</a:t>
            </a:r>
            <a:r>
              <a:rPr lang="en-GB" dirty="0"/>
              <a:t> a </a:t>
            </a:r>
            <a:r>
              <a:rPr lang="en-GB" dirty="0" err="1"/>
              <a:t>dangos</a:t>
            </a:r>
            <a:r>
              <a:rPr lang="en-GB" dirty="0"/>
              <a:t> cariad</a:t>
            </a:r>
          </a:p>
          <a:p>
            <a:pPr marL="285750" indent="-285750">
              <a:buFont typeface="Arial" panose="020B0604020202020204" pitchFamily="34" charset="0"/>
              <a:buChar char="•"/>
            </a:pPr>
            <a:r>
              <a:rPr lang="en-GB" dirty="0" err="1"/>
              <a:t>Cynnig</a:t>
            </a:r>
            <a:r>
              <a:rPr lang="en-GB" dirty="0"/>
              <a:t> </a:t>
            </a:r>
            <a:r>
              <a:rPr lang="en-GB" dirty="0" err="1"/>
              <a:t>arweiniad</a:t>
            </a:r>
            <a:endParaRPr lang="en-GB" dirty="0"/>
          </a:p>
        </p:txBody>
      </p:sp>
    </p:spTree>
    <p:extLst>
      <p:ext uri="{BB962C8B-B14F-4D97-AF65-F5344CB8AC3E}">
        <p14:creationId xmlns:p14="http://schemas.microsoft.com/office/powerpoint/2010/main" val="1280117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6E8B86-ED6C-C1B0-F7A5-F8C51B38A236}"/>
              </a:ext>
            </a:extLst>
          </p:cNvPr>
          <p:cNvSpPr>
            <a:spLocks noGrp="1"/>
          </p:cNvSpPr>
          <p:nvPr>
            <p:ph idx="1"/>
          </p:nvPr>
        </p:nvSpPr>
        <p:spPr>
          <a:xfrm>
            <a:off x="4785527" y="2184900"/>
            <a:ext cx="2772728" cy="1360714"/>
          </a:xfrm>
          <a:solidFill>
            <a:schemeClr val="accent6">
              <a:lumMod val="40000"/>
              <a:lumOff val="60000"/>
            </a:schemeClr>
          </a:solidFill>
          <a:ln w="57150">
            <a:solidFill>
              <a:srgbClr val="0070C0"/>
            </a:solidFill>
          </a:ln>
        </p:spPr>
        <p:txBody>
          <a:bodyPr>
            <a:normAutofit lnSpcReduction="10000"/>
          </a:bodyPr>
          <a:lstStyle/>
          <a:p>
            <a:pPr marL="0" indent="0" algn="ctr">
              <a:buNone/>
            </a:pPr>
            <a:r>
              <a:rPr lang="en-GB" b="1" dirty="0"/>
              <a:t>Understanding the concept of</a:t>
            </a:r>
          </a:p>
          <a:p>
            <a:pPr marL="0" indent="0" algn="ctr">
              <a:buNone/>
            </a:pPr>
            <a:r>
              <a:rPr lang="en-GB" b="1" dirty="0"/>
              <a:t>Caregiving</a:t>
            </a:r>
            <a:endParaRPr lang="en-US" b="1" dirty="0"/>
          </a:p>
        </p:txBody>
      </p:sp>
      <p:sp>
        <p:nvSpPr>
          <p:cNvPr id="4" name="TextBox 3">
            <a:extLst>
              <a:ext uri="{FF2B5EF4-FFF2-40B4-BE49-F238E27FC236}">
                <a16:creationId xmlns:a16="http://schemas.microsoft.com/office/drawing/2014/main" id="{6E014F80-5207-DB68-24D7-BD547BF3C594}"/>
              </a:ext>
            </a:extLst>
          </p:cNvPr>
          <p:cNvSpPr txBox="1"/>
          <p:nvPr/>
        </p:nvSpPr>
        <p:spPr>
          <a:xfrm>
            <a:off x="593629" y="314125"/>
            <a:ext cx="4107542" cy="2308324"/>
          </a:xfrm>
          <a:prstGeom prst="rect">
            <a:avLst/>
          </a:prstGeom>
          <a:noFill/>
          <a:ln w="38100">
            <a:solidFill>
              <a:srgbClr val="0070C0"/>
            </a:solidFill>
          </a:ln>
        </p:spPr>
        <p:txBody>
          <a:bodyPr wrap="square" rtlCol="0">
            <a:spAutoFit/>
          </a:bodyPr>
          <a:lstStyle/>
          <a:p>
            <a:r>
              <a:rPr lang="en-GB" dirty="0">
                <a:highlight>
                  <a:srgbClr val="00FFFF"/>
                </a:highlight>
              </a:rPr>
              <a:t>Good health-</a:t>
            </a:r>
          </a:p>
          <a:p>
            <a:pPr marL="285750" indent="-285750">
              <a:buFont typeface="Arial" panose="020B0604020202020204" pitchFamily="34" charset="0"/>
              <a:buChar char="•"/>
            </a:pPr>
            <a:r>
              <a:rPr lang="en-GB" dirty="0"/>
              <a:t>Managing medication</a:t>
            </a:r>
          </a:p>
          <a:p>
            <a:pPr marL="285750" indent="-285750">
              <a:buFont typeface="Arial" panose="020B0604020202020204" pitchFamily="34" charset="0"/>
              <a:buChar char="•"/>
            </a:pPr>
            <a:r>
              <a:rPr lang="en-GB" dirty="0"/>
              <a:t>Responding to daily needs (Maslow)</a:t>
            </a:r>
          </a:p>
          <a:p>
            <a:pPr marL="285750" indent="-285750">
              <a:buFont typeface="Arial" panose="020B0604020202020204" pitchFamily="34" charset="0"/>
              <a:buChar char="•"/>
            </a:pPr>
            <a:r>
              <a:rPr lang="en-GB" dirty="0"/>
              <a:t>Use of health services </a:t>
            </a:r>
          </a:p>
          <a:p>
            <a:pPr marL="285750" indent="-285750">
              <a:buFont typeface="Arial" panose="020B0604020202020204" pitchFamily="34" charset="0"/>
              <a:buChar char="•"/>
            </a:pPr>
            <a:r>
              <a:rPr lang="en-GB" dirty="0"/>
              <a:t>Responding affectionately</a:t>
            </a:r>
          </a:p>
          <a:p>
            <a:pPr marL="285750" indent="-285750">
              <a:buFont typeface="Arial" panose="020B0604020202020204" pitchFamily="34" charset="0"/>
              <a:buChar char="•"/>
            </a:pPr>
            <a:r>
              <a:rPr lang="en-GB" dirty="0"/>
              <a:t>Monitoring physical and emotional health (mother and baby) </a:t>
            </a:r>
            <a:endParaRPr lang="en-US" dirty="0"/>
          </a:p>
        </p:txBody>
      </p:sp>
      <p:sp>
        <p:nvSpPr>
          <p:cNvPr id="5" name="TextBox 4">
            <a:extLst>
              <a:ext uri="{FF2B5EF4-FFF2-40B4-BE49-F238E27FC236}">
                <a16:creationId xmlns:a16="http://schemas.microsoft.com/office/drawing/2014/main" id="{8C32753A-172D-85E4-49B7-D43A80D13D29}"/>
              </a:ext>
            </a:extLst>
          </p:cNvPr>
          <p:cNvSpPr txBox="1"/>
          <p:nvPr/>
        </p:nvSpPr>
        <p:spPr>
          <a:xfrm>
            <a:off x="6560457" y="314125"/>
            <a:ext cx="3367314" cy="1200329"/>
          </a:xfrm>
          <a:prstGeom prst="rect">
            <a:avLst/>
          </a:prstGeom>
          <a:noFill/>
          <a:ln w="38100">
            <a:solidFill>
              <a:srgbClr val="0070C0"/>
            </a:solidFill>
          </a:ln>
        </p:spPr>
        <p:txBody>
          <a:bodyPr wrap="square" rtlCol="0">
            <a:spAutoFit/>
          </a:bodyPr>
          <a:lstStyle/>
          <a:p>
            <a:r>
              <a:rPr lang="en-GB" dirty="0">
                <a:highlight>
                  <a:srgbClr val="00FFFF"/>
                </a:highlight>
              </a:rPr>
              <a:t>Safety and security-</a:t>
            </a:r>
          </a:p>
          <a:p>
            <a:pPr marL="285750" indent="-285750">
              <a:buFont typeface="Arial" panose="020B0604020202020204" pitchFamily="34" charset="0"/>
              <a:buChar char="•"/>
            </a:pPr>
            <a:r>
              <a:rPr lang="en-GB" dirty="0"/>
              <a:t>Safe and secure environments</a:t>
            </a:r>
          </a:p>
          <a:p>
            <a:pPr marL="285750" indent="-285750">
              <a:buFont typeface="Arial" panose="020B0604020202020204" pitchFamily="34" charset="0"/>
              <a:buChar char="•"/>
            </a:pPr>
            <a:r>
              <a:rPr lang="en-GB" dirty="0"/>
              <a:t>Assess daily risks </a:t>
            </a:r>
            <a:endParaRPr lang="en-US" dirty="0"/>
          </a:p>
        </p:txBody>
      </p:sp>
      <p:sp>
        <p:nvSpPr>
          <p:cNvPr id="6" name="TextBox 5">
            <a:extLst>
              <a:ext uri="{FF2B5EF4-FFF2-40B4-BE49-F238E27FC236}">
                <a16:creationId xmlns:a16="http://schemas.microsoft.com/office/drawing/2014/main" id="{9E244A11-A93B-A973-0B35-7F9A8C23AA28}"/>
              </a:ext>
            </a:extLst>
          </p:cNvPr>
          <p:cNvSpPr txBox="1"/>
          <p:nvPr/>
        </p:nvSpPr>
        <p:spPr>
          <a:xfrm>
            <a:off x="7700166" y="2454141"/>
            <a:ext cx="3729834" cy="2308324"/>
          </a:xfrm>
          <a:prstGeom prst="rect">
            <a:avLst/>
          </a:prstGeom>
          <a:noFill/>
          <a:ln w="38100">
            <a:solidFill>
              <a:srgbClr val="0070C0"/>
            </a:solidFill>
          </a:ln>
        </p:spPr>
        <p:txBody>
          <a:bodyPr wrap="square" rtlCol="0">
            <a:spAutoFit/>
          </a:bodyPr>
          <a:lstStyle/>
          <a:p>
            <a:r>
              <a:rPr lang="en-GB" dirty="0">
                <a:highlight>
                  <a:srgbClr val="00FFFF"/>
                </a:highlight>
              </a:rPr>
              <a:t>Being responsive-</a:t>
            </a:r>
          </a:p>
          <a:p>
            <a:pPr marL="285750" indent="-285750">
              <a:buFont typeface="Arial" panose="020B0604020202020204" pitchFamily="34" charset="0"/>
              <a:buChar char="•"/>
            </a:pPr>
            <a:r>
              <a:rPr lang="en-US" dirty="0"/>
              <a:t>Observing and responding accordingly </a:t>
            </a:r>
          </a:p>
          <a:p>
            <a:pPr marL="285750" indent="-285750">
              <a:buFont typeface="Arial" panose="020B0604020202020204" pitchFamily="34" charset="0"/>
              <a:buChar char="•"/>
            </a:pPr>
            <a:r>
              <a:rPr lang="en-US" dirty="0"/>
              <a:t>Recognize their needs</a:t>
            </a:r>
          </a:p>
          <a:p>
            <a:pPr marL="285750" indent="-285750">
              <a:buFont typeface="Arial" panose="020B0604020202020204" pitchFamily="34" charset="0"/>
              <a:buChar char="•"/>
            </a:pPr>
            <a:r>
              <a:rPr lang="en-US" dirty="0"/>
              <a:t>Builds trust in their relationship</a:t>
            </a:r>
          </a:p>
          <a:p>
            <a:pPr marL="285750" indent="-285750">
              <a:buFont typeface="Arial" panose="020B0604020202020204" pitchFamily="34" charset="0"/>
              <a:buChar char="•"/>
            </a:pPr>
            <a:r>
              <a:rPr lang="en-US" dirty="0"/>
              <a:t>Responsive feeding</a:t>
            </a:r>
          </a:p>
          <a:p>
            <a:pPr marL="285750" indent="-285750">
              <a:buFont typeface="Arial" panose="020B0604020202020204" pitchFamily="34" charset="0"/>
              <a:buChar char="•"/>
            </a:pPr>
            <a:r>
              <a:rPr lang="en-US" dirty="0"/>
              <a:t>To comfort and show love</a:t>
            </a:r>
          </a:p>
          <a:p>
            <a:pPr marL="285750" indent="-285750">
              <a:buFont typeface="Arial" panose="020B0604020202020204" pitchFamily="34" charset="0"/>
              <a:buChar char="•"/>
            </a:pPr>
            <a:r>
              <a:rPr lang="en-US" dirty="0"/>
              <a:t>Offer guidance</a:t>
            </a:r>
          </a:p>
        </p:txBody>
      </p:sp>
      <p:sp>
        <p:nvSpPr>
          <p:cNvPr id="7" name="TextBox 6">
            <a:extLst>
              <a:ext uri="{FF2B5EF4-FFF2-40B4-BE49-F238E27FC236}">
                <a16:creationId xmlns:a16="http://schemas.microsoft.com/office/drawing/2014/main" id="{65BBD6FA-BDE7-A0FB-1D12-D1595C6E1029}"/>
              </a:ext>
            </a:extLst>
          </p:cNvPr>
          <p:cNvSpPr txBox="1"/>
          <p:nvPr/>
        </p:nvSpPr>
        <p:spPr>
          <a:xfrm>
            <a:off x="3917515" y="4083707"/>
            <a:ext cx="3640740" cy="1477328"/>
          </a:xfrm>
          <a:prstGeom prst="rect">
            <a:avLst/>
          </a:prstGeom>
          <a:noFill/>
          <a:ln w="38100">
            <a:solidFill>
              <a:srgbClr val="0070C0"/>
            </a:solidFill>
          </a:ln>
        </p:spPr>
        <p:txBody>
          <a:bodyPr wrap="none" rtlCol="0">
            <a:spAutoFit/>
          </a:bodyPr>
          <a:lstStyle/>
          <a:p>
            <a:r>
              <a:rPr lang="en-GB" dirty="0">
                <a:highlight>
                  <a:srgbClr val="00FFFF"/>
                </a:highlight>
              </a:rPr>
              <a:t>Adequate nutrition-</a:t>
            </a:r>
          </a:p>
          <a:p>
            <a:pPr marL="285750" indent="-285750">
              <a:buFont typeface="Arial" panose="020B0604020202020204" pitchFamily="34" charset="0"/>
              <a:buChar char="•"/>
            </a:pPr>
            <a:r>
              <a:rPr lang="en-GB" dirty="0"/>
              <a:t>Breast feeding</a:t>
            </a:r>
          </a:p>
          <a:p>
            <a:pPr marL="285750" indent="-285750">
              <a:buFont typeface="Arial" panose="020B0604020202020204" pitchFamily="34" charset="0"/>
              <a:buChar char="•"/>
            </a:pPr>
            <a:r>
              <a:rPr lang="en-GB" dirty="0"/>
              <a:t>Healthy diet (mother and baby)</a:t>
            </a:r>
          </a:p>
          <a:p>
            <a:pPr marL="285750" indent="-285750">
              <a:buFont typeface="Arial" panose="020B0604020202020204" pitchFamily="34" charset="0"/>
              <a:buChar char="•"/>
            </a:pPr>
            <a:r>
              <a:rPr lang="en-GB" dirty="0"/>
              <a:t>Providing the correct vitamins</a:t>
            </a:r>
          </a:p>
          <a:p>
            <a:pPr marL="285750" indent="-285750">
              <a:buFont typeface="Arial" panose="020B0604020202020204" pitchFamily="34" charset="0"/>
              <a:buChar char="•"/>
            </a:pPr>
            <a:endParaRPr lang="en-US" dirty="0"/>
          </a:p>
        </p:txBody>
      </p:sp>
      <p:sp>
        <p:nvSpPr>
          <p:cNvPr id="8" name="TextBox 7">
            <a:extLst>
              <a:ext uri="{FF2B5EF4-FFF2-40B4-BE49-F238E27FC236}">
                <a16:creationId xmlns:a16="http://schemas.microsoft.com/office/drawing/2014/main" id="{76C760A9-2246-731A-36DA-ED492EBD5847}"/>
              </a:ext>
            </a:extLst>
          </p:cNvPr>
          <p:cNvSpPr txBox="1"/>
          <p:nvPr/>
        </p:nvSpPr>
        <p:spPr>
          <a:xfrm>
            <a:off x="593629" y="2929545"/>
            <a:ext cx="2931252" cy="2585323"/>
          </a:xfrm>
          <a:prstGeom prst="rect">
            <a:avLst/>
          </a:prstGeom>
          <a:noFill/>
          <a:ln w="38100">
            <a:solidFill>
              <a:srgbClr val="0070C0"/>
            </a:solidFill>
          </a:ln>
        </p:spPr>
        <p:txBody>
          <a:bodyPr wrap="none" rtlCol="0">
            <a:spAutoFit/>
          </a:bodyPr>
          <a:lstStyle/>
          <a:p>
            <a:r>
              <a:rPr lang="en-GB" dirty="0">
                <a:highlight>
                  <a:srgbClr val="00FFFF"/>
                </a:highlight>
              </a:rPr>
              <a:t>Opportunities for learning-</a:t>
            </a:r>
          </a:p>
          <a:p>
            <a:pPr marL="285750" indent="-285750">
              <a:buFont typeface="Arial" panose="020B0604020202020204" pitchFamily="34" charset="0"/>
              <a:buChar char="•"/>
            </a:pPr>
            <a:r>
              <a:rPr lang="en-GB" dirty="0"/>
              <a:t>Effective body language</a:t>
            </a:r>
          </a:p>
          <a:p>
            <a:pPr marL="285750" indent="-285750">
              <a:buFont typeface="Arial" panose="020B0604020202020204" pitchFamily="34" charset="0"/>
              <a:buChar char="•"/>
            </a:pPr>
            <a:r>
              <a:rPr lang="en-GB" dirty="0"/>
              <a:t>Talking to the child</a:t>
            </a:r>
          </a:p>
          <a:p>
            <a:pPr marL="285750" indent="-285750">
              <a:buFont typeface="Arial" panose="020B0604020202020204" pitchFamily="34" charset="0"/>
              <a:buChar char="•"/>
            </a:pPr>
            <a:r>
              <a:rPr lang="en-GB" dirty="0"/>
              <a:t>Modelling and imitation</a:t>
            </a:r>
          </a:p>
          <a:p>
            <a:pPr marL="285750" indent="-285750">
              <a:buFont typeface="Arial" panose="020B0604020202020204" pitchFamily="34" charset="0"/>
              <a:buChar char="•"/>
            </a:pPr>
            <a:r>
              <a:rPr lang="en-GB" dirty="0"/>
              <a:t>Reading books</a:t>
            </a:r>
          </a:p>
          <a:p>
            <a:pPr marL="285750" indent="-285750">
              <a:buFont typeface="Arial" panose="020B0604020202020204" pitchFamily="34" charset="0"/>
              <a:buChar char="•"/>
            </a:pPr>
            <a:r>
              <a:rPr lang="en-US" dirty="0"/>
              <a:t>Guide exploration</a:t>
            </a:r>
          </a:p>
          <a:p>
            <a:pPr marL="285750" indent="-285750">
              <a:buFont typeface="Arial" panose="020B0604020202020204" pitchFamily="34" charset="0"/>
              <a:buChar char="•"/>
            </a:pPr>
            <a:r>
              <a:rPr lang="en-GB" dirty="0"/>
              <a:t>Play</a:t>
            </a:r>
          </a:p>
          <a:p>
            <a:pPr marL="285750" indent="-285750">
              <a:buFont typeface="Arial" panose="020B0604020202020204" pitchFamily="34" charset="0"/>
              <a:buChar char="•"/>
            </a:pPr>
            <a:r>
              <a:rPr lang="en-GB" dirty="0"/>
              <a:t>Being inclusive</a:t>
            </a:r>
          </a:p>
          <a:p>
            <a:pPr marL="285750" indent="-285750">
              <a:buFont typeface="Arial" panose="020B0604020202020204" pitchFamily="34" charset="0"/>
              <a:buChar char="•"/>
            </a:pPr>
            <a:r>
              <a:rPr lang="en-GB" dirty="0"/>
              <a:t>Enabling </a:t>
            </a:r>
            <a:r>
              <a:rPr lang="en-GB" dirty="0" err="1"/>
              <a:t>enviroments</a:t>
            </a:r>
            <a:endParaRPr lang="en-GB" dirty="0"/>
          </a:p>
        </p:txBody>
      </p:sp>
    </p:spTree>
    <p:extLst>
      <p:ext uri="{BB962C8B-B14F-4D97-AF65-F5344CB8AC3E}">
        <p14:creationId xmlns:p14="http://schemas.microsoft.com/office/powerpoint/2010/main" val="2691947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67F2F-0977-7805-02B4-1ED7BAF0477D}"/>
              </a:ext>
            </a:extLst>
          </p:cNvPr>
          <p:cNvSpPr>
            <a:spLocks noGrp="1"/>
          </p:cNvSpPr>
          <p:nvPr>
            <p:ph type="title"/>
          </p:nvPr>
        </p:nvSpPr>
        <p:spPr/>
        <p:txBody>
          <a:bodyPr>
            <a:normAutofit/>
          </a:bodyPr>
          <a:lstStyle/>
          <a:p>
            <a:r>
              <a:rPr lang="en-GB" sz="4000" dirty="0"/>
              <a:t>Pam </a:t>
            </a:r>
            <a:r>
              <a:rPr lang="en-GB" sz="4000" dirty="0" err="1"/>
              <a:t>mae</a:t>
            </a:r>
            <a:r>
              <a:rPr lang="en-GB" sz="4000" dirty="0"/>
              <a:t> </a:t>
            </a:r>
            <a:r>
              <a:rPr lang="en-GB" sz="4000" dirty="0" err="1"/>
              <a:t>gofal</a:t>
            </a:r>
            <a:r>
              <a:rPr lang="en-GB" sz="4000" dirty="0"/>
              <a:t> </a:t>
            </a:r>
            <a:r>
              <a:rPr lang="en-GB" sz="4000" dirty="0" err="1"/>
              <a:t>eithriadol</a:t>
            </a:r>
            <a:r>
              <a:rPr lang="en-GB" sz="4000" dirty="0"/>
              <a:t> </a:t>
            </a:r>
            <a:r>
              <a:rPr lang="en-GB" sz="4000" dirty="0" err="1"/>
              <a:t>yn</a:t>
            </a:r>
            <a:r>
              <a:rPr lang="en-GB" sz="4000" dirty="0"/>
              <a:t> </a:t>
            </a:r>
            <a:r>
              <a:rPr lang="en-GB" sz="4000" dirty="0" err="1"/>
              <a:t>bwysig</a:t>
            </a:r>
            <a:r>
              <a:rPr lang="en-GB" sz="4000" dirty="0"/>
              <a:t>?</a:t>
            </a:r>
            <a:br>
              <a:rPr lang="en-GB" sz="4000" dirty="0">
                <a:solidFill>
                  <a:srgbClr val="0070C0"/>
                </a:solidFill>
              </a:rPr>
            </a:br>
            <a:r>
              <a:rPr lang="en-GB" sz="4000" dirty="0">
                <a:solidFill>
                  <a:srgbClr val="0070C0"/>
                </a:solidFill>
              </a:rPr>
              <a:t>Why is exceptional caregiving important?</a:t>
            </a:r>
            <a:endParaRPr lang="en-US" sz="4000" dirty="0">
              <a:solidFill>
                <a:srgbClr val="0070C0"/>
              </a:solidFill>
            </a:endParaRPr>
          </a:p>
        </p:txBody>
      </p:sp>
      <p:sp>
        <p:nvSpPr>
          <p:cNvPr id="3" name="Content Placeholder 2">
            <a:extLst>
              <a:ext uri="{FF2B5EF4-FFF2-40B4-BE49-F238E27FC236}">
                <a16:creationId xmlns:a16="http://schemas.microsoft.com/office/drawing/2014/main" id="{6BF335A1-3C07-D8F9-8702-B07EB7222918}"/>
              </a:ext>
            </a:extLst>
          </p:cNvPr>
          <p:cNvSpPr>
            <a:spLocks noGrp="1"/>
          </p:cNvSpPr>
          <p:nvPr>
            <p:ph sz="half" idx="1"/>
          </p:nvPr>
        </p:nvSpPr>
        <p:spPr>
          <a:xfrm>
            <a:off x="838200" y="2057853"/>
            <a:ext cx="5181600" cy="3827689"/>
          </a:xfrm>
        </p:spPr>
        <p:txBody>
          <a:bodyPr/>
          <a:lstStyle/>
          <a:p>
            <a:r>
              <a:rPr lang="en-US" dirty="0" err="1"/>
              <a:t>Datblygiad</a:t>
            </a:r>
            <a:r>
              <a:rPr lang="en-US" dirty="0"/>
              <a:t> yr </a:t>
            </a:r>
            <a:r>
              <a:rPr lang="en-US" dirty="0" err="1"/>
              <a:t>ymennydd</a:t>
            </a:r>
            <a:r>
              <a:rPr lang="en-US" dirty="0"/>
              <a:t> </a:t>
            </a:r>
          </a:p>
          <a:p>
            <a:r>
              <a:rPr lang="en-US" dirty="0" err="1"/>
              <a:t>Diogelwch</a:t>
            </a:r>
            <a:r>
              <a:rPr lang="en-US" dirty="0"/>
              <a:t> </a:t>
            </a:r>
            <a:r>
              <a:rPr lang="en-US" dirty="0" err="1"/>
              <a:t>emosiynol</a:t>
            </a:r>
            <a:endParaRPr lang="en-US" dirty="0"/>
          </a:p>
          <a:p>
            <a:r>
              <a:rPr lang="en-US" dirty="0" err="1"/>
              <a:t>Datblygiad</a:t>
            </a:r>
            <a:r>
              <a:rPr lang="en-US" dirty="0"/>
              <a:t> </a:t>
            </a:r>
            <a:r>
              <a:rPr lang="en-US" dirty="0" err="1"/>
              <a:t>iaith</a:t>
            </a:r>
            <a:endParaRPr lang="en-US" dirty="0"/>
          </a:p>
          <a:p>
            <a:r>
              <a:rPr lang="en-US" dirty="0" err="1"/>
              <a:t>Twf</a:t>
            </a:r>
            <a:r>
              <a:rPr lang="en-US" dirty="0"/>
              <a:t> </a:t>
            </a:r>
            <a:r>
              <a:rPr lang="en-US" dirty="0" err="1"/>
              <a:t>corfforol</a:t>
            </a:r>
            <a:endParaRPr lang="en-US" dirty="0"/>
          </a:p>
        </p:txBody>
      </p:sp>
      <p:sp>
        <p:nvSpPr>
          <p:cNvPr id="4" name="Content Placeholder 3">
            <a:extLst>
              <a:ext uri="{FF2B5EF4-FFF2-40B4-BE49-F238E27FC236}">
                <a16:creationId xmlns:a16="http://schemas.microsoft.com/office/drawing/2014/main" id="{2FAA8772-BE54-5133-5DA6-A86AE6722C4E}"/>
              </a:ext>
            </a:extLst>
          </p:cNvPr>
          <p:cNvSpPr>
            <a:spLocks noGrp="1"/>
          </p:cNvSpPr>
          <p:nvPr>
            <p:ph sz="half" idx="2"/>
          </p:nvPr>
        </p:nvSpPr>
        <p:spPr>
          <a:xfrm>
            <a:off x="6128657" y="2057853"/>
            <a:ext cx="5181600" cy="3827689"/>
          </a:xfrm>
        </p:spPr>
        <p:txBody>
          <a:bodyPr/>
          <a:lstStyle/>
          <a:p>
            <a:r>
              <a:rPr lang="en-GB" dirty="0">
                <a:solidFill>
                  <a:srgbClr val="0070C0"/>
                </a:solidFill>
              </a:rPr>
              <a:t>Brain development </a:t>
            </a:r>
          </a:p>
          <a:p>
            <a:r>
              <a:rPr lang="en-GB" dirty="0">
                <a:solidFill>
                  <a:srgbClr val="0070C0"/>
                </a:solidFill>
              </a:rPr>
              <a:t>Emotional security</a:t>
            </a:r>
          </a:p>
          <a:p>
            <a:r>
              <a:rPr lang="en-GB" dirty="0">
                <a:solidFill>
                  <a:srgbClr val="0070C0"/>
                </a:solidFill>
              </a:rPr>
              <a:t>Language development</a:t>
            </a:r>
          </a:p>
          <a:p>
            <a:r>
              <a:rPr lang="en-GB" dirty="0">
                <a:solidFill>
                  <a:srgbClr val="0070C0"/>
                </a:solidFill>
              </a:rPr>
              <a:t>Physical growth</a:t>
            </a:r>
          </a:p>
          <a:p>
            <a:pPr marL="0" indent="0">
              <a:buNone/>
            </a:pPr>
            <a:r>
              <a:rPr lang="en-GB" dirty="0">
                <a:solidFill>
                  <a:srgbClr val="0070C0"/>
                </a:solidFill>
              </a:rPr>
              <a:t>(VNS Health, no date)</a:t>
            </a:r>
            <a:endParaRPr lang="en-US" dirty="0">
              <a:solidFill>
                <a:srgbClr val="0070C0"/>
              </a:solidFill>
            </a:endParaRPr>
          </a:p>
        </p:txBody>
      </p:sp>
    </p:spTree>
    <p:extLst>
      <p:ext uri="{BB962C8B-B14F-4D97-AF65-F5344CB8AC3E}">
        <p14:creationId xmlns:p14="http://schemas.microsoft.com/office/powerpoint/2010/main" val="1869744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EE81-D1EA-92E4-B0D3-AFAF3F4832D6}"/>
              </a:ext>
            </a:extLst>
          </p:cNvPr>
          <p:cNvSpPr>
            <a:spLocks noGrp="1"/>
          </p:cNvSpPr>
          <p:nvPr>
            <p:ph type="title"/>
          </p:nvPr>
        </p:nvSpPr>
        <p:spPr/>
        <p:txBody>
          <a:bodyPr/>
          <a:lstStyle/>
          <a:p>
            <a:r>
              <a:rPr lang="en-GB" dirty="0" err="1"/>
              <a:t>Datblygiad</a:t>
            </a:r>
            <a:r>
              <a:rPr lang="en-GB" dirty="0"/>
              <a:t> </a:t>
            </a:r>
            <a:r>
              <a:rPr lang="en-GB" dirty="0" err="1"/>
              <a:t>holistaidd</a:t>
            </a:r>
            <a:br>
              <a:rPr lang="en-GB" dirty="0"/>
            </a:br>
            <a:r>
              <a:rPr lang="en-GB" dirty="0">
                <a:solidFill>
                  <a:srgbClr val="0070C0"/>
                </a:solidFill>
              </a:rPr>
              <a:t>Holistic development </a:t>
            </a:r>
            <a:endParaRPr lang="en-US" dirty="0">
              <a:solidFill>
                <a:srgbClr val="0070C0"/>
              </a:solidFill>
            </a:endParaRPr>
          </a:p>
        </p:txBody>
      </p:sp>
      <p:sp>
        <p:nvSpPr>
          <p:cNvPr id="3" name="Content Placeholder 2">
            <a:extLst>
              <a:ext uri="{FF2B5EF4-FFF2-40B4-BE49-F238E27FC236}">
                <a16:creationId xmlns:a16="http://schemas.microsoft.com/office/drawing/2014/main" id="{398B4670-2FB2-23FF-8551-8020C9B3AB66}"/>
              </a:ext>
            </a:extLst>
          </p:cNvPr>
          <p:cNvSpPr>
            <a:spLocks noGrp="1"/>
          </p:cNvSpPr>
          <p:nvPr>
            <p:ph sz="half" idx="1"/>
          </p:nvPr>
        </p:nvSpPr>
        <p:spPr/>
        <p:txBody>
          <a:bodyPr>
            <a:normAutofit/>
          </a:bodyPr>
          <a:lstStyle/>
          <a:p>
            <a:r>
              <a:rPr lang="en-US" sz="2400" dirty="0"/>
              <a:t>Mae </a:t>
            </a:r>
            <a:r>
              <a:rPr lang="en-US" sz="2400" dirty="0" err="1"/>
              <a:t>plentyn</a:t>
            </a:r>
            <a:r>
              <a:rPr lang="en-US" sz="2400" dirty="0"/>
              <a:t> </a:t>
            </a:r>
            <a:r>
              <a:rPr lang="en-US" sz="2400" dirty="0" err="1"/>
              <a:t>yn</a:t>
            </a:r>
            <a:r>
              <a:rPr lang="en-US" sz="2400" dirty="0"/>
              <a:t> </a:t>
            </a:r>
            <a:r>
              <a:rPr lang="en-US" sz="2400" dirty="0" err="1"/>
              <a:t>gallu</a:t>
            </a:r>
            <a:r>
              <a:rPr lang="en-US" sz="2400" dirty="0"/>
              <a:t> </a:t>
            </a:r>
            <a:r>
              <a:rPr lang="en-US" sz="2400" dirty="0" err="1"/>
              <a:t>datblygu'n</a:t>
            </a:r>
            <a:r>
              <a:rPr lang="en-US" sz="2400" dirty="0"/>
              <a:t> </a:t>
            </a:r>
            <a:r>
              <a:rPr lang="en-US" sz="2400" dirty="0" err="1"/>
              <a:t>gyfannol</a:t>
            </a:r>
            <a:r>
              <a:rPr lang="en-US" sz="2400" dirty="0"/>
              <a:t> </a:t>
            </a:r>
            <a:r>
              <a:rPr lang="en-US" sz="2400" dirty="0" err="1"/>
              <a:t>os</a:t>
            </a:r>
            <a:r>
              <a:rPr lang="en-US" sz="2400" dirty="0"/>
              <a:t> </a:t>
            </a:r>
            <a:r>
              <a:rPr lang="en-US" sz="2400" dirty="0" err="1"/>
              <a:t>yw'n</a:t>
            </a:r>
            <a:r>
              <a:rPr lang="en-US" sz="2400" dirty="0"/>
              <a:t> </a:t>
            </a:r>
            <a:r>
              <a:rPr lang="en-US" sz="2400" dirty="0" err="1"/>
              <a:t>derbyn</a:t>
            </a:r>
            <a:r>
              <a:rPr lang="en-US" sz="2400" dirty="0"/>
              <a:t> </a:t>
            </a:r>
            <a:r>
              <a:rPr lang="en-US" sz="2400" dirty="0" err="1"/>
              <a:t>gofal</a:t>
            </a:r>
            <a:r>
              <a:rPr lang="en-US" sz="2400" dirty="0"/>
              <a:t> </a:t>
            </a:r>
            <a:r>
              <a:rPr lang="en-US" sz="2400" dirty="0" err="1"/>
              <a:t>eithriadol</a:t>
            </a:r>
            <a:endParaRPr lang="en-US" sz="2400" dirty="0"/>
          </a:p>
          <a:p>
            <a:r>
              <a:rPr lang="en-US" sz="2400" dirty="0"/>
              <a:t>Yn </a:t>
            </a:r>
            <a:r>
              <a:rPr lang="en-US" sz="2400" dirty="0" err="1"/>
              <a:t>gwella</a:t>
            </a:r>
            <a:r>
              <a:rPr lang="en-US" sz="2400" dirty="0"/>
              <a:t> </a:t>
            </a:r>
            <a:r>
              <a:rPr lang="en-US" sz="2400" dirty="0" err="1"/>
              <a:t>gallu</a:t>
            </a:r>
            <a:r>
              <a:rPr lang="en-US" sz="2400" dirty="0"/>
              <a:t> </a:t>
            </a:r>
            <a:r>
              <a:rPr lang="en-US" sz="2400" dirty="0" err="1"/>
              <a:t>plentyn</a:t>
            </a:r>
            <a:r>
              <a:rPr lang="en-US" sz="2400" dirty="0"/>
              <a:t> </a:t>
            </a:r>
            <a:r>
              <a:rPr lang="en-US" sz="2400" dirty="0" err="1"/>
              <a:t>i</a:t>
            </a:r>
            <a:r>
              <a:rPr lang="en-US" sz="2400" dirty="0"/>
              <a:t> </a:t>
            </a:r>
            <a:r>
              <a:rPr lang="en-US" sz="2400" dirty="0" err="1"/>
              <a:t>ddysgu</a:t>
            </a:r>
            <a:r>
              <a:rPr lang="en-US" sz="2400" dirty="0"/>
              <a:t> a </a:t>
            </a:r>
            <a:r>
              <a:rPr lang="en-US" sz="2400" dirty="0" err="1"/>
              <a:t>datrys</a:t>
            </a:r>
            <a:r>
              <a:rPr lang="en-US" sz="2400" dirty="0"/>
              <a:t> </a:t>
            </a:r>
            <a:r>
              <a:rPr lang="en-US" sz="2400" dirty="0" err="1"/>
              <a:t>problemau</a:t>
            </a:r>
            <a:r>
              <a:rPr lang="en-US" sz="2400" dirty="0"/>
              <a:t> </a:t>
            </a:r>
          </a:p>
          <a:p>
            <a:r>
              <a:rPr lang="en-US" sz="2400" dirty="0"/>
              <a:t>Yn </a:t>
            </a:r>
            <a:r>
              <a:rPr lang="en-US" sz="2400" dirty="0" err="1"/>
              <a:t>eu</a:t>
            </a:r>
            <a:r>
              <a:rPr lang="en-US" sz="2400" dirty="0"/>
              <a:t> </a:t>
            </a:r>
            <a:r>
              <a:rPr lang="en-US" sz="2400" dirty="0" err="1"/>
              <a:t>helpu</a:t>
            </a:r>
            <a:r>
              <a:rPr lang="en-US" sz="2400" dirty="0"/>
              <a:t> </a:t>
            </a:r>
            <a:r>
              <a:rPr lang="en-US" sz="2400" dirty="0" err="1"/>
              <a:t>i</a:t>
            </a:r>
            <a:r>
              <a:rPr lang="en-US" sz="2400" dirty="0"/>
              <a:t> </a:t>
            </a:r>
            <a:r>
              <a:rPr lang="en-US" sz="2400" dirty="0" err="1"/>
              <a:t>reoli</a:t>
            </a:r>
            <a:r>
              <a:rPr lang="en-US" sz="2400" dirty="0"/>
              <a:t> </a:t>
            </a:r>
            <a:r>
              <a:rPr lang="en-US" sz="2400" dirty="0" err="1"/>
              <a:t>emosiynau</a:t>
            </a:r>
            <a:r>
              <a:rPr lang="en-US" sz="2400" dirty="0"/>
              <a:t> a </a:t>
            </a:r>
            <a:r>
              <a:rPr lang="en-US" sz="2400" dirty="0" err="1"/>
              <a:t>ffurfio</a:t>
            </a:r>
            <a:r>
              <a:rPr lang="en-US" sz="2400" dirty="0"/>
              <a:t> </a:t>
            </a:r>
            <a:r>
              <a:rPr lang="en-US" sz="2400" dirty="0" err="1"/>
              <a:t>perthnasoedd</a:t>
            </a:r>
            <a:r>
              <a:rPr lang="en-US" sz="2400" dirty="0"/>
              <a:t> </a:t>
            </a:r>
            <a:r>
              <a:rPr lang="en-US" sz="2400" dirty="0" err="1"/>
              <a:t>iach</a:t>
            </a:r>
            <a:endParaRPr lang="en-US" sz="2400" dirty="0"/>
          </a:p>
          <a:p>
            <a:r>
              <a:rPr lang="en-US" sz="2400" dirty="0"/>
              <a:t>Yn </a:t>
            </a:r>
            <a:r>
              <a:rPr lang="en-US" sz="2400" dirty="0" err="1"/>
              <a:t>lleihau'r</a:t>
            </a:r>
            <a:r>
              <a:rPr lang="en-US" sz="2400" dirty="0"/>
              <a:t> </a:t>
            </a:r>
            <a:r>
              <a:rPr lang="en-US" sz="2400" dirty="0" err="1"/>
              <a:t>risg</a:t>
            </a:r>
            <a:r>
              <a:rPr lang="en-US" sz="2400" dirty="0"/>
              <a:t> o </a:t>
            </a:r>
            <a:r>
              <a:rPr lang="en-US" sz="2400" dirty="0" err="1"/>
              <a:t>broblemau</a:t>
            </a:r>
            <a:r>
              <a:rPr lang="en-US" sz="2400" dirty="0"/>
              <a:t> iechyd </a:t>
            </a:r>
            <a:r>
              <a:rPr lang="en-US" sz="2400" dirty="0" err="1"/>
              <a:t>fel</a:t>
            </a:r>
            <a:r>
              <a:rPr lang="en-US" sz="2400" dirty="0"/>
              <a:t> </a:t>
            </a:r>
            <a:r>
              <a:rPr lang="en-US" sz="2400" dirty="0" err="1"/>
              <a:t>straen</a:t>
            </a:r>
            <a:r>
              <a:rPr lang="en-US" sz="2400" dirty="0"/>
              <a:t>, </a:t>
            </a:r>
            <a:r>
              <a:rPr lang="en-US" sz="2400" dirty="0" err="1"/>
              <a:t>pryder</a:t>
            </a:r>
            <a:r>
              <a:rPr lang="en-US" sz="2400" dirty="0"/>
              <a:t> neu </a:t>
            </a:r>
            <a:r>
              <a:rPr lang="en-US" sz="2400" dirty="0" err="1"/>
              <a:t>oedi</a:t>
            </a:r>
            <a:r>
              <a:rPr lang="en-US" sz="2400" dirty="0"/>
              <a:t> </a:t>
            </a:r>
            <a:r>
              <a:rPr lang="en-US" sz="2400" dirty="0" err="1"/>
              <a:t>datblygiadol</a:t>
            </a:r>
            <a:endParaRPr lang="en-US" sz="2400" dirty="0"/>
          </a:p>
        </p:txBody>
      </p:sp>
      <p:sp>
        <p:nvSpPr>
          <p:cNvPr id="4" name="Content Placeholder 3">
            <a:extLst>
              <a:ext uri="{FF2B5EF4-FFF2-40B4-BE49-F238E27FC236}">
                <a16:creationId xmlns:a16="http://schemas.microsoft.com/office/drawing/2014/main" id="{69895F06-F040-3979-3EC8-538E902DB0E0}"/>
              </a:ext>
            </a:extLst>
          </p:cNvPr>
          <p:cNvSpPr>
            <a:spLocks noGrp="1"/>
          </p:cNvSpPr>
          <p:nvPr>
            <p:ph sz="half" idx="2"/>
          </p:nvPr>
        </p:nvSpPr>
        <p:spPr/>
        <p:txBody>
          <a:bodyPr>
            <a:normAutofit/>
          </a:bodyPr>
          <a:lstStyle/>
          <a:p>
            <a:r>
              <a:rPr lang="en-GB" sz="2400" dirty="0">
                <a:solidFill>
                  <a:srgbClr val="0070C0"/>
                </a:solidFill>
              </a:rPr>
              <a:t>A child is able to develop holistically if they receive exceptional care</a:t>
            </a:r>
          </a:p>
          <a:p>
            <a:r>
              <a:rPr lang="en-GB" sz="2400" dirty="0">
                <a:solidFill>
                  <a:srgbClr val="0070C0"/>
                </a:solidFill>
              </a:rPr>
              <a:t>Improves a child's ability to learn and solve problems </a:t>
            </a:r>
          </a:p>
          <a:p>
            <a:r>
              <a:rPr lang="en-GB" sz="2400" dirty="0">
                <a:solidFill>
                  <a:srgbClr val="0070C0"/>
                </a:solidFill>
              </a:rPr>
              <a:t>Helps them manage emotions and form healthy relationships</a:t>
            </a:r>
          </a:p>
          <a:p>
            <a:r>
              <a:rPr lang="en-GB" sz="2400" dirty="0">
                <a:solidFill>
                  <a:srgbClr val="0070C0"/>
                </a:solidFill>
              </a:rPr>
              <a:t>Lowers risk of health issues like stress, anxiety or developmental delays</a:t>
            </a:r>
            <a:endParaRPr lang="en-US" sz="2400" dirty="0">
              <a:solidFill>
                <a:srgbClr val="0070C0"/>
              </a:solidFill>
            </a:endParaRPr>
          </a:p>
        </p:txBody>
      </p:sp>
    </p:spTree>
    <p:extLst>
      <p:ext uri="{BB962C8B-B14F-4D97-AF65-F5344CB8AC3E}">
        <p14:creationId xmlns:p14="http://schemas.microsoft.com/office/powerpoint/2010/main" val="1177983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BA0D70-1413-5451-E1FB-AB2AE7B391D7}"/>
              </a:ext>
            </a:extLst>
          </p:cNvPr>
          <p:cNvSpPr>
            <a:spLocks noGrp="1"/>
          </p:cNvSpPr>
          <p:nvPr>
            <p:ph type="ctrTitle"/>
          </p:nvPr>
        </p:nvSpPr>
        <p:spPr>
          <a:xfrm>
            <a:off x="1524000" y="2235200"/>
            <a:ext cx="9144000" cy="2387600"/>
          </a:xfrm>
        </p:spPr>
        <p:txBody>
          <a:bodyPr>
            <a:normAutofit fontScale="90000"/>
          </a:bodyPr>
          <a:lstStyle/>
          <a:p>
            <a:r>
              <a:rPr lang="en-GB" sz="4000" dirty="0"/>
              <a:t>Beth </a:t>
            </a:r>
            <a:r>
              <a:rPr lang="en-GB" sz="4000" dirty="0" err="1"/>
              <a:t>yw’r</a:t>
            </a:r>
            <a:r>
              <a:rPr lang="en-GB" sz="4000" dirty="0"/>
              <a:t> </a:t>
            </a:r>
            <a:r>
              <a:rPr lang="en-GB" sz="4000" dirty="0" err="1"/>
              <a:t>heriau</a:t>
            </a:r>
            <a:r>
              <a:rPr lang="en-GB" sz="4000" dirty="0"/>
              <a:t> </a:t>
            </a:r>
            <a:r>
              <a:rPr lang="en-GB" sz="4000" dirty="0" err="1"/>
              <a:t>posib</a:t>
            </a:r>
            <a:r>
              <a:rPr lang="en-GB" sz="4000" dirty="0"/>
              <a:t> </a:t>
            </a:r>
            <a:r>
              <a:rPr lang="en-GB" sz="4000" dirty="0" err="1"/>
              <a:t>i</a:t>
            </a:r>
            <a:r>
              <a:rPr lang="en-GB" sz="4000" dirty="0"/>
              <a:t> </a:t>
            </a:r>
            <a:r>
              <a:rPr lang="en-GB" sz="4000" dirty="0" err="1"/>
              <a:t>ymarferwyr</a:t>
            </a:r>
            <a:r>
              <a:rPr lang="en-GB" sz="4000" dirty="0"/>
              <a:t> </a:t>
            </a:r>
            <a:r>
              <a:rPr lang="en-GB" sz="4000" dirty="0" err="1"/>
              <a:t>wrth</a:t>
            </a:r>
            <a:r>
              <a:rPr lang="en-GB" sz="4000" dirty="0"/>
              <a:t> </a:t>
            </a:r>
            <a:r>
              <a:rPr lang="en-GB" sz="4000" dirty="0" err="1"/>
              <a:t>gyflawni</a:t>
            </a:r>
            <a:r>
              <a:rPr lang="en-GB" sz="4000" dirty="0"/>
              <a:t> </a:t>
            </a:r>
            <a:r>
              <a:rPr lang="en-GB" sz="4000" dirty="0" err="1"/>
              <a:t>arfer</a:t>
            </a:r>
            <a:r>
              <a:rPr lang="en-GB" sz="4000" dirty="0"/>
              <a:t> </a:t>
            </a:r>
            <a:r>
              <a:rPr lang="en-GB" sz="4000" dirty="0" err="1"/>
              <a:t>eithriadol</a:t>
            </a:r>
            <a:r>
              <a:rPr lang="en-GB" sz="4000" dirty="0"/>
              <a:t> o </a:t>
            </a:r>
            <a:r>
              <a:rPr lang="en-GB" sz="4000" dirty="0" err="1"/>
              <a:t>gofalu</a:t>
            </a:r>
            <a:r>
              <a:rPr lang="en-GB" sz="4000" dirty="0"/>
              <a:t>?</a:t>
            </a:r>
            <a:br>
              <a:rPr lang="en-GB" sz="4000" dirty="0">
                <a:solidFill>
                  <a:srgbClr val="0070C0"/>
                </a:solidFill>
              </a:rPr>
            </a:br>
            <a:br>
              <a:rPr lang="en-GB" sz="4000" dirty="0">
                <a:solidFill>
                  <a:srgbClr val="0070C0"/>
                </a:solidFill>
              </a:rPr>
            </a:br>
            <a:r>
              <a:rPr lang="en-GB" sz="4000" dirty="0">
                <a:solidFill>
                  <a:srgbClr val="0070C0"/>
                </a:solidFill>
              </a:rPr>
              <a:t>What may be the challenges for practitioners in achieving exceptional standards of care?</a:t>
            </a:r>
            <a:endParaRPr lang="en-US" sz="4000" dirty="0">
              <a:solidFill>
                <a:srgbClr val="0070C0"/>
              </a:solidFill>
            </a:endParaRPr>
          </a:p>
        </p:txBody>
      </p:sp>
    </p:spTree>
    <p:extLst>
      <p:ext uri="{BB962C8B-B14F-4D97-AF65-F5344CB8AC3E}">
        <p14:creationId xmlns:p14="http://schemas.microsoft.com/office/powerpoint/2010/main" val="1625951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44BC1-9FE6-10F4-006D-98F8E4B3A757}"/>
              </a:ext>
            </a:extLst>
          </p:cNvPr>
          <p:cNvSpPr>
            <a:spLocks noGrp="1"/>
          </p:cNvSpPr>
          <p:nvPr>
            <p:ph type="title"/>
          </p:nvPr>
        </p:nvSpPr>
        <p:spPr>
          <a:xfrm>
            <a:off x="838200" y="742496"/>
            <a:ext cx="10515600" cy="1325563"/>
          </a:xfrm>
        </p:spPr>
        <p:txBody>
          <a:bodyPr>
            <a:normAutofit fontScale="90000"/>
          </a:bodyPr>
          <a:lstStyle/>
          <a:p>
            <a:r>
              <a:rPr lang="en-GB" dirty="0" err="1"/>
              <a:t>Ffactorau</a:t>
            </a:r>
            <a:r>
              <a:rPr lang="en-GB" dirty="0"/>
              <a:t> </a:t>
            </a:r>
            <a:r>
              <a:rPr lang="en-GB" dirty="0" err="1"/>
              <a:t>dylanwadol</a:t>
            </a:r>
            <a:r>
              <a:rPr lang="en-GB" dirty="0"/>
              <a:t> </a:t>
            </a:r>
            <a:r>
              <a:rPr lang="en-GB" dirty="0" err="1"/>
              <a:t>ar</a:t>
            </a:r>
            <a:r>
              <a:rPr lang="en-GB" dirty="0"/>
              <a:t> </a:t>
            </a:r>
            <a:r>
              <a:rPr lang="en-GB" dirty="0" err="1"/>
              <a:t>gyfer</a:t>
            </a:r>
            <a:r>
              <a:rPr lang="en-GB" dirty="0"/>
              <a:t> </a:t>
            </a:r>
            <a:r>
              <a:rPr lang="en-GB" dirty="0" err="1"/>
              <a:t>ymarferwyr</a:t>
            </a:r>
            <a:r>
              <a:rPr lang="en-GB" dirty="0"/>
              <a:t> a </a:t>
            </a:r>
            <a:r>
              <a:rPr lang="en-GB" dirty="0" err="1"/>
              <a:t>darparwyr</a:t>
            </a:r>
            <a:r>
              <a:rPr lang="en-GB" dirty="0"/>
              <a:t> </a:t>
            </a:r>
            <a:r>
              <a:rPr lang="en-GB" dirty="0" err="1"/>
              <a:t>gofal</a:t>
            </a:r>
            <a:br>
              <a:rPr lang="en-GB" dirty="0"/>
            </a:br>
            <a:r>
              <a:rPr lang="en-GB" dirty="0">
                <a:solidFill>
                  <a:srgbClr val="0070C0"/>
                </a:solidFill>
              </a:rPr>
              <a:t>Influencing factors for practitioners and caregivers</a:t>
            </a:r>
            <a:endParaRPr lang="en-US" dirty="0">
              <a:solidFill>
                <a:srgbClr val="0070C0"/>
              </a:solidFill>
            </a:endParaRPr>
          </a:p>
        </p:txBody>
      </p:sp>
      <p:sp>
        <p:nvSpPr>
          <p:cNvPr id="3" name="Content Placeholder 2">
            <a:extLst>
              <a:ext uri="{FF2B5EF4-FFF2-40B4-BE49-F238E27FC236}">
                <a16:creationId xmlns:a16="http://schemas.microsoft.com/office/drawing/2014/main" id="{3F9D1392-B3F1-1800-386C-6B58707A2626}"/>
              </a:ext>
            </a:extLst>
          </p:cNvPr>
          <p:cNvSpPr>
            <a:spLocks noGrp="1"/>
          </p:cNvSpPr>
          <p:nvPr>
            <p:ph sz="half" idx="1"/>
          </p:nvPr>
        </p:nvSpPr>
        <p:spPr>
          <a:xfrm>
            <a:off x="838200" y="2718253"/>
            <a:ext cx="5181600" cy="4351338"/>
          </a:xfrm>
        </p:spPr>
        <p:txBody>
          <a:bodyPr>
            <a:normAutofit/>
          </a:bodyPr>
          <a:lstStyle/>
          <a:p>
            <a:r>
              <a:rPr lang="en-US" sz="2000" dirty="0" err="1"/>
              <a:t>Ymrwymiadau</a:t>
            </a:r>
            <a:r>
              <a:rPr lang="en-US" sz="2000" dirty="0"/>
              <a:t> </a:t>
            </a:r>
            <a:r>
              <a:rPr lang="en-US" sz="2000" dirty="0" err="1"/>
              <a:t>ariannol</a:t>
            </a:r>
            <a:r>
              <a:rPr lang="en-US" sz="2000" dirty="0"/>
              <a:t> / </a:t>
            </a:r>
            <a:r>
              <a:rPr lang="en-US" sz="2000" dirty="0" err="1"/>
              <a:t>diffyg</a:t>
            </a:r>
            <a:r>
              <a:rPr lang="en-US" sz="2000" dirty="0"/>
              <a:t> </a:t>
            </a:r>
            <a:r>
              <a:rPr lang="en-US" sz="2000" dirty="0" err="1"/>
              <a:t>arian</a:t>
            </a:r>
            <a:endParaRPr lang="en-US" sz="2000" dirty="0"/>
          </a:p>
          <a:p>
            <a:r>
              <a:rPr lang="en-US" sz="2000" dirty="0" err="1"/>
              <a:t>Straen</a:t>
            </a:r>
            <a:r>
              <a:rPr lang="en-US" sz="2000" dirty="0"/>
              <a:t> a </a:t>
            </a:r>
            <a:r>
              <a:rPr lang="en-US" sz="2000" dirty="0" err="1"/>
              <a:t>llosgi</a:t>
            </a:r>
            <a:r>
              <a:rPr lang="en-US" sz="2000" dirty="0"/>
              <a:t> mas</a:t>
            </a:r>
          </a:p>
          <a:p>
            <a:r>
              <a:rPr lang="en-US" sz="2000" dirty="0" err="1"/>
              <a:t>Diffyg</a:t>
            </a:r>
            <a:r>
              <a:rPr lang="en-US" sz="2000" dirty="0"/>
              <a:t> </a:t>
            </a:r>
            <a:r>
              <a:rPr lang="en-US" sz="2000" dirty="0" err="1"/>
              <a:t>dealltwriaeth</a:t>
            </a:r>
            <a:endParaRPr lang="en-US" sz="2000" dirty="0"/>
          </a:p>
          <a:p>
            <a:r>
              <a:rPr lang="en-US" sz="2000" dirty="0" err="1"/>
              <a:t>Diffyg</a:t>
            </a:r>
            <a:r>
              <a:rPr lang="en-US" sz="2000" dirty="0"/>
              <a:t> </a:t>
            </a:r>
            <a:r>
              <a:rPr lang="en-US" sz="2000" dirty="0" err="1"/>
              <a:t>cefnogaeth</a:t>
            </a:r>
            <a:r>
              <a:rPr lang="en-US" sz="2000" dirty="0"/>
              <a:t>/</a:t>
            </a:r>
            <a:r>
              <a:rPr lang="en-US" sz="2000" dirty="0" err="1"/>
              <a:t>staffio</a:t>
            </a:r>
            <a:endParaRPr lang="en-US" sz="2000" dirty="0"/>
          </a:p>
          <a:p>
            <a:r>
              <a:rPr lang="en-US" sz="2000" dirty="0" err="1"/>
              <a:t>Materion</a:t>
            </a:r>
            <a:r>
              <a:rPr lang="en-US" sz="2000" dirty="0"/>
              <a:t> iechyd</a:t>
            </a:r>
          </a:p>
          <a:p>
            <a:r>
              <a:rPr lang="en-US" sz="2000" dirty="0" err="1"/>
              <a:t>Ffordd</a:t>
            </a:r>
            <a:r>
              <a:rPr lang="en-US" sz="2000" dirty="0"/>
              <a:t> o </a:t>
            </a:r>
            <a:r>
              <a:rPr lang="en-US" sz="2000" dirty="0" err="1"/>
              <a:t>fyw</a:t>
            </a:r>
            <a:endParaRPr lang="en-US" sz="2000" dirty="0"/>
          </a:p>
        </p:txBody>
      </p:sp>
      <p:sp>
        <p:nvSpPr>
          <p:cNvPr id="4" name="Content Placeholder 3">
            <a:extLst>
              <a:ext uri="{FF2B5EF4-FFF2-40B4-BE49-F238E27FC236}">
                <a16:creationId xmlns:a16="http://schemas.microsoft.com/office/drawing/2014/main" id="{CEB7DCC1-F9BF-317C-6BC2-41C7752AC741}"/>
              </a:ext>
            </a:extLst>
          </p:cNvPr>
          <p:cNvSpPr>
            <a:spLocks noGrp="1"/>
          </p:cNvSpPr>
          <p:nvPr>
            <p:ph sz="half" idx="2"/>
          </p:nvPr>
        </p:nvSpPr>
        <p:spPr>
          <a:xfrm>
            <a:off x="6172202" y="2718253"/>
            <a:ext cx="5181600" cy="4351338"/>
          </a:xfrm>
        </p:spPr>
        <p:txBody>
          <a:bodyPr>
            <a:normAutofit/>
          </a:bodyPr>
          <a:lstStyle/>
          <a:p>
            <a:r>
              <a:rPr lang="en-GB" sz="2000" dirty="0">
                <a:solidFill>
                  <a:srgbClr val="0070C0"/>
                </a:solidFill>
              </a:rPr>
              <a:t>Financial struggles/ lack of funds</a:t>
            </a:r>
          </a:p>
          <a:p>
            <a:r>
              <a:rPr lang="en-GB" sz="2000" dirty="0">
                <a:solidFill>
                  <a:srgbClr val="0070C0"/>
                </a:solidFill>
              </a:rPr>
              <a:t>Stress and burnout</a:t>
            </a:r>
          </a:p>
          <a:p>
            <a:r>
              <a:rPr lang="en-GB" sz="2000" dirty="0">
                <a:solidFill>
                  <a:srgbClr val="0070C0"/>
                </a:solidFill>
              </a:rPr>
              <a:t>Lack of understanding</a:t>
            </a:r>
          </a:p>
          <a:p>
            <a:r>
              <a:rPr lang="en-GB" sz="2000" dirty="0">
                <a:solidFill>
                  <a:srgbClr val="0070C0"/>
                </a:solidFill>
              </a:rPr>
              <a:t>Lack of support/staffing</a:t>
            </a:r>
          </a:p>
          <a:p>
            <a:r>
              <a:rPr lang="en-GB" sz="2000" dirty="0">
                <a:solidFill>
                  <a:srgbClr val="0070C0"/>
                </a:solidFill>
              </a:rPr>
              <a:t>Health issues</a:t>
            </a:r>
          </a:p>
          <a:p>
            <a:r>
              <a:rPr lang="en-GB" sz="2000" dirty="0">
                <a:solidFill>
                  <a:srgbClr val="0070C0"/>
                </a:solidFill>
              </a:rPr>
              <a:t>Lifestyle</a:t>
            </a:r>
          </a:p>
          <a:p>
            <a:pPr marL="0" indent="0">
              <a:buNone/>
            </a:pPr>
            <a:endParaRPr lang="en-GB" sz="2000" dirty="0">
              <a:solidFill>
                <a:srgbClr val="0070C0"/>
              </a:solidFill>
            </a:endParaRPr>
          </a:p>
          <a:p>
            <a:endParaRPr lang="en-US" dirty="0"/>
          </a:p>
        </p:txBody>
      </p:sp>
    </p:spTree>
    <p:extLst>
      <p:ext uri="{BB962C8B-B14F-4D97-AF65-F5344CB8AC3E}">
        <p14:creationId xmlns:p14="http://schemas.microsoft.com/office/powerpoint/2010/main" val="7299213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04B64-4590-49E4-B01B-E168FDACDFB1}"/>
              </a:ext>
            </a:extLst>
          </p:cNvPr>
          <p:cNvSpPr>
            <a:spLocks noGrp="1"/>
          </p:cNvSpPr>
          <p:nvPr>
            <p:ph type="title"/>
          </p:nvPr>
        </p:nvSpPr>
        <p:spPr/>
        <p:txBody>
          <a:bodyPr>
            <a:normAutofit/>
          </a:bodyPr>
          <a:lstStyle/>
          <a:p>
            <a:r>
              <a:rPr lang="en-GB" dirty="0" err="1"/>
              <a:t>Cydnabod</a:t>
            </a:r>
            <a:r>
              <a:rPr lang="en-GB" dirty="0"/>
              <a:t> </a:t>
            </a:r>
            <a:r>
              <a:rPr lang="en-GB" dirty="0" err="1"/>
              <a:t>heriau</a:t>
            </a:r>
            <a:r>
              <a:rPr lang="en-GB" dirty="0"/>
              <a:t> a </a:t>
            </a:r>
            <a:r>
              <a:rPr lang="en-GB" dirty="0" err="1"/>
              <a:t>mynd</a:t>
            </a:r>
            <a:r>
              <a:rPr lang="en-GB" dirty="0"/>
              <a:t> </a:t>
            </a:r>
            <a:r>
              <a:rPr lang="en-GB" dirty="0" err="1"/>
              <a:t>i'r</a:t>
            </a:r>
            <a:r>
              <a:rPr lang="en-GB" dirty="0"/>
              <a:t> </a:t>
            </a:r>
            <a:r>
              <a:rPr lang="en-GB" dirty="0" err="1"/>
              <a:t>afael</a:t>
            </a:r>
            <a:r>
              <a:rPr lang="en-GB" dirty="0"/>
              <a:t> â </a:t>
            </a:r>
            <a:r>
              <a:rPr lang="en-GB" dirty="0" err="1"/>
              <a:t>nhw</a:t>
            </a:r>
            <a:br>
              <a:rPr lang="en-GB" dirty="0">
                <a:solidFill>
                  <a:srgbClr val="0070C0"/>
                </a:solidFill>
              </a:rPr>
            </a:br>
            <a:r>
              <a:rPr lang="en-GB" dirty="0">
                <a:solidFill>
                  <a:srgbClr val="0070C0"/>
                </a:solidFill>
              </a:rPr>
              <a:t>Recognising and addressing challenges</a:t>
            </a:r>
            <a:endParaRPr lang="en-US" dirty="0">
              <a:solidFill>
                <a:srgbClr val="0070C0"/>
              </a:solidFill>
            </a:endParaRPr>
          </a:p>
        </p:txBody>
      </p:sp>
      <p:sp>
        <p:nvSpPr>
          <p:cNvPr id="3" name="Content Placeholder 2">
            <a:extLst>
              <a:ext uri="{FF2B5EF4-FFF2-40B4-BE49-F238E27FC236}">
                <a16:creationId xmlns:a16="http://schemas.microsoft.com/office/drawing/2014/main" id="{03832DB9-FD20-EFA9-4EBF-ADB6EA11481E}"/>
              </a:ext>
            </a:extLst>
          </p:cNvPr>
          <p:cNvSpPr>
            <a:spLocks noGrp="1"/>
          </p:cNvSpPr>
          <p:nvPr>
            <p:ph sz="half" idx="1"/>
          </p:nvPr>
        </p:nvSpPr>
        <p:spPr>
          <a:xfrm>
            <a:off x="841827" y="2007053"/>
            <a:ext cx="5181600" cy="4351338"/>
          </a:xfrm>
        </p:spPr>
        <p:txBody>
          <a:bodyPr>
            <a:normAutofit/>
          </a:bodyPr>
          <a:lstStyle/>
          <a:p>
            <a:pPr marL="0" indent="0">
              <a:buNone/>
            </a:pPr>
            <a:r>
              <a:rPr lang="en-US" sz="2400" dirty="0" err="1"/>
              <a:t>Tasg</a:t>
            </a:r>
            <a:r>
              <a:rPr lang="en-US" sz="2400" dirty="0"/>
              <a:t> </a:t>
            </a:r>
            <a:r>
              <a:rPr lang="en-US" sz="2400" dirty="0" err="1"/>
              <a:t>ymchwil</a:t>
            </a:r>
            <a:endParaRPr lang="en-US" sz="2400" dirty="0"/>
          </a:p>
          <a:p>
            <a:r>
              <a:rPr lang="en-US" sz="2400" dirty="0" err="1"/>
              <a:t>Dewch</a:t>
            </a:r>
            <a:r>
              <a:rPr lang="en-US" sz="2400" dirty="0"/>
              <a:t> o </a:t>
            </a:r>
            <a:r>
              <a:rPr lang="en-US" sz="2400" dirty="0" err="1"/>
              <a:t>hyd</a:t>
            </a:r>
            <a:r>
              <a:rPr lang="en-US" sz="2400" dirty="0"/>
              <a:t> </a:t>
            </a:r>
            <a:r>
              <a:rPr lang="en-US" sz="2400" dirty="0" err="1"/>
              <a:t>i</a:t>
            </a:r>
            <a:r>
              <a:rPr lang="en-US" sz="2400" dirty="0"/>
              <a:t> </a:t>
            </a:r>
            <a:r>
              <a:rPr lang="en-US" sz="2400" dirty="0" err="1"/>
              <a:t>atebion</a:t>
            </a:r>
            <a:r>
              <a:rPr lang="en-US" sz="2400" dirty="0"/>
              <a:t> </a:t>
            </a:r>
            <a:r>
              <a:rPr lang="en-US" sz="2400" dirty="0" err="1"/>
              <a:t>ymarferol</a:t>
            </a:r>
            <a:r>
              <a:rPr lang="en-US" sz="2400" dirty="0"/>
              <a:t> </a:t>
            </a:r>
            <a:r>
              <a:rPr lang="en-US" sz="2400" dirty="0" err="1"/>
              <a:t>ar</a:t>
            </a:r>
            <a:r>
              <a:rPr lang="en-US" sz="2400" dirty="0"/>
              <a:t> </a:t>
            </a:r>
            <a:r>
              <a:rPr lang="en-US" sz="2400" dirty="0" err="1"/>
              <a:t>gyfer</a:t>
            </a:r>
            <a:r>
              <a:rPr lang="en-US" sz="2400" dirty="0"/>
              <a:t> y </a:t>
            </a:r>
            <a:r>
              <a:rPr lang="en-US" sz="2400" dirty="0" err="1"/>
              <a:t>ffactorau</a:t>
            </a:r>
            <a:r>
              <a:rPr lang="en-US" sz="2400" dirty="0"/>
              <a:t> </a:t>
            </a:r>
            <a:r>
              <a:rPr lang="en-US" sz="2400" dirty="0" err="1"/>
              <a:t>dylanwadol</a:t>
            </a:r>
            <a:r>
              <a:rPr lang="en-US" sz="2400" dirty="0"/>
              <a:t> </a:t>
            </a:r>
            <a:r>
              <a:rPr lang="en-US" sz="2400" dirty="0" err="1"/>
              <a:t>hyn</a:t>
            </a:r>
            <a:endParaRPr lang="en-US" sz="2400" dirty="0"/>
          </a:p>
          <a:p>
            <a:r>
              <a:rPr lang="en-US" sz="2400" dirty="0" err="1"/>
              <a:t>Ystyriwch</a:t>
            </a:r>
            <a:r>
              <a:rPr lang="en-US" sz="2400" dirty="0"/>
              <a:t> </a:t>
            </a:r>
            <a:r>
              <a:rPr lang="en-US" sz="2400" dirty="0" err="1"/>
              <a:t>sut</a:t>
            </a:r>
            <a:r>
              <a:rPr lang="en-US" sz="2400" dirty="0"/>
              <a:t> y </a:t>
            </a:r>
            <a:r>
              <a:rPr lang="en-US" sz="2400" dirty="0" err="1"/>
              <a:t>byddai'n</a:t>
            </a:r>
            <a:r>
              <a:rPr lang="en-US" sz="2400" dirty="0"/>
              <a:t> </a:t>
            </a:r>
            <a:r>
              <a:rPr lang="en-US" sz="2400" dirty="0" err="1"/>
              <a:t>gweithio</a:t>
            </a:r>
            <a:r>
              <a:rPr lang="en-US" sz="2400" dirty="0"/>
              <a:t> </a:t>
            </a:r>
            <a:r>
              <a:rPr lang="en-US" sz="2400" dirty="0" err="1"/>
              <a:t>a'r</a:t>
            </a:r>
            <a:r>
              <a:rPr lang="en-US" sz="2400" dirty="0"/>
              <a:t> </a:t>
            </a:r>
            <a:r>
              <a:rPr lang="en-US" sz="2400" dirty="0" err="1"/>
              <a:t>effaith</a:t>
            </a:r>
            <a:r>
              <a:rPr lang="en-US" sz="2400" dirty="0"/>
              <a:t> y </a:t>
            </a:r>
            <a:r>
              <a:rPr lang="en-US" sz="2400" dirty="0" err="1"/>
              <a:t>byddai'n</a:t>
            </a:r>
            <a:r>
              <a:rPr lang="en-US" sz="2400" dirty="0"/>
              <a:t> </a:t>
            </a:r>
            <a:r>
              <a:rPr lang="en-US" sz="2400" dirty="0" err="1"/>
              <a:t>ei</a:t>
            </a:r>
            <a:r>
              <a:rPr lang="en-US" sz="2400" dirty="0"/>
              <a:t> </a:t>
            </a:r>
            <a:r>
              <a:rPr lang="en-US" sz="2400" dirty="0" err="1"/>
              <a:t>chael</a:t>
            </a:r>
            <a:r>
              <a:rPr lang="en-US" sz="2400" dirty="0"/>
              <a:t> </a:t>
            </a:r>
            <a:r>
              <a:rPr lang="en-US" sz="2400" dirty="0" err="1"/>
              <a:t>ar</a:t>
            </a:r>
            <a:r>
              <a:rPr lang="en-US" sz="2400" dirty="0"/>
              <a:t> y </a:t>
            </a:r>
            <a:r>
              <a:rPr lang="en-US" sz="2400" dirty="0" err="1"/>
              <a:t>plentyn</a:t>
            </a:r>
            <a:r>
              <a:rPr lang="en-US" sz="2400" dirty="0"/>
              <a:t> </a:t>
            </a:r>
            <a:r>
              <a:rPr lang="en-US" sz="2400" dirty="0" err="1"/>
              <a:t>a’I</a:t>
            </a:r>
            <a:r>
              <a:rPr lang="en-US" sz="2400" dirty="0"/>
              <a:t> </a:t>
            </a:r>
            <a:r>
              <a:rPr lang="en-US" sz="2400" dirty="0" err="1"/>
              <a:t>gofalwyr</a:t>
            </a:r>
            <a:endParaRPr lang="en-US" sz="2400" dirty="0"/>
          </a:p>
        </p:txBody>
      </p:sp>
      <p:sp>
        <p:nvSpPr>
          <p:cNvPr id="4" name="Content Placeholder 3">
            <a:extLst>
              <a:ext uri="{FF2B5EF4-FFF2-40B4-BE49-F238E27FC236}">
                <a16:creationId xmlns:a16="http://schemas.microsoft.com/office/drawing/2014/main" id="{A71F0EEB-F516-B0A2-6AED-0968FB4C7672}"/>
              </a:ext>
            </a:extLst>
          </p:cNvPr>
          <p:cNvSpPr>
            <a:spLocks noGrp="1"/>
          </p:cNvSpPr>
          <p:nvPr>
            <p:ph sz="half" idx="2"/>
          </p:nvPr>
        </p:nvSpPr>
        <p:spPr>
          <a:xfrm>
            <a:off x="6172202" y="2007053"/>
            <a:ext cx="5181600" cy="4351338"/>
          </a:xfrm>
        </p:spPr>
        <p:txBody>
          <a:bodyPr>
            <a:normAutofit/>
          </a:bodyPr>
          <a:lstStyle/>
          <a:p>
            <a:pPr marL="0" indent="0">
              <a:buNone/>
            </a:pPr>
            <a:r>
              <a:rPr lang="en-GB" sz="2400" dirty="0">
                <a:solidFill>
                  <a:srgbClr val="0070C0"/>
                </a:solidFill>
              </a:rPr>
              <a:t>Research task</a:t>
            </a:r>
          </a:p>
          <a:p>
            <a:r>
              <a:rPr lang="en-GB" sz="2400" dirty="0">
                <a:solidFill>
                  <a:srgbClr val="0070C0"/>
                </a:solidFill>
              </a:rPr>
              <a:t>Find practical solutions for these influencing factors</a:t>
            </a:r>
          </a:p>
          <a:p>
            <a:r>
              <a:rPr lang="en-GB" sz="2400" dirty="0">
                <a:solidFill>
                  <a:srgbClr val="0070C0"/>
                </a:solidFill>
              </a:rPr>
              <a:t>Consider how it would work and the impact it would have on the child and caregivers</a:t>
            </a:r>
            <a:endParaRPr lang="en-US" sz="2400" dirty="0">
              <a:solidFill>
                <a:srgbClr val="0070C0"/>
              </a:solidFill>
            </a:endParaRPr>
          </a:p>
        </p:txBody>
      </p:sp>
    </p:spTree>
    <p:extLst>
      <p:ext uri="{BB962C8B-B14F-4D97-AF65-F5344CB8AC3E}">
        <p14:creationId xmlns:p14="http://schemas.microsoft.com/office/powerpoint/2010/main" val="1363343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540CB-A448-77F9-C4C4-0BFB1023B7C3}"/>
              </a:ext>
            </a:extLst>
          </p:cNvPr>
          <p:cNvSpPr>
            <a:spLocks noGrp="1"/>
          </p:cNvSpPr>
          <p:nvPr>
            <p:ph type="title"/>
          </p:nvPr>
        </p:nvSpPr>
        <p:spPr/>
        <p:txBody>
          <a:bodyPr/>
          <a:lstStyle/>
          <a:p>
            <a:r>
              <a:rPr lang="en-GB" dirty="0" err="1"/>
              <a:t>Rhestr</a:t>
            </a:r>
            <a:r>
              <a:rPr lang="en-GB" dirty="0"/>
              <a:t> </a:t>
            </a:r>
            <a:r>
              <a:rPr lang="en-GB" dirty="0" err="1"/>
              <a:t>cyfeirnodi</a:t>
            </a:r>
            <a:br>
              <a:rPr lang="en-GB" dirty="0"/>
            </a:br>
            <a:r>
              <a:rPr lang="en-GB" dirty="0">
                <a:solidFill>
                  <a:srgbClr val="0070C0"/>
                </a:solidFill>
              </a:rPr>
              <a:t>Reference list</a:t>
            </a:r>
            <a:endParaRPr lang="en-US" dirty="0">
              <a:solidFill>
                <a:srgbClr val="0070C0"/>
              </a:solidFill>
            </a:endParaRPr>
          </a:p>
        </p:txBody>
      </p:sp>
      <p:sp>
        <p:nvSpPr>
          <p:cNvPr id="7" name="Content Placeholder 6">
            <a:extLst>
              <a:ext uri="{FF2B5EF4-FFF2-40B4-BE49-F238E27FC236}">
                <a16:creationId xmlns:a16="http://schemas.microsoft.com/office/drawing/2014/main" id="{59F28EB7-17E1-1958-99A7-4EF3A44F5B8F}"/>
              </a:ext>
            </a:extLst>
          </p:cNvPr>
          <p:cNvSpPr>
            <a:spLocks noGrp="1"/>
          </p:cNvSpPr>
          <p:nvPr>
            <p:ph idx="1"/>
          </p:nvPr>
        </p:nvSpPr>
        <p:spPr>
          <a:xfrm>
            <a:off x="838200" y="1825625"/>
            <a:ext cx="10185400" cy="3740604"/>
          </a:xfrm>
        </p:spPr>
        <p:txBody>
          <a:bodyPr>
            <a:normAutofit fontScale="85000" lnSpcReduction="10000"/>
          </a:bodyPr>
          <a:lstStyle/>
          <a:p>
            <a:r>
              <a:rPr lang="en-GB" sz="1800" dirty="0"/>
              <a:t>House of commons. (2018). ‘The first 1000 days of life’. </a:t>
            </a:r>
            <a:r>
              <a:rPr lang="en-US" sz="1800" dirty="0">
                <a:hlinkClick r:id="rId2"/>
              </a:rPr>
              <a:t>First 1000 days of life</a:t>
            </a:r>
            <a:r>
              <a:rPr lang="en-US" sz="1800" dirty="0"/>
              <a:t> [Accessed: 19/08/24].</a:t>
            </a:r>
          </a:p>
          <a:p>
            <a:r>
              <a:rPr lang="en-US" sz="1800" dirty="0"/>
              <a:t>HM Government. (2021). ‘The Best start for life’. </a:t>
            </a:r>
            <a:r>
              <a:rPr lang="en-US" sz="1800" dirty="0">
                <a:hlinkClick r:id="rId3"/>
              </a:rPr>
              <a:t>The_best_start_for_life_a_vision_for_the_1_001_critical_days.pdf</a:t>
            </a:r>
            <a:r>
              <a:rPr lang="en-US" sz="1800" dirty="0"/>
              <a:t> [Accessed: 19/08/24].</a:t>
            </a:r>
          </a:p>
          <a:p>
            <a:r>
              <a:rPr lang="en-US" sz="1800" dirty="0" err="1"/>
              <a:t>Unicef</a:t>
            </a:r>
            <a:r>
              <a:rPr lang="en-US" sz="1800" dirty="0"/>
              <a:t>. (2024). ‘The first 1001 days of life’. </a:t>
            </a:r>
            <a:r>
              <a:rPr lang="en-US" sz="1800" dirty="0">
                <a:hlinkClick r:id="rId4"/>
              </a:rPr>
              <a:t>Building Babies' Brains - Parent-Infant Foundation</a:t>
            </a:r>
            <a:r>
              <a:rPr lang="en-US" sz="1800" dirty="0"/>
              <a:t> [Accessed: 19/08/24].</a:t>
            </a:r>
          </a:p>
          <a:p>
            <a:r>
              <a:rPr lang="en-US" sz="1800" dirty="0"/>
              <a:t>Parent-Infant Foundation. (2024). ‘Baby Brain Facts’. </a:t>
            </a:r>
            <a:r>
              <a:rPr lang="en-US" sz="1800" dirty="0">
                <a:hlinkClick r:id="rId4"/>
              </a:rPr>
              <a:t>Building Babies' Brains - Parent-Infant Foundation</a:t>
            </a:r>
            <a:r>
              <a:rPr lang="en-US" sz="1800" dirty="0"/>
              <a:t> </a:t>
            </a:r>
          </a:p>
          <a:p>
            <a:r>
              <a:rPr lang="en-US" sz="1800" dirty="0"/>
              <a:t>Harvard University. (2024). ‘Serve &amp; Return Interaction Shapes Brain Circuitry’. </a:t>
            </a:r>
            <a:r>
              <a:rPr lang="en-US" sz="1800" dirty="0">
                <a:hlinkClick r:id="rId5"/>
              </a:rPr>
              <a:t>Serve and Return Interaction Shapes Brain Circuitry</a:t>
            </a:r>
            <a:endParaRPr lang="en-US" sz="1800" dirty="0"/>
          </a:p>
          <a:p>
            <a:r>
              <a:rPr lang="en-US" sz="1800" dirty="0"/>
              <a:t>Smith, R. (2020). </a:t>
            </a:r>
            <a:r>
              <a:rPr lang="en-US" sz="1800" dirty="0" err="1"/>
              <a:t>Kinaesthesia</a:t>
            </a:r>
            <a:r>
              <a:rPr lang="en-US" sz="1800" dirty="0"/>
              <a:t> and a Feeling for Relations. Review of General Psychology, 24(4), 355-368. </a:t>
            </a:r>
            <a:r>
              <a:rPr lang="en-US" sz="1800" dirty="0" err="1">
                <a:hlinkClick r:id="rId6"/>
              </a:rPr>
              <a:t>Kinaesthesia</a:t>
            </a:r>
            <a:r>
              <a:rPr lang="en-US" sz="1800" dirty="0">
                <a:hlinkClick r:id="rId6"/>
              </a:rPr>
              <a:t> and a Feeling for Relations - Roger Smith, 2020</a:t>
            </a:r>
            <a:endParaRPr lang="en-US" sz="1800" dirty="0"/>
          </a:p>
          <a:p>
            <a:r>
              <a:rPr lang="en-US" sz="1800" dirty="0"/>
              <a:t>VNS Health (no date). ‘Best Qualities of a Good Caregiver’. </a:t>
            </a:r>
            <a:r>
              <a:rPr lang="en-US" sz="1800" dirty="0">
                <a:hlinkClick r:id="rId7"/>
              </a:rPr>
              <a:t>Best Qualities of a Good Caregiver - VNS Health</a:t>
            </a:r>
            <a:endParaRPr lang="en-US" sz="1800" dirty="0"/>
          </a:p>
          <a:p>
            <a:r>
              <a:rPr lang="en-US" sz="1800" dirty="0"/>
              <a:t>Nurturing-Care. (2018). ‘Nurturing Care for Early Childhood Development’. </a:t>
            </a:r>
            <a:r>
              <a:rPr lang="en-US" sz="1800" dirty="0">
                <a:hlinkClick r:id="rId8"/>
              </a:rPr>
              <a:t>9789241514064-eng.pdf</a:t>
            </a:r>
            <a:r>
              <a:rPr lang="en-US" sz="1800" dirty="0"/>
              <a:t> [Accessed: 04/11/24].</a:t>
            </a:r>
          </a:p>
          <a:p>
            <a:r>
              <a:rPr lang="en-US" sz="1800" dirty="0"/>
              <a:t>NHS. (2024). ‘Understanding your baby’. </a:t>
            </a:r>
            <a:r>
              <a:rPr lang="en-US" sz="1200" dirty="0">
                <a:hlinkClick r:id="rId9"/>
              </a:rPr>
              <a:t>Understanding your baby - Start for Life – NHS</a:t>
            </a:r>
            <a:r>
              <a:rPr lang="en-US" sz="1800" dirty="0"/>
              <a:t> [Accessed: 04/11/24].</a:t>
            </a:r>
          </a:p>
          <a:p>
            <a:endParaRPr lang="en-US" sz="2000" dirty="0"/>
          </a:p>
        </p:txBody>
      </p:sp>
    </p:spTree>
    <p:extLst>
      <p:ext uri="{BB962C8B-B14F-4D97-AF65-F5344CB8AC3E}">
        <p14:creationId xmlns:p14="http://schemas.microsoft.com/office/powerpoint/2010/main" val="2484340642"/>
      </p:ext>
    </p:extLst>
  </p:cSld>
  <p:clrMapOvr>
    <a:masterClrMapping/>
  </p:clrMapOvr>
</p:sld>
</file>

<file path=ppt/theme/theme1.xml><?xml version="1.0" encoding="utf-8"?>
<a:theme xmlns:a="http://schemas.openxmlformats.org/drawingml/2006/main" name="UWTSD PP Template (Cream background) (1)">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6917D9B-A165-46C7-A4E1-3BE527FAA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5666E5-4034-4C9C-9DAD-F59B5E4DAFCC}">
  <ds:schemaRefs>
    <ds:schemaRef ds:uri="http://schemas.microsoft.com/sharepoint/v3/contenttype/forms"/>
  </ds:schemaRefs>
</ds:datastoreItem>
</file>

<file path=customXml/itemProps3.xml><?xml version="1.0" encoding="utf-8"?>
<ds:datastoreItem xmlns:ds="http://schemas.openxmlformats.org/officeDocument/2006/customXml" ds:itemID="{17F13057-72CE-429A-98E2-0FCE2E6F9A4B}">
  <ds:schemaRefs>
    <ds:schemaRef ds:uri="http://purl.org/dc/terms/"/>
    <ds:schemaRef ds:uri="http://schemas.openxmlformats.org/package/2006/metadata/core-properties"/>
    <ds:schemaRef ds:uri="16bfc89a-06a0-41d6-ae50-6ff65b36cb8b"/>
    <ds:schemaRef ds:uri="http://schemas.microsoft.com/office/2006/metadata/properties"/>
    <ds:schemaRef ds:uri="http://www.w3.org/XML/1998/namespace"/>
    <ds:schemaRef ds:uri="http://schemas.microsoft.com/office/2006/documentManagement/types"/>
    <ds:schemaRef ds:uri="http://purl.org/dc/elements/1.1/"/>
    <ds:schemaRef ds:uri="http://schemas.microsoft.com/office/infopath/2007/PartnerControls"/>
    <ds:schemaRef ds:uri="e4a72011-89be-41d7-bd49-565121a9e24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 Template (Cream background) (1)</Template>
  <TotalTime>10222</TotalTime>
  <Words>1750</Words>
  <Application>Microsoft Office PowerPoint</Application>
  <PresentationFormat>Widescreen</PresentationFormat>
  <Paragraphs>238</Paragraphs>
  <Slides>27</Slides>
  <Notes>13</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Aptos</vt:lpstr>
      <vt:lpstr>Arial</vt:lpstr>
      <vt:lpstr>Calibri</vt:lpstr>
      <vt:lpstr>Corbel</vt:lpstr>
      <vt:lpstr>Poppins</vt:lpstr>
      <vt:lpstr>UWTSD PP Template (Cream background) (1)</vt:lpstr>
      <vt:lpstr>ECEY4005C:Y 1000 Diwrnod Cyntaf  ECEY4005: The First 1000 Days</vt:lpstr>
      <vt:lpstr>Ailgapio                     Recap</vt:lpstr>
      <vt:lpstr>Geirfa  Glossary</vt:lpstr>
      <vt:lpstr>Datblygiad Cynnar  Early Development </vt:lpstr>
      <vt:lpstr>A yw'r 1000 diwrnod cyntaf yn pennu gweddill eich bywyd? Do the first 1000 days determine the rest of your life?</vt:lpstr>
      <vt:lpstr>Datblygiad yr ymenydd   Brain development</vt:lpstr>
      <vt:lpstr>Rôl profiadau The role of experiences </vt:lpstr>
      <vt:lpstr>Pam ei fod yn bwysig Why it matters</vt:lpstr>
      <vt:lpstr>Building babies’ brains</vt:lpstr>
      <vt:lpstr>PowerPoint Presentation</vt:lpstr>
      <vt:lpstr>Serfio a dychwelyd            Serve and return</vt:lpstr>
      <vt:lpstr>Serfio a dychwelyd            Serve and return</vt:lpstr>
      <vt:lpstr>Cinesthesia</vt:lpstr>
      <vt:lpstr>Sefwch i fyny a chau eich llygaid  Stand up and close your eyes</vt:lpstr>
      <vt:lpstr>Cinesthesia</vt:lpstr>
      <vt:lpstr>Sut gall gofalwyr gefnogi datblygiad synnwyr cinesthetig? How can caregivers support development of kinesthetic sense? </vt:lpstr>
      <vt:lpstr>Mae babanod yn teimlo'n fwy diogel ac yn gysylltiedig â'u hamgylchedd pan fyddant yn deall symudiad eu corff  Babies feel more secure and connected to their environment when they understand their body’s movement (NHS, 2024)</vt:lpstr>
      <vt:lpstr>Gofal eithriadol Exceptional caregiving</vt:lpstr>
      <vt:lpstr>Gofal eithriadol Exceptional caregiving</vt:lpstr>
      <vt:lpstr>PowerPoint Presentation</vt:lpstr>
      <vt:lpstr>PowerPoint Presentation</vt:lpstr>
      <vt:lpstr>Pam mae gofal eithriadol yn bwysig? Why is exceptional caregiving important?</vt:lpstr>
      <vt:lpstr>Datblygiad holistaidd Holistic development </vt:lpstr>
      <vt:lpstr>Beth yw’r heriau posib i ymarferwyr wrth gyflawni arfer eithriadol o gofalu?  What may be the challenges for practitioners in achieving exceptional standards of care?</vt:lpstr>
      <vt:lpstr>Ffactorau dylanwadol ar gyfer ymarferwyr a darparwyr gofal Influencing factors for practitioners and caregivers</vt:lpstr>
      <vt:lpstr>Cydnabod heriau a mynd i'r afael â nhw Recognising and addressing challenges</vt:lpstr>
      <vt:lpstr>Rhestr cyfeirnodi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Jones</dc:creator>
  <cp:lastModifiedBy>Natasha Jones</cp:lastModifiedBy>
  <cp:revision>2</cp:revision>
  <dcterms:created xsi:type="dcterms:W3CDTF">2024-10-24T14:13:46Z</dcterms:created>
  <dcterms:modified xsi:type="dcterms:W3CDTF">2024-11-22T11:46:06Z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