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FFB076-8AFE-4A72-BFFA-5C68DA48531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FA78803-EA2A-4CE8-AB77-28A182E79DB6}">
      <dgm:prSet/>
      <dgm:spPr/>
      <dgm:t>
        <a:bodyPr/>
        <a:lstStyle/>
        <a:p>
          <a:r>
            <a:rPr lang="en-US"/>
            <a:t>Existing studies mainly focus on:</a:t>
          </a:r>
        </a:p>
      </dgm:t>
    </dgm:pt>
    <dgm:pt modelId="{E9955A28-7736-4409-9642-A50FC9A97E3B}" type="parTrans" cxnId="{7C572597-D480-4AD4-A601-FE8899F49C52}">
      <dgm:prSet/>
      <dgm:spPr/>
      <dgm:t>
        <a:bodyPr/>
        <a:lstStyle/>
        <a:p>
          <a:endParaRPr lang="en-US"/>
        </a:p>
      </dgm:t>
    </dgm:pt>
    <dgm:pt modelId="{63DB75A8-84E3-41EB-98BC-418854A8AA4F}" type="sibTrans" cxnId="{7C572597-D480-4AD4-A601-FE8899F49C52}">
      <dgm:prSet/>
      <dgm:spPr/>
      <dgm:t>
        <a:bodyPr/>
        <a:lstStyle/>
        <a:p>
          <a:endParaRPr lang="en-US"/>
        </a:p>
      </dgm:t>
    </dgm:pt>
    <dgm:pt modelId="{4958280F-DD0E-440A-97C7-1F48A28C431B}">
      <dgm:prSet/>
      <dgm:spPr/>
      <dgm:t>
        <a:bodyPr/>
        <a:lstStyle/>
        <a:p>
          <a:r>
            <a:rPr lang="en-US"/>
            <a:t>Lithium-ion battery degradation in EVs</a:t>
          </a:r>
        </a:p>
      </dgm:t>
    </dgm:pt>
    <dgm:pt modelId="{4D6005B0-D047-4524-BE5A-0E2788F7FAE3}" type="parTrans" cxnId="{5BF716E8-FE06-4847-AD2A-424854C3FB1D}">
      <dgm:prSet/>
      <dgm:spPr/>
      <dgm:t>
        <a:bodyPr/>
        <a:lstStyle/>
        <a:p>
          <a:endParaRPr lang="en-US"/>
        </a:p>
      </dgm:t>
    </dgm:pt>
    <dgm:pt modelId="{DD8DBF8E-16B1-45E8-9D00-C5EF55C485E1}" type="sibTrans" cxnId="{5BF716E8-FE06-4847-AD2A-424854C3FB1D}">
      <dgm:prSet/>
      <dgm:spPr/>
      <dgm:t>
        <a:bodyPr/>
        <a:lstStyle/>
        <a:p>
          <a:endParaRPr lang="en-US"/>
        </a:p>
      </dgm:t>
    </dgm:pt>
    <dgm:pt modelId="{CA080108-5ED4-4A09-BA5D-64D4EE118A6F}">
      <dgm:prSet/>
      <dgm:spPr/>
      <dgm:t>
        <a:bodyPr/>
        <a:lstStyle/>
        <a:p>
          <a:r>
            <a:rPr lang="en-US"/>
            <a:t>Battery recycling technologies</a:t>
          </a:r>
        </a:p>
      </dgm:t>
    </dgm:pt>
    <dgm:pt modelId="{3B9603DB-4947-4E9E-93F5-7DF93B228161}" type="parTrans" cxnId="{D1C93A88-CA56-4166-8377-582BBA37458D}">
      <dgm:prSet/>
      <dgm:spPr/>
      <dgm:t>
        <a:bodyPr/>
        <a:lstStyle/>
        <a:p>
          <a:endParaRPr lang="en-US"/>
        </a:p>
      </dgm:t>
    </dgm:pt>
    <dgm:pt modelId="{43B387EC-C9C9-432D-A906-295DAC6A9421}" type="sibTrans" cxnId="{D1C93A88-CA56-4166-8377-582BBA37458D}">
      <dgm:prSet/>
      <dgm:spPr/>
      <dgm:t>
        <a:bodyPr/>
        <a:lstStyle/>
        <a:p>
          <a:endParaRPr lang="en-US"/>
        </a:p>
      </dgm:t>
    </dgm:pt>
    <dgm:pt modelId="{47AEED0C-8FC9-43FC-9660-C1789C1F5D08}">
      <dgm:prSet/>
      <dgm:spPr/>
      <dgm:t>
        <a:bodyPr/>
        <a:lstStyle/>
        <a:p>
          <a:r>
            <a:rPr lang="en-US"/>
            <a:t>Development of new battery chemistries</a:t>
          </a:r>
        </a:p>
      </dgm:t>
    </dgm:pt>
    <dgm:pt modelId="{E47B74A5-FA3B-4E20-AB9A-E4C670679A7A}" type="parTrans" cxnId="{E3B9FEDB-A4CD-4252-BE44-1B3B3C7A9D75}">
      <dgm:prSet/>
      <dgm:spPr/>
      <dgm:t>
        <a:bodyPr/>
        <a:lstStyle/>
        <a:p>
          <a:endParaRPr lang="en-US"/>
        </a:p>
      </dgm:t>
    </dgm:pt>
    <dgm:pt modelId="{74F6744A-CD76-4AF4-A03D-A5F0A98D057C}" type="sibTrans" cxnId="{E3B9FEDB-A4CD-4252-BE44-1B3B3C7A9D75}">
      <dgm:prSet/>
      <dgm:spPr/>
      <dgm:t>
        <a:bodyPr/>
        <a:lstStyle/>
        <a:p>
          <a:endParaRPr lang="en-US"/>
        </a:p>
      </dgm:t>
    </dgm:pt>
    <dgm:pt modelId="{E4A1DCA5-7BF8-429F-8E09-A876AB25D1BB}">
      <dgm:prSet/>
      <dgm:spPr/>
      <dgm:t>
        <a:bodyPr/>
        <a:lstStyle/>
        <a:p>
          <a:r>
            <a:rPr lang="en-US" dirty="0"/>
            <a:t>Limited research focuses on the systematic evaluation of second-life EV batteries for    stationary energy storage.</a:t>
          </a:r>
        </a:p>
      </dgm:t>
    </dgm:pt>
    <dgm:pt modelId="{99FB950D-886B-4431-BAB1-BD81D2A85765}" type="parTrans" cxnId="{50DC2D64-D7CB-42AE-B63B-8F20B6061DC4}">
      <dgm:prSet/>
      <dgm:spPr/>
      <dgm:t>
        <a:bodyPr/>
        <a:lstStyle/>
        <a:p>
          <a:endParaRPr lang="en-US"/>
        </a:p>
      </dgm:t>
    </dgm:pt>
    <dgm:pt modelId="{6B75F050-652D-4151-BC0A-73A5612A16F1}" type="sibTrans" cxnId="{50DC2D64-D7CB-42AE-B63B-8F20B6061DC4}">
      <dgm:prSet/>
      <dgm:spPr/>
      <dgm:t>
        <a:bodyPr/>
        <a:lstStyle/>
        <a:p>
          <a:endParaRPr lang="en-US"/>
        </a:p>
      </dgm:t>
    </dgm:pt>
    <dgm:pt modelId="{2A10E4DA-5767-48CE-985C-259BB1DEB7B6}">
      <dgm:prSet/>
      <dgm:spPr/>
      <dgm:t>
        <a:bodyPr/>
        <a:lstStyle/>
        <a:p>
          <a:r>
            <a:rPr lang="en-US"/>
            <a:t>There is also a lack of frameworks to assess:</a:t>
          </a:r>
        </a:p>
      </dgm:t>
    </dgm:pt>
    <dgm:pt modelId="{4C9A5CA7-1AD4-4466-BCBF-7A505ABDD8AF}" type="parTrans" cxnId="{64D2F7A7-229A-4E1B-AC01-828C0096D4A7}">
      <dgm:prSet/>
      <dgm:spPr/>
      <dgm:t>
        <a:bodyPr/>
        <a:lstStyle/>
        <a:p>
          <a:endParaRPr lang="en-US"/>
        </a:p>
      </dgm:t>
    </dgm:pt>
    <dgm:pt modelId="{B0A6F81F-C1FF-4E65-8A28-DD4734FDEA58}" type="sibTrans" cxnId="{64D2F7A7-229A-4E1B-AC01-828C0096D4A7}">
      <dgm:prSet/>
      <dgm:spPr/>
      <dgm:t>
        <a:bodyPr/>
        <a:lstStyle/>
        <a:p>
          <a:endParaRPr lang="en-US"/>
        </a:p>
      </dgm:t>
    </dgm:pt>
    <dgm:pt modelId="{4B556EAE-7280-477F-BD79-092B8E1B2D41}">
      <dgm:prSet/>
      <dgm:spPr/>
      <dgm:t>
        <a:bodyPr/>
        <a:lstStyle/>
        <a:p>
          <a:r>
            <a:rPr lang="en-US" dirty="0"/>
            <a:t>Performance reliability</a:t>
          </a:r>
        </a:p>
      </dgm:t>
    </dgm:pt>
    <dgm:pt modelId="{1AC2B561-E6E1-4D82-B5A9-F4E9888DE322}" type="parTrans" cxnId="{248715A6-7C2E-4DFB-B814-2A2ADD884162}">
      <dgm:prSet/>
      <dgm:spPr/>
      <dgm:t>
        <a:bodyPr/>
        <a:lstStyle/>
        <a:p>
          <a:endParaRPr lang="en-US"/>
        </a:p>
      </dgm:t>
    </dgm:pt>
    <dgm:pt modelId="{B93C987D-332C-44BA-BEA0-90777D0E618E}" type="sibTrans" cxnId="{248715A6-7C2E-4DFB-B814-2A2ADD884162}">
      <dgm:prSet/>
      <dgm:spPr/>
      <dgm:t>
        <a:bodyPr/>
        <a:lstStyle/>
        <a:p>
          <a:endParaRPr lang="en-US"/>
        </a:p>
      </dgm:t>
    </dgm:pt>
    <dgm:pt modelId="{D45DDEB9-D373-448D-AB83-67976CD9C24C}">
      <dgm:prSet/>
      <dgm:spPr/>
      <dgm:t>
        <a:bodyPr/>
        <a:lstStyle/>
        <a:p>
          <a:r>
            <a:rPr lang="en-US" dirty="0"/>
            <a:t>Thermal safety</a:t>
          </a:r>
        </a:p>
      </dgm:t>
    </dgm:pt>
    <dgm:pt modelId="{C220F735-B75F-44E0-8A66-36A09AD042B9}" type="parTrans" cxnId="{51BC9468-AD60-4FD6-8DE1-0D7E817D4E1F}">
      <dgm:prSet/>
      <dgm:spPr/>
      <dgm:t>
        <a:bodyPr/>
        <a:lstStyle/>
        <a:p>
          <a:endParaRPr lang="en-US"/>
        </a:p>
      </dgm:t>
    </dgm:pt>
    <dgm:pt modelId="{76995C94-99F8-4D10-9DBA-287D5B9AEB35}" type="sibTrans" cxnId="{51BC9468-AD60-4FD6-8DE1-0D7E817D4E1F}">
      <dgm:prSet/>
      <dgm:spPr/>
      <dgm:t>
        <a:bodyPr/>
        <a:lstStyle/>
        <a:p>
          <a:endParaRPr lang="en-US"/>
        </a:p>
      </dgm:t>
    </dgm:pt>
    <dgm:pt modelId="{815FECCF-7A45-43D8-9212-7CE07941D42D}">
      <dgm:prSet/>
      <dgm:spPr/>
      <dgm:t>
        <a:bodyPr/>
        <a:lstStyle/>
        <a:p>
          <a:r>
            <a:rPr lang="en-US" dirty="0"/>
            <a:t>Operational feasibility</a:t>
          </a:r>
        </a:p>
      </dgm:t>
    </dgm:pt>
    <dgm:pt modelId="{B4E8B186-FBB9-4E83-A737-BE0A7D8BF47D}" type="parTrans" cxnId="{257FF60E-7F3C-4320-81F5-762A34077CC7}">
      <dgm:prSet/>
      <dgm:spPr/>
      <dgm:t>
        <a:bodyPr/>
        <a:lstStyle/>
        <a:p>
          <a:endParaRPr lang="en-US"/>
        </a:p>
      </dgm:t>
    </dgm:pt>
    <dgm:pt modelId="{00F7EE73-4ACB-474F-88CC-648A37698741}" type="sibTrans" cxnId="{257FF60E-7F3C-4320-81F5-762A34077CC7}">
      <dgm:prSet/>
      <dgm:spPr/>
      <dgm:t>
        <a:bodyPr/>
        <a:lstStyle/>
        <a:p>
          <a:endParaRPr lang="en-US"/>
        </a:p>
      </dgm:t>
    </dgm:pt>
    <dgm:pt modelId="{82DF4BF2-5845-46E4-B9A8-A80094654F36}">
      <dgm:prSet/>
      <dgm:spPr/>
      <dgm:t>
        <a:bodyPr/>
        <a:lstStyle/>
        <a:p>
          <a:r>
            <a:rPr lang="en-US"/>
            <a:t>This research aims to address this technical and methodological gap.</a:t>
          </a:r>
        </a:p>
      </dgm:t>
    </dgm:pt>
    <dgm:pt modelId="{DED77ED4-8BDF-4A8D-97C4-641566AAB3C6}" type="parTrans" cxnId="{228E0D44-EC3A-4C37-B548-C0C5F02E2706}">
      <dgm:prSet/>
      <dgm:spPr/>
      <dgm:t>
        <a:bodyPr/>
        <a:lstStyle/>
        <a:p>
          <a:endParaRPr lang="en-US"/>
        </a:p>
      </dgm:t>
    </dgm:pt>
    <dgm:pt modelId="{017CB500-9012-4FB4-AFE7-591D562F0CFE}" type="sibTrans" cxnId="{228E0D44-EC3A-4C37-B548-C0C5F02E2706}">
      <dgm:prSet/>
      <dgm:spPr/>
      <dgm:t>
        <a:bodyPr/>
        <a:lstStyle/>
        <a:p>
          <a:endParaRPr lang="en-US"/>
        </a:p>
      </dgm:t>
    </dgm:pt>
    <dgm:pt modelId="{694B423C-9BB8-4FE6-8D4B-30D42A3B94D8}" type="pres">
      <dgm:prSet presAssocID="{63FFB076-8AFE-4A72-BFFA-5C68DA48531C}" presName="linear" presStyleCnt="0">
        <dgm:presLayoutVars>
          <dgm:animLvl val="lvl"/>
          <dgm:resizeHandles val="exact"/>
        </dgm:presLayoutVars>
      </dgm:prSet>
      <dgm:spPr/>
    </dgm:pt>
    <dgm:pt modelId="{BA285F4E-874F-4E16-A28D-281A36F99D87}" type="pres">
      <dgm:prSet presAssocID="{CFA78803-EA2A-4CE8-AB77-28A182E79DB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771031F-D505-4601-9602-9F2913EE7B36}" type="pres">
      <dgm:prSet presAssocID="{CFA78803-EA2A-4CE8-AB77-28A182E79DB6}" presName="childText" presStyleLbl="revTx" presStyleIdx="0" presStyleCnt="2">
        <dgm:presLayoutVars>
          <dgm:bulletEnabled val="1"/>
        </dgm:presLayoutVars>
      </dgm:prSet>
      <dgm:spPr/>
    </dgm:pt>
    <dgm:pt modelId="{7E246CF9-CD96-4395-804C-1507AB907859}" type="pres">
      <dgm:prSet presAssocID="{E4A1DCA5-7BF8-429F-8E09-A876AB25D1B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8BA0954-0D6B-48B8-A283-8CB052593AC6}" type="pres">
      <dgm:prSet presAssocID="{6B75F050-652D-4151-BC0A-73A5612A16F1}" presName="spacer" presStyleCnt="0"/>
      <dgm:spPr/>
    </dgm:pt>
    <dgm:pt modelId="{40B8764B-A939-4C6C-B894-CEEAAE1B2126}" type="pres">
      <dgm:prSet presAssocID="{2A10E4DA-5767-48CE-985C-259BB1DEB7B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C487941-5B62-49CA-9284-617EEC299DA4}" type="pres">
      <dgm:prSet presAssocID="{2A10E4DA-5767-48CE-985C-259BB1DEB7B6}" presName="childText" presStyleLbl="revTx" presStyleIdx="1" presStyleCnt="2">
        <dgm:presLayoutVars>
          <dgm:bulletEnabled val="1"/>
        </dgm:presLayoutVars>
      </dgm:prSet>
      <dgm:spPr/>
    </dgm:pt>
    <dgm:pt modelId="{5D9771FF-6F02-4717-8C77-315E24599679}" type="pres">
      <dgm:prSet presAssocID="{82DF4BF2-5845-46E4-B9A8-A80094654F3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7137F04-7172-4D60-BB2E-3154DBD92FDA}" type="presOf" srcId="{4B556EAE-7280-477F-BD79-092B8E1B2D41}" destId="{2C487941-5B62-49CA-9284-617EEC299DA4}" srcOrd="0" destOrd="0" presId="urn:microsoft.com/office/officeart/2005/8/layout/vList2"/>
    <dgm:cxn modelId="{C04DF607-5129-44DD-8777-CF0416F9750F}" type="presOf" srcId="{82DF4BF2-5845-46E4-B9A8-A80094654F36}" destId="{5D9771FF-6F02-4717-8C77-315E24599679}" srcOrd="0" destOrd="0" presId="urn:microsoft.com/office/officeart/2005/8/layout/vList2"/>
    <dgm:cxn modelId="{257FF60E-7F3C-4320-81F5-762A34077CC7}" srcId="{2A10E4DA-5767-48CE-985C-259BB1DEB7B6}" destId="{815FECCF-7A45-43D8-9212-7CE07941D42D}" srcOrd="2" destOrd="0" parTransId="{B4E8B186-FBB9-4E83-A737-BE0A7D8BF47D}" sibTransId="{00F7EE73-4ACB-474F-88CC-648A37698741}"/>
    <dgm:cxn modelId="{7E06930F-764E-4501-AEE9-7800FE805D67}" type="presOf" srcId="{47AEED0C-8FC9-43FC-9660-C1789C1F5D08}" destId="{0771031F-D505-4601-9602-9F2913EE7B36}" srcOrd="0" destOrd="2" presId="urn:microsoft.com/office/officeart/2005/8/layout/vList2"/>
    <dgm:cxn modelId="{B640503E-F84D-4413-BA57-64CC55EE1985}" type="presOf" srcId="{CA080108-5ED4-4A09-BA5D-64D4EE118A6F}" destId="{0771031F-D505-4601-9602-9F2913EE7B36}" srcOrd="0" destOrd="1" presId="urn:microsoft.com/office/officeart/2005/8/layout/vList2"/>
    <dgm:cxn modelId="{228E0D44-EC3A-4C37-B548-C0C5F02E2706}" srcId="{63FFB076-8AFE-4A72-BFFA-5C68DA48531C}" destId="{82DF4BF2-5845-46E4-B9A8-A80094654F36}" srcOrd="3" destOrd="0" parTransId="{DED77ED4-8BDF-4A8D-97C4-641566AAB3C6}" sibTransId="{017CB500-9012-4FB4-AFE7-591D562F0CFE}"/>
    <dgm:cxn modelId="{50DC2D64-D7CB-42AE-B63B-8F20B6061DC4}" srcId="{63FFB076-8AFE-4A72-BFFA-5C68DA48531C}" destId="{E4A1DCA5-7BF8-429F-8E09-A876AB25D1BB}" srcOrd="1" destOrd="0" parTransId="{99FB950D-886B-4431-BAB1-BD81D2A85765}" sibTransId="{6B75F050-652D-4151-BC0A-73A5612A16F1}"/>
    <dgm:cxn modelId="{51BC9468-AD60-4FD6-8DE1-0D7E817D4E1F}" srcId="{2A10E4DA-5767-48CE-985C-259BB1DEB7B6}" destId="{D45DDEB9-D373-448D-AB83-67976CD9C24C}" srcOrd="1" destOrd="0" parTransId="{C220F735-B75F-44E0-8A66-36A09AD042B9}" sibTransId="{76995C94-99F8-4D10-9DBA-287D5B9AEB35}"/>
    <dgm:cxn modelId="{99402556-5DD9-446F-AABE-0BD1E241B952}" type="presOf" srcId="{CFA78803-EA2A-4CE8-AB77-28A182E79DB6}" destId="{BA285F4E-874F-4E16-A28D-281A36F99D87}" srcOrd="0" destOrd="0" presId="urn:microsoft.com/office/officeart/2005/8/layout/vList2"/>
    <dgm:cxn modelId="{088FE27E-9BE3-4636-833E-A13DFB5FB44D}" type="presOf" srcId="{63FFB076-8AFE-4A72-BFFA-5C68DA48531C}" destId="{694B423C-9BB8-4FE6-8D4B-30D42A3B94D8}" srcOrd="0" destOrd="0" presId="urn:microsoft.com/office/officeart/2005/8/layout/vList2"/>
    <dgm:cxn modelId="{D1C93A88-CA56-4166-8377-582BBA37458D}" srcId="{CFA78803-EA2A-4CE8-AB77-28A182E79DB6}" destId="{CA080108-5ED4-4A09-BA5D-64D4EE118A6F}" srcOrd="1" destOrd="0" parTransId="{3B9603DB-4947-4E9E-93F5-7DF93B228161}" sibTransId="{43B387EC-C9C9-432D-A906-295DAC6A9421}"/>
    <dgm:cxn modelId="{F2CBC388-1421-493F-88AD-8E2F5C37FE1B}" type="presOf" srcId="{E4A1DCA5-7BF8-429F-8E09-A876AB25D1BB}" destId="{7E246CF9-CD96-4395-804C-1507AB907859}" srcOrd="0" destOrd="0" presId="urn:microsoft.com/office/officeart/2005/8/layout/vList2"/>
    <dgm:cxn modelId="{7C572597-D480-4AD4-A601-FE8899F49C52}" srcId="{63FFB076-8AFE-4A72-BFFA-5C68DA48531C}" destId="{CFA78803-EA2A-4CE8-AB77-28A182E79DB6}" srcOrd="0" destOrd="0" parTransId="{E9955A28-7736-4409-9642-A50FC9A97E3B}" sibTransId="{63DB75A8-84E3-41EB-98BC-418854A8AA4F}"/>
    <dgm:cxn modelId="{B72C02A0-C705-4242-833B-F6076547BE36}" type="presOf" srcId="{2A10E4DA-5767-48CE-985C-259BB1DEB7B6}" destId="{40B8764B-A939-4C6C-B894-CEEAAE1B2126}" srcOrd="0" destOrd="0" presId="urn:microsoft.com/office/officeart/2005/8/layout/vList2"/>
    <dgm:cxn modelId="{248715A6-7C2E-4DFB-B814-2A2ADD884162}" srcId="{2A10E4DA-5767-48CE-985C-259BB1DEB7B6}" destId="{4B556EAE-7280-477F-BD79-092B8E1B2D41}" srcOrd="0" destOrd="0" parTransId="{1AC2B561-E6E1-4D82-B5A9-F4E9888DE322}" sibTransId="{B93C987D-332C-44BA-BEA0-90777D0E618E}"/>
    <dgm:cxn modelId="{64D2F7A7-229A-4E1B-AC01-828C0096D4A7}" srcId="{63FFB076-8AFE-4A72-BFFA-5C68DA48531C}" destId="{2A10E4DA-5767-48CE-985C-259BB1DEB7B6}" srcOrd="2" destOrd="0" parTransId="{4C9A5CA7-1AD4-4466-BCBF-7A505ABDD8AF}" sibTransId="{B0A6F81F-C1FF-4E65-8A28-DD4734FDEA58}"/>
    <dgm:cxn modelId="{4E2EF5AF-2903-4AEB-9680-E1863FFE056F}" type="presOf" srcId="{815FECCF-7A45-43D8-9212-7CE07941D42D}" destId="{2C487941-5B62-49CA-9284-617EEC299DA4}" srcOrd="0" destOrd="2" presId="urn:microsoft.com/office/officeart/2005/8/layout/vList2"/>
    <dgm:cxn modelId="{E3B9FEDB-A4CD-4252-BE44-1B3B3C7A9D75}" srcId="{CFA78803-EA2A-4CE8-AB77-28A182E79DB6}" destId="{47AEED0C-8FC9-43FC-9660-C1789C1F5D08}" srcOrd="2" destOrd="0" parTransId="{E47B74A5-FA3B-4E20-AB9A-E4C670679A7A}" sibTransId="{74F6744A-CD76-4AF4-A03D-A5F0A98D057C}"/>
    <dgm:cxn modelId="{5BF716E8-FE06-4847-AD2A-424854C3FB1D}" srcId="{CFA78803-EA2A-4CE8-AB77-28A182E79DB6}" destId="{4958280F-DD0E-440A-97C7-1F48A28C431B}" srcOrd="0" destOrd="0" parTransId="{4D6005B0-D047-4524-BE5A-0E2788F7FAE3}" sibTransId="{DD8DBF8E-16B1-45E8-9D00-C5EF55C485E1}"/>
    <dgm:cxn modelId="{57CA35E9-4AE2-4CCF-A0E2-C4635277B501}" type="presOf" srcId="{D45DDEB9-D373-448D-AB83-67976CD9C24C}" destId="{2C487941-5B62-49CA-9284-617EEC299DA4}" srcOrd="0" destOrd="1" presId="urn:microsoft.com/office/officeart/2005/8/layout/vList2"/>
    <dgm:cxn modelId="{CDFDF9F1-5063-492F-962B-877504457F90}" type="presOf" srcId="{4958280F-DD0E-440A-97C7-1F48A28C431B}" destId="{0771031F-D505-4601-9602-9F2913EE7B36}" srcOrd="0" destOrd="0" presId="urn:microsoft.com/office/officeart/2005/8/layout/vList2"/>
    <dgm:cxn modelId="{22BA1D07-C2C1-4EF9-80C6-A51A336E628A}" type="presParOf" srcId="{694B423C-9BB8-4FE6-8D4B-30D42A3B94D8}" destId="{BA285F4E-874F-4E16-A28D-281A36F99D87}" srcOrd="0" destOrd="0" presId="urn:microsoft.com/office/officeart/2005/8/layout/vList2"/>
    <dgm:cxn modelId="{48E227A6-00C6-49F3-8B52-14445B18D72C}" type="presParOf" srcId="{694B423C-9BB8-4FE6-8D4B-30D42A3B94D8}" destId="{0771031F-D505-4601-9602-9F2913EE7B36}" srcOrd="1" destOrd="0" presId="urn:microsoft.com/office/officeart/2005/8/layout/vList2"/>
    <dgm:cxn modelId="{029CE14C-F392-4809-BE31-5A95387D4CA0}" type="presParOf" srcId="{694B423C-9BB8-4FE6-8D4B-30D42A3B94D8}" destId="{7E246CF9-CD96-4395-804C-1507AB907859}" srcOrd="2" destOrd="0" presId="urn:microsoft.com/office/officeart/2005/8/layout/vList2"/>
    <dgm:cxn modelId="{62F29D0E-7896-48BE-A21F-78812D743BEB}" type="presParOf" srcId="{694B423C-9BB8-4FE6-8D4B-30D42A3B94D8}" destId="{08BA0954-0D6B-48B8-A283-8CB052593AC6}" srcOrd="3" destOrd="0" presId="urn:microsoft.com/office/officeart/2005/8/layout/vList2"/>
    <dgm:cxn modelId="{F16DB056-9A64-47AC-8FAC-EB6AE23825EA}" type="presParOf" srcId="{694B423C-9BB8-4FE6-8D4B-30D42A3B94D8}" destId="{40B8764B-A939-4C6C-B894-CEEAAE1B2126}" srcOrd="4" destOrd="0" presId="urn:microsoft.com/office/officeart/2005/8/layout/vList2"/>
    <dgm:cxn modelId="{ACC75350-35EE-4F24-8F1E-55947CD68FCD}" type="presParOf" srcId="{694B423C-9BB8-4FE6-8D4B-30D42A3B94D8}" destId="{2C487941-5B62-49CA-9284-617EEC299DA4}" srcOrd="5" destOrd="0" presId="urn:microsoft.com/office/officeart/2005/8/layout/vList2"/>
    <dgm:cxn modelId="{944422B5-6427-4B55-8FD5-0468D0B362B8}" type="presParOf" srcId="{694B423C-9BB8-4FE6-8D4B-30D42A3B94D8}" destId="{5D9771FF-6F02-4717-8C77-315E2459967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6C2103-B3C3-4CEF-BC11-4A7A60B2A7AB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29876F-3EEF-412C-9647-F23349FE7F6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Research Aim</a:t>
          </a:r>
          <a:endParaRPr lang="en-US"/>
        </a:p>
      </dgm:t>
    </dgm:pt>
    <dgm:pt modelId="{548C3C9F-2D5B-443E-801B-B7FAD6FC963A}" type="parTrans" cxnId="{74F23B79-0F36-4778-9EEB-485ADCDBE8B6}">
      <dgm:prSet/>
      <dgm:spPr/>
      <dgm:t>
        <a:bodyPr/>
        <a:lstStyle/>
        <a:p>
          <a:endParaRPr lang="en-US"/>
        </a:p>
      </dgm:t>
    </dgm:pt>
    <dgm:pt modelId="{F603D0C4-23B5-4817-AD00-DCAE4681E893}" type="sibTrans" cxnId="{74F23B79-0F36-4778-9EEB-485ADCDBE8B6}">
      <dgm:prSet/>
      <dgm:spPr/>
      <dgm:t>
        <a:bodyPr/>
        <a:lstStyle/>
        <a:p>
          <a:endParaRPr lang="en-US"/>
        </a:p>
      </dgm:t>
    </dgm:pt>
    <dgm:pt modelId="{1D33D930-66DD-4188-A4D8-FCBB2CFF0D5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To evaluate the technical feasibility and reliability of repurposing degraded EV lithium-ion batteries for stationary energy storage application</a:t>
          </a:r>
          <a:r>
            <a:rPr lang="en-US" sz="17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.</a:t>
          </a:r>
        </a:p>
      </dgm:t>
    </dgm:pt>
    <dgm:pt modelId="{8B4579DE-7635-4E00-A967-6C4DCA77E41B}" type="parTrans" cxnId="{D4FE5198-98B0-4648-8EF5-7449603406E6}">
      <dgm:prSet/>
      <dgm:spPr/>
      <dgm:t>
        <a:bodyPr/>
        <a:lstStyle/>
        <a:p>
          <a:endParaRPr lang="en-US"/>
        </a:p>
      </dgm:t>
    </dgm:pt>
    <dgm:pt modelId="{C205CD0C-090D-4F8B-B69C-13523BEC71E9}" type="sibTrans" cxnId="{D4FE5198-98B0-4648-8EF5-7449603406E6}">
      <dgm:prSet/>
      <dgm:spPr/>
      <dgm:t>
        <a:bodyPr/>
        <a:lstStyle/>
        <a:p>
          <a:endParaRPr lang="en-US"/>
        </a:p>
      </dgm:t>
    </dgm:pt>
    <dgm:pt modelId="{10971BEA-022B-473A-A723-35CB28E414D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dirty="0"/>
            <a:t>Focus Areas</a:t>
          </a:r>
          <a:endParaRPr lang="en-US" dirty="0"/>
        </a:p>
      </dgm:t>
    </dgm:pt>
    <dgm:pt modelId="{5AFD4077-A1CD-4409-A85B-11A0556EAF93}" type="parTrans" cxnId="{383EC30A-1A53-4EFA-8CC4-2FB283D60FDF}">
      <dgm:prSet/>
      <dgm:spPr/>
      <dgm:t>
        <a:bodyPr/>
        <a:lstStyle/>
        <a:p>
          <a:endParaRPr lang="en-US"/>
        </a:p>
      </dgm:t>
    </dgm:pt>
    <dgm:pt modelId="{F8318DC7-7406-4C4C-8A1E-946F3CB7C9E4}" type="sibTrans" cxnId="{383EC30A-1A53-4EFA-8CC4-2FB283D60FDF}">
      <dgm:prSet/>
      <dgm:spPr/>
      <dgm:t>
        <a:bodyPr/>
        <a:lstStyle/>
        <a:p>
          <a:endParaRPr lang="en-US"/>
        </a:p>
      </dgm:t>
    </dgm:pt>
    <dgm:pt modelId="{CBE2647A-69FF-4C56-B5AA-A6F5A550AF8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Battery degradation and remaining capacity</a:t>
          </a:r>
          <a:b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</a:br>
          <a: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State-of-Health (</a:t>
          </a:r>
          <a:r>
            <a:rPr lang="en-US" sz="1500" dirty="0" err="1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SoH</a:t>
          </a:r>
          <a: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) evaluation</a:t>
          </a:r>
          <a:b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</a:br>
          <a: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Safety and thermal </a:t>
          </a:r>
          <a:r>
            <a:rPr lang="en-US" sz="1500" dirty="0" err="1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behaviour</a:t>
          </a:r>
          <a: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 of aged batteries</a:t>
          </a:r>
          <a:b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</a:br>
          <a:r>
            <a:rPr lang="en-US" sz="15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Integration into second-life energy storage systems</a:t>
          </a:r>
        </a:p>
      </dgm:t>
    </dgm:pt>
    <dgm:pt modelId="{EEA8C8F2-2E34-43BF-B2F5-28DE730C0393}" type="parTrans" cxnId="{06CDF382-0D71-4FF0-BE85-E1F9554383F9}">
      <dgm:prSet/>
      <dgm:spPr/>
      <dgm:t>
        <a:bodyPr/>
        <a:lstStyle/>
        <a:p>
          <a:endParaRPr lang="en-US"/>
        </a:p>
      </dgm:t>
    </dgm:pt>
    <dgm:pt modelId="{7627D355-369D-47B7-BBDA-5924BFC3E5A2}" type="sibTrans" cxnId="{06CDF382-0D71-4FF0-BE85-E1F9554383F9}">
      <dgm:prSet/>
      <dgm:spPr/>
      <dgm:t>
        <a:bodyPr/>
        <a:lstStyle/>
        <a:p>
          <a:endParaRPr lang="en-US"/>
        </a:p>
      </dgm:t>
    </dgm:pt>
    <dgm:pt modelId="{9F8A2314-23CF-405B-AC0D-65539273B11A}" type="pres">
      <dgm:prSet presAssocID="{DC6C2103-B3C3-4CEF-BC11-4A7A60B2A7AB}" presName="root" presStyleCnt="0">
        <dgm:presLayoutVars>
          <dgm:dir/>
          <dgm:resizeHandles val="exact"/>
        </dgm:presLayoutVars>
      </dgm:prSet>
      <dgm:spPr/>
    </dgm:pt>
    <dgm:pt modelId="{A9231363-2A60-4C28-855E-6FE6A65C2BCD}" type="pres">
      <dgm:prSet presAssocID="{F429876F-3EEF-412C-9647-F23349FE7F67}" presName="compNode" presStyleCnt="0"/>
      <dgm:spPr/>
    </dgm:pt>
    <dgm:pt modelId="{2A020DEC-6C33-4AEF-B436-D74110308A0F}" type="pres">
      <dgm:prSet presAssocID="{F429876F-3EEF-412C-9647-F23349FE7F6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72CFC1A7-B635-441B-8C60-884F6530A6EB}" type="pres">
      <dgm:prSet presAssocID="{F429876F-3EEF-412C-9647-F23349FE7F67}" presName="iconSpace" presStyleCnt="0"/>
      <dgm:spPr/>
    </dgm:pt>
    <dgm:pt modelId="{386B8DAB-2A61-415A-997A-FC9C7B79B0BB}" type="pres">
      <dgm:prSet presAssocID="{F429876F-3EEF-412C-9647-F23349FE7F67}" presName="parTx" presStyleLbl="revTx" presStyleIdx="0" presStyleCnt="4">
        <dgm:presLayoutVars>
          <dgm:chMax val="0"/>
          <dgm:chPref val="0"/>
        </dgm:presLayoutVars>
      </dgm:prSet>
      <dgm:spPr/>
    </dgm:pt>
    <dgm:pt modelId="{DD4EF887-7CEF-47A1-8CF9-0CCEA0D012B9}" type="pres">
      <dgm:prSet presAssocID="{F429876F-3EEF-412C-9647-F23349FE7F67}" presName="txSpace" presStyleCnt="0"/>
      <dgm:spPr/>
    </dgm:pt>
    <dgm:pt modelId="{352F1C99-FFDE-4FC0-AD56-F84FCFDC573F}" type="pres">
      <dgm:prSet presAssocID="{F429876F-3EEF-412C-9647-F23349FE7F67}" presName="desTx" presStyleLbl="revTx" presStyleIdx="1" presStyleCnt="4">
        <dgm:presLayoutVars/>
      </dgm:prSet>
      <dgm:spPr/>
    </dgm:pt>
    <dgm:pt modelId="{E0D90812-1236-4653-9851-92C66E536AC8}" type="pres">
      <dgm:prSet presAssocID="{F603D0C4-23B5-4817-AD00-DCAE4681E893}" presName="sibTrans" presStyleCnt="0"/>
      <dgm:spPr/>
    </dgm:pt>
    <dgm:pt modelId="{590A6EA7-A2F3-4B1E-9902-CADB5C02DEB0}" type="pres">
      <dgm:prSet presAssocID="{10971BEA-022B-473A-A723-35CB28E414D9}" presName="compNode" presStyleCnt="0"/>
      <dgm:spPr/>
    </dgm:pt>
    <dgm:pt modelId="{42ACC593-0D24-4646-BD85-22B1B631A678}" type="pres">
      <dgm:prSet presAssocID="{10971BEA-022B-473A-A723-35CB28E414D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ttery Charging"/>
        </a:ext>
      </dgm:extLst>
    </dgm:pt>
    <dgm:pt modelId="{3FCFFA1C-2F4B-4471-AA16-547E56A7547A}" type="pres">
      <dgm:prSet presAssocID="{10971BEA-022B-473A-A723-35CB28E414D9}" presName="iconSpace" presStyleCnt="0"/>
      <dgm:spPr/>
    </dgm:pt>
    <dgm:pt modelId="{F3275C8B-8E63-41B1-9E45-7CB7CD380AE5}" type="pres">
      <dgm:prSet presAssocID="{10971BEA-022B-473A-A723-35CB28E414D9}" presName="parTx" presStyleLbl="revTx" presStyleIdx="2" presStyleCnt="4">
        <dgm:presLayoutVars>
          <dgm:chMax val="0"/>
          <dgm:chPref val="0"/>
        </dgm:presLayoutVars>
      </dgm:prSet>
      <dgm:spPr/>
    </dgm:pt>
    <dgm:pt modelId="{8B02E481-F031-408A-A786-FAA653732492}" type="pres">
      <dgm:prSet presAssocID="{10971BEA-022B-473A-A723-35CB28E414D9}" presName="txSpace" presStyleCnt="0"/>
      <dgm:spPr/>
    </dgm:pt>
    <dgm:pt modelId="{FBCEC99B-E471-4AAA-9AA6-C5AD89B21793}" type="pres">
      <dgm:prSet presAssocID="{10971BEA-022B-473A-A723-35CB28E414D9}" presName="desTx" presStyleLbl="revTx" presStyleIdx="3" presStyleCnt="4">
        <dgm:presLayoutVars/>
      </dgm:prSet>
      <dgm:spPr/>
    </dgm:pt>
  </dgm:ptLst>
  <dgm:cxnLst>
    <dgm:cxn modelId="{383EC30A-1A53-4EFA-8CC4-2FB283D60FDF}" srcId="{DC6C2103-B3C3-4CEF-BC11-4A7A60B2A7AB}" destId="{10971BEA-022B-473A-A723-35CB28E414D9}" srcOrd="1" destOrd="0" parTransId="{5AFD4077-A1CD-4409-A85B-11A0556EAF93}" sibTransId="{F8318DC7-7406-4C4C-8A1E-946F3CB7C9E4}"/>
    <dgm:cxn modelId="{6AA0B317-2A6A-4817-B9E8-FC33551D1920}" type="presOf" srcId="{F429876F-3EEF-412C-9647-F23349FE7F67}" destId="{386B8DAB-2A61-415A-997A-FC9C7B79B0BB}" srcOrd="0" destOrd="0" presId="urn:microsoft.com/office/officeart/2018/2/layout/IconLabelDescriptionList"/>
    <dgm:cxn modelId="{5A1DA13E-151E-4B22-93AA-36DE778CA066}" type="presOf" srcId="{1D33D930-66DD-4188-A4D8-FCBB2CFF0D5C}" destId="{352F1C99-FFDE-4FC0-AD56-F84FCFDC573F}" srcOrd="0" destOrd="0" presId="urn:microsoft.com/office/officeart/2018/2/layout/IconLabelDescriptionList"/>
    <dgm:cxn modelId="{74F23B79-0F36-4778-9EEB-485ADCDBE8B6}" srcId="{DC6C2103-B3C3-4CEF-BC11-4A7A60B2A7AB}" destId="{F429876F-3EEF-412C-9647-F23349FE7F67}" srcOrd="0" destOrd="0" parTransId="{548C3C9F-2D5B-443E-801B-B7FAD6FC963A}" sibTransId="{F603D0C4-23B5-4817-AD00-DCAE4681E893}"/>
    <dgm:cxn modelId="{06CDF382-0D71-4FF0-BE85-E1F9554383F9}" srcId="{10971BEA-022B-473A-A723-35CB28E414D9}" destId="{CBE2647A-69FF-4C56-B5AA-A6F5A550AF82}" srcOrd="0" destOrd="0" parTransId="{EEA8C8F2-2E34-43BF-B2F5-28DE730C0393}" sibTransId="{7627D355-369D-47B7-BBDA-5924BFC3E5A2}"/>
    <dgm:cxn modelId="{98F07F97-D1C2-418A-9566-628985EF86E8}" type="presOf" srcId="{CBE2647A-69FF-4C56-B5AA-A6F5A550AF82}" destId="{FBCEC99B-E471-4AAA-9AA6-C5AD89B21793}" srcOrd="0" destOrd="0" presId="urn:microsoft.com/office/officeart/2018/2/layout/IconLabelDescriptionList"/>
    <dgm:cxn modelId="{D4FE5198-98B0-4648-8EF5-7449603406E6}" srcId="{F429876F-3EEF-412C-9647-F23349FE7F67}" destId="{1D33D930-66DD-4188-A4D8-FCBB2CFF0D5C}" srcOrd="0" destOrd="0" parTransId="{8B4579DE-7635-4E00-A967-6C4DCA77E41B}" sibTransId="{C205CD0C-090D-4F8B-B69C-13523BEC71E9}"/>
    <dgm:cxn modelId="{BFCD78B9-D90A-4A9B-B973-64D485C44386}" type="presOf" srcId="{DC6C2103-B3C3-4CEF-BC11-4A7A60B2A7AB}" destId="{9F8A2314-23CF-405B-AC0D-65539273B11A}" srcOrd="0" destOrd="0" presId="urn:microsoft.com/office/officeart/2018/2/layout/IconLabelDescriptionList"/>
    <dgm:cxn modelId="{2535A4F5-DA2F-4321-BC4F-2DB1BD52BD98}" type="presOf" srcId="{10971BEA-022B-473A-A723-35CB28E414D9}" destId="{F3275C8B-8E63-41B1-9E45-7CB7CD380AE5}" srcOrd="0" destOrd="0" presId="urn:microsoft.com/office/officeart/2018/2/layout/IconLabelDescriptionList"/>
    <dgm:cxn modelId="{05ACF083-0896-45AD-AB1F-A57416EBFFD3}" type="presParOf" srcId="{9F8A2314-23CF-405B-AC0D-65539273B11A}" destId="{A9231363-2A60-4C28-855E-6FE6A65C2BCD}" srcOrd="0" destOrd="0" presId="urn:microsoft.com/office/officeart/2018/2/layout/IconLabelDescriptionList"/>
    <dgm:cxn modelId="{A85202F4-1BCF-472D-A3EC-6E797E1AF3EF}" type="presParOf" srcId="{A9231363-2A60-4C28-855E-6FE6A65C2BCD}" destId="{2A020DEC-6C33-4AEF-B436-D74110308A0F}" srcOrd="0" destOrd="0" presId="urn:microsoft.com/office/officeart/2018/2/layout/IconLabelDescriptionList"/>
    <dgm:cxn modelId="{2422E055-5590-4588-AA12-FE2442AF7719}" type="presParOf" srcId="{A9231363-2A60-4C28-855E-6FE6A65C2BCD}" destId="{72CFC1A7-B635-441B-8C60-884F6530A6EB}" srcOrd="1" destOrd="0" presId="urn:microsoft.com/office/officeart/2018/2/layout/IconLabelDescriptionList"/>
    <dgm:cxn modelId="{E6885E90-AA2C-4E16-B2E0-EB3A04FB5852}" type="presParOf" srcId="{A9231363-2A60-4C28-855E-6FE6A65C2BCD}" destId="{386B8DAB-2A61-415A-997A-FC9C7B79B0BB}" srcOrd="2" destOrd="0" presId="urn:microsoft.com/office/officeart/2018/2/layout/IconLabelDescriptionList"/>
    <dgm:cxn modelId="{B3ED6B00-C54C-4251-8F0B-F267DE2FD76A}" type="presParOf" srcId="{A9231363-2A60-4C28-855E-6FE6A65C2BCD}" destId="{DD4EF887-7CEF-47A1-8CF9-0CCEA0D012B9}" srcOrd="3" destOrd="0" presId="urn:microsoft.com/office/officeart/2018/2/layout/IconLabelDescriptionList"/>
    <dgm:cxn modelId="{76E7F5D9-22F2-47BB-8AF0-7B5D0D1768C2}" type="presParOf" srcId="{A9231363-2A60-4C28-855E-6FE6A65C2BCD}" destId="{352F1C99-FFDE-4FC0-AD56-F84FCFDC573F}" srcOrd="4" destOrd="0" presId="urn:microsoft.com/office/officeart/2018/2/layout/IconLabelDescriptionList"/>
    <dgm:cxn modelId="{0245B6B4-932D-473C-93A3-06F12894D192}" type="presParOf" srcId="{9F8A2314-23CF-405B-AC0D-65539273B11A}" destId="{E0D90812-1236-4653-9851-92C66E536AC8}" srcOrd="1" destOrd="0" presId="urn:microsoft.com/office/officeart/2018/2/layout/IconLabelDescriptionList"/>
    <dgm:cxn modelId="{C0406EC5-4AC4-4809-9AB5-B23001E84DA9}" type="presParOf" srcId="{9F8A2314-23CF-405B-AC0D-65539273B11A}" destId="{590A6EA7-A2F3-4B1E-9902-CADB5C02DEB0}" srcOrd="2" destOrd="0" presId="urn:microsoft.com/office/officeart/2018/2/layout/IconLabelDescriptionList"/>
    <dgm:cxn modelId="{603816A6-A5B0-49FF-828A-C449409A5323}" type="presParOf" srcId="{590A6EA7-A2F3-4B1E-9902-CADB5C02DEB0}" destId="{42ACC593-0D24-4646-BD85-22B1B631A678}" srcOrd="0" destOrd="0" presId="urn:microsoft.com/office/officeart/2018/2/layout/IconLabelDescriptionList"/>
    <dgm:cxn modelId="{F55BBDBE-A268-4502-BE4C-E78B7070EBB7}" type="presParOf" srcId="{590A6EA7-A2F3-4B1E-9902-CADB5C02DEB0}" destId="{3FCFFA1C-2F4B-4471-AA16-547E56A7547A}" srcOrd="1" destOrd="0" presId="urn:microsoft.com/office/officeart/2018/2/layout/IconLabelDescriptionList"/>
    <dgm:cxn modelId="{BED5042A-82E1-499B-ACDC-A6F542911DCF}" type="presParOf" srcId="{590A6EA7-A2F3-4B1E-9902-CADB5C02DEB0}" destId="{F3275C8B-8E63-41B1-9E45-7CB7CD380AE5}" srcOrd="2" destOrd="0" presId="urn:microsoft.com/office/officeart/2018/2/layout/IconLabelDescriptionList"/>
    <dgm:cxn modelId="{66A66C1B-DCD4-4D16-9F2F-F35732D6A90C}" type="presParOf" srcId="{590A6EA7-A2F3-4B1E-9902-CADB5C02DEB0}" destId="{8B02E481-F031-408A-A786-FAA653732492}" srcOrd="3" destOrd="0" presId="urn:microsoft.com/office/officeart/2018/2/layout/IconLabelDescriptionList"/>
    <dgm:cxn modelId="{CC271622-A222-4979-A02A-886E78C9B022}" type="presParOf" srcId="{590A6EA7-A2F3-4B1E-9902-CADB5C02DEB0}" destId="{FBCEC99B-E471-4AAA-9AA6-C5AD89B21793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22CB57-0899-4E83-B18D-730F001D328E}" type="doc">
      <dgm:prSet loTypeId="urn:microsoft.com/office/officeart/2005/8/layout/hProcess9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34529D5-D9A2-47F8-8691-7EDAE8EBF962}">
      <dgm:prSet/>
      <dgm:spPr/>
      <dgm:t>
        <a:bodyPr/>
        <a:lstStyle/>
        <a:p>
          <a:r>
            <a:rPr lang="en-US"/>
            <a:t>Analyse degradation mechanisms in EV lithium-ion batteries</a:t>
          </a:r>
        </a:p>
      </dgm:t>
    </dgm:pt>
    <dgm:pt modelId="{B9B77BFF-F570-436C-BCE7-4E22444226B8}" type="parTrans" cxnId="{2E42E940-7A7F-4D51-A51A-8D09FB4558CC}">
      <dgm:prSet/>
      <dgm:spPr/>
      <dgm:t>
        <a:bodyPr/>
        <a:lstStyle/>
        <a:p>
          <a:endParaRPr lang="en-US"/>
        </a:p>
      </dgm:t>
    </dgm:pt>
    <dgm:pt modelId="{CBE794C3-A502-4E09-8505-72891F79ACD6}" type="sibTrans" cxnId="{2E42E940-7A7F-4D51-A51A-8D09FB4558CC}">
      <dgm:prSet phldrT="1" phldr="0"/>
      <dgm:spPr/>
      <dgm:t>
        <a:bodyPr/>
        <a:lstStyle/>
        <a:p>
          <a:endParaRPr lang="en-US"/>
        </a:p>
      </dgm:t>
    </dgm:pt>
    <dgm:pt modelId="{4BE9891C-E00E-4F07-A643-C7D3695ECC53}">
      <dgm:prSet/>
      <dgm:spPr/>
      <dgm:t>
        <a:bodyPr/>
        <a:lstStyle/>
        <a:p>
          <a:r>
            <a:rPr lang="en-US"/>
            <a:t>Evaluate State-of-Health (SoH) estimation techniques</a:t>
          </a:r>
        </a:p>
      </dgm:t>
    </dgm:pt>
    <dgm:pt modelId="{1854161D-2C32-40AA-AD8D-0533734C70E9}" type="parTrans" cxnId="{64D89FF8-1708-4A66-BD6C-D41A6DF4C3B1}">
      <dgm:prSet/>
      <dgm:spPr/>
      <dgm:t>
        <a:bodyPr/>
        <a:lstStyle/>
        <a:p>
          <a:endParaRPr lang="en-US"/>
        </a:p>
      </dgm:t>
    </dgm:pt>
    <dgm:pt modelId="{24810FA8-24A8-47B9-89DB-E79A6C9F3717}" type="sibTrans" cxnId="{64D89FF8-1708-4A66-BD6C-D41A6DF4C3B1}">
      <dgm:prSet phldrT="2" phldr="0"/>
      <dgm:spPr/>
      <dgm:t>
        <a:bodyPr/>
        <a:lstStyle/>
        <a:p>
          <a:endParaRPr lang="en-US"/>
        </a:p>
      </dgm:t>
    </dgm:pt>
    <dgm:pt modelId="{3B811465-BA16-414E-8E99-5BA6C26DE7BF}">
      <dgm:prSet/>
      <dgm:spPr/>
      <dgm:t>
        <a:bodyPr/>
        <a:lstStyle/>
        <a:p>
          <a:r>
            <a:rPr lang="en-US"/>
            <a:t>Assess feasibility of second-life EV batteries for stationary energy storage</a:t>
          </a:r>
        </a:p>
      </dgm:t>
    </dgm:pt>
    <dgm:pt modelId="{A63B00B6-CABE-4C5E-A189-DCBB7475B939}" type="parTrans" cxnId="{B08E50F4-AD79-4E58-A557-7E7E8593B4CB}">
      <dgm:prSet/>
      <dgm:spPr/>
      <dgm:t>
        <a:bodyPr/>
        <a:lstStyle/>
        <a:p>
          <a:endParaRPr lang="en-US"/>
        </a:p>
      </dgm:t>
    </dgm:pt>
    <dgm:pt modelId="{1CF3A1D5-28DF-46C4-84D1-F2B863881023}" type="sibTrans" cxnId="{B08E50F4-AD79-4E58-A557-7E7E8593B4CB}">
      <dgm:prSet phldrT="3" phldr="0"/>
      <dgm:spPr/>
      <dgm:t>
        <a:bodyPr/>
        <a:lstStyle/>
        <a:p>
          <a:endParaRPr lang="en-US"/>
        </a:p>
      </dgm:t>
    </dgm:pt>
    <dgm:pt modelId="{42B9F490-3A50-464F-A66D-494DFB84E742}">
      <dgm:prSet/>
      <dgm:spPr/>
      <dgm:t>
        <a:bodyPr/>
        <a:lstStyle/>
        <a:p>
          <a:r>
            <a:rPr lang="en-US"/>
            <a:t>Investigate thermal safety and operational challenges</a:t>
          </a:r>
        </a:p>
      </dgm:t>
    </dgm:pt>
    <dgm:pt modelId="{288D25E5-2532-4E4B-997E-311C2BC84123}" type="parTrans" cxnId="{BB9CCAA4-42DB-4459-B086-E9197A9B1665}">
      <dgm:prSet/>
      <dgm:spPr/>
      <dgm:t>
        <a:bodyPr/>
        <a:lstStyle/>
        <a:p>
          <a:endParaRPr lang="en-US"/>
        </a:p>
      </dgm:t>
    </dgm:pt>
    <dgm:pt modelId="{3BD5B526-A526-48D0-8A47-F2482FEF8D19}" type="sibTrans" cxnId="{BB9CCAA4-42DB-4459-B086-E9197A9B1665}">
      <dgm:prSet phldrT="4" phldr="0"/>
      <dgm:spPr/>
      <dgm:t>
        <a:bodyPr/>
        <a:lstStyle/>
        <a:p>
          <a:endParaRPr lang="en-US"/>
        </a:p>
      </dgm:t>
    </dgm:pt>
    <dgm:pt modelId="{17275DBD-E5AE-40D0-ABCF-B82CF850F7B5}">
      <dgm:prSet/>
      <dgm:spPr/>
      <dgm:t>
        <a:bodyPr/>
        <a:lstStyle/>
        <a:p>
          <a:r>
            <a:rPr lang="en-US"/>
            <a:t>Identify strategies for efficient </a:t>
          </a:r>
          <a:r>
            <a:rPr lang="en-IN"/>
            <a:t>second-life battery utilisation</a:t>
          </a:r>
          <a:endParaRPr lang="en-US"/>
        </a:p>
      </dgm:t>
    </dgm:pt>
    <dgm:pt modelId="{EB34BD72-146B-43C3-9792-BADE4EA61FBE}" type="parTrans" cxnId="{B1FCB3AB-E01C-4FF6-A7B6-6EC56A1014BE}">
      <dgm:prSet/>
      <dgm:spPr/>
      <dgm:t>
        <a:bodyPr/>
        <a:lstStyle/>
        <a:p>
          <a:endParaRPr lang="en-US"/>
        </a:p>
      </dgm:t>
    </dgm:pt>
    <dgm:pt modelId="{E8D38E96-E990-4DA0-904B-49ECD8BF2FC2}" type="sibTrans" cxnId="{B1FCB3AB-E01C-4FF6-A7B6-6EC56A1014BE}">
      <dgm:prSet phldrT="5" phldr="0"/>
      <dgm:spPr/>
      <dgm:t>
        <a:bodyPr/>
        <a:lstStyle/>
        <a:p>
          <a:endParaRPr lang="en-US"/>
        </a:p>
      </dgm:t>
    </dgm:pt>
    <dgm:pt modelId="{8CDD74F9-942D-45A4-932A-CD56D60094D0}" type="pres">
      <dgm:prSet presAssocID="{DE22CB57-0899-4E83-B18D-730F001D328E}" presName="CompostProcess" presStyleCnt="0">
        <dgm:presLayoutVars>
          <dgm:dir/>
          <dgm:resizeHandles val="exact"/>
        </dgm:presLayoutVars>
      </dgm:prSet>
      <dgm:spPr/>
    </dgm:pt>
    <dgm:pt modelId="{8EBACC35-1EBB-453C-A1A6-42473CE48EF9}" type="pres">
      <dgm:prSet presAssocID="{DE22CB57-0899-4E83-B18D-730F001D328E}" presName="arrow" presStyleLbl="bgShp" presStyleIdx="0" presStyleCnt="1"/>
      <dgm:spPr/>
    </dgm:pt>
    <dgm:pt modelId="{19203678-8822-4DF2-89DE-CF9F57778EEF}" type="pres">
      <dgm:prSet presAssocID="{DE22CB57-0899-4E83-B18D-730F001D328E}" presName="linearProcess" presStyleCnt="0"/>
      <dgm:spPr/>
    </dgm:pt>
    <dgm:pt modelId="{22F97928-A6AD-4C9D-9601-6652F21D8E3C}" type="pres">
      <dgm:prSet presAssocID="{034529D5-D9A2-47F8-8691-7EDAE8EBF962}" presName="textNode" presStyleLbl="node1" presStyleIdx="0" presStyleCnt="5">
        <dgm:presLayoutVars>
          <dgm:bulletEnabled val="1"/>
        </dgm:presLayoutVars>
      </dgm:prSet>
      <dgm:spPr/>
    </dgm:pt>
    <dgm:pt modelId="{F18E6A94-7FF6-47E9-A6CC-57EBC7A6D846}" type="pres">
      <dgm:prSet presAssocID="{CBE794C3-A502-4E09-8505-72891F79ACD6}" presName="sibTrans" presStyleCnt="0"/>
      <dgm:spPr/>
    </dgm:pt>
    <dgm:pt modelId="{D91EB847-D497-4798-B337-BBF74D8E48B2}" type="pres">
      <dgm:prSet presAssocID="{4BE9891C-E00E-4F07-A643-C7D3695ECC53}" presName="textNode" presStyleLbl="node1" presStyleIdx="1" presStyleCnt="5">
        <dgm:presLayoutVars>
          <dgm:bulletEnabled val="1"/>
        </dgm:presLayoutVars>
      </dgm:prSet>
      <dgm:spPr/>
    </dgm:pt>
    <dgm:pt modelId="{752B6A2B-2C68-43FE-B9AD-E73714FA7281}" type="pres">
      <dgm:prSet presAssocID="{24810FA8-24A8-47B9-89DB-E79A6C9F3717}" presName="sibTrans" presStyleCnt="0"/>
      <dgm:spPr/>
    </dgm:pt>
    <dgm:pt modelId="{7037BED4-7E54-4AD7-86DC-DA8918227267}" type="pres">
      <dgm:prSet presAssocID="{3B811465-BA16-414E-8E99-5BA6C26DE7BF}" presName="textNode" presStyleLbl="node1" presStyleIdx="2" presStyleCnt="5">
        <dgm:presLayoutVars>
          <dgm:bulletEnabled val="1"/>
        </dgm:presLayoutVars>
      </dgm:prSet>
      <dgm:spPr/>
    </dgm:pt>
    <dgm:pt modelId="{A9454014-0C1C-4ACF-A1C0-AA873B685E89}" type="pres">
      <dgm:prSet presAssocID="{1CF3A1D5-28DF-46C4-84D1-F2B863881023}" presName="sibTrans" presStyleCnt="0"/>
      <dgm:spPr/>
    </dgm:pt>
    <dgm:pt modelId="{1B88C72B-CD7B-4EF0-A136-5B71452B0F86}" type="pres">
      <dgm:prSet presAssocID="{42B9F490-3A50-464F-A66D-494DFB84E742}" presName="textNode" presStyleLbl="node1" presStyleIdx="3" presStyleCnt="5">
        <dgm:presLayoutVars>
          <dgm:bulletEnabled val="1"/>
        </dgm:presLayoutVars>
      </dgm:prSet>
      <dgm:spPr/>
    </dgm:pt>
    <dgm:pt modelId="{B670D3E9-E3F6-4D72-B145-22F70466DC94}" type="pres">
      <dgm:prSet presAssocID="{3BD5B526-A526-48D0-8A47-F2482FEF8D19}" presName="sibTrans" presStyleCnt="0"/>
      <dgm:spPr/>
    </dgm:pt>
    <dgm:pt modelId="{BA9F2A04-9318-4BA3-B676-BB50C4D95C8B}" type="pres">
      <dgm:prSet presAssocID="{17275DBD-E5AE-40D0-ABCF-B82CF850F7B5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9A61011C-BE1E-4248-92AC-99770E7E59F0}" type="presOf" srcId="{DE22CB57-0899-4E83-B18D-730F001D328E}" destId="{8CDD74F9-942D-45A4-932A-CD56D60094D0}" srcOrd="0" destOrd="0" presId="urn:microsoft.com/office/officeart/2005/8/layout/hProcess9"/>
    <dgm:cxn modelId="{38370F2D-1813-491B-8D06-004817527771}" type="presOf" srcId="{034529D5-D9A2-47F8-8691-7EDAE8EBF962}" destId="{22F97928-A6AD-4C9D-9601-6652F21D8E3C}" srcOrd="0" destOrd="0" presId="urn:microsoft.com/office/officeart/2005/8/layout/hProcess9"/>
    <dgm:cxn modelId="{2E42E940-7A7F-4D51-A51A-8D09FB4558CC}" srcId="{DE22CB57-0899-4E83-B18D-730F001D328E}" destId="{034529D5-D9A2-47F8-8691-7EDAE8EBF962}" srcOrd="0" destOrd="0" parTransId="{B9B77BFF-F570-436C-BCE7-4E22444226B8}" sibTransId="{CBE794C3-A502-4E09-8505-72891F79ACD6}"/>
    <dgm:cxn modelId="{23061B64-679D-4933-9B4A-B21D432568CE}" type="presOf" srcId="{4BE9891C-E00E-4F07-A643-C7D3695ECC53}" destId="{D91EB847-D497-4798-B337-BBF74D8E48B2}" srcOrd="0" destOrd="0" presId="urn:microsoft.com/office/officeart/2005/8/layout/hProcess9"/>
    <dgm:cxn modelId="{BD670258-9496-4FE1-ABDA-5644AB7DD175}" type="presOf" srcId="{42B9F490-3A50-464F-A66D-494DFB84E742}" destId="{1B88C72B-CD7B-4EF0-A136-5B71452B0F86}" srcOrd="0" destOrd="0" presId="urn:microsoft.com/office/officeart/2005/8/layout/hProcess9"/>
    <dgm:cxn modelId="{BB9CCAA4-42DB-4459-B086-E9197A9B1665}" srcId="{DE22CB57-0899-4E83-B18D-730F001D328E}" destId="{42B9F490-3A50-464F-A66D-494DFB84E742}" srcOrd="3" destOrd="0" parTransId="{288D25E5-2532-4E4B-997E-311C2BC84123}" sibTransId="{3BD5B526-A526-48D0-8A47-F2482FEF8D19}"/>
    <dgm:cxn modelId="{B1FCB3AB-E01C-4FF6-A7B6-6EC56A1014BE}" srcId="{DE22CB57-0899-4E83-B18D-730F001D328E}" destId="{17275DBD-E5AE-40D0-ABCF-B82CF850F7B5}" srcOrd="4" destOrd="0" parTransId="{EB34BD72-146B-43C3-9792-BADE4EA61FBE}" sibTransId="{E8D38E96-E990-4DA0-904B-49ECD8BF2FC2}"/>
    <dgm:cxn modelId="{0F8FCFD2-42AA-4365-97DE-0FC23265E355}" type="presOf" srcId="{17275DBD-E5AE-40D0-ABCF-B82CF850F7B5}" destId="{BA9F2A04-9318-4BA3-B676-BB50C4D95C8B}" srcOrd="0" destOrd="0" presId="urn:microsoft.com/office/officeart/2005/8/layout/hProcess9"/>
    <dgm:cxn modelId="{6E6940E6-92ED-433C-9814-DCF256AAEB07}" type="presOf" srcId="{3B811465-BA16-414E-8E99-5BA6C26DE7BF}" destId="{7037BED4-7E54-4AD7-86DC-DA8918227267}" srcOrd="0" destOrd="0" presId="urn:microsoft.com/office/officeart/2005/8/layout/hProcess9"/>
    <dgm:cxn modelId="{B08E50F4-AD79-4E58-A557-7E7E8593B4CB}" srcId="{DE22CB57-0899-4E83-B18D-730F001D328E}" destId="{3B811465-BA16-414E-8E99-5BA6C26DE7BF}" srcOrd="2" destOrd="0" parTransId="{A63B00B6-CABE-4C5E-A189-DCBB7475B939}" sibTransId="{1CF3A1D5-28DF-46C4-84D1-F2B863881023}"/>
    <dgm:cxn modelId="{64D89FF8-1708-4A66-BD6C-D41A6DF4C3B1}" srcId="{DE22CB57-0899-4E83-B18D-730F001D328E}" destId="{4BE9891C-E00E-4F07-A643-C7D3695ECC53}" srcOrd="1" destOrd="0" parTransId="{1854161D-2C32-40AA-AD8D-0533734C70E9}" sibTransId="{24810FA8-24A8-47B9-89DB-E79A6C9F3717}"/>
    <dgm:cxn modelId="{7BA9E96C-F2BA-4412-B181-1A8259BDCF73}" type="presParOf" srcId="{8CDD74F9-942D-45A4-932A-CD56D60094D0}" destId="{8EBACC35-1EBB-453C-A1A6-42473CE48EF9}" srcOrd="0" destOrd="0" presId="urn:microsoft.com/office/officeart/2005/8/layout/hProcess9"/>
    <dgm:cxn modelId="{18A780C4-D372-4FD3-B3EC-2F5A26E0484E}" type="presParOf" srcId="{8CDD74F9-942D-45A4-932A-CD56D60094D0}" destId="{19203678-8822-4DF2-89DE-CF9F57778EEF}" srcOrd="1" destOrd="0" presId="urn:microsoft.com/office/officeart/2005/8/layout/hProcess9"/>
    <dgm:cxn modelId="{703E527D-78E2-4A4A-89E2-B81CA0BCA411}" type="presParOf" srcId="{19203678-8822-4DF2-89DE-CF9F57778EEF}" destId="{22F97928-A6AD-4C9D-9601-6652F21D8E3C}" srcOrd="0" destOrd="0" presId="urn:microsoft.com/office/officeart/2005/8/layout/hProcess9"/>
    <dgm:cxn modelId="{98166067-B734-4C45-9455-50879342926D}" type="presParOf" srcId="{19203678-8822-4DF2-89DE-CF9F57778EEF}" destId="{F18E6A94-7FF6-47E9-A6CC-57EBC7A6D846}" srcOrd="1" destOrd="0" presId="urn:microsoft.com/office/officeart/2005/8/layout/hProcess9"/>
    <dgm:cxn modelId="{37D5C15E-9563-4CA6-AB30-2B9C31DBBE94}" type="presParOf" srcId="{19203678-8822-4DF2-89DE-CF9F57778EEF}" destId="{D91EB847-D497-4798-B337-BBF74D8E48B2}" srcOrd="2" destOrd="0" presId="urn:microsoft.com/office/officeart/2005/8/layout/hProcess9"/>
    <dgm:cxn modelId="{9D865E2B-8140-4730-BEB4-FC101A9A25B1}" type="presParOf" srcId="{19203678-8822-4DF2-89DE-CF9F57778EEF}" destId="{752B6A2B-2C68-43FE-B9AD-E73714FA7281}" srcOrd="3" destOrd="0" presId="urn:microsoft.com/office/officeart/2005/8/layout/hProcess9"/>
    <dgm:cxn modelId="{9A703C1A-45D5-463D-ABA0-26EEE843DD9B}" type="presParOf" srcId="{19203678-8822-4DF2-89DE-CF9F57778EEF}" destId="{7037BED4-7E54-4AD7-86DC-DA8918227267}" srcOrd="4" destOrd="0" presId="urn:microsoft.com/office/officeart/2005/8/layout/hProcess9"/>
    <dgm:cxn modelId="{56FF8999-7641-482D-AC03-0C32C597E15F}" type="presParOf" srcId="{19203678-8822-4DF2-89DE-CF9F57778EEF}" destId="{A9454014-0C1C-4ACF-A1C0-AA873B685E89}" srcOrd="5" destOrd="0" presId="urn:microsoft.com/office/officeart/2005/8/layout/hProcess9"/>
    <dgm:cxn modelId="{6D35ABB1-F839-4749-BDDF-4E531C726F8C}" type="presParOf" srcId="{19203678-8822-4DF2-89DE-CF9F57778EEF}" destId="{1B88C72B-CD7B-4EF0-A136-5B71452B0F86}" srcOrd="6" destOrd="0" presId="urn:microsoft.com/office/officeart/2005/8/layout/hProcess9"/>
    <dgm:cxn modelId="{658A728E-7D7A-4BC7-9610-31DB04B0EE29}" type="presParOf" srcId="{19203678-8822-4DF2-89DE-CF9F57778EEF}" destId="{B670D3E9-E3F6-4D72-B145-22F70466DC94}" srcOrd="7" destOrd="0" presId="urn:microsoft.com/office/officeart/2005/8/layout/hProcess9"/>
    <dgm:cxn modelId="{46D21E74-52A0-40FE-8C0E-D4B0E8A7BBE7}" type="presParOf" srcId="{19203678-8822-4DF2-89DE-CF9F57778EEF}" destId="{BA9F2A04-9318-4BA3-B676-BB50C4D95C8B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18F89C-78AE-4465-938C-774AF71539F7}" type="doc">
      <dgm:prSet loTypeId="urn:microsoft.com/office/officeart/2005/8/layout/bProcess3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61CCDAE-F7D8-4658-86F4-B75A99D28F87}">
      <dgm:prSet/>
      <dgm:spPr/>
      <dgm:t>
        <a:bodyPr/>
        <a:lstStyle/>
        <a:p>
          <a:r>
            <a:rPr lang="en-US" dirty="0"/>
            <a:t>EV Battery End-of-Life (70–80% </a:t>
          </a:r>
          <a:r>
            <a:rPr lang="en-US" dirty="0" err="1"/>
            <a:t>SoH</a:t>
          </a:r>
          <a:r>
            <a:rPr lang="en-US" dirty="0"/>
            <a:t>)</a:t>
          </a:r>
        </a:p>
      </dgm:t>
    </dgm:pt>
    <dgm:pt modelId="{B81DDA78-57A5-48AB-A761-4633C6B4F86D}" type="parTrans" cxnId="{B9B9B445-46C4-4D8E-A083-17FD8B52C47B}">
      <dgm:prSet/>
      <dgm:spPr/>
      <dgm:t>
        <a:bodyPr/>
        <a:lstStyle/>
        <a:p>
          <a:endParaRPr lang="en-US"/>
        </a:p>
      </dgm:t>
    </dgm:pt>
    <dgm:pt modelId="{D1D9BE95-2819-4BE1-B576-5C3B98C77406}" type="sibTrans" cxnId="{B9B9B445-46C4-4D8E-A083-17FD8B52C47B}">
      <dgm:prSet/>
      <dgm:spPr/>
      <dgm:t>
        <a:bodyPr/>
        <a:lstStyle/>
        <a:p>
          <a:endParaRPr lang="en-US"/>
        </a:p>
      </dgm:t>
    </dgm:pt>
    <dgm:pt modelId="{A50DBEAE-A6B2-4538-AFD3-7B2E4931EC55}">
      <dgm:prSet/>
      <dgm:spPr/>
      <dgm:t>
        <a:bodyPr/>
        <a:lstStyle/>
        <a:p>
          <a:r>
            <a:rPr lang="en-IN"/>
            <a:t>Battery Diagnostic Testing</a:t>
          </a:r>
          <a:endParaRPr lang="en-US"/>
        </a:p>
      </dgm:t>
    </dgm:pt>
    <dgm:pt modelId="{E60785D6-238A-4659-AB7F-1ABF04A1D98B}" type="parTrans" cxnId="{F17FB3C3-F062-484C-8617-18AF8173061B}">
      <dgm:prSet/>
      <dgm:spPr/>
      <dgm:t>
        <a:bodyPr/>
        <a:lstStyle/>
        <a:p>
          <a:endParaRPr lang="en-US"/>
        </a:p>
      </dgm:t>
    </dgm:pt>
    <dgm:pt modelId="{E0B0CF9C-0B0D-4AD4-B960-BDEC80805CC2}" type="sibTrans" cxnId="{F17FB3C3-F062-484C-8617-18AF8173061B}">
      <dgm:prSet/>
      <dgm:spPr/>
      <dgm:t>
        <a:bodyPr/>
        <a:lstStyle/>
        <a:p>
          <a:endParaRPr lang="en-US"/>
        </a:p>
      </dgm:t>
    </dgm:pt>
    <dgm:pt modelId="{12DAEE94-42D7-445C-A714-478F700EA34A}">
      <dgm:prSet/>
      <dgm:spPr/>
      <dgm:t>
        <a:bodyPr/>
        <a:lstStyle/>
        <a:p>
          <a:r>
            <a:rPr lang="en-IN" dirty="0"/>
            <a:t>State of Health Evaluation</a:t>
          </a:r>
          <a:endParaRPr lang="en-US" dirty="0"/>
        </a:p>
      </dgm:t>
    </dgm:pt>
    <dgm:pt modelId="{A180DCFE-F93A-4018-96EE-21639D1B2566}" type="parTrans" cxnId="{BFCE1C05-5895-4169-8B35-CF93F3713322}">
      <dgm:prSet/>
      <dgm:spPr/>
      <dgm:t>
        <a:bodyPr/>
        <a:lstStyle/>
        <a:p>
          <a:endParaRPr lang="en-US"/>
        </a:p>
      </dgm:t>
    </dgm:pt>
    <dgm:pt modelId="{D5C60795-4151-4655-99B6-A9CB64AD17BA}" type="sibTrans" cxnId="{BFCE1C05-5895-4169-8B35-CF93F3713322}">
      <dgm:prSet/>
      <dgm:spPr/>
      <dgm:t>
        <a:bodyPr/>
        <a:lstStyle/>
        <a:p>
          <a:endParaRPr lang="en-US"/>
        </a:p>
      </dgm:t>
    </dgm:pt>
    <dgm:pt modelId="{0F169A60-AA14-4307-A02C-7E9A4014F9DA}">
      <dgm:prSet/>
      <dgm:spPr/>
      <dgm:t>
        <a:bodyPr/>
        <a:lstStyle/>
        <a:p>
          <a:r>
            <a:rPr lang="en-IN"/>
            <a:t>Battery Module Reconfiguration</a:t>
          </a:r>
          <a:endParaRPr lang="en-US"/>
        </a:p>
      </dgm:t>
    </dgm:pt>
    <dgm:pt modelId="{0F6CF030-1D72-4782-9DF5-83E331DDA83F}" type="parTrans" cxnId="{457C5EDB-D90A-4340-9566-4D5EAFD74E93}">
      <dgm:prSet/>
      <dgm:spPr/>
      <dgm:t>
        <a:bodyPr/>
        <a:lstStyle/>
        <a:p>
          <a:endParaRPr lang="en-US"/>
        </a:p>
      </dgm:t>
    </dgm:pt>
    <dgm:pt modelId="{31AFCF63-8897-4994-A05C-64464A2DD88B}" type="sibTrans" cxnId="{457C5EDB-D90A-4340-9566-4D5EAFD74E93}">
      <dgm:prSet/>
      <dgm:spPr/>
      <dgm:t>
        <a:bodyPr/>
        <a:lstStyle/>
        <a:p>
          <a:endParaRPr lang="en-US"/>
        </a:p>
      </dgm:t>
    </dgm:pt>
    <dgm:pt modelId="{8F522888-86C6-4EE6-A930-774B819431C1}">
      <dgm:prSet/>
      <dgm:spPr/>
      <dgm:t>
        <a:bodyPr/>
        <a:lstStyle/>
        <a:p>
          <a:r>
            <a:rPr lang="en-IN"/>
            <a:t>Battery Management System Integration</a:t>
          </a:r>
          <a:endParaRPr lang="en-US"/>
        </a:p>
      </dgm:t>
    </dgm:pt>
    <dgm:pt modelId="{3E47108F-6739-4303-9369-F171A3840DF2}" type="parTrans" cxnId="{713B660B-2057-4EDC-8A17-E256B881E350}">
      <dgm:prSet/>
      <dgm:spPr/>
      <dgm:t>
        <a:bodyPr/>
        <a:lstStyle/>
        <a:p>
          <a:endParaRPr lang="en-US"/>
        </a:p>
      </dgm:t>
    </dgm:pt>
    <dgm:pt modelId="{ABFEB513-0E36-49A1-BAC6-3ECFBB5ADF9A}" type="sibTrans" cxnId="{713B660B-2057-4EDC-8A17-E256B881E350}">
      <dgm:prSet/>
      <dgm:spPr/>
      <dgm:t>
        <a:bodyPr/>
        <a:lstStyle/>
        <a:p>
          <a:endParaRPr lang="en-US"/>
        </a:p>
      </dgm:t>
    </dgm:pt>
    <dgm:pt modelId="{22467644-1F62-4291-9554-98D6EF4BC7BF}">
      <dgm:prSet/>
      <dgm:spPr/>
      <dgm:t>
        <a:bodyPr/>
        <a:lstStyle/>
        <a:p>
          <a:r>
            <a:rPr lang="en-IN"/>
            <a:t>Stationary Energy Storage Application</a:t>
          </a:r>
          <a:endParaRPr lang="en-US"/>
        </a:p>
      </dgm:t>
    </dgm:pt>
    <dgm:pt modelId="{FB4DE366-F394-4B70-82B1-F191339389C7}" type="parTrans" cxnId="{CF003D42-018A-4629-9A5A-0246B9D11C20}">
      <dgm:prSet/>
      <dgm:spPr/>
      <dgm:t>
        <a:bodyPr/>
        <a:lstStyle/>
        <a:p>
          <a:endParaRPr lang="en-US"/>
        </a:p>
      </dgm:t>
    </dgm:pt>
    <dgm:pt modelId="{25E4D48C-93B6-43BF-B2F6-421254C85945}" type="sibTrans" cxnId="{CF003D42-018A-4629-9A5A-0246B9D11C20}">
      <dgm:prSet/>
      <dgm:spPr/>
      <dgm:t>
        <a:bodyPr/>
        <a:lstStyle/>
        <a:p>
          <a:endParaRPr lang="en-US"/>
        </a:p>
      </dgm:t>
    </dgm:pt>
    <dgm:pt modelId="{73D77D15-FE01-489F-AE26-76D2781F001B}" type="pres">
      <dgm:prSet presAssocID="{1018F89C-78AE-4465-938C-774AF71539F7}" presName="Name0" presStyleCnt="0">
        <dgm:presLayoutVars>
          <dgm:dir/>
          <dgm:resizeHandles val="exact"/>
        </dgm:presLayoutVars>
      </dgm:prSet>
      <dgm:spPr/>
    </dgm:pt>
    <dgm:pt modelId="{909C5FD8-0904-43A5-BE94-7EBE5838ECEE}" type="pres">
      <dgm:prSet presAssocID="{361CCDAE-F7D8-4658-86F4-B75A99D28F87}" presName="node" presStyleLbl="node1" presStyleIdx="0" presStyleCnt="6">
        <dgm:presLayoutVars>
          <dgm:bulletEnabled val="1"/>
        </dgm:presLayoutVars>
      </dgm:prSet>
      <dgm:spPr/>
    </dgm:pt>
    <dgm:pt modelId="{766D45F3-78DA-4D81-8379-736E405499CA}" type="pres">
      <dgm:prSet presAssocID="{D1D9BE95-2819-4BE1-B576-5C3B98C77406}" presName="sibTrans" presStyleLbl="sibTrans1D1" presStyleIdx="0" presStyleCnt="5"/>
      <dgm:spPr/>
    </dgm:pt>
    <dgm:pt modelId="{5463A7DA-C39E-486F-BD8C-C81D184A40DB}" type="pres">
      <dgm:prSet presAssocID="{D1D9BE95-2819-4BE1-B576-5C3B98C77406}" presName="connectorText" presStyleLbl="sibTrans1D1" presStyleIdx="0" presStyleCnt="5"/>
      <dgm:spPr/>
    </dgm:pt>
    <dgm:pt modelId="{178267D4-C022-4B15-9DE2-E020D9B786C9}" type="pres">
      <dgm:prSet presAssocID="{A50DBEAE-A6B2-4538-AFD3-7B2E4931EC55}" presName="node" presStyleLbl="node1" presStyleIdx="1" presStyleCnt="6">
        <dgm:presLayoutVars>
          <dgm:bulletEnabled val="1"/>
        </dgm:presLayoutVars>
      </dgm:prSet>
      <dgm:spPr/>
    </dgm:pt>
    <dgm:pt modelId="{A804E17A-A0FA-4F6A-BF4C-2919A34999BA}" type="pres">
      <dgm:prSet presAssocID="{E0B0CF9C-0B0D-4AD4-B960-BDEC80805CC2}" presName="sibTrans" presStyleLbl="sibTrans1D1" presStyleIdx="1" presStyleCnt="5"/>
      <dgm:spPr/>
    </dgm:pt>
    <dgm:pt modelId="{6AC0CBED-4262-42B1-8C49-C3C2DC726A91}" type="pres">
      <dgm:prSet presAssocID="{E0B0CF9C-0B0D-4AD4-B960-BDEC80805CC2}" presName="connectorText" presStyleLbl="sibTrans1D1" presStyleIdx="1" presStyleCnt="5"/>
      <dgm:spPr/>
    </dgm:pt>
    <dgm:pt modelId="{7CF3F1DC-070C-4D31-A2F9-03A40B7DA1DD}" type="pres">
      <dgm:prSet presAssocID="{12DAEE94-42D7-445C-A714-478F700EA34A}" presName="node" presStyleLbl="node1" presStyleIdx="2" presStyleCnt="6">
        <dgm:presLayoutVars>
          <dgm:bulletEnabled val="1"/>
        </dgm:presLayoutVars>
      </dgm:prSet>
      <dgm:spPr/>
    </dgm:pt>
    <dgm:pt modelId="{6E75EDF1-AC04-4ED6-87CB-5BF6DA942937}" type="pres">
      <dgm:prSet presAssocID="{D5C60795-4151-4655-99B6-A9CB64AD17BA}" presName="sibTrans" presStyleLbl="sibTrans1D1" presStyleIdx="2" presStyleCnt="5"/>
      <dgm:spPr/>
    </dgm:pt>
    <dgm:pt modelId="{3441798C-CAEE-4CA0-9EAB-37623C6817ED}" type="pres">
      <dgm:prSet presAssocID="{D5C60795-4151-4655-99B6-A9CB64AD17BA}" presName="connectorText" presStyleLbl="sibTrans1D1" presStyleIdx="2" presStyleCnt="5"/>
      <dgm:spPr/>
    </dgm:pt>
    <dgm:pt modelId="{B5F5ACD0-68D1-4DB1-99F4-C8569B648B74}" type="pres">
      <dgm:prSet presAssocID="{0F169A60-AA14-4307-A02C-7E9A4014F9DA}" presName="node" presStyleLbl="node1" presStyleIdx="3" presStyleCnt="6">
        <dgm:presLayoutVars>
          <dgm:bulletEnabled val="1"/>
        </dgm:presLayoutVars>
      </dgm:prSet>
      <dgm:spPr/>
    </dgm:pt>
    <dgm:pt modelId="{3FD2029D-89A5-4D8D-9535-593D589B7148}" type="pres">
      <dgm:prSet presAssocID="{31AFCF63-8897-4994-A05C-64464A2DD88B}" presName="sibTrans" presStyleLbl="sibTrans1D1" presStyleIdx="3" presStyleCnt="5"/>
      <dgm:spPr/>
    </dgm:pt>
    <dgm:pt modelId="{4488F8E4-B319-45CD-A62E-8B2980BC1788}" type="pres">
      <dgm:prSet presAssocID="{31AFCF63-8897-4994-A05C-64464A2DD88B}" presName="connectorText" presStyleLbl="sibTrans1D1" presStyleIdx="3" presStyleCnt="5"/>
      <dgm:spPr/>
    </dgm:pt>
    <dgm:pt modelId="{2C23CF5F-7956-4B70-ABCD-7D4D610E1332}" type="pres">
      <dgm:prSet presAssocID="{8F522888-86C6-4EE6-A930-774B819431C1}" presName="node" presStyleLbl="node1" presStyleIdx="4" presStyleCnt="6">
        <dgm:presLayoutVars>
          <dgm:bulletEnabled val="1"/>
        </dgm:presLayoutVars>
      </dgm:prSet>
      <dgm:spPr/>
    </dgm:pt>
    <dgm:pt modelId="{DBAA10F3-15CA-4871-BCB1-61DA6EB0BA6B}" type="pres">
      <dgm:prSet presAssocID="{ABFEB513-0E36-49A1-BAC6-3ECFBB5ADF9A}" presName="sibTrans" presStyleLbl="sibTrans1D1" presStyleIdx="4" presStyleCnt="5"/>
      <dgm:spPr/>
    </dgm:pt>
    <dgm:pt modelId="{E32BD5B7-3C0C-4B85-93AD-3277BEECC165}" type="pres">
      <dgm:prSet presAssocID="{ABFEB513-0E36-49A1-BAC6-3ECFBB5ADF9A}" presName="connectorText" presStyleLbl="sibTrans1D1" presStyleIdx="4" presStyleCnt="5"/>
      <dgm:spPr/>
    </dgm:pt>
    <dgm:pt modelId="{AF6967BC-CA7B-444F-9537-68AAD746BA45}" type="pres">
      <dgm:prSet presAssocID="{22467644-1F62-4291-9554-98D6EF4BC7BF}" presName="node" presStyleLbl="node1" presStyleIdx="5" presStyleCnt="6">
        <dgm:presLayoutVars>
          <dgm:bulletEnabled val="1"/>
        </dgm:presLayoutVars>
      </dgm:prSet>
      <dgm:spPr/>
    </dgm:pt>
  </dgm:ptLst>
  <dgm:cxnLst>
    <dgm:cxn modelId="{35A6CC01-884E-42B9-A134-14AF3A7B529E}" type="presOf" srcId="{E0B0CF9C-0B0D-4AD4-B960-BDEC80805CC2}" destId="{A804E17A-A0FA-4F6A-BF4C-2919A34999BA}" srcOrd="0" destOrd="0" presId="urn:microsoft.com/office/officeart/2005/8/layout/bProcess3"/>
    <dgm:cxn modelId="{BFCE1C05-5895-4169-8B35-CF93F3713322}" srcId="{1018F89C-78AE-4465-938C-774AF71539F7}" destId="{12DAEE94-42D7-445C-A714-478F700EA34A}" srcOrd="2" destOrd="0" parTransId="{A180DCFE-F93A-4018-96EE-21639D1B2566}" sibTransId="{D5C60795-4151-4655-99B6-A9CB64AD17BA}"/>
    <dgm:cxn modelId="{BB586B06-D3C8-4BEE-B3E8-351C796A6BB1}" type="presOf" srcId="{ABFEB513-0E36-49A1-BAC6-3ECFBB5ADF9A}" destId="{E32BD5B7-3C0C-4B85-93AD-3277BEECC165}" srcOrd="1" destOrd="0" presId="urn:microsoft.com/office/officeart/2005/8/layout/bProcess3"/>
    <dgm:cxn modelId="{B6428206-C237-4F2C-A6A4-13B3FC8913BA}" type="presOf" srcId="{31AFCF63-8897-4994-A05C-64464A2DD88B}" destId="{4488F8E4-B319-45CD-A62E-8B2980BC1788}" srcOrd="1" destOrd="0" presId="urn:microsoft.com/office/officeart/2005/8/layout/bProcess3"/>
    <dgm:cxn modelId="{227B9808-2EFD-4A1D-B852-548A9BBF4470}" type="presOf" srcId="{31AFCF63-8897-4994-A05C-64464A2DD88B}" destId="{3FD2029D-89A5-4D8D-9535-593D589B7148}" srcOrd="0" destOrd="0" presId="urn:microsoft.com/office/officeart/2005/8/layout/bProcess3"/>
    <dgm:cxn modelId="{713B660B-2057-4EDC-8A17-E256B881E350}" srcId="{1018F89C-78AE-4465-938C-774AF71539F7}" destId="{8F522888-86C6-4EE6-A930-774B819431C1}" srcOrd="4" destOrd="0" parTransId="{3E47108F-6739-4303-9369-F171A3840DF2}" sibTransId="{ABFEB513-0E36-49A1-BAC6-3ECFBB5ADF9A}"/>
    <dgm:cxn modelId="{EF09D50D-1A4C-47CA-A712-7517C9D05F91}" type="presOf" srcId="{1018F89C-78AE-4465-938C-774AF71539F7}" destId="{73D77D15-FE01-489F-AE26-76D2781F001B}" srcOrd="0" destOrd="0" presId="urn:microsoft.com/office/officeart/2005/8/layout/bProcess3"/>
    <dgm:cxn modelId="{D88A072C-A0FE-40F8-89EA-92F67A17AB60}" type="presOf" srcId="{D5C60795-4151-4655-99B6-A9CB64AD17BA}" destId="{3441798C-CAEE-4CA0-9EAB-37623C6817ED}" srcOrd="1" destOrd="0" presId="urn:microsoft.com/office/officeart/2005/8/layout/bProcess3"/>
    <dgm:cxn modelId="{5B63763E-EFD1-4ECC-AC01-9F915D8F14B6}" type="presOf" srcId="{E0B0CF9C-0B0D-4AD4-B960-BDEC80805CC2}" destId="{6AC0CBED-4262-42B1-8C49-C3C2DC726A91}" srcOrd="1" destOrd="0" presId="urn:microsoft.com/office/officeart/2005/8/layout/bProcess3"/>
    <dgm:cxn modelId="{CF003D42-018A-4629-9A5A-0246B9D11C20}" srcId="{1018F89C-78AE-4465-938C-774AF71539F7}" destId="{22467644-1F62-4291-9554-98D6EF4BC7BF}" srcOrd="5" destOrd="0" parTransId="{FB4DE366-F394-4B70-82B1-F191339389C7}" sibTransId="{25E4D48C-93B6-43BF-B2F6-421254C85945}"/>
    <dgm:cxn modelId="{D8F18343-7994-46CE-8FAA-81BAAE942FD1}" type="presOf" srcId="{8F522888-86C6-4EE6-A930-774B819431C1}" destId="{2C23CF5F-7956-4B70-ABCD-7D4D610E1332}" srcOrd="0" destOrd="0" presId="urn:microsoft.com/office/officeart/2005/8/layout/bProcess3"/>
    <dgm:cxn modelId="{B9B9B445-46C4-4D8E-A083-17FD8B52C47B}" srcId="{1018F89C-78AE-4465-938C-774AF71539F7}" destId="{361CCDAE-F7D8-4658-86F4-B75A99D28F87}" srcOrd="0" destOrd="0" parTransId="{B81DDA78-57A5-48AB-A761-4633C6B4F86D}" sibTransId="{D1D9BE95-2819-4BE1-B576-5C3B98C77406}"/>
    <dgm:cxn modelId="{7121B26E-3B0B-455D-94BE-EEA3C5EA3489}" type="presOf" srcId="{361CCDAE-F7D8-4658-86F4-B75A99D28F87}" destId="{909C5FD8-0904-43A5-BE94-7EBE5838ECEE}" srcOrd="0" destOrd="0" presId="urn:microsoft.com/office/officeart/2005/8/layout/bProcess3"/>
    <dgm:cxn modelId="{56D67874-97D4-4DC1-9DA6-4104BC191F18}" type="presOf" srcId="{0F169A60-AA14-4307-A02C-7E9A4014F9DA}" destId="{B5F5ACD0-68D1-4DB1-99F4-C8569B648B74}" srcOrd="0" destOrd="0" presId="urn:microsoft.com/office/officeart/2005/8/layout/bProcess3"/>
    <dgm:cxn modelId="{D24B428B-EA35-45C7-BD82-76BCE87708DD}" type="presOf" srcId="{ABFEB513-0E36-49A1-BAC6-3ECFBB5ADF9A}" destId="{DBAA10F3-15CA-4871-BCB1-61DA6EB0BA6B}" srcOrd="0" destOrd="0" presId="urn:microsoft.com/office/officeart/2005/8/layout/bProcess3"/>
    <dgm:cxn modelId="{7515E9BB-D226-4280-A3EE-634F62E568D2}" type="presOf" srcId="{12DAEE94-42D7-445C-A714-478F700EA34A}" destId="{7CF3F1DC-070C-4D31-A2F9-03A40B7DA1DD}" srcOrd="0" destOrd="0" presId="urn:microsoft.com/office/officeart/2005/8/layout/bProcess3"/>
    <dgm:cxn modelId="{7A7F65C0-BEC5-4A9A-8BCA-F3E02D74F4E3}" type="presOf" srcId="{22467644-1F62-4291-9554-98D6EF4BC7BF}" destId="{AF6967BC-CA7B-444F-9537-68AAD746BA45}" srcOrd="0" destOrd="0" presId="urn:microsoft.com/office/officeart/2005/8/layout/bProcess3"/>
    <dgm:cxn modelId="{F17FB3C3-F062-484C-8617-18AF8173061B}" srcId="{1018F89C-78AE-4465-938C-774AF71539F7}" destId="{A50DBEAE-A6B2-4538-AFD3-7B2E4931EC55}" srcOrd="1" destOrd="0" parTransId="{E60785D6-238A-4659-AB7F-1ABF04A1D98B}" sibTransId="{E0B0CF9C-0B0D-4AD4-B960-BDEC80805CC2}"/>
    <dgm:cxn modelId="{457C5EDB-D90A-4340-9566-4D5EAFD74E93}" srcId="{1018F89C-78AE-4465-938C-774AF71539F7}" destId="{0F169A60-AA14-4307-A02C-7E9A4014F9DA}" srcOrd="3" destOrd="0" parTransId="{0F6CF030-1D72-4782-9DF5-83E331DDA83F}" sibTransId="{31AFCF63-8897-4994-A05C-64464A2DD88B}"/>
    <dgm:cxn modelId="{5C5235E0-3B4C-489A-9B18-BC44CBF463E5}" type="presOf" srcId="{D5C60795-4151-4655-99B6-A9CB64AD17BA}" destId="{6E75EDF1-AC04-4ED6-87CB-5BF6DA942937}" srcOrd="0" destOrd="0" presId="urn:microsoft.com/office/officeart/2005/8/layout/bProcess3"/>
    <dgm:cxn modelId="{41404CE1-12D3-4BC7-8C80-8267F63C4128}" type="presOf" srcId="{D1D9BE95-2819-4BE1-B576-5C3B98C77406}" destId="{5463A7DA-C39E-486F-BD8C-C81D184A40DB}" srcOrd="1" destOrd="0" presId="urn:microsoft.com/office/officeart/2005/8/layout/bProcess3"/>
    <dgm:cxn modelId="{DDDE80F4-9A75-4DF4-85D6-5DA0EFEB1B9A}" type="presOf" srcId="{A50DBEAE-A6B2-4538-AFD3-7B2E4931EC55}" destId="{178267D4-C022-4B15-9DE2-E020D9B786C9}" srcOrd="0" destOrd="0" presId="urn:microsoft.com/office/officeart/2005/8/layout/bProcess3"/>
    <dgm:cxn modelId="{7B877DF5-2FF8-4487-B227-B42DD09BA12A}" type="presOf" srcId="{D1D9BE95-2819-4BE1-B576-5C3B98C77406}" destId="{766D45F3-78DA-4D81-8379-736E405499CA}" srcOrd="0" destOrd="0" presId="urn:microsoft.com/office/officeart/2005/8/layout/bProcess3"/>
    <dgm:cxn modelId="{2A45A603-7EA1-4A81-93D7-9892BC67EFE2}" type="presParOf" srcId="{73D77D15-FE01-489F-AE26-76D2781F001B}" destId="{909C5FD8-0904-43A5-BE94-7EBE5838ECEE}" srcOrd="0" destOrd="0" presId="urn:microsoft.com/office/officeart/2005/8/layout/bProcess3"/>
    <dgm:cxn modelId="{B170A3DD-A936-4050-9CCF-877571864E63}" type="presParOf" srcId="{73D77D15-FE01-489F-AE26-76D2781F001B}" destId="{766D45F3-78DA-4D81-8379-736E405499CA}" srcOrd="1" destOrd="0" presId="urn:microsoft.com/office/officeart/2005/8/layout/bProcess3"/>
    <dgm:cxn modelId="{E6458838-9E93-432F-8875-21E26302E4C3}" type="presParOf" srcId="{766D45F3-78DA-4D81-8379-736E405499CA}" destId="{5463A7DA-C39E-486F-BD8C-C81D184A40DB}" srcOrd="0" destOrd="0" presId="urn:microsoft.com/office/officeart/2005/8/layout/bProcess3"/>
    <dgm:cxn modelId="{854993CA-97DC-4C1B-B77A-213885DC8068}" type="presParOf" srcId="{73D77D15-FE01-489F-AE26-76D2781F001B}" destId="{178267D4-C022-4B15-9DE2-E020D9B786C9}" srcOrd="2" destOrd="0" presId="urn:microsoft.com/office/officeart/2005/8/layout/bProcess3"/>
    <dgm:cxn modelId="{B66ABC37-BCF3-437A-947B-70D383A47B06}" type="presParOf" srcId="{73D77D15-FE01-489F-AE26-76D2781F001B}" destId="{A804E17A-A0FA-4F6A-BF4C-2919A34999BA}" srcOrd="3" destOrd="0" presId="urn:microsoft.com/office/officeart/2005/8/layout/bProcess3"/>
    <dgm:cxn modelId="{421825D2-C177-49E6-AA26-F2E65025E107}" type="presParOf" srcId="{A804E17A-A0FA-4F6A-BF4C-2919A34999BA}" destId="{6AC0CBED-4262-42B1-8C49-C3C2DC726A91}" srcOrd="0" destOrd="0" presId="urn:microsoft.com/office/officeart/2005/8/layout/bProcess3"/>
    <dgm:cxn modelId="{E04103BB-CE4B-4706-8CAA-8CA7DE2F7D97}" type="presParOf" srcId="{73D77D15-FE01-489F-AE26-76D2781F001B}" destId="{7CF3F1DC-070C-4D31-A2F9-03A40B7DA1DD}" srcOrd="4" destOrd="0" presId="urn:microsoft.com/office/officeart/2005/8/layout/bProcess3"/>
    <dgm:cxn modelId="{9F036968-C138-4475-9DB2-CA862D512D7C}" type="presParOf" srcId="{73D77D15-FE01-489F-AE26-76D2781F001B}" destId="{6E75EDF1-AC04-4ED6-87CB-5BF6DA942937}" srcOrd="5" destOrd="0" presId="urn:microsoft.com/office/officeart/2005/8/layout/bProcess3"/>
    <dgm:cxn modelId="{0DCB2668-392B-4DC1-9954-84B3837FE7D7}" type="presParOf" srcId="{6E75EDF1-AC04-4ED6-87CB-5BF6DA942937}" destId="{3441798C-CAEE-4CA0-9EAB-37623C6817ED}" srcOrd="0" destOrd="0" presId="urn:microsoft.com/office/officeart/2005/8/layout/bProcess3"/>
    <dgm:cxn modelId="{70D414FC-00E9-4F36-B41D-66DC91BD6085}" type="presParOf" srcId="{73D77D15-FE01-489F-AE26-76D2781F001B}" destId="{B5F5ACD0-68D1-4DB1-99F4-C8569B648B74}" srcOrd="6" destOrd="0" presId="urn:microsoft.com/office/officeart/2005/8/layout/bProcess3"/>
    <dgm:cxn modelId="{4DDCDF4C-CBFC-4A24-A2EE-C66069C41517}" type="presParOf" srcId="{73D77D15-FE01-489F-AE26-76D2781F001B}" destId="{3FD2029D-89A5-4D8D-9535-593D589B7148}" srcOrd="7" destOrd="0" presId="urn:microsoft.com/office/officeart/2005/8/layout/bProcess3"/>
    <dgm:cxn modelId="{AE067E96-D203-4F75-A5A0-A0CF06B1EC78}" type="presParOf" srcId="{3FD2029D-89A5-4D8D-9535-593D589B7148}" destId="{4488F8E4-B319-45CD-A62E-8B2980BC1788}" srcOrd="0" destOrd="0" presId="urn:microsoft.com/office/officeart/2005/8/layout/bProcess3"/>
    <dgm:cxn modelId="{68402AD0-EAAC-4967-822D-F362259AFF0A}" type="presParOf" srcId="{73D77D15-FE01-489F-AE26-76D2781F001B}" destId="{2C23CF5F-7956-4B70-ABCD-7D4D610E1332}" srcOrd="8" destOrd="0" presId="urn:microsoft.com/office/officeart/2005/8/layout/bProcess3"/>
    <dgm:cxn modelId="{87EEA10C-BAEA-4F8F-993C-C6381384B612}" type="presParOf" srcId="{73D77D15-FE01-489F-AE26-76D2781F001B}" destId="{DBAA10F3-15CA-4871-BCB1-61DA6EB0BA6B}" srcOrd="9" destOrd="0" presId="urn:microsoft.com/office/officeart/2005/8/layout/bProcess3"/>
    <dgm:cxn modelId="{5D96E62E-9073-41D2-A68C-8FC8FA87E49A}" type="presParOf" srcId="{DBAA10F3-15CA-4871-BCB1-61DA6EB0BA6B}" destId="{E32BD5B7-3C0C-4B85-93AD-3277BEECC165}" srcOrd="0" destOrd="0" presId="urn:microsoft.com/office/officeart/2005/8/layout/bProcess3"/>
    <dgm:cxn modelId="{9B0E2ECF-F7DF-46C3-94A2-B4761BE7AE31}" type="presParOf" srcId="{73D77D15-FE01-489F-AE26-76D2781F001B}" destId="{AF6967BC-CA7B-444F-9537-68AAD746BA45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BA3DC4-AD52-495C-9EB0-35C81B319FF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6A9BE7D-2F7B-43ED-9F67-0389ED1EFF8C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US" dirty="0"/>
            <a:t>Identification of the optimal State-of-Health (</a:t>
          </a:r>
          <a:r>
            <a:rPr lang="en-US" dirty="0" err="1"/>
            <a:t>SoH</a:t>
          </a:r>
          <a:r>
            <a:rPr lang="en-US" dirty="0"/>
            <a:t>) threshold for second-life EV battery applications</a:t>
          </a:r>
        </a:p>
      </dgm:t>
    </dgm:pt>
    <dgm:pt modelId="{D54BB4AE-0CDD-44BC-B8AB-45F53709FC58}" type="parTrans" cxnId="{31740ECB-BB0C-4CE1-8C75-C24BE58F1B73}">
      <dgm:prSet/>
      <dgm:spPr/>
      <dgm:t>
        <a:bodyPr/>
        <a:lstStyle/>
        <a:p>
          <a:endParaRPr lang="en-US"/>
        </a:p>
      </dgm:t>
    </dgm:pt>
    <dgm:pt modelId="{5E0C2353-ACB3-43D0-A323-8F2DA140D050}" type="sibTrans" cxnId="{31740ECB-BB0C-4CE1-8C75-C24BE58F1B7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2548BF9-A54C-4885-9388-B176BA0783A5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 dirty="0"/>
            <a:t>Evaluation of the performance capability of degraded EV batteries in stationary energy storage systems</a:t>
          </a:r>
        </a:p>
      </dgm:t>
    </dgm:pt>
    <dgm:pt modelId="{761B5470-1026-4163-AD0E-543E54549FA1}" type="parTrans" cxnId="{36730CF1-CB57-46F4-8164-E1C396C4AE35}">
      <dgm:prSet/>
      <dgm:spPr/>
      <dgm:t>
        <a:bodyPr/>
        <a:lstStyle/>
        <a:p>
          <a:endParaRPr lang="en-US"/>
        </a:p>
      </dgm:t>
    </dgm:pt>
    <dgm:pt modelId="{F71D31EA-B483-434B-8465-2A36B8043C38}" type="sibTrans" cxnId="{36730CF1-CB57-46F4-8164-E1C396C4AE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A3A7A2-FECA-4CD9-8EF9-053FB21A30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Identification of technical and safety challenges associated with repurposed batteries</a:t>
          </a:r>
        </a:p>
      </dgm:t>
    </dgm:pt>
    <dgm:pt modelId="{F92BFD5C-D71E-423D-B459-11B363974DD0}" type="parTrans" cxnId="{02446A91-39B9-4C74-A171-81E410C9E9E3}">
      <dgm:prSet/>
      <dgm:spPr/>
      <dgm:t>
        <a:bodyPr/>
        <a:lstStyle/>
        <a:p>
          <a:endParaRPr lang="en-US"/>
        </a:p>
      </dgm:t>
    </dgm:pt>
    <dgm:pt modelId="{210AFA38-B03C-4B9C-9A50-5EB9D8D9D8FA}" type="sibTrans" cxnId="{02446A91-39B9-4C74-A171-81E410C9E9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5B450A-7BE5-4ED9-955A-BE323FA8EA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Recommendations for efficient battery repurposing strategies and lifecycle management</a:t>
          </a:r>
        </a:p>
      </dgm:t>
    </dgm:pt>
    <dgm:pt modelId="{10DFF9FD-E19A-4D0C-8A69-6190F0B59359}" type="parTrans" cxnId="{F354DE29-5418-4E85-804A-2DCA37CC534B}">
      <dgm:prSet/>
      <dgm:spPr/>
      <dgm:t>
        <a:bodyPr/>
        <a:lstStyle/>
        <a:p>
          <a:endParaRPr lang="en-US"/>
        </a:p>
      </dgm:t>
    </dgm:pt>
    <dgm:pt modelId="{D82600B9-10FF-43ED-A320-B3DC0BD03C29}" type="sibTrans" cxnId="{F354DE29-5418-4E85-804A-2DCA37CC534B}">
      <dgm:prSet/>
      <dgm:spPr/>
      <dgm:t>
        <a:bodyPr/>
        <a:lstStyle/>
        <a:p>
          <a:endParaRPr lang="en-US"/>
        </a:p>
      </dgm:t>
    </dgm:pt>
    <dgm:pt modelId="{DD83A61E-BDEC-479F-A7E6-1C92037E5EC0}" type="pres">
      <dgm:prSet presAssocID="{57BA3DC4-AD52-495C-9EB0-35C81B319FF4}" presName="root" presStyleCnt="0">
        <dgm:presLayoutVars>
          <dgm:dir/>
          <dgm:resizeHandles val="exact"/>
        </dgm:presLayoutVars>
      </dgm:prSet>
      <dgm:spPr/>
    </dgm:pt>
    <dgm:pt modelId="{98A965AB-C58B-4AE2-B9ED-6674A7C6386F}" type="pres">
      <dgm:prSet presAssocID="{57BA3DC4-AD52-495C-9EB0-35C81B319FF4}" presName="container" presStyleCnt="0">
        <dgm:presLayoutVars>
          <dgm:dir/>
          <dgm:resizeHandles val="exact"/>
        </dgm:presLayoutVars>
      </dgm:prSet>
      <dgm:spPr/>
    </dgm:pt>
    <dgm:pt modelId="{AAE90A72-35E1-41D0-A38A-10286A98E2DF}" type="pres">
      <dgm:prSet presAssocID="{D6A9BE7D-2F7B-43ED-9F67-0389ED1EFF8C}" presName="compNode" presStyleCnt="0"/>
      <dgm:spPr/>
    </dgm:pt>
    <dgm:pt modelId="{4E6BF36D-9FCB-4872-9AB1-B14D4F2EF533}" type="pres">
      <dgm:prSet presAssocID="{D6A9BE7D-2F7B-43ED-9F67-0389ED1EFF8C}" presName="iconBgRect" presStyleLbl="bgShp" presStyleIdx="0" presStyleCnt="4"/>
      <dgm:spPr/>
    </dgm:pt>
    <dgm:pt modelId="{228017EE-1C95-489B-AA5E-910321ED08D6}" type="pres">
      <dgm:prSet presAssocID="{D6A9BE7D-2F7B-43ED-9F67-0389ED1EFF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ty Battery"/>
        </a:ext>
      </dgm:extLst>
    </dgm:pt>
    <dgm:pt modelId="{E24A7341-24E7-445E-826E-A9F6F040FDAF}" type="pres">
      <dgm:prSet presAssocID="{D6A9BE7D-2F7B-43ED-9F67-0389ED1EFF8C}" presName="spaceRect" presStyleCnt="0"/>
      <dgm:spPr/>
    </dgm:pt>
    <dgm:pt modelId="{7176F332-82CD-4C61-9A13-505487E17A05}" type="pres">
      <dgm:prSet presAssocID="{D6A9BE7D-2F7B-43ED-9F67-0389ED1EFF8C}" presName="textRect" presStyleLbl="revTx" presStyleIdx="0" presStyleCnt="4" custLinFactNeighborX="-610" custLinFactNeighborY="4936">
        <dgm:presLayoutVars>
          <dgm:chMax val="1"/>
          <dgm:chPref val="1"/>
        </dgm:presLayoutVars>
      </dgm:prSet>
      <dgm:spPr/>
    </dgm:pt>
    <dgm:pt modelId="{7F7DAC89-3490-4549-9B59-492181A258E5}" type="pres">
      <dgm:prSet presAssocID="{5E0C2353-ACB3-43D0-A323-8F2DA140D050}" presName="sibTrans" presStyleLbl="sibTrans2D1" presStyleIdx="0" presStyleCnt="0"/>
      <dgm:spPr/>
    </dgm:pt>
    <dgm:pt modelId="{EE5437E9-68A8-4692-BFF7-40C566C2EA4C}" type="pres">
      <dgm:prSet presAssocID="{B2548BF9-A54C-4885-9388-B176BA0783A5}" presName="compNode" presStyleCnt="0"/>
      <dgm:spPr/>
    </dgm:pt>
    <dgm:pt modelId="{6E367007-6448-4960-A07B-E928CB54DC3C}" type="pres">
      <dgm:prSet presAssocID="{B2548BF9-A54C-4885-9388-B176BA0783A5}" presName="iconBgRect" presStyleLbl="bgShp" presStyleIdx="1" presStyleCnt="4"/>
      <dgm:spPr/>
    </dgm:pt>
    <dgm:pt modelId="{27CF8F7D-EC3B-4B80-A3E4-DFD1EFC4E98C}" type="pres">
      <dgm:prSet presAssocID="{B2548BF9-A54C-4885-9388-B176BA0783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8B839F7-94C3-463B-9669-DB6AEBCDF4EA}" type="pres">
      <dgm:prSet presAssocID="{B2548BF9-A54C-4885-9388-B176BA0783A5}" presName="spaceRect" presStyleCnt="0"/>
      <dgm:spPr/>
    </dgm:pt>
    <dgm:pt modelId="{01E2FEA5-E240-45C1-8C86-0B8D575936FB}" type="pres">
      <dgm:prSet presAssocID="{B2548BF9-A54C-4885-9388-B176BA0783A5}" presName="textRect" presStyleLbl="revTx" presStyleIdx="1" presStyleCnt="4">
        <dgm:presLayoutVars>
          <dgm:chMax val="1"/>
          <dgm:chPref val="1"/>
        </dgm:presLayoutVars>
      </dgm:prSet>
      <dgm:spPr/>
    </dgm:pt>
    <dgm:pt modelId="{0F136297-7295-4F3A-BE0C-6925B6D71016}" type="pres">
      <dgm:prSet presAssocID="{F71D31EA-B483-434B-8465-2A36B8043C38}" presName="sibTrans" presStyleLbl="sibTrans2D1" presStyleIdx="0" presStyleCnt="0"/>
      <dgm:spPr/>
    </dgm:pt>
    <dgm:pt modelId="{AAE42DD0-D66E-4E69-A5B7-6E647EFD331E}" type="pres">
      <dgm:prSet presAssocID="{90A3A7A2-FECA-4CD9-8EF9-053FB21A30FC}" presName="compNode" presStyleCnt="0"/>
      <dgm:spPr/>
    </dgm:pt>
    <dgm:pt modelId="{19835580-AC4E-44A1-9150-BAFED0563144}" type="pres">
      <dgm:prSet presAssocID="{90A3A7A2-FECA-4CD9-8EF9-053FB21A30FC}" presName="iconBgRect" presStyleLbl="bgShp" presStyleIdx="2" presStyleCnt="4"/>
      <dgm:spPr/>
    </dgm:pt>
    <dgm:pt modelId="{9D961D78-BC19-4DB7-B4F0-F68062A2A203}" type="pres">
      <dgm:prSet presAssocID="{90A3A7A2-FECA-4CD9-8EF9-053FB21A30F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BA4C286-C08D-4AAC-B096-D9DEA27BC000}" type="pres">
      <dgm:prSet presAssocID="{90A3A7A2-FECA-4CD9-8EF9-053FB21A30FC}" presName="spaceRect" presStyleCnt="0"/>
      <dgm:spPr/>
    </dgm:pt>
    <dgm:pt modelId="{DCF4D3FD-2299-484B-9605-FC123CB38893}" type="pres">
      <dgm:prSet presAssocID="{90A3A7A2-FECA-4CD9-8EF9-053FB21A30FC}" presName="textRect" presStyleLbl="revTx" presStyleIdx="2" presStyleCnt="4">
        <dgm:presLayoutVars>
          <dgm:chMax val="1"/>
          <dgm:chPref val="1"/>
        </dgm:presLayoutVars>
      </dgm:prSet>
      <dgm:spPr/>
    </dgm:pt>
    <dgm:pt modelId="{5406CA7F-151A-49A5-81E1-B6E732720677}" type="pres">
      <dgm:prSet presAssocID="{210AFA38-B03C-4B9C-9A50-5EB9D8D9D8FA}" presName="sibTrans" presStyleLbl="sibTrans2D1" presStyleIdx="0" presStyleCnt="0"/>
      <dgm:spPr/>
    </dgm:pt>
    <dgm:pt modelId="{66EAA215-7562-4B0F-9CD8-C5B2ACCEB1DD}" type="pres">
      <dgm:prSet presAssocID="{2F5B450A-7BE5-4ED9-955A-BE323FA8EA9A}" presName="compNode" presStyleCnt="0"/>
      <dgm:spPr/>
    </dgm:pt>
    <dgm:pt modelId="{9B24CA1B-5B1C-43B9-A954-24F9F8885101}" type="pres">
      <dgm:prSet presAssocID="{2F5B450A-7BE5-4ED9-955A-BE323FA8EA9A}" presName="iconBgRect" presStyleLbl="bgShp" presStyleIdx="3" presStyleCnt="4"/>
      <dgm:spPr/>
    </dgm:pt>
    <dgm:pt modelId="{9E6CCB30-6368-4191-A9A8-9840F0E38A8D}" type="pres">
      <dgm:prSet presAssocID="{2F5B450A-7BE5-4ED9-955A-BE323FA8EA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708A202-D84E-4FC3-ABCA-D856D8833A04}" type="pres">
      <dgm:prSet presAssocID="{2F5B450A-7BE5-4ED9-955A-BE323FA8EA9A}" presName="spaceRect" presStyleCnt="0"/>
      <dgm:spPr/>
    </dgm:pt>
    <dgm:pt modelId="{61587CB2-706F-4551-A906-03FB90C72685}" type="pres">
      <dgm:prSet presAssocID="{2F5B450A-7BE5-4ED9-955A-BE323FA8EA9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8861209-41EE-4AB0-B3D6-9D626E0CEFB6}" type="presOf" srcId="{90A3A7A2-FECA-4CD9-8EF9-053FB21A30FC}" destId="{DCF4D3FD-2299-484B-9605-FC123CB38893}" srcOrd="0" destOrd="0" presId="urn:microsoft.com/office/officeart/2018/2/layout/IconCircleList"/>
    <dgm:cxn modelId="{F354DE29-5418-4E85-804A-2DCA37CC534B}" srcId="{57BA3DC4-AD52-495C-9EB0-35C81B319FF4}" destId="{2F5B450A-7BE5-4ED9-955A-BE323FA8EA9A}" srcOrd="3" destOrd="0" parTransId="{10DFF9FD-E19A-4D0C-8A69-6190F0B59359}" sibTransId="{D82600B9-10FF-43ED-A320-B3DC0BD03C29}"/>
    <dgm:cxn modelId="{8453D62A-97DE-4DE5-9521-51FDB3B2B9A8}" type="presOf" srcId="{B2548BF9-A54C-4885-9388-B176BA0783A5}" destId="{01E2FEA5-E240-45C1-8C86-0B8D575936FB}" srcOrd="0" destOrd="0" presId="urn:microsoft.com/office/officeart/2018/2/layout/IconCircleList"/>
    <dgm:cxn modelId="{24F27835-E69B-45F2-8138-C6DB51D82A4C}" type="presOf" srcId="{2F5B450A-7BE5-4ED9-955A-BE323FA8EA9A}" destId="{61587CB2-706F-4551-A906-03FB90C72685}" srcOrd="0" destOrd="0" presId="urn:microsoft.com/office/officeart/2018/2/layout/IconCircleList"/>
    <dgm:cxn modelId="{70811D55-8B5D-471D-9A6D-D37FEED9F9DC}" type="presOf" srcId="{57BA3DC4-AD52-495C-9EB0-35C81B319FF4}" destId="{DD83A61E-BDEC-479F-A7E6-1C92037E5EC0}" srcOrd="0" destOrd="0" presId="urn:microsoft.com/office/officeart/2018/2/layout/IconCircleList"/>
    <dgm:cxn modelId="{8B42FE84-4F0B-4FF3-A332-A2AD39DB01FB}" type="presOf" srcId="{210AFA38-B03C-4B9C-9A50-5EB9D8D9D8FA}" destId="{5406CA7F-151A-49A5-81E1-B6E732720677}" srcOrd="0" destOrd="0" presId="urn:microsoft.com/office/officeart/2018/2/layout/IconCircleList"/>
    <dgm:cxn modelId="{02446A91-39B9-4C74-A171-81E410C9E9E3}" srcId="{57BA3DC4-AD52-495C-9EB0-35C81B319FF4}" destId="{90A3A7A2-FECA-4CD9-8EF9-053FB21A30FC}" srcOrd="2" destOrd="0" parTransId="{F92BFD5C-D71E-423D-B459-11B363974DD0}" sibTransId="{210AFA38-B03C-4B9C-9A50-5EB9D8D9D8FA}"/>
    <dgm:cxn modelId="{31740ECB-BB0C-4CE1-8C75-C24BE58F1B73}" srcId="{57BA3DC4-AD52-495C-9EB0-35C81B319FF4}" destId="{D6A9BE7D-2F7B-43ED-9F67-0389ED1EFF8C}" srcOrd="0" destOrd="0" parTransId="{D54BB4AE-0CDD-44BC-B8AB-45F53709FC58}" sibTransId="{5E0C2353-ACB3-43D0-A323-8F2DA140D050}"/>
    <dgm:cxn modelId="{E56B74CE-6967-40E1-9E98-6656E330A6D8}" type="presOf" srcId="{F71D31EA-B483-434B-8465-2A36B8043C38}" destId="{0F136297-7295-4F3A-BE0C-6925B6D71016}" srcOrd="0" destOrd="0" presId="urn:microsoft.com/office/officeart/2018/2/layout/IconCircleList"/>
    <dgm:cxn modelId="{3EE9F9D0-11F4-4254-A179-BF4D3BB73FEE}" type="presOf" srcId="{5E0C2353-ACB3-43D0-A323-8F2DA140D050}" destId="{7F7DAC89-3490-4549-9B59-492181A258E5}" srcOrd="0" destOrd="0" presId="urn:microsoft.com/office/officeart/2018/2/layout/IconCircleList"/>
    <dgm:cxn modelId="{36730CF1-CB57-46F4-8164-E1C396C4AE35}" srcId="{57BA3DC4-AD52-495C-9EB0-35C81B319FF4}" destId="{B2548BF9-A54C-4885-9388-B176BA0783A5}" srcOrd="1" destOrd="0" parTransId="{761B5470-1026-4163-AD0E-543E54549FA1}" sibTransId="{F71D31EA-B483-434B-8465-2A36B8043C38}"/>
    <dgm:cxn modelId="{0729C6FE-9F5B-4C6A-B98C-CA57B4A42E35}" type="presOf" srcId="{D6A9BE7D-2F7B-43ED-9F67-0389ED1EFF8C}" destId="{7176F332-82CD-4C61-9A13-505487E17A05}" srcOrd="0" destOrd="0" presId="urn:microsoft.com/office/officeart/2018/2/layout/IconCircleList"/>
    <dgm:cxn modelId="{1F80911C-EE4A-4795-8997-D525E236F979}" type="presParOf" srcId="{DD83A61E-BDEC-479F-A7E6-1C92037E5EC0}" destId="{98A965AB-C58B-4AE2-B9ED-6674A7C6386F}" srcOrd="0" destOrd="0" presId="urn:microsoft.com/office/officeart/2018/2/layout/IconCircleList"/>
    <dgm:cxn modelId="{7CD1710A-D846-41C2-9306-35700D73B6D1}" type="presParOf" srcId="{98A965AB-C58B-4AE2-B9ED-6674A7C6386F}" destId="{AAE90A72-35E1-41D0-A38A-10286A98E2DF}" srcOrd="0" destOrd="0" presId="urn:microsoft.com/office/officeart/2018/2/layout/IconCircleList"/>
    <dgm:cxn modelId="{0611F170-98C8-41E4-AF53-31C37BDD9A01}" type="presParOf" srcId="{AAE90A72-35E1-41D0-A38A-10286A98E2DF}" destId="{4E6BF36D-9FCB-4872-9AB1-B14D4F2EF533}" srcOrd="0" destOrd="0" presId="urn:microsoft.com/office/officeart/2018/2/layout/IconCircleList"/>
    <dgm:cxn modelId="{0D731BB0-DF21-4570-A687-7DCE4E7340B5}" type="presParOf" srcId="{AAE90A72-35E1-41D0-A38A-10286A98E2DF}" destId="{228017EE-1C95-489B-AA5E-910321ED08D6}" srcOrd="1" destOrd="0" presId="urn:microsoft.com/office/officeart/2018/2/layout/IconCircleList"/>
    <dgm:cxn modelId="{95D4D986-C4EA-4244-9B49-BE2C10DF018C}" type="presParOf" srcId="{AAE90A72-35E1-41D0-A38A-10286A98E2DF}" destId="{E24A7341-24E7-445E-826E-A9F6F040FDAF}" srcOrd="2" destOrd="0" presId="urn:microsoft.com/office/officeart/2018/2/layout/IconCircleList"/>
    <dgm:cxn modelId="{9C4F5E8C-5E8A-47F3-966A-AC8282C05F05}" type="presParOf" srcId="{AAE90A72-35E1-41D0-A38A-10286A98E2DF}" destId="{7176F332-82CD-4C61-9A13-505487E17A05}" srcOrd="3" destOrd="0" presId="urn:microsoft.com/office/officeart/2018/2/layout/IconCircleList"/>
    <dgm:cxn modelId="{2B0EA17D-9384-47E1-8E8E-7E24C03FD649}" type="presParOf" srcId="{98A965AB-C58B-4AE2-B9ED-6674A7C6386F}" destId="{7F7DAC89-3490-4549-9B59-492181A258E5}" srcOrd="1" destOrd="0" presId="urn:microsoft.com/office/officeart/2018/2/layout/IconCircleList"/>
    <dgm:cxn modelId="{FA93BB27-6A88-4672-B6B3-C4DDFC8AF669}" type="presParOf" srcId="{98A965AB-C58B-4AE2-B9ED-6674A7C6386F}" destId="{EE5437E9-68A8-4692-BFF7-40C566C2EA4C}" srcOrd="2" destOrd="0" presId="urn:microsoft.com/office/officeart/2018/2/layout/IconCircleList"/>
    <dgm:cxn modelId="{3236ACC3-3DDE-4E3E-BB9A-C15B7B2F919A}" type="presParOf" srcId="{EE5437E9-68A8-4692-BFF7-40C566C2EA4C}" destId="{6E367007-6448-4960-A07B-E928CB54DC3C}" srcOrd="0" destOrd="0" presId="urn:microsoft.com/office/officeart/2018/2/layout/IconCircleList"/>
    <dgm:cxn modelId="{99DDA036-FA77-44B1-B165-5FA4B2DB3291}" type="presParOf" srcId="{EE5437E9-68A8-4692-BFF7-40C566C2EA4C}" destId="{27CF8F7D-EC3B-4B80-A3E4-DFD1EFC4E98C}" srcOrd="1" destOrd="0" presId="urn:microsoft.com/office/officeart/2018/2/layout/IconCircleList"/>
    <dgm:cxn modelId="{DFB3607E-73ED-40DB-A5CC-063D889EEE65}" type="presParOf" srcId="{EE5437E9-68A8-4692-BFF7-40C566C2EA4C}" destId="{18B839F7-94C3-463B-9669-DB6AEBCDF4EA}" srcOrd="2" destOrd="0" presId="urn:microsoft.com/office/officeart/2018/2/layout/IconCircleList"/>
    <dgm:cxn modelId="{52EC1956-CE1F-46DE-ACC9-C9450666DAC7}" type="presParOf" srcId="{EE5437E9-68A8-4692-BFF7-40C566C2EA4C}" destId="{01E2FEA5-E240-45C1-8C86-0B8D575936FB}" srcOrd="3" destOrd="0" presId="urn:microsoft.com/office/officeart/2018/2/layout/IconCircleList"/>
    <dgm:cxn modelId="{CF06786A-5B72-4C79-933A-261F215D8B72}" type="presParOf" srcId="{98A965AB-C58B-4AE2-B9ED-6674A7C6386F}" destId="{0F136297-7295-4F3A-BE0C-6925B6D71016}" srcOrd="3" destOrd="0" presId="urn:microsoft.com/office/officeart/2018/2/layout/IconCircleList"/>
    <dgm:cxn modelId="{63EE6CF0-861F-4CAB-905E-DD18E99985B8}" type="presParOf" srcId="{98A965AB-C58B-4AE2-B9ED-6674A7C6386F}" destId="{AAE42DD0-D66E-4E69-A5B7-6E647EFD331E}" srcOrd="4" destOrd="0" presId="urn:microsoft.com/office/officeart/2018/2/layout/IconCircleList"/>
    <dgm:cxn modelId="{BBEC85AB-A732-4851-8315-DAD73173C0EF}" type="presParOf" srcId="{AAE42DD0-D66E-4E69-A5B7-6E647EFD331E}" destId="{19835580-AC4E-44A1-9150-BAFED0563144}" srcOrd="0" destOrd="0" presId="urn:microsoft.com/office/officeart/2018/2/layout/IconCircleList"/>
    <dgm:cxn modelId="{B6DE1F4D-04D3-4264-96A5-ABCE08991DC0}" type="presParOf" srcId="{AAE42DD0-D66E-4E69-A5B7-6E647EFD331E}" destId="{9D961D78-BC19-4DB7-B4F0-F68062A2A203}" srcOrd="1" destOrd="0" presId="urn:microsoft.com/office/officeart/2018/2/layout/IconCircleList"/>
    <dgm:cxn modelId="{BDE629D6-1B20-47B3-9B3D-682F869EB1B6}" type="presParOf" srcId="{AAE42DD0-D66E-4E69-A5B7-6E647EFD331E}" destId="{BBA4C286-C08D-4AAC-B096-D9DEA27BC000}" srcOrd="2" destOrd="0" presId="urn:microsoft.com/office/officeart/2018/2/layout/IconCircleList"/>
    <dgm:cxn modelId="{683EE2B7-E08A-461F-B299-23C0803E376C}" type="presParOf" srcId="{AAE42DD0-D66E-4E69-A5B7-6E647EFD331E}" destId="{DCF4D3FD-2299-484B-9605-FC123CB38893}" srcOrd="3" destOrd="0" presId="urn:microsoft.com/office/officeart/2018/2/layout/IconCircleList"/>
    <dgm:cxn modelId="{764EEFB6-60E6-42F0-89AC-3C8FBD3707DD}" type="presParOf" srcId="{98A965AB-C58B-4AE2-B9ED-6674A7C6386F}" destId="{5406CA7F-151A-49A5-81E1-B6E732720677}" srcOrd="5" destOrd="0" presId="urn:microsoft.com/office/officeart/2018/2/layout/IconCircleList"/>
    <dgm:cxn modelId="{905C3A70-41BE-434D-87E9-88681A37463A}" type="presParOf" srcId="{98A965AB-C58B-4AE2-B9ED-6674A7C6386F}" destId="{66EAA215-7562-4B0F-9CD8-C5B2ACCEB1DD}" srcOrd="6" destOrd="0" presId="urn:microsoft.com/office/officeart/2018/2/layout/IconCircleList"/>
    <dgm:cxn modelId="{5AE18A19-EC98-4846-BA40-FD8775419ABC}" type="presParOf" srcId="{66EAA215-7562-4B0F-9CD8-C5B2ACCEB1DD}" destId="{9B24CA1B-5B1C-43B9-A954-24F9F8885101}" srcOrd="0" destOrd="0" presId="urn:microsoft.com/office/officeart/2018/2/layout/IconCircleList"/>
    <dgm:cxn modelId="{647E3F2F-4E44-4D48-B613-5CC51B4F380E}" type="presParOf" srcId="{66EAA215-7562-4B0F-9CD8-C5B2ACCEB1DD}" destId="{9E6CCB30-6368-4191-A9A8-9840F0E38A8D}" srcOrd="1" destOrd="0" presId="urn:microsoft.com/office/officeart/2018/2/layout/IconCircleList"/>
    <dgm:cxn modelId="{451CB951-58E2-4B98-B970-703B994BCB00}" type="presParOf" srcId="{66EAA215-7562-4B0F-9CD8-C5B2ACCEB1DD}" destId="{7708A202-D84E-4FC3-ABCA-D856D8833A04}" srcOrd="2" destOrd="0" presId="urn:microsoft.com/office/officeart/2018/2/layout/IconCircleList"/>
    <dgm:cxn modelId="{5AE2BAD3-C6D1-421C-B341-FBEB6B8F8713}" type="presParOf" srcId="{66EAA215-7562-4B0F-9CD8-C5B2ACCEB1DD}" destId="{61587CB2-706F-4551-A906-03FB90C7268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285F4E-874F-4E16-A28D-281A36F99D87}">
      <dsp:nvSpPr>
        <dsp:cNvPr id="0" name=""/>
        <dsp:cNvSpPr/>
      </dsp:nvSpPr>
      <dsp:spPr>
        <a:xfrm>
          <a:off x="0" y="187790"/>
          <a:ext cx="6479357" cy="7405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Existing studies mainly focus on:</a:t>
          </a:r>
        </a:p>
      </dsp:txBody>
      <dsp:txXfrm>
        <a:off x="36150" y="223940"/>
        <a:ext cx="6407057" cy="668236"/>
      </dsp:txXfrm>
    </dsp:sp>
    <dsp:sp modelId="{0771031F-D505-4601-9602-9F2913EE7B36}">
      <dsp:nvSpPr>
        <dsp:cNvPr id="0" name=""/>
        <dsp:cNvSpPr/>
      </dsp:nvSpPr>
      <dsp:spPr>
        <a:xfrm>
          <a:off x="0" y="928327"/>
          <a:ext cx="6479357" cy="766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20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Lithium-ion battery degradation in EVs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Battery recycling technologies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/>
            <a:t>Development of new battery chemistries</a:t>
          </a:r>
        </a:p>
      </dsp:txBody>
      <dsp:txXfrm>
        <a:off x="0" y="928327"/>
        <a:ext cx="6479357" cy="766935"/>
      </dsp:txXfrm>
    </dsp:sp>
    <dsp:sp modelId="{7E246CF9-CD96-4395-804C-1507AB907859}">
      <dsp:nvSpPr>
        <dsp:cNvPr id="0" name=""/>
        <dsp:cNvSpPr/>
      </dsp:nvSpPr>
      <dsp:spPr>
        <a:xfrm>
          <a:off x="0" y="1695262"/>
          <a:ext cx="6479357" cy="740536"/>
        </a:xfrm>
        <a:prstGeom prst="roundRect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Limited research focuses on the systematic evaluation of second-life EV batteries for    stationary energy storage.</a:t>
          </a:r>
        </a:p>
      </dsp:txBody>
      <dsp:txXfrm>
        <a:off x="36150" y="1731412"/>
        <a:ext cx="6407057" cy="668236"/>
      </dsp:txXfrm>
    </dsp:sp>
    <dsp:sp modelId="{40B8764B-A939-4C6C-B894-CEEAAE1B2126}">
      <dsp:nvSpPr>
        <dsp:cNvPr id="0" name=""/>
        <dsp:cNvSpPr/>
      </dsp:nvSpPr>
      <dsp:spPr>
        <a:xfrm>
          <a:off x="0" y="2490519"/>
          <a:ext cx="6479357" cy="740536"/>
        </a:xfrm>
        <a:prstGeom prst="roundRect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There is also a lack of frameworks to assess:</a:t>
          </a:r>
        </a:p>
      </dsp:txBody>
      <dsp:txXfrm>
        <a:off x="36150" y="2526669"/>
        <a:ext cx="6407057" cy="668236"/>
      </dsp:txXfrm>
    </dsp:sp>
    <dsp:sp modelId="{2C487941-5B62-49CA-9284-617EEC299DA4}">
      <dsp:nvSpPr>
        <dsp:cNvPr id="0" name=""/>
        <dsp:cNvSpPr/>
      </dsp:nvSpPr>
      <dsp:spPr>
        <a:xfrm>
          <a:off x="0" y="3231055"/>
          <a:ext cx="6479357" cy="766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20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Performance reliability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Thermal safety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Operational feasibility</a:t>
          </a:r>
        </a:p>
      </dsp:txBody>
      <dsp:txXfrm>
        <a:off x="0" y="3231055"/>
        <a:ext cx="6479357" cy="766935"/>
      </dsp:txXfrm>
    </dsp:sp>
    <dsp:sp modelId="{5D9771FF-6F02-4717-8C77-315E24599679}">
      <dsp:nvSpPr>
        <dsp:cNvPr id="0" name=""/>
        <dsp:cNvSpPr/>
      </dsp:nvSpPr>
      <dsp:spPr>
        <a:xfrm>
          <a:off x="0" y="3997990"/>
          <a:ext cx="6479357" cy="740536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research aims to address this technical and methodological gap.</a:t>
          </a:r>
        </a:p>
      </dsp:txBody>
      <dsp:txXfrm>
        <a:off x="36150" y="4034140"/>
        <a:ext cx="6407057" cy="668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20DEC-6C33-4AEF-B436-D74110308A0F}">
      <dsp:nvSpPr>
        <dsp:cNvPr id="0" name=""/>
        <dsp:cNvSpPr/>
      </dsp:nvSpPr>
      <dsp:spPr>
        <a:xfrm>
          <a:off x="747464" y="25218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B8DAB-2A61-415A-997A-FC9C7B79B0BB}">
      <dsp:nvSpPr>
        <dsp:cNvPr id="0" name=""/>
        <dsp:cNvSpPr/>
      </dsp:nvSpPr>
      <dsp:spPr>
        <a:xfrm>
          <a:off x="747464" y="169582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3600" b="1" kern="1200"/>
            <a:t>Research Aim</a:t>
          </a:r>
          <a:endParaRPr lang="en-US" sz="3600" kern="1200"/>
        </a:p>
      </dsp:txBody>
      <dsp:txXfrm>
        <a:off x="747464" y="1695821"/>
        <a:ext cx="4320000" cy="648000"/>
      </dsp:txXfrm>
    </dsp:sp>
    <dsp:sp modelId="{352F1C99-FFDE-4FC0-AD56-F84FCFDC573F}">
      <dsp:nvSpPr>
        <dsp:cNvPr id="0" name=""/>
        <dsp:cNvSpPr/>
      </dsp:nvSpPr>
      <dsp:spPr>
        <a:xfrm>
          <a:off x="747464" y="2417589"/>
          <a:ext cx="4320000" cy="1296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To evaluate the technical feasibility and reliability of repurposing degraded EV lithium-ion batteries for stationary energy storage application</a:t>
          </a:r>
          <a:r>
            <a:rPr lang="en-US" sz="17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.</a:t>
          </a:r>
        </a:p>
      </dsp:txBody>
      <dsp:txXfrm>
        <a:off x="747464" y="2417589"/>
        <a:ext cx="4320000" cy="1296054"/>
      </dsp:txXfrm>
    </dsp:sp>
    <dsp:sp modelId="{42ACC593-0D24-4646-BD85-22B1B631A678}">
      <dsp:nvSpPr>
        <dsp:cNvPr id="0" name=""/>
        <dsp:cNvSpPr/>
      </dsp:nvSpPr>
      <dsp:spPr>
        <a:xfrm>
          <a:off x="5823464" y="25218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275C8B-8E63-41B1-9E45-7CB7CD380AE5}">
      <dsp:nvSpPr>
        <dsp:cNvPr id="0" name=""/>
        <dsp:cNvSpPr/>
      </dsp:nvSpPr>
      <dsp:spPr>
        <a:xfrm>
          <a:off x="5823464" y="169582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3600" b="1" kern="1200" dirty="0"/>
            <a:t>Focus Areas</a:t>
          </a:r>
          <a:endParaRPr lang="en-US" sz="3600" kern="1200" dirty="0"/>
        </a:p>
      </dsp:txBody>
      <dsp:txXfrm>
        <a:off x="5823464" y="1695821"/>
        <a:ext cx="4320000" cy="648000"/>
      </dsp:txXfrm>
    </dsp:sp>
    <dsp:sp modelId="{FBCEC99B-E471-4AAA-9AA6-C5AD89B21793}">
      <dsp:nvSpPr>
        <dsp:cNvPr id="0" name=""/>
        <dsp:cNvSpPr/>
      </dsp:nvSpPr>
      <dsp:spPr>
        <a:xfrm>
          <a:off x="5823464" y="2417589"/>
          <a:ext cx="4320000" cy="1296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Battery degradation and remaining capacity</a:t>
          </a:r>
          <a:b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</a:br>
          <a: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State-of-Health (</a:t>
          </a:r>
          <a:r>
            <a:rPr lang="en-US" sz="1500" kern="1200" dirty="0" err="1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SoH</a:t>
          </a:r>
          <a: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) evaluation</a:t>
          </a:r>
          <a:b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</a:br>
          <a: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Safety and thermal </a:t>
          </a:r>
          <a:r>
            <a:rPr lang="en-US" sz="1500" kern="1200" dirty="0" err="1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behaviour</a:t>
          </a:r>
          <a: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 of aged batteries</a:t>
          </a:r>
          <a:b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</a:br>
          <a:r>
            <a:rPr lang="en-US" sz="1500" kern="12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rPr>
            <a:t>• Integration into second-life energy storage systems</a:t>
          </a:r>
        </a:p>
      </dsp:txBody>
      <dsp:txXfrm>
        <a:off x="5823464" y="2417589"/>
        <a:ext cx="4320000" cy="12960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BACC35-1EBB-453C-A1A6-42473CE48EF9}">
      <dsp:nvSpPr>
        <dsp:cNvPr id="0" name=""/>
        <dsp:cNvSpPr/>
      </dsp:nvSpPr>
      <dsp:spPr>
        <a:xfrm>
          <a:off x="777239" y="0"/>
          <a:ext cx="8808720" cy="3690357"/>
        </a:xfrm>
        <a:prstGeom prst="rightArrow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F97928-A6AD-4C9D-9601-6652F21D8E3C}">
      <dsp:nvSpPr>
        <dsp:cNvPr id="0" name=""/>
        <dsp:cNvSpPr/>
      </dsp:nvSpPr>
      <dsp:spPr>
        <a:xfrm>
          <a:off x="4554" y="1107107"/>
          <a:ext cx="1991171" cy="147614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Analyse degradation mechanisms in EV lithium-ion batteries</a:t>
          </a:r>
        </a:p>
      </dsp:txBody>
      <dsp:txXfrm>
        <a:off x="76613" y="1179166"/>
        <a:ext cx="1847053" cy="1332024"/>
      </dsp:txXfrm>
    </dsp:sp>
    <dsp:sp modelId="{D91EB847-D497-4798-B337-BBF74D8E48B2}">
      <dsp:nvSpPr>
        <dsp:cNvPr id="0" name=""/>
        <dsp:cNvSpPr/>
      </dsp:nvSpPr>
      <dsp:spPr>
        <a:xfrm>
          <a:off x="2095284" y="1107107"/>
          <a:ext cx="1991171" cy="147614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Evaluate State-of-Health (SoH) estimation techniques</a:t>
          </a:r>
        </a:p>
      </dsp:txBody>
      <dsp:txXfrm>
        <a:off x="2167343" y="1179166"/>
        <a:ext cx="1847053" cy="1332024"/>
      </dsp:txXfrm>
    </dsp:sp>
    <dsp:sp modelId="{7037BED4-7E54-4AD7-86DC-DA8918227267}">
      <dsp:nvSpPr>
        <dsp:cNvPr id="0" name=""/>
        <dsp:cNvSpPr/>
      </dsp:nvSpPr>
      <dsp:spPr>
        <a:xfrm>
          <a:off x="4186014" y="1107107"/>
          <a:ext cx="1991171" cy="147614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 feasibility of second-life EV batteries for stationary energy storage</a:t>
          </a:r>
        </a:p>
      </dsp:txBody>
      <dsp:txXfrm>
        <a:off x="4258073" y="1179166"/>
        <a:ext cx="1847053" cy="1332024"/>
      </dsp:txXfrm>
    </dsp:sp>
    <dsp:sp modelId="{1B88C72B-CD7B-4EF0-A136-5B71452B0F86}">
      <dsp:nvSpPr>
        <dsp:cNvPr id="0" name=""/>
        <dsp:cNvSpPr/>
      </dsp:nvSpPr>
      <dsp:spPr>
        <a:xfrm>
          <a:off x="6276744" y="1107107"/>
          <a:ext cx="1991171" cy="147614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Investigate thermal safety and operational challenges</a:t>
          </a:r>
        </a:p>
      </dsp:txBody>
      <dsp:txXfrm>
        <a:off x="6348803" y="1179166"/>
        <a:ext cx="1847053" cy="1332024"/>
      </dsp:txXfrm>
    </dsp:sp>
    <dsp:sp modelId="{BA9F2A04-9318-4BA3-B676-BB50C4D95C8B}">
      <dsp:nvSpPr>
        <dsp:cNvPr id="0" name=""/>
        <dsp:cNvSpPr/>
      </dsp:nvSpPr>
      <dsp:spPr>
        <a:xfrm>
          <a:off x="8367474" y="1107107"/>
          <a:ext cx="1991171" cy="147614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Identify strategies for efficient </a:t>
          </a:r>
          <a:r>
            <a:rPr lang="en-IN" sz="1700" kern="1200"/>
            <a:t>second-life battery utilisation</a:t>
          </a:r>
          <a:endParaRPr lang="en-US" sz="1700" kern="1200"/>
        </a:p>
      </dsp:txBody>
      <dsp:txXfrm>
        <a:off x="8439533" y="1179166"/>
        <a:ext cx="1847053" cy="13320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D45F3-78DA-4D81-8379-736E405499CA}">
      <dsp:nvSpPr>
        <dsp:cNvPr id="0" name=""/>
        <dsp:cNvSpPr/>
      </dsp:nvSpPr>
      <dsp:spPr>
        <a:xfrm>
          <a:off x="3788452" y="784654"/>
          <a:ext cx="6044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482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74816" y="827199"/>
        <a:ext cx="31754" cy="6350"/>
      </dsp:txXfrm>
    </dsp:sp>
    <dsp:sp modelId="{909C5FD8-0904-43A5-BE94-7EBE5838ECEE}">
      <dsp:nvSpPr>
        <dsp:cNvPr id="0" name=""/>
        <dsp:cNvSpPr/>
      </dsp:nvSpPr>
      <dsp:spPr>
        <a:xfrm>
          <a:off x="1029024" y="2006"/>
          <a:ext cx="2761227" cy="165673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EV Battery End-of-Life (70–80% </a:t>
          </a:r>
          <a:r>
            <a:rPr lang="en-US" sz="2300" kern="1200" dirty="0" err="1"/>
            <a:t>SoH</a:t>
          </a:r>
          <a:r>
            <a:rPr lang="en-US" sz="2300" kern="1200" dirty="0"/>
            <a:t>)</a:t>
          </a:r>
        </a:p>
      </dsp:txBody>
      <dsp:txXfrm>
        <a:off x="1029024" y="2006"/>
        <a:ext cx="2761227" cy="1656736"/>
      </dsp:txXfrm>
    </dsp:sp>
    <dsp:sp modelId="{A804E17A-A0FA-4F6A-BF4C-2919A34999BA}">
      <dsp:nvSpPr>
        <dsp:cNvPr id="0" name=""/>
        <dsp:cNvSpPr/>
      </dsp:nvSpPr>
      <dsp:spPr>
        <a:xfrm>
          <a:off x="7184762" y="784654"/>
          <a:ext cx="6044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482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71126" y="827199"/>
        <a:ext cx="31754" cy="6350"/>
      </dsp:txXfrm>
    </dsp:sp>
    <dsp:sp modelId="{178267D4-C022-4B15-9DE2-E020D9B786C9}">
      <dsp:nvSpPr>
        <dsp:cNvPr id="0" name=""/>
        <dsp:cNvSpPr/>
      </dsp:nvSpPr>
      <dsp:spPr>
        <a:xfrm>
          <a:off x="4425334" y="2006"/>
          <a:ext cx="2761227" cy="165673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/>
            <a:t>Battery Diagnostic Testing</a:t>
          </a:r>
          <a:endParaRPr lang="en-US" sz="2300" kern="1200"/>
        </a:p>
      </dsp:txBody>
      <dsp:txXfrm>
        <a:off x="4425334" y="2006"/>
        <a:ext cx="2761227" cy="1656736"/>
      </dsp:txXfrm>
    </dsp:sp>
    <dsp:sp modelId="{6E75EDF1-AC04-4ED6-87CB-5BF6DA942937}">
      <dsp:nvSpPr>
        <dsp:cNvPr id="0" name=""/>
        <dsp:cNvSpPr/>
      </dsp:nvSpPr>
      <dsp:spPr>
        <a:xfrm>
          <a:off x="2409638" y="1656942"/>
          <a:ext cx="6792619" cy="604482"/>
        </a:xfrm>
        <a:custGeom>
          <a:avLst/>
          <a:gdLst/>
          <a:ahLst/>
          <a:cxnLst/>
          <a:rect l="0" t="0" r="0" b="0"/>
          <a:pathLst>
            <a:path>
              <a:moveTo>
                <a:pt x="6792619" y="0"/>
              </a:moveTo>
              <a:lnTo>
                <a:pt x="6792619" y="319341"/>
              </a:lnTo>
              <a:lnTo>
                <a:pt x="0" y="319341"/>
              </a:lnTo>
              <a:lnTo>
                <a:pt x="0" y="604482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35392" y="1956008"/>
        <a:ext cx="341112" cy="6350"/>
      </dsp:txXfrm>
    </dsp:sp>
    <dsp:sp modelId="{7CF3F1DC-070C-4D31-A2F9-03A40B7DA1DD}">
      <dsp:nvSpPr>
        <dsp:cNvPr id="0" name=""/>
        <dsp:cNvSpPr/>
      </dsp:nvSpPr>
      <dsp:spPr>
        <a:xfrm>
          <a:off x="7821644" y="2006"/>
          <a:ext cx="2761227" cy="165673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State of Health Evaluation</a:t>
          </a:r>
          <a:endParaRPr lang="en-US" sz="2300" kern="1200" dirty="0"/>
        </a:p>
      </dsp:txBody>
      <dsp:txXfrm>
        <a:off x="7821644" y="2006"/>
        <a:ext cx="2761227" cy="1656736"/>
      </dsp:txXfrm>
    </dsp:sp>
    <dsp:sp modelId="{3FD2029D-89A5-4D8D-9535-593D589B7148}">
      <dsp:nvSpPr>
        <dsp:cNvPr id="0" name=""/>
        <dsp:cNvSpPr/>
      </dsp:nvSpPr>
      <dsp:spPr>
        <a:xfrm>
          <a:off x="3788452" y="3076473"/>
          <a:ext cx="6044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482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74816" y="3119017"/>
        <a:ext cx="31754" cy="6350"/>
      </dsp:txXfrm>
    </dsp:sp>
    <dsp:sp modelId="{B5F5ACD0-68D1-4DB1-99F4-C8569B648B74}">
      <dsp:nvSpPr>
        <dsp:cNvPr id="0" name=""/>
        <dsp:cNvSpPr/>
      </dsp:nvSpPr>
      <dsp:spPr>
        <a:xfrm>
          <a:off x="1029024" y="2293825"/>
          <a:ext cx="2761227" cy="165673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/>
            <a:t>Battery Module Reconfiguration</a:t>
          </a:r>
          <a:endParaRPr lang="en-US" sz="2300" kern="1200"/>
        </a:p>
      </dsp:txBody>
      <dsp:txXfrm>
        <a:off x="1029024" y="2293825"/>
        <a:ext cx="2761227" cy="1656736"/>
      </dsp:txXfrm>
    </dsp:sp>
    <dsp:sp modelId="{DBAA10F3-15CA-4871-BCB1-61DA6EB0BA6B}">
      <dsp:nvSpPr>
        <dsp:cNvPr id="0" name=""/>
        <dsp:cNvSpPr/>
      </dsp:nvSpPr>
      <dsp:spPr>
        <a:xfrm>
          <a:off x="7184762" y="3076473"/>
          <a:ext cx="60448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482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71126" y="3119017"/>
        <a:ext cx="31754" cy="6350"/>
      </dsp:txXfrm>
    </dsp:sp>
    <dsp:sp modelId="{2C23CF5F-7956-4B70-ABCD-7D4D610E1332}">
      <dsp:nvSpPr>
        <dsp:cNvPr id="0" name=""/>
        <dsp:cNvSpPr/>
      </dsp:nvSpPr>
      <dsp:spPr>
        <a:xfrm>
          <a:off x="4425334" y="2293825"/>
          <a:ext cx="2761227" cy="165673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/>
            <a:t>Battery Management System Integration</a:t>
          </a:r>
          <a:endParaRPr lang="en-US" sz="2300" kern="1200"/>
        </a:p>
      </dsp:txBody>
      <dsp:txXfrm>
        <a:off x="4425334" y="2293825"/>
        <a:ext cx="2761227" cy="1656736"/>
      </dsp:txXfrm>
    </dsp:sp>
    <dsp:sp modelId="{AF6967BC-CA7B-444F-9537-68AAD746BA45}">
      <dsp:nvSpPr>
        <dsp:cNvPr id="0" name=""/>
        <dsp:cNvSpPr/>
      </dsp:nvSpPr>
      <dsp:spPr>
        <a:xfrm>
          <a:off x="7821644" y="2293825"/>
          <a:ext cx="2761227" cy="165673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/>
            <a:t>Stationary Energy Storage Application</a:t>
          </a:r>
          <a:endParaRPr lang="en-US" sz="2300" kern="1200"/>
        </a:p>
      </dsp:txBody>
      <dsp:txXfrm>
        <a:off x="7821644" y="2293825"/>
        <a:ext cx="2761227" cy="16567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6BF36D-9FCB-4872-9AB1-B14D4F2EF533}">
      <dsp:nvSpPr>
        <dsp:cNvPr id="0" name=""/>
        <dsp:cNvSpPr/>
      </dsp:nvSpPr>
      <dsp:spPr>
        <a:xfrm>
          <a:off x="275965" y="182873"/>
          <a:ext cx="1368756" cy="13687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017EE-1C95-489B-AA5E-910321ED08D6}">
      <dsp:nvSpPr>
        <dsp:cNvPr id="0" name=""/>
        <dsp:cNvSpPr/>
      </dsp:nvSpPr>
      <dsp:spPr>
        <a:xfrm>
          <a:off x="563404" y="470312"/>
          <a:ext cx="793878" cy="7938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6F332-82CD-4C61-9A13-505487E17A05}">
      <dsp:nvSpPr>
        <dsp:cNvPr id="0" name=""/>
        <dsp:cNvSpPr/>
      </dsp:nvSpPr>
      <dsp:spPr>
        <a:xfrm>
          <a:off x="1918345" y="250435"/>
          <a:ext cx="3226354" cy="1368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Identification of the optimal State-of-Health (</a:t>
          </a:r>
          <a:r>
            <a:rPr lang="en-US" sz="1900" kern="1200" dirty="0" err="1"/>
            <a:t>SoH</a:t>
          </a:r>
          <a:r>
            <a:rPr lang="en-US" sz="1900" kern="1200" dirty="0"/>
            <a:t>) threshold for second-life EV battery applications</a:t>
          </a:r>
        </a:p>
      </dsp:txBody>
      <dsp:txXfrm>
        <a:off x="1918345" y="250435"/>
        <a:ext cx="3226354" cy="1368756"/>
      </dsp:txXfrm>
    </dsp:sp>
    <dsp:sp modelId="{6E367007-6448-4960-A07B-E928CB54DC3C}">
      <dsp:nvSpPr>
        <dsp:cNvPr id="0" name=""/>
        <dsp:cNvSpPr/>
      </dsp:nvSpPr>
      <dsp:spPr>
        <a:xfrm>
          <a:off x="5726548" y="182873"/>
          <a:ext cx="1368756" cy="13687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F8F7D-EC3B-4B80-A3E4-DFD1EFC4E98C}">
      <dsp:nvSpPr>
        <dsp:cNvPr id="0" name=""/>
        <dsp:cNvSpPr/>
      </dsp:nvSpPr>
      <dsp:spPr>
        <a:xfrm>
          <a:off x="6013987" y="470312"/>
          <a:ext cx="793878" cy="7938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2FEA5-E240-45C1-8C86-0B8D575936FB}">
      <dsp:nvSpPr>
        <dsp:cNvPr id="0" name=""/>
        <dsp:cNvSpPr/>
      </dsp:nvSpPr>
      <dsp:spPr>
        <a:xfrm>
          <a:off x="7388609" y="182873"/>
          <a:ext cx="3226354" cy="1368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Evaluation of the performance capability of degraded EV batteries in stationary energy storage systems</a:t>
          </a:r>
        </a:p>
      </dsp:txBody>
      <dsp:txXfrm>
        <a:off x="7388609" y="182873"/>
        <a:ext cx="3226354" cy="1368756"/>
      </dsp:txXfrm>
    </dsp:sp>
    <dsp:sp modelId="{19835580-AC4E-44A1-9150-BAFED0563144}">
      <dsp:nvSpPr>
        <dsp:cNvPr id="0" name=""/>
        <dsp:cNvSpPr/>
      </dsp:nvSpPr>
      <dsp:spPr>
        <a:xfrm>
          <a:off x="275965" y="2187237"/>
          <a:ext cx="1368756" cy="13687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961D78-BC19-4DB7-B4F0-F68062A2A203}">
      <dsp:nvSpPr>
        <dsp:cNvPr id="0" name=""/>
        <dsp:cNvSpPr/>
      </dsp:nvSpPr>
      <dsp:spPr>
        <a:xfrm>
          <a:off x="563404" y="2474676"/>
          <a:ext cx="793878" cy="7938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4D3FD-2299-484B-9605-FC123CB38893}">
      <dsp:nvSpPr>
        <dsp:cNvPr id="0" name=""/>
        <dsp:cNvSpPr/>
      </dsp:nvSpPr>
      <dsp:spPr>
        <a:xfrm>
          <a:off x="1938026" y="2187237"/>
          <a:ext cx="3226354" cy="1368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Identification of technical and safety challenges associated with repurposed batteries</a:t>
          </a:r>
        </a:p>
      </dsp:txBody>
      <dsp:txXfrm>
        <a:off x="1938026" y="2187237"/>
        <a:ext cx="3226354" cy="1368756"/>
      </dsp:txXfrm>
    </dsp:sp>
    <dsp:sp modelId="{9B24CA1B-5B1C-43B9-A954-24F9F8885101}">
      <dsp:nvSpPr>
        <dsp:cNvPr id="0" name=""/>
        <dsp:cNvSpPr/>
      </dsp:nvSpPr>
      <dsp:spPr>
        <a:xfrm>
          <a:off x="5726548" y="2187237"/>
          <a:ext cx="1368756" cy="13687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CCB30-6368-4191-A9A8-9840F0E38A8D}">
      <dsp:nvSpPr>
        <dsp:cNvPr id="0" name=""/>
        <dsp:cNvSpPr/>
      </dsp:nvSpPr>
      <dsp:spPr>
        <a:xfrm>
          <a:off x="6013987" y="2474676"/>
          <a:ext cx="793878" cy="7938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87CB2-706F-4551-A906-03FB90C72685}">
      <dsp:nvSpPr>
        <dsp:cNvPr id="0" name=""/>
        <dsp:cNvSpPr/>
      </dsp:nvSpPr>
      <dsp:spPr>
        <a:xfrm>
          <a:off x="7388609" y="2187237"/>
          <a:ext cx="3226354" cy="1368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Recommendations for efficient battery repurposing strategies and lifecycle management</a:t>
          </a:r>
        </a:p>
      </dsp:txBody>
      <dsp:txXfrm>
        <a:off x="7388609" y="2187237"/>
        <a:ext cx="3226354" cy="1368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889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069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546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877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444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517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443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60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796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370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47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9530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9770EC-0250-4202-6417-669AF09624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387" r="9091" b="12133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7CA1E7-4623-7392-CEAC-2B6C82CC24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5" y="1715389"/>
            <a:ext cx="11734804" cy="364030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dirty="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TECHNICAL EVALUATION OF SECOND‑LIFE EV BATTERIES FOR STATIONARY ENERGY STORAGE APPLICATIONS </a:t>
            </a:r>
            <a:endParaRPr lang="en-IN" sz="4400" dirty="0">
              <a:solidFill>
                <a:srgbClr val="FFFFFF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F67624-4B5B-B256-43DE-F1675A8C7A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090" y="5253050"/>
            <a:ext cx="4917826" cy="969264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sz="1500" dirty="0">
                <a:solidFill>
                  <a:srgbClr val="FFFFFF"/>
                </a:solidFill>
                <a:latin typeface="Amasis MT Pro Medium" panose="02040604050005020304" pitchFamily="18" charset="0"/>
              </a:rPr>
              <a:t>Anandu Unnikrishnan Nair</a:t>
            </a:r>
          </a:p>
          <a:p>
            <a:pPr>
              <a:lnSpc>
                <a:spcPct val="120000"/>
              </a:lnSpc>
            </a:pPr>
            <a:r>
              <a:rPr lang="en-GB" sz="1500" dirty="0">
                <a:solidFill>
                  <a:srgbClr val="FFFFFF"/>
                </a:solidFill>
                <a:latin typeface="Amasis MT Pro Medium" panose="02040604050005020304" pitchFamily="18" charset="0"/>
              </a:rPr>
              <a:t>MSc Automotive Engineering – Research Methods</a:t>
            </a:r>
          </a:p>
          <a:p>
            <a:pPr>
              <a:lnSpc>
                <a:spcPct val="120000"/>
              </a:lnSpc>
            </a:pPr>
            <a:endParaRPr lang="en-IN" sz="1300" dirty="0">
              <a:solidFill>
                <a:srgbClr val="FFFFFF"/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7501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32A9D-B300-C7D5-1724-13BDED087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10890928" cy="971550"/>
          </a:xfrm>
        </p:spPr>
        <p:txBody>
          <a:bodyPr anchor="t">
            <a:normAutofit/>
          </a:bodyPr>
          <a:lstStyle/>
          <a:p>
            <a:r>
              <a:rPr lang="en-IN" dirty="0"/>
              <a:t>BACKGROUND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AA7464-1EB7-A869-C7D3-AA680BBA9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A5F1CA7-F917-6A5A-7D20-72DF5BFBE1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057" y="2748734"/>
            <a:ext cx="5648193" cy="30782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54574-8A4E-DE37-2693-E7681BC78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1063" y="2537460"/>
            <a:ext cx="4659945" cy="3760459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Rapid growth of electric vehicles (EVs) worldwide.</a:t>
            </a:r>
          </a:p>
          <a:p>
            <a:pPr>
              <a:lnSpc>
                <a:spcPct val="110000"/>
              </a:lnSpc>
            </a:pPr>
            <a:r>
              <a:rPr lang="en-IN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Lithium-ion batteries dominate EV energy storage systems.</a:t>
            </a:r>
            <a:endParaRPr lang="en-US" sz="17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EV batteries typically reach end-of-life at 70–80% State of Health (</a:t>
            </a:r>
            <a:r>
              <a:rPr lang="en-US" sz="1700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SoH</a:t>
            </a: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).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However, significant capacity remains for stationary applications.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This creates opportunities for second-life energy storage applications.</a:t>
            </a:r>
          </a:p>
          <a:p>
            <a:pPr>
              <a:lnSpc>
                <a:spcPct val="110000"/>
              </a:lnSpc>
            </a:pPr>
            <a:endParaRPr lang="en-IN" sz="1700" dirty="0"/>
          </a:p>
        </p:txBody>
      </p:sp>
    </p:spTree>
    <p:extLst>
      <p:ext uri="{BB962C8B-B14F-4D97-AF65-F5344CB8AC3E}">
        <p14:creationId xmlns:p14="http://schemas.microsoft.com/office/powerpoint/2010/main" val="4282564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C2E7C-F39A-F2AA-46A5-89382DEF9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502152" cy="3591463"/>
          </a:xfrm>
        </p:spPr>
        <p:txBody>
          <a:bodyPr anchor="t">
            <a:normAutofit/>
          </a:bodyPr>
          <a:lstStyle/>
          <a:p>
            <a:r>
              <a:rPr lang="en-IN"/>
              <a:t>RESEARCH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4DD07-E108-0084-3399-F61C5C541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1664" y="1371601"/>
            <a:ext cx="6817884" cy="492631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 b="1" u="sng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Battery Retirement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EV batteries reach end-of-life at 70–80% </a:t>
            </a:r>
            <a:r>
              <a:rPr lang="en-US" sz="1700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SoH</a:t>
            </a:r>
            <a:endParaRPr lang="en-US" sz="17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Significant usable capacity remains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u="sng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Challenges for Second-Life Use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Battery degradation variability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Difficulty in accurate </a:t>
            </a:r>
            <a:r>
              <a:rPr lang="en-US" sz="1700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SoH</a:t>
            </a: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estimation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Thermal safety risks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Lack of standard evaluation frameworks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u="sng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Result</a:t>
            </a:r>
          </a:p>
          <a:p>
            <a:pPr>
              <a:lnSpc>
                <a:spcPct val="110000"/>
              </a:lnSpc>
            </a:pPr>
            <a:r>
              <a:rPr lang="en-GB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Uncertainty in performance and reliability of second-life systems.</a:t>
            </a:r>
          </a:p>
          <a:p>
            <a:pPr>
              <a:lnSpc>
                <a:spcPct val="110000"/>
              </a:lnSpc>
            </a:pPr>
            <a:endParaRPr lang="en-IN" sz="17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757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AF4631-7620-AC0B-80AA-58A83F0F4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931920" cy="3919267"/>
          </a:xfrm>
        </p:spPr>
        <p:txBody>
          <a:bodyPr anchor="t">
            <a:normAutofit/>
          </a:bodyPr>
          <a:lstStyle/>
          <a:p>
            <a:r>
              <a:rPr lang="en-IN" dirty="0"/>
              <a:t>RESEARCH GAP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469B4F-C6F4-1C44-8562-EE841355D7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6986034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163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6676F-9884-751E-5535-265B83FFC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IN" dirty="0"/>
              <a:t> Aim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4903D8-2AD8-D133-47A4-753514ED89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1235371"/>
              </p:ext>
            </p:extLst>
          </p:nvPr>
        </p:nvGraphicFramePr>
        <p:xfrm>
          <a:off x="640079" y="2307479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4997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567BA-43BD-BFCC-10AE-DA98B3CE5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IN" dirty="0"/>
              <a:t>RESEARCH OBJECTIVES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9EE2920-66AA-A174-BCF1-D7F7CC1A5876}"/>
              </a:ext>
            </a:extLst>
          </p:cNvPr>
          <p:cNvSpPr txBox="1"/>
          <p:nvPr/>
        </p:nvSpPr>
        <p:spPr>
          <a:xfrm>
            <a:off x="3047163" y="2554349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lang="en-US" altLang="en-US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endParaRPr lang="en-IN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DF99B98-E4A4-1D22-4C7E-038ADC0CD6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4748068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6081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730C1-B1C8-8B6D-6471-AE6C6219E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10890928" cy="971550"/>
          </a:xfrm>
        </p:spPr>
        <p:txBody>
          <a:bodyPr anchor="t">
            <a:normAutofit/>
          </a:bodyPr>
          <a:lstStyle/>
          <a:p>
            <a:r>
              <a:rPr lang="en-IN" dirty="0"/>
              <a:t>LITHIUM‑ION BATTERY DEGRADATION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AA7464-1EB7-A869-C7D3-AA680BBA9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1FB209E7-76E0-15EC-350A-10A552EFDA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683748"/>
            <a:ext cx="5648193" cy="30683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D5395-F237-8E96-60E3-10FDC2A46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1063" y="2537460"/>
            <a:ext cx="4957143" cy="3794514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IN" sz="1600" b="1" u="sng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Battery Degradation Mechanisms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EV lithium-ion batteries degrade due to several electrochemical processes: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• Solid Electrolyte Interphase (SEI) layer   growth  </a:t>
            </a:r>
            <a:b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• Lithium plating during high-rate charging</a:t>
            </a:r>
            <a:b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• Electrode material structural degradation</a:t>
            </a:r>
            <a:b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• Electrolyte decomposition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IN" sz="1600" b="1" u="sng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Impact on Performance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• capacity fade</a:t>
            </a:r>
            <a:b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• increased internal resistance</a:t>
            </a:r>
            <a:b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IN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• reduced battery efficiency</a:t>
            </a:r>
          </a:p>
          <a:p>
            <a:pPr marL="0" indent="0">
              <a:lnSpc>
                <a:spcPct val="110000"/>
              </a:lnSpc>
              <a:buNone/>
            </a:pP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3367375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B9C46-3D6F-867F-973D-2DF14252B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10890928" cy="971550"/>
          </a:xfrm>
        </p:spPr>
        <p:txBody>
          <a:bodyPr anchor="t">
            <a:normAutofit/>
          </a:bodyPr>
          <a:lstStyle/>
          <a:p>
            <a:r>
              <a:rPr lang="en-US" dirty="0"/>
              <a:t>BATTERY STATE OF HEALTH (SOH)</a:t>
            </a:r>
            <a:endParaRPr lang="en-IN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9AA7464-1EB7-A869-C7D3-AA680BBA9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EB736E1-3279-4137-F412-412601B9D1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2537460"/>
            <a:ext cx="5039790" cy="3760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A0D79-E81B-74AA-F0D5-3BA0A1EF4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1063" y="2537460"/>
            <a:ext cx="4659945" cy="376045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SoH</a:t>
            </a:r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= (Current Capacity / Rated Capacity) × 100</a:t>
            </a:r>
          </a:p>
          <a:p>
            <a:pPr marL="0" indent="0">
              <a:buNone/>
            </a:pPr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Common estimation techniques:</a:t>
            </a:r>
          </a:p>
          <a:p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Coulomb counting</a:t>
            </a:r>
          </a:p>
          <a:p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Electrochemical impedance spectroscopy (EIS)</a:t>
            </a:r>
          </a:p>
          <a:p>
            <a:r>
              <a:rPr lang="en-US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Machine learning prediction models</a:t>
            </a:r>
            <a:endParaRPr lang="en-IN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801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BDF47-F808-BFCC-0D7E-066834421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SECOND‑LIFE BATTERY SYSTEM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3FB7F2-81EB-D0FA-584A-D5CC21251B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859713"/>
              </p:ext>
            </p:extLst>
          </p:nvPr>
        </p:nvGraphicFramePr>
        <p:xfrm>
          <a:off x="275303" y="2300748"/>
          <a:ext cx="11611897" cy="395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040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46F2C3-7612-122D-126B-916BACA8A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6291472" cy="1097280"/>
          </a:xfrm>
        </p:spPr>
        <p:txBody>
          <a:bodyPr anchor="t">
            <a:normAutofit/>
          </a:bodyPr>
          <a:lstStyle/>
          <a:p>
            <a:r>
              <a:rPr lang="en-IN"/>
              <a:t>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7939A-83CD-BF04-BC18-7D7D95CD6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176036"/>
            <a:ext cx="6291472" cy="412394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Second-life EV batteries can be used in several applications: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• Renewable energy storage (solar and wind)</a:t>
            </a:r>
            <a:b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• Grid </a:t>
            </a:r>
            <a:r>
              <a:rPr lang="en-US" sz="1700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stabilisation</a:t>
            </a: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and peak load management</a:t>
            </a:r>
            <a:b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• Microgrid energy systems</a:t>
            </a:r>
            <a:b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</a:b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     • Residential and commercial energy storage</a:t>
            </a:r>
          </a:p>
          <a:p>
            <a:pPr marL="0" indent="0" algn="just">
              <a:lnSpc>
                <a:spcPct val="110000"/>
              </a:lnSpc>
              <a:buNone/>
            </a:pP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One real-world example of second-life EV batteries is the Nissan </a:t>
            </a:r>
            <a:r>
              <a:rPr lang="en-US" sz="1700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xStorage</a:t>
            </a: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project. In this system, used Nissan LEAF batteries are repurposed into stationary energy storage units. A large installation at the Johan Cruyff Arena in Amsterdam uses around 250 second-life EV battery packs to store electricity and </a:t>
            </a:r>
            <a:r>
              <a:rPr lang="en-US" sz="1700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stabilise</a:t>
            </a:r>
            <a:r>
              <a:rPr lang="en-US" sz="17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the local power grid.</a:t>
            </a:r>
          </a:p>
          <a:p>
            <a:pPr>
              <a:lnSpc>
                <a:spcPct val="110000"/>
              </a:lnSpc>
            </a:pPr>
            <a:endParaRPr lang="en-IN" sz="1700" dirty="0"/>
          </a:p>
        </p:txBody>
      </p:sp>
      <p:pic>
        <p:nvPicPr>
          <p:cNvPr id="12" name="Picture 11" descr="A solar panel farm">
            <a:extLst>
              <a:ext uri="{FF2B5EF4-FFF2-40B4-BE49-F238E27FC236}">
                <a16:creationId xmlns:a16="http://schemas.microsoft.com/office/drawing/2014/main" id="{71D2C33C-C1AA-4D05-D901-5E08C33F44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99" r="16906" b="-2"/>
          <a:stretch>
            <a:fillRect/>
          </a:stretch>
        </p:blipFill>
        <p:spPr>
          <a:xfrm>
            <a:off x="7776429" y="914400"/>
            <a:ext cx="4414591" cy="5357106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774468" y="6271515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312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eakers with solution on shelf in lab">
            <a:extLst>
              <a:ext uri="{FF2B5EF4-FFF2-40B4-BE49-F238E27FC236}">
                <a16:creationId xmlns:a16="http://schemas.microsoft.com/office/drawing/2014/main" id="{85B243DB-E447-ABF2-F069-7616FCBD2C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7F745A-8C6E-9F46-E467-2706CB897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IN" dirty="0"/>
              <a:t>METHODOLOGY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D0096-A470-EE70-F441-97827C4FD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06" y="2682912"/>
            <a:ext cx="5322272" cy="351756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Research Methodology</a:t>
            </a:r>
            <a:endParaRPr lang="en-US" sz="1600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This study will adopt the following approach: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Literature review of EV battery degradation studies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Analysis of battery performance data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Evaluation of State-of-Health estimation techniques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 Assessment of second-life battery performance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Investigation of thermal safety and operational risks</a:t>
            </a:r>
          </a:p>
          <a:p>
            <a:pPr>
              <a:lnSpc>
                <a:spcPct val="110000"/>
              </a:lnSpc>
            </a:pP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1739770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76864-7564-4A9C-3BE5-C34F36C94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GB" dirty="0"/>
              <a:t>EXPECTED OUTCOMES</a:t>
            </a:r>
            <a:endParaRPr lang="en-IN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D67C9A-B57F-B1D9-3E91-818074CAE5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0405293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5684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A0B5C-CEEC-AE25-32A9-203C1B1DF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IN" dirty="0"/>
              <a:t>Timeline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AA1D2D2-BFD6-4A9B-0D9B-4E37B007F7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004884"/>
              </p:ext>
            </p:extLst>
          </p:nvPr>
        </p:nvGraphicFramePr>
        <p:xfrm>
          <a:off x="1879042" y="2607561"/>
          <a:ext cx="8509681" cy="36903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719632">
                  <a:extLst>
                    <a:ext uri="{9D8B030D-6E8A-4147-A177-3AD203B41FA5}">
                      <a16:colId xmlns:a16="http://schemas.microsoft.com/office/drawing/2014/main" val="1302946291"/>
                    </a:ext>
                  </a:extLst>
                </a:gridCol>
                <a:gridCol w="3602253">
                  <a:extLst>
                    <a:ext uri="{9D8B030D-6E8A-4147-A177-3AD203B41FA5}">
                      <a16:colId xmlns:a16="http://schemas.microsoft.com/office/drawing/2014/main" val="124600223"/>
                    </a:ext>
                  </a:extLst>
                </a:gridCol>
                <a:gridCol w="3187796">
                  <a:extLst>
                    <a:ext uri="{9D8B030D-6E8A-4147-A177-3AD203B41FA5}">
                      <a16:colId xmlns:a16="http://schemas.microsoft.com/office/drawing/2014/main" val="2309576764"/>
                    </a:ext>
                  </a:extLst>
                </a:gridCol>
              </a:tblGrid>
              <a:tr h="807948">
                <a:tc>
                  <a:txBody>
                    <a:bodyPr/>
                    <a:lstStyle/>
                    <a:p>
                      <a:r>
                        <a:rPr lang="en-IN" sz="2100" dirty="0"/>
                        <a:t>PHASE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 dirty="0"/>
                        <a:t>ACTIVITY 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100" dirty="0"/>
                        <a:t>DURATION</a:t>
                      </a:r>
                    </a:p>
                    <a:p>
                      <a:endParaRPr lang="en-IN" sz="2100" dirty="0"/>
                    </a:p>
                  </a:txBody>
                  <a:tcPr marL="109182" marR="109182" marT="54591" marB="54591"/>
                </a:tc>
                <a:extLst>
                  <a:ext uri="{0D108BD9-81ED-4DB2-BD59-A6C34878D82A}">
                    <a16:rowId xmlns:a16="http://schemas.microsoft.com/office/drawing/2014/main" val="991645518"/>
                  </a:ext>
                </a:extLst>
              </a:tr>
              <a:tr h="480402">
                <a:tc>
                  <a:txBody>
                    <a:bodyPr/>
                    <a:lstStyle/>
                    <a:p>
                      <a:r>
                        <a:rPr lang="en-US" sz="2100"/>
                        <a:t>1</a:t>
                      </a:r>
                      <a:endParaRPr lang="en-IN" sz="2100"/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Literature Review 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Weeks 1–3</a:t>
                      </a:r>
                    </a:p>
                  </a:txBody>
                  <a:tcPr marL="109182" marR="109182" marT="54591" marB="54591"/>
                </a:tc>
                <a:extLst>
                  <a:ext uri="{0D108BD9-81ED-4DB2-BD59-A6C34878D82A}">
                    <a16:rowId xmlns:a16="http://schemas.microsoft.com/office/drawing/2014/main" val="2474531619"/>
                  </a:ext>
                </a:extLst>
              </a:tr>
              <a:tr h="480402">
                <a:tc>
                  <a:txBody>
                    <a:bodyPr/>
                    <a:lstStyle/>
                    <a:p>
                      <a:r>
                        <a:rPr lang="en-US" sz="2100"/>
                        <a:t>2</a:t>
                      </a:r>
                      <a:endParaRPr lang="en-IN" sz="2100"/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Degradation Analysis 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Weeks 4–6</a:t>
                      </a:r>
                    </a:p>
                  </a:txBody>
                  <a:tcPr marL="109182" marR="109182" marT="54591" marB="54591"/>
                </a:tc>
                <a:extLst>
                  <a:ext uri="{0D108BD9-81ED-4DB2-BD59-A6C34878D82A}">
                    <a16:rowId xmlns:a16="http://schemas.microsoft.com/office/drawing/2014/main" val="620931175"/>
                  </a:ext>
                </a:extLst>
              </a:tr>
              <a:tr h="480402">
                <a:tc>
                  <a:txBody>
                    <a:bodyPr/>
                    <a:lstStyle/>
                    <a:p>
                      <a:r>
                        <a:rPr lang="en-US" sz="2100"/>
                        <a:t>3</a:t>
                      </a:r>
                      <a:endParaRPr lang="en-IN" sz="2100"/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SoH Evaluation 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 dirty="0"/>
                        <a:t>Weeks 7–9</a:t>
                      </a:r>
                    </a:p>
                  </a:txBody>
                  <a:tcPr marL="109182" marR="109182" marT="54591" marB="54591"/>
                </a:tc>
                <a:extLst>
                  <a:ext uri="{0D108BD9-81ED-4DB2-BD59-A6C34878D82A}">
                    <a16:rowId xmlns:a16="http://schemas.microsoft.com/office/drawing/2014/main" val="3445609496"/>
                  </a:ext>
                </a:extLst>
              </a:tr>
              <a:tr h="480402">
                <a:tc>
                  <a:txBody>
                    <a:bodyPr/>
                    <a:lstStyle/>
                    <a:p>
                      <a:r>
                        <a:rPr lang="en-US" sz="2100"/>
                        <a:t>4</a:t>
                      </a:r>
                      <a:endParaRPr lang="en-IN" sz="2100"/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Methodology &amp; Case Study 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Weeks 10–12</a:t>
                      </a:r>
                    </a:p>
                  </a:txBody>
                  <a:tcPr marL="109182" marR="109182" marT="54591" marB="54591"/>
                </a:tc>
                <a:extLst>
                  <a:ext uri="{0D108BD9-81ED-4DB2-BD59-A6C34878D82A}">
                    <a16:rowId xmlns:a16="http://schemas.microsoft.com/office/drawing/2014/main" val="2875458382"/>
                  </a:ext>
                </a:extLst>
              </a:tr>
              <a:tr h="480402">
                <a:tc>
                  <a:txBody>
                    <a:bodyPr/>
                    <a:lstStyle/>
                    <a:p>
                      <a:r>
                        <a:rPr lang="en-US" sz="2100"/>
                        <a:t>5</a:t>
                      </a:r>
                      <a:endParaRPr lang="en-IN" sz="2100"/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Data Analysis 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Weeks 13–14</a:t>
                      </a:r>
                    </a:p>
                  </a:txBody>
                  <a:tcPr marL="109182" marR="109182" marT="54591" marB="54591"/>
                </a:tc>
                <a:extLst>
                  <a:ext uri="{0D108BD9-81ED-4DB2-BD59-A6C34878D82A}">
                    <a16:rowId xmlns:a16="http://schemas.microsoft.com/office/drawing/2014/main" val="1455555176"/>
                  </a:ext>
                </a:extLst>
              </a:tr>
              <a:tr h="480402">
                <a:tc>
                  <a:txBody>
                    <a:bodyPr/>
                    <a:lstStyle/>
                    <a:p>
                      <a:r>
                        <a:rPr lang="en-US" sz="2100"/>
                        <a:t>6</a:t>
                      </a:r>
                      <a:endParaRPr lang="en-IN" sz="2100"/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/>
                        <a:t>Report Writing </a:t>
                      </a:r>
                    </a:p>
                  </a:txBody>
                  <a:tcPr marL="109182" marR="109182" marT="54591" marB="54591"/>
                </a:tc>
                <a:tc>
                  <a:txBody>
                    <a:bodyPr/>
                    <a:lstStyle/>
                    <a:p>
                      <a:r>
                        <a:rPr lang="en-IN" sz="2100" dirty="0"/>
                        <a:t>Weeks 15–16</a:t>
                      </a:r>
                    </a:p>
                  </a:txBody>
                  <a:tcPr marL="109182" marR="109182" marT="54591" marB="54591"/>
                </a:tc>
                <a:extLst>
                  <a:ext uri="{0D108BD9-81ED-4DB2-BD59-A6C34878D82A}">
                    <a16:rowId xmlns:a16="http://schemas.microsoft.com/office/drawing/2014/main" val="22072269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62121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E40E8-280C-60E2-EA94-30C75D8BF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 anchor="t">
            <a:normAutofit/>
          </a:bodyPr>
          <a:lstStyle/>
          <a:p>
            <a:r>
              <a:rPr lang="en-IN" dirty="0"/>
              <a:t>KEY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7B952-567C-CA65-D203-D888E54B3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633472"/>
            <a:ext cx="10890929" cy="3666744"/>
          </a:xfrm>
        </p:spPr>
        <p:txBody>
          <a:bodyPr>
            <a:normAutofit/>
          </a:bodyPr>
          <a:lstStyle/>
          <a:p>
            <a:r>
              <a:rPr lang="en-IN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Harper et al. (2019) – Nature</a:t>
            </a:r>
          </a:p>
          <a:p>
            <a:r>
              <a:rPr lang="en-IN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Martinez‑Laserna et al. (2018) – Renewable &amp; Sustainable Energy Reviews</a:t>
            </a:r>
          </a:p>
          <a:p>
            <a:r>
              <a:rPr lang="en-IN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Casals et al. (2017) – Journal of Cleaner Production</a:t>
            </a:r>
          </a:p>
          <a:p>
            <a:r>
              <a:rPr lang="en-IN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Heymans et al. (2014) – Energy Policy</a:t>
            </a:r>
          </a:p>
          <a:p>
            <a:r>
              <a:rPr lang="en-IN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Neubauer &amp; </a:t>
            </a:r>
            <a:r>
              <a:rPr lang="en-IN" dirty="0" err="1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Pesaran</a:t>
            </a:r>
            <a:r>
              <a:rPr lang="en-IN" dirty="0">
                <a:latin typeface="Ebrima" panose="02000000000000000000" pitchFamily="2" charset="0"/>
                <a:ea typeface="Ebrima" panose="02000000000000000000" pitchFamily="2" charset="0"/>
                <a:cs typeface="Ebrima" panose="02000000000000000000" pitchFamily="2" charset="0"/>
              </a:rPr>
              <a:t> (2011) – NREL Report</a:t>
            </a:r>
          </a:p>
          <a:p>
            <a:pPr marL="0" indent="0">
              <a:buNone/>
            </a:pPr>
            <a:endParaRPr lang="en-IN" dirty="0">
              <a:latin typeface="Ebrima" panose="02000000000000000000" pitchFamily="2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B1E2835-13A9-CE41-5BA6-8BF45C9EE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922211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704</Words>
  <Application>Microsoft Office PowerPoint</Application>
  <PresentationFormat>Widescreen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ADLaM Display</vt:lpstr>
      <vt:lpstr>Amasis MT Pro Medium</vt:lpstr>
      <vt:lpstr>Arial</vt:lpstr>
      <vt:lpstr>Ebrima</vt:lpstr>
      <vt:lpstr>Grandview Display</vt:lpstr>
      <vt:lpstr>Neue Haas Grotesk Text Pro</vt:lpstr>
      <vt:lpstr>DashVTI</vt:lpstr>
      <vt:lpstr>TECHNICAL EVALUATION OF SECOND‑LIFE EV BATTERIES FOR STATIONARY ENERGY STORAGE APPLICATIONS </vt:lpstr>
      <vt:lpstr>BACKGROUND</vt:lpstr>
      <vt:lpstr>RESEARCH PROBLEM</vt:lpstr>
      <vt:lpstr>RESEARCH GAP</vt:lpstr>
      <vt:lpstr> Aim</vt:lpstr>
      <vt:lpstr>RESEARCH OBJECTIVES</vt:lpstr>
      <vt:lpstr>LITHIUM‑ION BATTERY DEGRADATION</vt:lpstr>
      <vt:lpstr>BATTERY STATE OF HEALTH (SOH)</vt:lpstr>
      <vt:lpstr>SECOND‑LIFE BATTERY SYSTEM</vt:lpstr>
      <vt:lpstr>APPLICATIONS</vt:lpstr>
      <vt:lpstr>METHODOLOGY</vt:lpstr>
      <vt:lpstr>EXPECTED OUTCOMES</vt:lpstr>
      <vt:lpstr>Timeline</vt:lpstr>
      <vt:lpstr>KEY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SAMEELA Geethu</dc:creator>
  <cp:lastModifiedBy>Anandu Unnikrishnan Nair (2411630)</cp:lastModifiedBy>
  <cp:revision>4</cp:revision>
  <dcterms:created xsi:type="dcterms:W3CDTF">2026-03-22T13:53:11Z</dcterms:created>
  <dcterms:modified xsi:type="dcterms:W3CDTF">2026-03-23T10:48:33Z</dcterms:modified>
</cp:coreProperties>
</file>