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6" r:id="rId2"/>
    <p:sldId id="259" r:id="rId3"/>
    <p:sldId id="257" r:id="rId4"/>
    <p:sldId id="258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92"/>
    <p:restoredTop sz="94608"/>
  </p:normalViewPr>
  <p:slideViewPr>
    <p:cSldViewPr snapToGrid="0" snapToObjects="1">
      <p:cViewPr varScale="1">
        <p:scale>
          <a:sx n="99" d="100"/>
          <a:sy n="99" d="100"/>
        </p:scale>
        <p:origin x="27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920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714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292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7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808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762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9669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26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947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2908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5371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0635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7862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49101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38020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1566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25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2/25/20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5310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1" r:id="rId1"/>
    <p:sldLayoutId id="2147483700" r:id="rId2"/>
    <p:sldLayoutId id="2147483699" r:id="rId3"/>
    <p:sldLayoutId id="2147483698" r:id="rId4"/>
    <p:sldLayoutId id="2147483697" r:id="rId5"/>
    <p:sldLayoutId id="2147483696" r:id="rId6"/>
    <p:sldLayoutId id="2147483695" r:id="rId7"/>
    <p:sldLayoutId id="2147483694" r:id="rId8"/>
    <p:sldLayoutId id="2147483693" r:id="rId9"/>
    <p:sldLayoutId id="2147483692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9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7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toofarnorth/5590138967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://commons.wikimedia.org/wiki/File:Green_turtle_in_Kona_2008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hyperlink" Target="http://en.wikipedia.org/wiki/File:Tiger_shark.jpg" TargetMode="External"/><Relationship Id="rId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seos-project.eu/oceancolour/oceancolour-c02-p03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://www.hancockwildlife.org/index.php?topic=wh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D32A07D-C646-4CC0-BA93-76707E70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B3AFAF-EBA0-6748-BBB8-986DBE9309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47377" y="835383"/>
            <a:ext cx="3382832" cy="3499549"/>
          </a:xfrm>
        </p:spPr>
        <p:txBody>
          <a:bodyPr>
            <a:normAutofit/>
          </a:bodyPr>
          <a:lstStyle/>
          <a:p>
            <a:pPr algn="l"/>
            <a:r>
              <a:rPr lang="en-US" sz="9600" dirty="0">
                <a:latin typeface="Comic Sans MS" panose="030F0902030302020204" pitchFamily="66" charset="0"/>
              </a:rPr>
              <a:t>Orca</a:t>
            </a:r>
            <a:r>
              <a:rPr lang="en-US" sz="9600" dirty="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7033D0-8DC4-41AC-9C2C-221607D53C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13"/>
          <a:stretch/>
        </p:blipFill>
        <p:spPr>
          <a:xfrm>
            <a:off x="-1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3308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44651-1251-4244-AAAA-DB3A45F7A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latin typeface="Comic Sans MS" panose="030F0902030302020204" pitchFamily="66" charset="0"/>
              </a:rPr>
              <a:t>Sut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olwg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sydd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ar</a:t>
            </a:r>
            <a:r>
              <a:rPr lang="en-US" dirty="0">
                <a:latin typeface="Comic Sans MS" panose="030F0902030302020204" pitchFamily="66" charset="0"/>
              </a:rPr>
              <a:t> orca?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E9459-358E-4E44-9481-348D055A9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866900"/>
            <a:ext cx="10624090" cy="3924299"/>
          </a:xfrm>
        </p:spPr>
        <p:txBody>
          <a:bodyPr>
            <a:normAutofit/>
          </a:bodyPr>
          <a:lstStyle/>
          <a:p>
            <a:r>
              <a:rPr lang="en-US" sz="2400" dirty="0" err="1">
                <a:latin typeface="Comic Sans MS" panose="030F0902030302020204" pitchFamily="66" charset="0"/>
              </a:rPr>
              <a:t>Lliw</a:t>
            </a:r>
            <a:r>
              <a:rPr lang="en-US" sz="2400" dirty="0">
                <a:latin typeface="Comic Sans MS" panose="030F0902030302020204" pitchFamily="66" charset="0"/>
              </a:rPr>
              <a:t> du a </a:t>
            </a:r>
            <a:r>
              <a:rPr lang="en-US" sz="2400" dirty="0" err="1">
                <a:latin typeface="Comic Sans MS" panose="030F0902030302020204" pitchFamily="66" charset="0"/>
              </a:rPr>
              <a:t>gwyn</a:t>
            </a:r>
            <a:r>
              <a:rPr lang="en-US" sz="2400" dirty="0">
                <a:latin typeface="Comic Sans MS" panose="030F0902030302020204" pitchFamily="66" charset="0"/>
              </a:rPr>
              <a:t>. </a:t>
            </a:r>
            <a:r>
              <a:rPr lang="en-US" sz="2400" dirty="0" err="1">
                <a:latin typeface="Comic Sans MS" panose="030F0902030302020204" pitchFamily="66" charset="0"/>
              </a:rPr>
              <a:t>Gwyddonwyr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credu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mai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hyn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er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mwyn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i’r</a:t>
            </a:r>
            <a:r>
              <a:rPr lang="en-US" sz="2400" dirty="0">
                <a:latin typeface="Comic Sans MS" panose="030F0902030302020204" pitchFamily="66" charset="0"/>
              </a:rPr>
              <a:t> Orca </a:t>
            </a:r>
            <a:r>
              <a:rPr lang="en-US" sz="2400" dirty="0" err="1">
                <a:latin typeface="Comic Sans MS" panose="030F0902030302020204" pitchFamily="66" charset="0"/>
              </a:rPr>
              <a:t>gorchuddio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o’i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ysglyfaeth</a:t>
            </a:r>
            <a:r>
              <a:rPr lang="en-US" sz="2400" dirty="0">
                <a:latin typeface="Comic Sans MS" panose="030F0902030302020204" pitchFamily="66" charset="0"/>
              </a:rPr>
              <a:t>. </a:t>
            </a:r>
            <a:r>
              <a:rPr lang="en-US" sz="2400" dirty="0" err="1">
                <a:latin typeface="Comic Sans MS" panose="030F0902030302020204" pitchFamily="66" charset="0"/>
              </a:rPr>
              <a:t>Lliw</a:t>
            </a:r>
            <a:r>
              <a:rPr lang="en-US" sz="2400" dirty="0">
                <a:latin typeface="Comic Sans MS" panose="030F0902030302020204" pitchFamily="66" charset="0"/>
              </a:rPr>
              <a:t> du </a:t>
            </a:r>
            <a:r>
              <a:rPr lang="en-US" sz="2400" dirty="0" err="1">
                <a:latin typeface="Comic Sans MS" panose="030F0902030302020204" pitchFamily="66" charset="0"/>
              </a:rPr>
              <a:t>cefn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yr</a:t>
            </a:r>
            <a:r>
              <a:rPr lang="en-US" sz="2400" dirty="0">
                <a:latin typeface="Comic Sans MS" panose="030F0902030302020204" pitchFamily="66" charset="0"/>
              </a:rPr>
              <a:t> Orca </a:t>
            </a:r>
            <a:r>
              <a:rPr lang="en-US" sz="2400" dirty="0" err="1">
                <a:latin typeface="Comic Sans MS" panose="030F0902030302020204" pitchFamily="66" charset="0"/>
              </a:rPr>
              <a:t>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guddliw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gyda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lliw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mor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ddwfn</a:t>
            </a:r>
            <a:r>
              <a:rPr lang="en-US" sz="2400" dirty="0">
                <a:latin typeface="Comic Sans MS" panose="030F0902030302020204" pitchFamily="66" charset="0"/>
              </a:rPr>
              <a:t>.</a:t>
            </a:r>
          </a:p>
          <a:p>
            <a:r>
              <a:rPr lang="en-US" sz="2400" dirty="0" err="1">
                <a:latin typeface="Comic Sans MS" panose="030F0902030302020204" pitchFamily="66" charset="0"/>
              </a:rPr>
              <a:t>Hyd</a:t>
            </a:r>
            <a:r>
              <a:rPr lang="en-US" sz="2400" dirty="0">
                <a:latin typeface="Comic Sans MS" panose="030F0902030302020204" pitchFamily="66" charset="0"/>
              </a:rPr>
              <a:t> at 45 </a:t>
            </a:r>
            <a:r>
              <a:rPr lang="en-US" sz="2400" dirty="0" err="1">
                <a:latin typeface="Comic Sans MS" panose="030F0902030302020204" pitchFamily="66" charset="0"/>
              </a:rPr>
              <a:t>dannedd</a:t>
            </a:r>
            <a:r>
              <a:rPr lang="en-US" sz="2400" dirty="0">
                <a:latin typeface="Comic Sans MS" panose="030F0902030302020204" pitchFamily="66" charset="0"/>
              </a:rPr>
              <a:t> 8cm </a:t>
            </a:r>
            <a:r>
              <a:rPr lang="en-US" sz="2400" dirty="0" err="1">
                <a:latin typeface="Comic Sans MS" panose="030F0902030302020204" pitchFamily="66" charset="0"/>
              </a:rPr>
              <a:t>er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mwyn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rhwygo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ysglyfaeth</a:t>
            </a:r>
            <a:r>
              <a:rPr lang="en-US" sz="2400" dirty="0">
                <a:latin typeface="Comic Sans MS" panose="030F0902030302020204" pitchFamily="66" charset="0"/>
              </a:rPr>
              <a:t>. Nag </a:t>
            </a:r>
            <a:r>
              <a:rPr lang="en-US" sz="2400" dirty="0" err="1">
                <a:latin typeface="Comic Sans MS" panose="030F0902030302020204" pitchFamily="66" charset="0"/>
              </a:rPr>
              <a:t>yw</a:t>
            </a:r>
            <a:r>
              <a:rPr lang="en-US" sz="2400" dirty="0">
                <a:latin typeface="Comic Sans MS" panose="030F0902030302020204" pitchFamily="66" charset="0"/>
              </a:rPr>
              <a:t> Orca </a:t>
            </a:r>
            <a:r>
              <a:rPr lang="en-US" sz="2400" dirty="0" err="1">
                <a:latin typeface="Comic Sans MS" panose="030F0902030302020204" pitchFamily="66" charset="0"/>
              </a:rPr>
              <a:t>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cnoi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bwyd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ond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llynci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ddarnau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mawr</a:t>
            </a:r>
            <a:r>
              <a:rPr lang="en-US" sz="2400" dirty="0">
                <a:latin typeface="Comic Sans MS" panose="030F0902030302020204" pitchFamily="66" charset="0"/>
              </a:rPr>
              <a:t>, </a:t>
            </a:r>
            <a:r>
              <a:rPr lang="en-US" sz="2400" dirty="0" err="1">
                <a:latin typeface="Comic Sans MS" panose="030F0902030302020204" pitchFamily="66" charset="0"/>
              </a:rPr>
              <a:t>weithiau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llynci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anifeiliaid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yn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llawn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e.e.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morlo</a:t>
            </a:r>
            <a:r>
              <a:rPr lang="en-US" sz="2400" dirty="0">
                <a:latin typeface="Comic Sans MS" panose="030F0902030302020204" pitchFamily="66" charset="0"/>
              </a:rPr>
              <a:t>.</a:t>
            </a:r>
          </a:p>
          <a:p>
            <a:r>
              <a:rPr lang="en-US" sz="2400" dirty="0" err="1">
                <a:latin typeface="Comic Sans MS" panose="030F0902030302020204" pitchFamily="66" charset="0"/>
              </a:rPr>
              <a:t>Gwryw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tyfu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hyd</a:t>
            </a:r>
            <a:r>
              <a:rPr lang="en-US" sz="2400" dirty="0">
                <a:latin typeface="Comic Sans MS" panose="030F0902030302020204" pitchFamily="66" charset="0"/>
              </a:rPr>
              <a:t> at 10m</a:t>
            </a:r>
          </a:p>
          <a:p>
            <a:r>
              <a:rPr lang="en-US" sz="2400" dirty="0" err="1">
                <a:latin typeface="Comic Sans MS" panose="030F0902030302020204" pitchFamily="66" charset="0"/>
              </a:rPr>
              <a:t>Benyw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tyfu</a:t>
            </a:r>
            <a:r>
              <a:rPr lang="en-US" sz="2400" dirty="0">
                <a:latin typeface="Comic Sans MS" panose="030F0902030302020204" pitchFamily="66" charset="0"/>
              </a:rPr>
              <a:t> </a:t>
            </a:r>
            <a:r>
              <a:rPr lang="en-US" sz="2400" dirty="0" err="1">
                <a:latin typeface="Comic Sans MS" panose="030F0902030302020204" pitchFamily="66" charset="0"/>
              </a:rPr>
              <a:t>hyd</a:t>
            </a:r>
            <a:r>
              <a:rPr lang="en-US" sz="2400" dirty="0">
                <a:latin typeface="Comic Sans MS" panose="030F0902030302020204" pitchFamily="66" charset="0"/>
              </a:rPr>
              <a:t> at 9cm</a:t>
            </a:r>
          </a:p>
        </p:txBody>
      </p:sp>
      <p:pic>
        <p:nvPicPr>
          <p:cNvPr id="5" name="Picture 4" descr="whale teeth | Karyn Christner | Flickr">
            <a:extLst>
              <a:ext uri="{FF2B5EF4-FFF2-40B4-BE49-F238E27FC236}">
                <a16:creationId xmlns:a16="http://schemas.microsoft.com/office/drawing/2014/main" id="{D8224262-CBAF-5346-955A-72D5440332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23465" y="4337722"/>
            <a:ext cx="3081867" cy="231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3833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794441-C53F-F74B-B6F4-663324E75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599"/>
            <a:ext cx="5978072" cy="1481150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Comic Sans MS" panose="030F0902030302020204" pitchFamily="66" charset="0"/>
              </a:rPr>
              <a:t>Beth </a:t>
            </a:r>
            <a:r>
              <a:rPr lang="en-US" sz="4000" dirty="0" err="1">
                <a:latin typeface="Comic Sans MS" panose="030F0902030302020204" pitchFamily="66" charset="0"/>
              </a:rPr>
              <a:t>ydy</a:t>
            </a:r>
            <a:r>
              <a:rPr lang="en-US" sz="4000" dirty="0">
                <a:latin typeface="Comic Sans MS" panose="030F0902030302020204" pitchFamily="66" charset="0"/>
              </a:rPr>
              <a:t> Orca </a:t>
            </a:r>
            <a:r>
              <a:rPr lang="en-US" sz="4000" dirty="0" err="1">
                <a:latin typeface="Comic Sans MS" panose="030F0902030302020204" pitchFamily="66" charset="0"/>
              </a:rPr>
              <a:t>yn</a:t>
            </a:r>
            <a:r>
              <a:rPr lang="en-US" sz="4000" dirty="0">
                <a:latin typeface="Comic Sans MS" panose="030F0902030302020204" pitchFamily="66" charset="0"/>
              </a:rPr>
              <a:t> </a:t>
            </a:r>
            <a:r>
              <a:rPr lang="en-US" sz="4000" dirty="0" err="1">
                <a:latin typeface="Comic Sans MS" panose="030F0902030302020204" pitchFamily="66" charset="0"/>
              </a:rPr>
              <a:t>bwyta</a:t>
            </a:r>
            <a:r>
              <a:rPr lang="en-US" sz="4000" dirty="0">
                <a:latin typeface="Comic Sans MS" panose="030F0902030302020204" pitchFamily="66" charset="0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7AE2B-3AF5-484D-B94D-C48ABF35C7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268" y="1659467"/>
            <a:ext cx="6468532" cy="4453466"/>
          </a:xfrm>
        </p:spPr>
        <p:txBody>
          <a:bodyPr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dirty="0" err="1">
                <a:latin typeface="Comic Sans MS" panose="030F0902030302020204" pitchFamily="66" charset="0"/>
              </a:rPr>
              <a:t>Octopws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US" sz="2000" dirty="0" err="1">
                <a:latin typeface="Comic Sans MS" panose="030F0902030302020204" pitchFamily="66" charset="0"/>
              </a:rPr>
              <a:t>Crwban</a:t>
            </a:r>
            <a:r>
              <a:rPr lang="en-US" sz="2000" dirty="0">
                <a:latin typeface="Comic Sans MS" panose="030F0902030302020204" pitchFamily="66" charset="0"/>
              </a:rPr>
              <a:t> y </a:t>
            </a:r>
            <a:r>
              <a:rPr lang="en-US" sz="2000" dirty="0" err="1">
                <a:latin typeface="Comic Sans MS" panose="030F0902030302020204" pitchFamily="66" charset="0"/>
              </a:rPr>
              <a:t>môr</a:t>
            </a:r>
            <a:endParaRPr lang="en-US" sz="2000" dirty="0">
              <a:latin typeface="Comic Sans MS" panose="030F0902030302020204" pitchFamily="66" charset="0"/>
            </a:endParaRPr>
          </a:p>
          <a:p>
            <a:pPr>
              <a:lnSpc>
                <a:spcPct val="100000"/>
              </a:lnSpc>
            </a:pPr>
            <a:r>
              <a:rPr lang="en-US" sz="2000" dirty="0" err="1">
                <a:latin typeface="Comic Sans MS" panose="030F0902030302020204" pitchFamily="66" charset="0"/>
              </a:rPr>
              <a:t>Siarc</a:t>
            </a:r>
            <a:endParaRPr lang="en-US" sz="2000" dirty="0">
              <a:latin typeface="Comic Sans MS" panose="030F0902030302020204" pitchFamily="66" charset="0"/>
            </a:endParaRPr>
          </a:p>
          <a:p>
            <a:pPr>
              <a:lnSpc>
                <a:spcPct val="100000"/>
              </a:lnSpc>
            </a:pPr>
            <a:r>
              <a:rPr lang="en-US" sz="2000" dirty="0" err="1">
                <a:latin typeface="Comic Sans MS" panose="030F0902030302020204" pitchFamily="66" charset="0"/>
              </a:rPr>
              <a:t>Pysgodyn</a:t>
            </a:r>
            <a:endParaRPr lang="en-US" sz="2000" dirty="0">
              <a:latin typeface="Comic Sans MS" panose="030F0902030302020204" pitchFamily="66" charset="0"/>
            </a:endParaRPr>
          </a:p>
          <a:p>
            <a:pPr>
              <a:lnSpc>
                <a:spcPct val="100000"/>
              </a:lnSpc>
            </a:pPr>
            <a:r>
              <a:rPr lang="en-US" sz="2000" dirty="0" err="1">
                <a:latin typeface="Comic Sans MS" panose="030F0902030302020204" pitchFamily="66" charset="0"/>
              </a:rPr>
              <a:t>Morlo</a:t>
            </a:r>
            <a:endParaRPr lang="en-US" sz="2000" dirty="0">
              <a:latin typeface="Comic Sans MS" panose="030F0902030302020204" pitchFamily="66" charset="0"/>
            </a:endParaRPr>
          </a:p>
          <a:p>
            <a:pPr>
              <a:lnSpc>
                <a:spcPct val="100000"/>
              </a:lnSpc>
            </a:pPr>
            <a:r>
              <a:rPr lang="en-US" sz="2000" dirty="0" err="1">
                <a:latin typeface="Comic Sans MS" panose="030F0902030302020204" pitchFamily="66" charset="0"/>
              </a:rPr>
              <a:t>Dolffin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</a:p>
          <a:p>
            <a:pPr>
              <a:lnSpc>
                <a:spcPct val="100000"/>
              </a:lnSpc>
            </a:pPr>
            <a:r>
              <a:rPr lang="en-US" sz="2000" dirty="0" err="1">
                <a:latin typeface="Comic Sans MS" panose="030F0902030302020204" pitchFamily="66" charset="0"/>
              </a:rPr>
              <a:t>Mor</a:t>
            </a:r>
            <a:r>
              <a:rPr lang="en-US" sz="2000" dirty="0">
                <a:latin typeface="Comic Sans MS" panose="030F0902030302020204" pitchFamily="66" charset="0"/>
              </a:rPr>
              <a:t> </a:t>
            </a:r>
            <a:r>
              <a:rPr lang="en-US" sz="2000" dirty="0" err="1">
                <a:latin typeface="Comic Sans MS" panose="030F0902030302020204" pitchFamily="66" charset="0"/>
              </a:rPr>
              <a:t>lawes</a:t>
            </a:r>
            <a:r>
              <a:rPr lang="en-US" sz="2000" dirty="0">
                <a:latin typeface="Comic Sans MS" panose="030F0902030302020204" pitchFamily="66" charset="0"/>
              </a:rPr>
              <a:t> (</a:t>
            </a:r>
            <a:r>
              <a:rPr lang="en-US" sz="2000" dirty="0" err="1">
                <a:latin typeface="Comic Sans MS" panose="030F0902030302020204" pitchFamily="66" charset="0"/>
              </a:rPr>
              <a:t>sgwid</a:t>
            </a:r>
            <a:r>
              <a:rPr lang="en-US" sz="2000" dirty="0">
                <a:latin typeface="Comic Sans MS" panose="030F0902030302020204" pitchFamily="66" charset="0"/>
              </a:rPr>
              <a:t>)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omic Sans MS" panose="030F0902030302020204" pitchFamily="66" charset="0"/>
              </a:rPr>
              <a:t>Adar y </a:t>
            </a:r>
            <a:r>
              <a:rPr lang="en-US" sz="2000" dirty="0" err="1">
                <a:latin typeface="Comic Sans MS" panose="030F0902030302020204" pitchFamily="66" charset="0"/>
              </a:rPr>
              <a:t>môr</a:t>
            </a:r>
            <a:endParaRPr lang="en-US" sz="2000" dirty="0">
              <a:latin typeface="Comic Sans MS" panose="030F0902030302020204" pitchFamily="66" charset="0"/>
            </a:endParaRPr>
          </a:p>
          <a:p>
            <a:pPr>
              <a:lnSpc>
                <a:spcPct val="100000"/>
              </a:lnSpc>
            </a:pPr>
            <a:r>
              <a:rPr lang="en-US" sz="2000" dirty="0">
                <a:latin typeface="Comic Sans MS" panose="030F0902030302020204" pitchFamily="66" charset="0"/>
              </a:rPr>
              <a:t>Gall Orca </a:t>
            </a:r>
            <a:r>
              <a:rPr lang="en-US" sz="2000" dirty="0" err="1">
                <a:latin typeface="Comic Sans MS" panose="030F0902030302020204" pitchFamily="66" charset="0"/>
              </a:rPr>
              <a:t>bwyta</a:t>
            </a:r>
            <a:r>
              <a:rPr lang="en-US" sz="2000" dirty="0">
                <a:latin typeface="Comic Sans MS" panose="030F0902030302020204" pitchFamily="66" charset="0"/>
              </a:rPr>
              <a:t> 250 </a:t>
            </a:r>
            <a:r>
              <a:rPr lang="en-US" sz="2000" dirty="0" err="1">
                <a:latin typeface="Comic Sans MS" panose="030F0902030302020204" pitchFamily="66" charset="0"/>
              </a:rPr>
              <a:t>cilogram</a:t>
            </a:r>
            <a:r>
              <a:rPr lang="en-US" sz="2000" dirty="0">
                <a:latin typeface="Comic Sans MS" panose="030F0902030302020204" pitchFamily="66" charset="0"/>
              </a:rPr>
              <a:t> o </a:t>
            </a:r>
            <a:r>
              <a:rPr lang="en-US" sz="2000" dirty="0" err="1">
                <a:latin typeface="Comic Sans MS" panose="030F0902030302020204" pitchFamily="66" charset="0"/>
              </a:rPr>
              <a:t>fwyd</a:t>
            </a:r>
            <a:r>
              <a:rPr lang="en-US" sz="2000" dirty="0">
                <a:latin typeface="Comic Sans MS" panose="030F0902030302020204" pitchFamily="66" charset="0"/>
              </a:rPr>
              <a:t> y </a:t>
            </a:r>
            <a:r>
              <a:rPr lang="en-US" sz="2000" dirty="0" err="1">
                <a:latin typeface="Comic Sans MS" panose="030F0902030302020204" pitchFamily="66" charset="0"/>
              </a:rPr>
              <a:t>diwrnod</a:t>
            </a:r>
            <a:r>
              <a:rPr lang="en-US" sz="2000" dirty="0">
                <a:latin typeface="Comic Sans MS" panose="030F0902030302020204" pitchFamily="66" charset="0"/>
              </a:rPr>
              <a:t>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10" name="Picture 9" descr="File:Tiger shark.jpg - Wikipedia">
            <a:extLst>
              <a:ext uri="{FF2B5EF4-FFF2-40B4-BE49-F238E27FC236}">
                <a16:creationId xmlns:a16="http://schemas.microsoft.com/office/drawing/2014/main" id="{E86DFBFE-6F59-4D4D-8BEE-4B7BD7AC800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329" r="-1" b="-1"/>
          <a:stretch/>
        </p:blipFill>
        <p:spPr>
          <a:xfrm>
            <a:off x="7620351" y="10"/>
            <a:ext cx="4571649" cy="3383270"/>
          </a:xfrm>
          <a:prstGeom prst="rect">
            <a:avLst/>
          </a:prstGeom>
        </p:spPr>
      </p:pic>
      <p:pic>
        <p:nvPicPr>
          <p:cNvPr id="7" name="Picture 6" descr="File:Green turtle in Kona 2008.jpg">
            <a:extLst>
              <a:ext uri="{FF2B5EF4-FFF2-40B4-BE49-F238E27FC236}">
                <a16:creationId xmlns:a16="http://schemas.microsoft.com/office/drawing/2014/main" id="{60F66B91-6AC3-7648-B850-703EC754AF9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6825" r="-1" b="-1"/>
          <a:stretch/>
        </p:blipFill>
        <p:spPr>
          <a:xfrm>
            <a:off x="7620351" y="3429000"/>
            <a:ext cx="4571649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0542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E0616-5C09-B044-B885-6C9CF868F2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latin typeface="Comic Sans MS" panose="030F0902030302020204" pitchFamily="66" charset="0"/>
              </a:rPr>
              <a:t>Yn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ble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mae’r</a:t>
            </a:r>
            <a:r>
              <a:rPr lang="en-US" dirty="0">
                <a:latin typeface="Comic Sans MS" panose="030F0902030302020204" pitchFamily="66" charset="0"/>
              </a:rPr>
              <a:t> Orca </a:t>
            </a:r>
            <a:r>
              <a:rPr lang="en-US" dirty="0" err="1">
                <a:latin typeface="Comic Sans MS" panose="030F0902030302020204" pitchFamily="66" charset="0"/>
              </a:rPr>
              <a:t>yn</a:t>
            </a:r>
            <a:r>
              <a:rPr lang="en-US" dirty="0">
                <a:latin typeface="Comic Sans MS" panose="030F0902030302020204" pitchFamily="66" charset="0"/>
              </a:rPr>
              <a:t> </a:t>
            </a:r>
            <a:r>
              <a:rPr lang="en-US" dirty="0" err="1">
                <a:latin typeface="Comic Sans MS" panose="030F0902030302020204" pitchFamily="66" charset="0"/>
              </a:rPr>
              <a:t>byw</a:t>
            </a:r>
            <a:r>
              <a:rPr lang="en-US" dirty="0">
                <a:latin typeface="Comic Sans MS" panose="030F0902030302020204" pitchFamily="66" charset="0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3FE81-0F16-4A41-964C-0878DCCA2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sz="2800" dirty="0">
                <a:latin typeface="Comic Sans MS" panose="030F0902030302020204" pitchFamily="66" charset="0"/>
              </a:rPr>
              <a:t>Gall </a:t>
            </a:r>
            <a:r>
              <a:rPr lang="en-US" sz="2800" dirty="0" err="1">
                <a:latin typeface="Comic Sans MS" panose="030F0902030302020204" pitchFamily="66" charset="0"/>
              </a:rPr>
              <a:t>yr</a:t>
            </a:r>
            <a:r>
              <a:rPr lang="en-US" sz="2800" dirty="0">
                <a:latin typeface="Comic Sans MS" panose="030F0902030302020204" pitchFamily="66" charset="0"/>
              </a:rPr>
              <a:t> Orca </a:t>
            </a:r>
            <a:r>
              <a:rPr lang="en-US" sz="2800" dirty="0" err="1">
                <a:latin typeface="Comic Sans MS" panose="030F0902030302020204" pitchFamily="66" charset="0"/>
              </a:rPr>
              <a:t>byw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ym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mhob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cefnfor</a:t>
            </a:r>
            <a:r>
              <a:rPr lang="en-US" sz="2800" dirty="0">
                <a:latin typeface="Comic Sans MS" panose="030F0902030302020204" pitchFamily="66" charset="0"/>
              </a:rPr>
              <a:t> y </a:t>
            </a:r>
            <a:r>
              <a:rPr lang="en-US" sz="2800" dirty="0" err="1">
                <a:latin typeface="Comic Sans MS" panose="030F0902030302020204" pitchFamily="66" charset="0"/>
              </a:rPr>
              <a:t>byd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gan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gynnwys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moroedd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rhewllyd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yr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Antartig</a:t>
            </a:r>
            <a:r>
              <a:rPr lang="en-US" sz="2800" dirty="0">
                <a:latin typeface="Comic Sans MS" panose="030F0902030302020204" pitchFamily="66" charset="0"/>
              </a:rPr>
              <a:t> neu </a:t>
            </a:r>
            <a:r>
              <a:rPr lang="en-US" sz="2800" dirty="0" err="1">
                <a:latin typeface="Comic Sans MS" panose="030F0902030302020204" pitchFamily="66" charset="0"/>
              </a:rPr>
              <a:t>foroedd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cynnes</a:t>
            </a:r>
            <a:r>
              <a:rPr lang="en-US" sz="2800" dirty="0">
                <a:latin typeface="Comic Sans MS" panose="030F0902030302020204" pitchFamily="66" charset="0"/>
              </a:rPr>
              <a:t> ger y </a:t>
            </a:r>
            <a:r>
              <a:rPr lang="en-US" sz="2800" dirty="0" err="1">
                <a:latin typeface="Comic Sans MS" panose="030F0902030302020204" pitchFamily="66" charset="0"/>
              </a:rPr>
              <a:t>cyhydedd</a:t>
            </a:r>
            <a:r>
              <a:rPr lang="en-US" sz="2800" dirty="0">
                <a:latin typeface="Comic Sans MS" panose="030F0902030302020204" pitchFamily="66" charset="0"/>
              </a:rPr>
              <a:t>.</a:t>
            </a:r>
          </a:p>
          <a:p>
            <a:pPr algn="ctr"/>
            <a:r>
              <a:rPr lang="en-US" sz="2800" dirty="0" err="1">
                <a:latin typeface="Comic Sans MS" panose="030F0902030302020204" pitchFamily="66" charset="0"/>
              </a:rPr>
              <a:t>Teithio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pellteroedd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maith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pob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diwrnod</a:t>
            </a:r>
            <a:r>
              <a:rPr lang="en-US" sz="2800" dirty="0">
                <a:latin typeface="Comic Sans MS" panose="030F0902030302020204" pitchFamily="66" charset="0"/>
              </a:rPr>
              <a:t>.</a:t>
            </a:r>
          </a:p>
          <a:p>
            <a:pPr marL="36900" indent="0">
              <a:buNone/>
            </a:pPr>
            <a:endParaRPr lang="en-US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25398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0ED7-2964-C148-BC07-C13DD1293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latin typeface="Comic Sans MS" panose="030F0902030302020204" pitchFamily="66" charset="0"/>
              </a:rPr>
              <a:t>Ffeithiau</a:t>
            </a:r>
            <a:r>
              <a:rPr lang="en-US" dirty="0">
                <a:latin typeface="Comic Sans MS" panose="030F0902030302020204" pitchFamily="66" charset="0"/>
              </a:rPr>
              <a:t> Orca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950E4-1FB2-4242-AE34-E39D608386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dirty="0" err="1">
                <a:latin typeface="Comic Sans MS" panose="030F0902030302020204" pitchFamily="66" charset="0"/>
              </a:rPr>
              <a:t>Byw</a:t>
            </a:r>
            <a:r>
              <a:rPr lang="en-US" sz="2800" dirty="0">
                <a:latin typeface="Comic Sans MS" panose="030F0902030302020204" pitchFamily="66" charset="0"/>
              </a:rPr>
              <a:t>, </a:t>
            </a:r>
            <a:r>
              <a:rPr lang="en-US" sz="2800" dirty="0" err="1">
                <a:latin typeface="Comic Sans MS" panose="030F0902030302020204" pitchFamily="66" charset="0"/>
              </a:rPr>
              <a:t>hela</a:t>
            </a:r>
            <a:r>
              <a:rPr lang="en-US" sz="2800" dirty="0">
                <a:latin typeface="Comic Sans MS" panose="030F0902030302020204" pitchFamily="66" charset="0"/>
              </a:rPr>
              <a:t> a </a:t>
            </a:r>
            <a:r>
              <a:rPr lang="en-US" sz="2800" dirty="0" err="1">
                <a:latin typeface="Comic Sans MS" panose="030F0902030302020204" pitchFamily="66" charset="0"/>
              </a:rPr>
              <a:t>chwarae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mewn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grwpiau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o’r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enw</a:t>
            </a:r>
            <a:r>
              <a:rPr lang="en-US" sz="2800" dirty="0">
                <a:latin typeface="Comic Sans MS" panose="030F0902030302020204" pitchFamily="66" charset="0"/>
              </a:rPr>
              <a:t> Pod.</a:t>
            </a:r>
          </a:p>
          <a:p>
            <a:pPr algn="ctr"/>
            <a:r>
              <a:rPr lang="en-US" sz="2800" dirty="0" err="1">
                <a:latin typeface="Comic Sans MS" panose="030F0902030302020204" pitchFamily="66" charset="0"/>
              </a:rPr>
              <a:t>Byw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rhwng</a:t>
            </a:r>
            <a:r>
              <a:rPr lang="en-US" sz="2800" dirty="0">
                <a:latin typeface="Comic Sans MS" panose="030F0902030302020204" pitchFamily="66" charset="0"/>
              </a:rPr>
              <a:t> 50 a 90 </a:t>
            </a:r>
            <a:r>
              <a:rPr lang="en-US" sz="2800" dirty="0" err="1">
                <a:latin typeface="Comic Sans MS" panose="030F0902030302020204" pitchFamily="66" charset="0"/>
              </a:rPr>
              <a:t>mlwydd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oed</a:t>
            </a:r>
            <a:r>
              <a:rPr lang="en-US" sz="2800" dirty="0">
                <a:latin typeface="Comic Sans MS" panose="030F0902030302020204" pitchFamily="66" charset="0"/>
              </a:rPr>
              <a:t>, </a:t>
            </a:r>
            <a:r>
              <a:rPr lang="en-US" sz="2800" dirty="0" err="1">
                <a:latin typeface="Comic Sans MS" panose="030F0902030302020204" pitchFamily="66" charset="0"/>
              </a:rPr>
              <a:t>yn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debyg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i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bobl</a:t>
            </a:r>
            <a:r>
              <a:rPr lang="en-US" sz="2800" dirty="0">
                <a:latin typeface="Comic Sans MS" panose="030F0902030302020204" pitchFamily="66" charset="0"/>
              </a:rPr>
              <a:t>.</a:t>
            </a:r>
          </a:p>
          <a:p>
            <a:pPr algn="ctr"/>
            <a:r>
              <a:rPr lang="en-US" sz="2800" dirty="0" err="1">
                <a:latin typeface="Comic Sans MS" panose="030F0902030302020204" pitchFamily="66" charset="0"/>
              </a:rPr>
              <a:t>Nofio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cyflymder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uchaf</a:t>
            </a:r>
            <a:r>
              <a:rPr lang="en-US" sz="2800" dirty="0">
                <a:latin typeface="Comic Sans MS" panose="030F0902030302020204" pitchFamily="66" charset="0"/>
              </a:rPr>
              <a:t> o 33mph</a:t>
            </a:r>
          </a:p>
          <a:p>
            <a:pPr algn="ctr"/>
            <a:r>
              <a:rPr lang="en-US" sz="2800" dirty="0" err="1">
                <a:latin typeface="Comic Sans MS" panose="030F0902030302020204" pitchFamily="66" charset="0"/>
              </a:rPr>
              <a:t>Mae’r</a:t>
            </a:r>
            <a:r>
              <a:rPr lang="en-US" sz="2800" dirty="0">
                <a:latin typeface="Comic Sans MS" panose="030F0902030302020204" pitchFamily="66" charset="0"/>
              </a:rPr>
              <a:t> Orca </a:t>
            </a:r>
            <a:r>
              <a:rPr lang="en-US" sz="2800" dirty="0" err="1">
                <a:latin typeface="Comic Sans MS" panose="030F0902030302020204" pitchFamily="66" charset="0"/>
              </a:rPr>
              <a:t>ar</a:t>
            </a:r>
            <a:r>
              <a:rPr lang="en-US" sz="2800" dirty="0">
                <a:latin typeface="Comic Sans MS" panose="030F0902030302020204" pitchFamily="66" charset="0"/>
              </a:rPr>
              <a:t> ben y </a:t>
            </a:r>
            <a:r>
              <a:rPr lang="en-US" sz="2800" dirty="0" err="1">
                <a:latin typeface="Comic Sans MS" panose="030F0902030302020204" pitchFamily="66" charset="0"/>
              </a:rPr>
              <a:t>gadwyn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fwyd</a:t>
            </a:r>
            <a:r>
              <a:rPr lang="en-US" sz="2800" dirty="0">
                <a:latin typeface="Comic Sans MS" panose="030F0902030302020204" pitchFamily="66" charset="0"/>
              </a:rPr>
              <a:t>. </a:t>
            </a:r>
            <a:r>
              <a:rPr lang="en-US" sz="2800" dirty="0" err="1">
                <a:latin typeface="Comic Sans MS" panose="030F0902030302020204" pitchFamily="66" charset="0"/>
              </a:rPr>
              <a:t>Nad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yw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unrhyw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anifail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arall</a:t>
            </a:r>
            <a:r>
              <a:rPr lang="en-US" sz="2800" dirty="0">
                <a:latin typeface="Comic Sans MS" panose="030F0902030302020204" pitchFamily="66" charset="0"/>
              </a:rPr>
              <a:t> (</a:t>
            </a:r>
            <a:r>
              <a:rPr lang="en-US" sz="2800" dirty="0" err="1">
                <a:latin typeface="Comic Sans MS" panose="030F0902030302020204" pitchFamily="66" charset="0"/>
              </a:rPr>
              <a:t>heblaw</a:t>
            </a:r>
            <a:r>
              <a:rPr lang="en-US" sz="2800" dirty="0">
                <a:latin typeface="Comic Sans MS" panose="030F0902030302020204" pitchFamily="66" charset="0"/>
              </a:rPr>
              <a:t> am </a:t>
            </a:r>
            <a:r>
              <a:rPr lang="en-US" sz="2800" dirty="0" err="1">
                <a:latin typeface="Comic Sans MS" panose="030F0902030302020204" pitchFamily="66" charset="0"/>
              </a:rPr>
              <a:t>bobl</a:t>
            </a:r>
            <a:r>
              <a:rPr lang="en-US" sz="2800" dirty="0">
                <a:latin typeface="Comic Sans MS" panose="030F0902030302020204" pitchFamily="66" charset="0"/>
              </a:rPr>
              <a:t>) </a:t>
            </a:r>
            <a:r>
              <a:rPr lang="en-US" sz="2800" dirty="0" err="1">
                <a:latin typeface="Comic Sans MS" panose="030F0902030302020204" pitchFamily="66" charset="0"/>
              </a:rPr>
              <a:t>yn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eu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hela</a:t>
            </a:r>
            <a:r>
              <a:rPr lang="en-US" sz="2800" dirty="0">
                <a:latin typeface="Comic Sans MS" panose="030F0902030302020204" pitchFamily="66" charset="0"/>
              </a:rPr>
              <a:t>. </a:t>
            </a:r>
            <a:r>
              <a:rPr lang="en-US" sz="2800" dirty="0" err="1">
                <a:latin typeface="Comic Sans MS" panose="030F0902030302020204" pitchFamily="66" charset="0"/>
              </a:rPr>
              <a:t>Mae’r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anifail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yn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rhy</a:t>
            </a:r>
            <a:r>
              <a:rPr lang="en-US" sz="2800" dirty="0">
                <a:latin typeface="Comic Sans MS" panose="030F0902030302020204" pitchFamily="66" charset="0"/>
              </a:rPr>
              <a:t> </a:t>
            </a:r>
            <a:r>
              <a:rPr lang="en-US" sz="2800" dirty="0" err="1">
                <a:latin typeface="Comic Sans MS" panose="030F0902030302020204" pitchFamily="66" charset="0"/>
              </a:rPr>
              <a:t>gryf</a:t>
            </a:r>
            <a:r>
              <a:rPr lang="en-US" sz="2800" dirty="0">
                <a:latin typeface="Comic Sans MS" panose="030F0902030302020204" pitchFamily="66" charset="0"/>
              </a:rPr>
              <a:t> a </a:t>
            </a:r>
            <a:r>
              <a:rPr lang="en-US" sz="2800" dirty="0" err="1">
                <a:latin typeface="Comic Sans MS" panose="030F0902030302020204" pitchFamily="66" charset="0"/>
              </a:rPr>
              <a:t>chyflym</a:t>
            </a:r>
            <a:r>
              <a:rPr lang="en-US" sz="2800" dirty="0">
                <a:latin typeface="Comic Sans MS" panose="030F09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89467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24F7045-1B8B-4422-9330-0BC8BF606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ED0B3BD-E968-4364-878A-47D3A6AEF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Ocean Colour in the Coastal Zone">
            <a:extLst>
              <a:ext uri="{FF2B5EF4-FFF2-40B4-BE49-F238E27FC236}">
                <a16:creationId xmlns:a16="http://schemas.microsoft.com/office/drawing/2014/main" id="{33D8AE75-D416-7E42-8BF4-F559A03DF1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8671" b="14450"/>
          <a:stretch/>
        </p:blipFill>
        <p:spPr>
          <a:xfrm>
            <a:off x="3034338" y="643467"/>
            <a:ext cx="6123323" cy="557106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8E5BCBF-E5D0-444B-A584-4A5FF79F9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347" y="482600"/>
            <a:ext cx="11240496" cy="5892800"/>
          </a:xfrm>
          <a:prstGeom prst="rect">
            <a:avLst/>
          </a:prstGeom>
          <a:noFill/>
          <a:ln w="190500">
            <a:solidFill>
              <a:schemeClr val="tx1">
                <a:alpha val="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D4FE6A-A6BD-A344-8556-A12FC3DA73BE}"/>
              </a:ext>
            </a:extLst>
          </p:cNvPr>
          <p:cNvSpPr txBox="1"/>
          <p:nvPr/>
        </p:nvSpPr>
        <p:spPr>
          <a:xfrm>
            <a:off x="6717569" y="6014478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s://seos-project.eu/oceancolour/oceancolour-c02-p03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0434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86D4A05-AFD9-4D13-98E7-B23E4C9D7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0E5A03-24D6-2A4D-8D42-0BDB386E7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693" y="4406537"/>
            <a:ext cx="9440034" cy="10883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dirty="0" err="1">
                <a:latin typeface="Comic Sans MS" panose="030F0902030302020204" pitchFamily="66" charset="0"/>
              </a:rPr>
              <a:t>Ffaith</a:t>
            </a:r>
            <a:r>
              <a:rPr lang="en-US" sz="3400" dirty="0">
                <a:latin typeface="Comic Sans MS" panose="030F0902030302020204" pitchFamily="66" charset="0"/>
              </a:rPr>
              <a:t> </a:t>
            </a:r>
            <a:r>
              <a:rPr lang="en-US" sz="3400" dirty="0" err="1">
                <a:latin typeface="Comic Sans MS" panose="030F0902030302020204" pitchFamily="66" charset="0"/>
              </a:rPr>
              <a:t>ddiddorol</a:t>
            </a:r>
            <a:r>
              <a:rPr lang="en-US" sz="3400" dirty="0">
                <a:latin typeface="Comic Sans MS" panose="030F0902030302020204" pitchFamily="66" charset="0"/>
              </a:rPr>
              <a:t>:</a:t>
            </a:r>
            <a:br>
              <a:rPr lang="en-US" sz="3400" dirty="0">
                <a:latin typeface="Comic Sans MS" panose="030F0902030302020204" pitchFamily="66" charset="0"/>
              </a:rPr>
            </a:br>
            <a:r>
              <a:rPr lang="en-US" sz="3400" dirty="0">
                <a:latin typeface="Comic Sans MS" panose="030F0902030302020204" pitchFamily="66" charset="0"/>
              </a:rPr>
              <a:t>Orca </a:t>
            </a:r>
            <a:r>
              <a:rPr lang="en-US" sz="3400" dirty="0" err="1">
                <a:latin typeface="Comic Sans MS" panose="030F0902030302020204" pitchFamily="66" charset="0"/>
              </a:rPr>
              <a:t>anghyffredin</a:t>
            </a:r>
            <a:r>
              <a:rPr lang="en-US" sz="3400" dirty="0">
                <a:latin typeface="Comic Sans MS" panose="030F0902030302020204" pitchFamily="66" charset="0"/>
              </a:rPr>
              <a:t> </a:t>
            </a:r>
            <a:r>
              <a:rPr lang="en-US" sz="3400" dirty="0" err="1">
                <a:latin typeface="Comic Sans MS" panose="030F0902030302020204" pitchFamily="66" charset="0"/>
              </a:rPr>
              <a:t>gwyn</a:t>
            </a:r>
            <a:r>
              <a:rPr lang="en-US" sz="3400" dirty="0">
                <a:latin typeface="Comic Sans MS" panose="030F0902030302020204" pitchFamily="66" charset="0"/>
              </a:rPr>
              <a:t> </a:t>
            </a:r>
            <a:r>
              <a:rPr lang="en-US" sz="3400" dirty="0" err="1">
                <a:latin typeface="Comic Sans MS" panose="030F0902030302020204" pitchFamily="66" charset="0"/>
              </a:rPr>
              <a:t>o’r</a:t>
            </a:r>
            <a:r>
              <a:rPr lang="en-US" sz="3400" dirty="0">
                <a:latin typeface="Comic Sans MS" panose="030F0902030302020204" pitchFamily="66" charset="0"/>
              </a:rPr>
              <a:t> </a:t>
            </a:r>
            <a:r>
              <a:rPr lang="en-US" sz="3400" dirty="0" err="1">
                <a:latin typeface="Comic Sans MS" panose="030F0902030302020204" pitchFamily="66" charset="0"/>
              </a:rPr>
              <a:t>enw</a:t>
            </a:r>
            <a:r>
              <a:rPr lang="en-US" sz="3400" dirty="0">
                <a:latin typeface="Comic Sans MS" panose="030F0902030302020204" pitchFamily="66" charset="0"/>
              </a:rPr>
              <a:t> ‘Iceberg’</a:t>
            </a:r>
            <a:endParaRPr lang="en-US" sz="3400" kern="1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Comic Sans MS" panose="030F0902030302020204" pitchFamily="66" charset="0"/>
            </a:endParaRPr>
          </a:p>
        </p:txBody>
      </p:sp>
      <p:pic>
        <p:nvPicPr>
          <p:cNvPr id="5" name="Content Placeholder 4" descr="Whales in the News - Hancock Wildlife Foundation">
            <a:extLst>
              <a:ext uri="{FF2B5EF4-FFF2-40B4-BE49-F238E27FC236}">
                <a16:creationId xmlns:a16="http://schemas.microsoft.com/office/drawing/2014/main" id="{BF017DF5-E057-F14C-B4EC-AA7441E28D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276390" y="643463"/>
            <a:ext cx="7646007" cy="32495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691BE1B-F775-1246-8C36-B1BAC82D9131}"/>
              </a:ext>
            </a:extLst>
          </p:cNvPr>
          <p:cNvSpPr txBox="1"/>
          <p:nvPr/>
        </p:nvSpPr>
        <p:spPr>
          <a:xfrm>
            <a:off x="7482305" y="3692961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://www.hancockwildlife.org/index.php?topic=whale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76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">
      <a:dk1>
        <a:srgbClr val="000000"/>
      </a:dk1>
      <a:lt1>
        <a:srgbClr val="FFFFFF"/>
      </a:lt1>
      <a:dk2>
        <a:srgbClr val="243841"/>
      </a:dk2>
      <a:lt2>
        <a:srgbClr val="E2E8E2"/>
      </a:lt2>
      <a:accent1>
        <a:srgbClr val="C04DC3"/>
      </a:accent1>
      <a:accent2>
        <a:srgbClr val="8446B6"/>
      </a:accent2>
      <a:accent3>
        <a:srgbClr val="6252C5"/>
      </a:accent3>
      <a:accent4>
        <a:srgbClr val="3E5FB3"/>
      </a:accent4>
      <a:accent5>
        <a:srgbClr val="4D9FC3"/>
      </a:accent5>
      <a:accent6>
        <a:srgbClr val="3BB1A4"/>
      </a:accent6>
      <a:hlink>
        <a:srgbClr val="3F83BF"/>
      </a:hlink>
      <a:folHlink>
        <a:srgbClr val="7F7F7F"/>
      </a:folHlink>
    </a:clrScheme>
    <a:fontScheme name="Slate">
      <a:majorFont>
        <a:latin typeface="Georgia Pro Cond Ligh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Speak Pro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239</Words>
  <Application>Microsoft Macintosh PowerPoint</Application>
  <PresentationFormat>Widescreen</PresentationFormat>
  <Paragraphs>27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Comic Sans MS</vt:lpstr>
      <vt:lpstr>Georgia Pro Cond Light</vt:lpstr>
      <vt:lpstr>Speak Pro</vt:lpstr>
      <vt:lpstr>Wingdings 2</vt:lpstr>
      <vt:lpstr>SlateVTI</vt:lpstr>
      <vt:lpstr>Orca </vt:lpstr>
      <vt:lpstr>Sut olwg sydd ar orca?</vt:lpstr>
      <vt:lpstr>Beth ydy Orca yn bwyta?</vt:lpstr>
      <vt:lpstr>Yn ble mae’r Orca yn byw?</vt:lpstr>
      <vt:lpstr>Ffeithiau Orca</vt:lpstr>
      <vt:lpstr>PowerPoint Presentation</vt:lpstr>
      <vt:lpstr>Ffaith ddiddorol: Orca anghyffredin gwyn o’r enw ‘Iceberg’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Orca </dc:title>
  <dc:creator>Tirion Parker (1151735)</dc:creator>
  <cp:lastModifiedBy>Tirion Parker (1151735)</cp:lastModifiedBy>
  <cp:revision>4</cp:revision>
  <dcterms:created xsi:type="dcterms:W3CDTF">2019-11-03T20:58:56Z</dcterms:created>
  <dcterms:modified xsi:type="dcterms:W3CDTF">2020-02-25T06:25:07Z</dcterms:modified>
</cp:coreProperties>
</file>