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2"/>
  </p:notesMasterIdLst>
  <p:handoutMasterIdLst>
    <p:handoutMasterId r:id="rId33"/>
  </p:handoutMasterIdLst>
  <p:sldIdLst>
    <p:sldId id="256" r:id="rId5"/>
    <p:sldId id="297" r:id="rId6"/>
    <p:sldId id="314" r:id="rId7"/>
    <p:sldId id="319" r:id="rId8"/>
    <p:sldId id="316" r:id="rId9"/>
    <p:sldId id="318" r:id="rId10"/>
    <p:sldId id="317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29" r:id="rId21"/>
    <p:sldId id="331" r:id="rId22"/>
    <p:sldId id="330" r:id="rId23"/>
    <p:sldId id="332" r:id="rId24"/>
    <p:sldId id="333" r:id="rId25"/>
    <p:sldId id="334" r:id="rId26"/>
    <p:sldId id="335" r:id="rId27"/>
    <p:sldId id="336" r:id="rId28"/>
    <p:sldId id="337" r:id="rId29"/>
    <p:sldId id="338" r:id="rId30"/>
    <p:sldId id="339" r:id="rId31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327336C-9239-4910-A976-80C3C006096D}">
          <p14:sldIdLst>
            <p14:sldId id="256"/>
            <p14:sldId id="297"/>
            <p14:sldId id="314"/>
            <p14:sldId id="319"/>
            <p14:sldId id="316"/>
            <p14:sldId id="318"/>
            <p14:sldId id="317"/>
            <p14:sldId id="320"/>
            <p14:sldId id="321"/>
            <p14:sldId id="322"/>
            <p14:sldId id="323"/>
            <p14:sldId id="324"/>
            <p14:sldId id="325"/>
            <p14:sldId id="326"/>
            <p14:sldId id="327"/>
            <p14:sldId id="328"/>
            <p14:sldId id="329"/>
            <p14:sldId id="331"/>
            <p14:sldId id="330"/>
            <p14:sldId id="332"/>
            <p14:sldId id="333"/>
            <p14:sldId id="334"/>
            <p14:sldId id="335"/>
            <p14:sldId id="336"/>
            <p14:sldId id="337"/>
            <p14:sldId id="338"/>
            <p14:sldId id="339"/>
          </p14:sldIdLst>
        </p14:section>
        <p14:section name="Untitled Section" id="{7D238EC0-CEB5-4D06-8C1D-BE01CE1A660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anda Owens" initials="AO" lastIdx="1" clrIdx="0">
    <p:extLst>
      <p:ext uri="{19B8F6BF-5375-455C-9EA6-DF929625EA0E}">
        <p15:presenceInfo xmlns:p15="http://schemas.microsoft.com/office/powerpoint/2012/main" userId="S::amanda.owens@uwtsd.ac.uk::3b044598-742c-49bf-b2b0-3f1e248ecb4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BA642C-3E9F-4596-993C-0EFC4AE5317A}" v="2" dt="2021-10-13T07:08:07.9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28" autoAdjust="0"/>
  </p:normalViewPr>
  <p:slideViewPr>
    <p:cSldViewPr>
      <p:cViewPr varScale="1">
        <p:scale>
          <a:sx n="94" d="100"/>
          <a:sy n="94" d="100"/>
        </p:scale>
        <p:origin x="37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6B2C9-55BC-413D-9705-92E992BCF5BA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7660C6-26C4-469B-94B6-58AF14BBAF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72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660C6-26C4-469B-94B6-58AF14BBAF0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719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13/10/2021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352928" cy="4392488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Care of the Older Person In Context 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EE260-2AEC-44A7-B696-64E361A4A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GB" sz="2800" b="1" dirty="0"/>
              <a:t>8 Challenges facing an Aging Population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DBD30-76BA-4C11-8A8D-E009D5760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208" y="1700808"/>
            <a:ext cx="8686800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Global aging and technology innovation are each occurring at an unprecedented rate. </a:t>
            </a:r>
          </a:p>
          <a:p>
            <a:pPr marL="0" indent="0">
              <a:buNone/>
            </a:pPr>
            <a:endParaRPr lang="en-GB" sz="2800" dirty="0">
              <a:solidFill>
                <a:srgbClr val="333333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en-GB" sz="2800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The intersection of these two global macro trends creates significant need and opportunity for new products and services to transform and tech-enable the aging experience.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752199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3CC8C-D925-42E4-A0B5-0A87F858D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1. Engagement and Purpose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1E85F-1BE5-4F7C-A8D4-BEC1B19642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b="0" i="0" dirty="0">
                <a:solidFill>
                  <a:srgbClr val="FF0000"/>
                </a:solidFill>
                <a:effectLst/>
                <a:latin typeface="Georgia" panose="02040502050405020303" pitchFamily="18" charset="0"/>
              </a:rPr>
              <a:t>Ageism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 and </a:t>
            </a:r>
            <a:r>
              <a:rPr lang="en-GB" b="0" i="0" dirty="0">
                <a:solidFill>
                  <a:srgbClr val="FF0000"/>
                </a:solidFill>
                <a:effectLst/>
                <a:latin typeface="Georgia" panose="02040502050405020303" pitchFamily="18" charset="0"/>
              </a:rPr>
              <a:t>outdated social norms can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 result in </a:t>
            </a:r>
            <a:r>
              <a:rPr lang="en-GB" b="0" i="0" dirty="0">
                <a:solidFill>
                  <a:srgbClr val="FF0000"/>
                </a:solidFill>
                <a:effectLst/>
                <a:latin typeface="Georgia" panose="02040502050405020303" pitchFamily="18" charset="0"/>
              </a:rPr>
              <a:t>isolated and marginalised 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older adults in both rural and urban communities.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596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FE789-D602-444D-8F9A-4D89AD432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be done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6A258-DDF1-4531-834D-1B7F89B33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Preventative measures </a:t>
            </a:r>
          </a:p>
          <a:p>
            <a:endParaRPr lang="en-GB" dirty="0"/>
          </a:p>
          <a:p>
            <a:r>
              <a:rPr lang="en-GB" dirty="0"/>
              <a:t>Next steps </a:t>
            </a:r>
          </a:p>
          <a:p>
            <a:endParaRPr lang="en-GB" dirty="0"/>
          </a:p>
          <a:p>
            <a:r>
              <a:rPr lang="en-GB" dirty="0"/>
              <a:t>Best practice </a:t>
            </a:r>
          </a:p>
        </p:txBody>
      </p:sp>
    </p:spTree>
    <p:extLst>
      <p:ext uri="{BB962C8B-B14F-4D97-AF65-F5344CB8AC3E}">
        <p14:creationId xmlns:p14="http://schemas.microsoft.com/office/powerpoint/2010/main" val="3893417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B81E8-EFBA-4920-84E2-E13EE058D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620688"/>
            <a:ext cx="8147248" cy="4896545"/>
          </a:xfrm>
        </p:spPr>
        <p:txBody>
          <a:bodyPr>
            <a:normAutofit/>
          </a:bodyPr>
          <a:lstStyle/>
          <a:p>
            <a:pPr algn="l"/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Helping older adults get and stay meaningfully engaged is critical for their health and the health of our communities.</a:t>
            </a:r>
          </a:p>
          <a:p>
            <a:pPr algn="l"/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New and creative ways are needed to not only tap into their wisdom but also to provide opportunities for lifelong learning and meaningful engagement across the lifespan.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9907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19EE7-A306-4F49-B406-34FD73B3A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2. Financial Wellness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1E7C8F-3231-4A01-903C-D32B4DD3B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People are living longer and traditional models of work and retirement have not kept pace.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3209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569EC-C650-4090-927A-017C4F891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8B618-EAB0-443C-B963-6DBFA93BB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can Financial wellness be improved ?</a:t>
            </a:r>
          </a:p>
        </p:txBody>
      </p:sp>
    </p:spTree>
    <p:extLst>
      <p:ext uri="{BB962C8B-B14F-4D97-AF65-F5344CB8AC3E}">
        <p14:creationId xmlns:p14="http://schemas.microsoft.com/office/powerpoint/2010/main" val="3068754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10E09-311D-4F3B-8E23-B17EC7414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CB951-BA90-4953-B877-21A0C287D8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Financing longevity will require new models, new tools and new norms. </a:t>
            </a:r>
          </a:p>
          <a:p>
            <a:endParaRPr lang="en-GB" dirty="0">
              <a:solidFill>
                <a:srgbClr val="333333"/>
              </a:solidFill>
              <a:latin typeface="Georgia" panose="02040502050405020303" pitchFamily="18" charset="0"/>
            </a:endParaRPr>
          </a:p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New opportunities for later life employment, new models for planning and financing care and better ways to prevent scams and fraud are needed.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0441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E5FE6-E7D8-4B7C-A513-98234415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3. Mobility and Movement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C685C4-7DC7-4010-8918-F4D539DD25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Everyday objects, homes and communities were not originally designed with longevity in mind. Often, every day objects can become obstacles to movement, safety, independence and socialising.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4328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1826A-78D9-4649-B150-D3B6B21AA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Remaining safe and mobile are top priorities for older adults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E40FE-191B-442D-8529-88EEAF2F1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How can we improve the environments in which we live to include the full engagement of older people ?</a:t>
            </a:r>
          </a:p>
        </p:txBody>
      </p:sp>
    </p:spTree>
    <p:extLst>
      <p:ext uri="{BB962C8B-B14F-4D97-AF65-F5344CB8AC3E}">
        <p14:creationId xmlns:p14="http://schemas.microsoft.com/office/powerpoint/2010/main" val="1875803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75F26-650C-46CA-BD8A-A5012B890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6AF1-571F-4FEF-9B27-0308FB4A58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There is a need for products, programs, and services that enable people to maximize their safety, strength, balance, fitness, independence and mobility as they age.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2710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3E0B0-573D-477D-8B53-81A957C3E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4. Daily Living and Lifestyle: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B3313D-93A4-44B7-9D7D-EDFCD9F17C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The majority of older adults state a preference to “age in place,” yet one third of people over 65 need assistance with at least one activity of daily living (e.g. eating, bathing, dressing).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65153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64666-DC0D-4659-9A93-BDE3942A9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can we ensure “ age in place”?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94BBD-23B4-431E-9D77-3FF6B4E60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challenges ? </a:t>
            </a:r>
          </a:p>
          <a:p>
            <a:endParaRPr lang="en-GB" dirty="0"/>
          </a:p>
          <a:p>
            <a:r>
              <a:rPr lang="en-GB" dirty="0"/>
              <a:t>Live or exist ? </a:t>
            </a:r>
          </a:p>
        </p:txBody>
      </p:sp>
    </p:spTree>
    <p:extLst>
      <p:ext uri="{BB962C8B-B14F-4D97-AF65-F5344CB8AC3E}">
        <p14:creationId xmlns:p14="http://schemas.microsoft.com/office/powerpoint/2010/main" val="211668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7DE2C-7C6F-458C-BCEE-EEC4C8F95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9560A-FBE7-4358-AB20-43E5CD5911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Products and services are needed to help support not only older adults’ basic daily activities but also to foster and support their </a:t>
            </a:r>
            <a:r>
              <a:rPr lang="en-GB" b="0" i="0" dirty="0">
                <a:solidFill>
                  <a:srgbClr val="FF0000"/>
                </a:solidFill>
                <a:effectLst/>
                <a:latin typeface="Georgia" panose="02040502050405020303" pitchFamily="18" charset="0"/>
              </a:rPr>
              <a:t>ability to thrive, pursue their passions and engage with their chosen lifestyles.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799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A38B6-8767-4429-8379-201ADB71A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5. Caregiving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32DF9-1713-4B3E-9AF7-6818FC78E7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Care for older adults is provided by informal (unpaid) and formal (paid) caregivers. </a:t>
            </a:r>
          </a:p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Both groups are increasingly caring for people with higher levels of acuity and complex conditions.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4841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91A95-84B0-4D14-85C5-6E753001C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Family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647575-6E72-428B-9C57-733DBDFD1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Challenges ?</a:t>
            </a:r>
          </a:p>
          <a:p>
            <a:endParaRPr lang="en-GB" dirty="0"/>
          </a:p>
          <a:p>
            <a:r>
              <a:rPr lang="en-GB" dirty="0"/>
              <a:t>Support ? </a:t>
            </a:r>
          </a:p>
          <a:p>
            <a:endParaRPr lang="en-GB" dirty="0"/>
          </a:p>
          <a:p>
            <a:r>
              <a:rPr lang="en-GB" dirty="0"/>
              <a:t>Sustainability ?</a:t>
            </a:r>
          </a:p>
        </p:txBody>
      </p:sp>
    </p:spTree>
    <p:extLst>
      <p:ext uri="{BB962C8B-B14F-4D97-AF65-F5344CB8AC3E}">
        <p14:creationId xmlns:p14="http://schemas.microsoft.com/office/powerpoint/2010/main" val="3306433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FC2F8-F242-436B-9FF1-41EADBF8D3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Family caregivers — who are often juggling other family and work responsibilities and living remote from the care recipient — need better support, training, resources and tools to help them take care of their loved ones and themselves.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45878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9C617-78FF-42F6-8DBC-034F623A3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Professional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F59593-C7C6-450B-BB15-58B2900D3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Challenges ?</a:t>
            </a:r>
          </a:p>
          <a:p>
            <a:endParaRPr lang="en-GB" dirty="0"/>
          </a:p>
          <a:p>
            <a:r>
              <a:rPr lang="en-GB" dirty="0"/>
              <a:t>Funding ?</a:t>
            </a:r>
          </a:p>
          <a:p>
            <a:endParaRPr lang="en-GB" dirty="0"/>
          </a:p>
          <a:p>
            <a:r>
              <a:rPr lang="en-GB" dirty="0" err="1"/>
              <a:t>Sustainabilty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7880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28973-1BF4-4DFB-B63D-D14601E21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A7038-ACDE-4534-9E4D-627207944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On the professional side, staff shortages and quality concerns loom large, so new solutions are needed to help attract, train, develop and leverage scarce human capital.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148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B0641-5865-45E8-AB0D-B3B98DA45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6. Care Coordination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24392F-D3D2-4494-BAC8-90E2ABF00F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The health care journey can be particularly complex and fragmented for older adults, two-thirds of whom have at least two chronic conditions.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1392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F4EC5-1E1E-43F6-B113-BA1655853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Ensuring a seamless journey in Care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014B8-0EE0-4C9D-966B-CB980F72A4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Challenges surrounding the provision of seamless continuum of care ?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Is there a solution 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98044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66317-A287-4638-ADA2-5FD43DF54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4608512"/>
          </a:xfrm>
        </p:spPr>
        <p:txBody>
          <a:bodyPr>
            <a:normAutofit fontScale="92500" lnSpcReduction="20000"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With the overwhelming majority of health funding  spent managing chronic conditions, families and health aim to care for people in the least restrictive, most cost effective setting.</a:t>
            </a:r>
          </a:p>
          <a:p>
            <a:endParaRPr lang="en-GB" dirty="0">
              <a:solidFill>
                <a:srgbClr val="333333"/>
              </a:solidFill>
              <a:latin typeface="Georgia" panose="02040502050405020303" pitchFamily="18" charset="0"/>
            </a:endParaRPr>
          </a:p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Families and providers need new tools and care models to support care transitions, clinical collaboration, medication management, population health management and remote care delivery.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339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7B1D7-3D33-4654-B430-B128C98BE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7. Brain Health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D39B2D-222B-4476-AD1A-64A4F77A0F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Alzheimer’s disease is one of the leading cause of death in the UK . </a:t>
            </a:r>
          </a:p>
          <a:p>
            <a:endParaRPr lang="en-GB" dirty="0">
              <a:solidFill>
                <a:srgbClr val="333333"/>
              </a:solidFill>
              <a:latin typeface="Georgia" panose="02040502050405020303" pitchFamily="18" charset="0"/>
            </a:endParaRPr>
          </a:p>
          <a:p>
            <a:r>
              <a:rPr lang="en-GB" dirty="0">
                <a:solidFill>
                  <a:srgbClr val="333333"/>
                </a:solidFill>
                <a:latin typeface="Georgia" panose="02040502050405020303" pitchFamily="18" charset="0"/>
              </a:rPr>
              <a:t>Impacting on the fasting growing sector of the population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64323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F7EBB-2FB5-4A0E-A59F-E418E7E92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7F0B7-EFFF-4E57-B250-275315BE29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While there remains no cure for Alzheimer’s disease, better tools and services are needed to increase awareness.</a:t>
            </a:r>
          </a:p>
          <a:p>
            <a:endParaRPr lang="en-GB" dirty="0">
              <a:solidFill>
                <a:srgbClr val="333333"/>
              </a:solidFill>
              <a:latin typeface="Georgia" panose="02040502050405020303" pitchFamily="18" charset="0"/>
            </a:endParaRPr>
          </a:p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Development of tools for early prediction and diagnosis, optimize cognitive fitness, slow cognitive decline and support given to  caregivers.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5614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5EA98-9583-4F51-AD1B-B3575C166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8. End of Life</a:t>
            </a:r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0C0BA5-BCD3-476A-BD16-3714512A67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Death is inevitable, but that doesn’t seem to make it any easier to talk about or prepare for. </a:t>
            </a:r>
          </a:p>
          <a:p>
            <a:endParaRPr lang="en-GB" dirty="0">
              <a:solidFill>
                <a:srgbClr val="333333"/>
              </a:solidFill>
              <a:latin typeface="Georgia" panose="02040502050405020303" pitchFamily="18" charset="0"/>
            </a:endParaRPr>
          </a:p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Many people still do not die where or how they want.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04987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031D6-20A5-4F36-BA57-D76A03C09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674FD9-50A1-4FBA-A36E-CBA47639C2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Is end of life important ? </a:t>
            </a:r>
          </a:p>
          <a:p>
            <a:endParaRPr lang="en-GB" dirty="0"/>
          </a:p>
          <a:p>
            <a:r>
              <a:rPr lang="en-GB" dirty="0"/>
              <a:t>Why?</a:t>
            </a:r>
          </a:p>
          <a:p>
            <a:endParaRPr lang="en-GB" dirty="0"/>
          </a:p>
          <a:p>
            <a:r>
              <a:rPr lang="en-GB" dirty="0"/>
              <a:t>Should funding be spent on end of life care ? </a:t>
            </a:r>
          </a:p>
        </p:txBody>
      </p:sp>
    </p:spTree>
    <p:extLst>
      <p:ext uri="{BB962C8B-B14F-4D97-AF65-F5344CB8AC3E}">
        <p14:creationId xmlns:p14="http://schemas.microsoft.com/office/powerpoint/2010/main" val="13066684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A30AE-F4CD-40BD-ADF2-5DF28190E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53142E-4DA1-4951-AABA-0163A8330B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Families and providers need help navigating end of life options, having the difficult conversations and ensuring that end of life wishes are met.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71546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303dbf9b-b85b-46a0-94f1-894078c07ec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796</Words>
  <Application>Microsoft Office PowerPoint</Application>
  <PresentationFormat>On-screen Show (4:3)</PresentationFormat>
  <Paragraphs>83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Myriad Pro</vt:lpstr>
      <vt:lpstr>Arial</vt:lpstr>
      <vt:lpstr>Calibri</vt:lpstr>
      <vt:lpstr>Georgia</vt:lpstr>
      <vt:lpstr>20140311PresentationUWTSDTemplate</vt:lpstr>
      <vt:lpstr>PowerPoint Presentation</vt:lpstr>
      <vt:lpstr>8 Challenges facing an Aging Population  </vt:lpstr>
      <vt:lpstr>1. Engagement and Purpose:</vt:lpstr>
      <vt:lpstr>What can be done ?</vt:lpstr>
      <vt:lpstr>PowerPoint Presentation</vt:lpstr>
      <vt:lpstr>2. Financial Wellness:</vt:lpstr>
      <vt:lpstr>What does this mean ?</vt:lpstr>
      <vt:lpstr>PowerPoint Presentation</vt:lpstr>
      <vt:lpstr>3. Mobility and Movement:</vt:lpstr>
      <vt:lpstr>Remaining safe and mobile are top priorities for older adults</vt:lpstr>
      <vt:lpstr>PowerPoint Presentation</vt:lpstr>
      <vt:lpstr>4. Daily Living and Lifestyle: </vt:lpstr>
      <vt:lpstr>How can we ensure “ age in place”?</vt:lpstr>
      <vt:lpstr>PowerPoint Presentation</vt:lpstr>
      <vt:lpstr>5. Caregiving:</vt:lpstr>
      <vt:lpstr>Family </vt:lpstr>
      <vt:lpstr>PowerPoint Presentation</vt:lpstr>
      <vt:lpstr>Professional </vt:lpstr>
      <vt:lpstr>PowerPoint Presentation</vt:lpstr>
      <vt:lpstr>6. Care Coordination:</vt:lpstr>
      <vt:lpstr>Ensuring a seamless journey in Care </vt:lpstr>
      <vt:lpstr>PowerPoint Presentation</vt:lpstr>
      <vt:lpstr>7. Brain Health:</vt:lpstr>
      <vt:lpstr>PowerPoint Presentation</vt:lpstr>
      <vt:lpstr>8. End of Life: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Amanda Owens</cp:lastModifiedBy>
  <cp:revision>85</cp:revision>
  <cp:lastPrinted>2019-02-13T13:54:42Z</cp:lastPrinted>
  <dcterms:created xsi:type="dcterms:W3CDTF">2015-04-14T15:21:28Z</dcterms:created>
  <dcterms:modified xsi:type="dcterms:W3CDTF">2021-10-13T07:42:54Z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