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78" r:id="rId6"/>
    <p:sldId id="257" r:id="rId7"/>
    <p:sldId id="281" r:id="rId8"/>
    <p:sldId id="275" r:id="rId9"/>
    <p:sldId id="276" r:id="rId10"/>
    <p:sldId id="280" r:id="rId11"/>
    <p:sldId id="272" r:id="rId12"/>
    <p:sldId id="27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91" autoAdjust="0"/>
    <p:restoredTop sz="60900" autoAdjust="0"/>
  </p:normalViewPr>
  <p:slideViewPr>
    <p:cSldViewPr snapToGrid="0" showGuides="1">
      <p:cViewPr varScale="1">
        <p:scale>
          <a:sx n="47" d="100"/>
          <a:sy n="47" d="100"/>
        </p:scale>
        <p:origin x="1650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58" d="100"/>
          <a:sy n="58" d="100"/>
        </p:scale>
        <p:origin x="1974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EAAF3-9831-450B-8D59-2C09DB96C8FC}" type="datetimeFigureOut">
              <a:rPr lang="en-US"/>
              <a:t>2/17/2018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34459-7356-44BF-850D-8B30C4FB3B6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0CD79-FC16-4410-AB61-17F26E6D3BC8}" type="datetimeFigureOut">
              <a:rPr lang="en-US"/>
              <a:t>2/17/2018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C37BE-C303-496D-B5CD-85F2937540F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i="0" u="none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150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6600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1570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0021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6105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3866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4445" y="0"/>
            <a:ext cx="1747524" cy="22920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1009650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898" y="4511784"/>
            <a:ext cx="10096501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7565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2/17/2018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8768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pSp>
        <p:nvGrpSpPr>
          <p:cNvPr id="14" name="Group 13"/>
          <p:cNvGrpSpPr/>
          <p:nvPr/>
        </p:nvGrpSpPr>
        <p:grpSpPr>
          <a:xfrm>
            <a:off x="0" y="1143000"/>
            <a:ext cx="12192000" cy="63125"/>
            <a:chOff x="507492" y="1501519"/>
            <a:chExt cx="8129016" cy="63125"/>
          </a:xfrm>
        </p:grpSpPr>
        <p:cxnSp>
          <p:nvCxnSpPr>
            <p:cNvPr id="15" name="Straight Connector 14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880" y="0"/>
            <a:ext cx="1747524" cy="2292094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 rot="10800000">
            <a:off x="0" y="5645510"/>
            <a:ext cx="12192000" cy="63125"/>
            <a:chOff x="507492" y="1501519"/>
            <a:chExt cx="8129016" cy="6312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26739436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2514600"/>
            <a:ext cx="12192000" cy="3194035"/>
            <a:chOff x="647402" y="2514600"/>
            <a:chExt cx="10838688" cy="3194035"/>
          </a:xfrm>
        </p:grpSpPr>
        <p:grpSp>
          <p:nvGrpSpPr>
            <p:cNvPr id="9" name="Group 8"/>
            <p:cNvGrpSpPr/>
            <p:nvPr/>
          </p:nvGrpSpPr>
          <p:grpSpPr>
            <a:xfrm>
              <a:off x="647402" y="2514600"/>
              <a:ext cx="10838688" cy="63125"/>
              <a:chOff x="507492" y="1501519"/>
              <a:chExt cx="8129016" cy="63125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Rectangle 9"/>
            <p:cNvSpPr/>
            <p:nvPr/>
          </p:nvSpPr>
          <p:spPr>
            <a:xfrm>
              <a:off x="647402" y="2640850"/>
              <a:ext cx="10838688" cy="294153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11" name="Group 10"/>
            <p:cNvGrpSpPr/>
            <p:nvPr/>
          </p:nvGrpSpPr>
          <p:grpSpPr>
            <a:xfrm rot="10800000">
              <a:off x="647402" y="5645510"/>
              <a:ext cx="10838688" cy="63125"/>
              <a:chOff x="507492" y="1501519"/>
              <a:chExt cx="8129016" cy="63125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80" y="0"/>
            <a:ext cx="1783188" cy="2971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899" y="2971806"/>
            <a:ext cx="10071099" cy="1684150"/>
          </a:xfrm>
        </p:spPr>
        <p:txBody>
          <a:bodyPr anchor="ctr">
            <a:normAutofit/>
          </a:bodyPr>
          <a:lstStyle>
            <a:lvl1pPr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899" y="4655956"/>
            <a:ext cx="10071099" cy="50975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2/17/2018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26788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2/17/2018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277910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4900" y="2424112"/>
            <a:ext cx="4919472" cy="37480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611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6110" y="2424112"/>
            <a:ext cx="4919472" cy="37480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2/17/2018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710161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2/17/2018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81115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2/17/2018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24169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4384548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1848" y="1600199"/>
            <a:ext cx="5445252" cy="45720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2/17/2018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97646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3396996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4654671" y="1600199"/>
            <a:ext cx="6430912" cy="4572001"/>
          </a:xfrm>
        </p:spPr>
        <p:txBody>
          <a:bodyPr tIns="118872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2/17/2018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696370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2/17/2018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120767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2600" y="365125"/>
            <a:ext cx="17145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04900" y="365125"/>
            <a:ext cx="8098896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2/17/2018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 rot="5400000">
            <a:off x="6514047" y="3228843"/>
            <a:ext cx="5632704" cy="84403"/>
            <a:chOff x="1073150" y="1219201"/>
            <a:chExt cx="10058400" cy="63125"/>
          </a:xfrm>
        </p:grpSpPr>
        <p:cxnSp>
          <p:nvCxnSpPr>
            <p:cNvPr id="8" name="Straight Connector 7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459271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9982200" cy="45720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04899" y="6356351"/>
            <a:ext cx="1829559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2/17/2018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4459" y="6356350"/>
            <a:ext cx="6323082" cy="365126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ct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56782" y="6356351"/>
            <a:ext cx="1828800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/>
          <p:cNvGrpSpPr/>
          <p:nvPr/>
        </p:nvGrpSpPr>
        <p:grpSpPr>
          <a:xfrm>
            <a:off x="1103376" y="1219201"/>
            <a:ext cx="9985248" cy="84403"/>
            <a:chOff x="1073150" y="1219201"/>
            <a:chExt cx="10058400" cy="63125"/>
          </a:xfrm>
        </p:grpSpPr>
        <p:cxnSp>
          <p:nvCxnSpPr>
            <p:cNvPr id="13" name="Straight Connector 12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625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696">
          <p15:clr>
            <a:srgbClr val="F26B43"/>
          </p15:clr>
        </p15:guide>
        <p15:guide id="2" pos="6984">
          <p15:clr>
            <a:srgbClr val="F26B43"/>
          </p15:clr>
        </p15:guide>
        <p15:guide id="3" orient="horz" pos="1008">
          <p15:clr>
            <a:srgbClr val="F26B43"/>
          </p15:clr>
        </p15:guide>
        <p15:guide id="4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docs/learningwales/publications/130426-why-develop-en.pdf" TargetMode="External"/><Relationship Id="rId2" Type="http://schemas.openxmlformats.org/officeDocument/2006/relationships/hyperlink" Target="http://www.hkeaa.edu.hk/DocLibrary/SBA/HKDSE/Eng_DVD/doc/Afl_principles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learning.gov.wales/docs/learningwales/publications/131104-assessment-for-learning-and-the-nlnf-en.pdf" TargetMode="External"/><Relationship Id="rId4" Type="http://schemas.openxmlformats.org/officeDocument/2006/relationships/hyperlink" Target="http://learning.gov.wales/docs/learningwales/publications/130429how-to-develop-thinking-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/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Assessment for learning – Primary school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Katie Williams</a:t>
            </a:r>
          </a:p>
        </p:txBody>
      </p:sp>
      <p:pic>
        <p:nvPicPr>
          <p:cNvPr id="4" name="Picture Placeholder 3" descr="Open book on table, blurred shelves of books in background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0" r="889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521339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56989-A908-4F87-921B-EC22EC035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Calibri" panose="020F0502020204030204" pitchFamily="34" charset="0"/>
                <a:cs typeface="Calibri" panose="020F0502020204030204" pitchFamily="34" charset="0"/>
              </a:rPr>
              <a:t>Formative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97670-7BC2-4879-86C4-67F8CDFE5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1600200"/>
            <a:ext cx="9982200" cy="3825240"/>
          </a:xfrm>
        </p:spPr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Assessment for Learning – a form of formative assessment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Assessment that is undertaken in order to inform future learning and teaching planning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 continual review process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Involves both the teacher and the pupil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‘Inside the Black Box’ by Paul Black &amp; Dylan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Wiliam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– leading research which made a very important point that formative assessment and evaluation has a positive effect on attainment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FE48DC-36C2-4C3B-8C2E-0FD0734AE43D}"/>
              </a:ext>
            </a:extLst>
          </p:cNvPr>
          <p:cNvSpPr txBox="1"/>
          <p:nvPr/>
        </p:nvSpPr>
        <p:spPr>
          <a:xfrm>
            <a:off x="1320800" y="5872480"/>
            <a:ext cx="7599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Briggs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et al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(2016)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(2010a.) </a:t>
            </a:r>
          </a:p>
        </p:txBody>
      </p:sp>
    </p:spTree>
    <p:extLst>
      <p:ext uri="{BB962C8B-B14F-4D97-AF65-F5344CB8AC3E}">
        <p14:creationId xmlns:p14="http://schemas.microsoft.com/office/powerpoint/2010/main" val="2794912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What is Assessment for Learning?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04900" y="1483360"/>
            <a:ext cx="9982200" cy="5120640"/>
          </a:xfrm>
        </p:spPr>
        <p:txBody>
          <a:bodyPr>
            <a:noAutofit/>
          </a:bodyPr>
          <a:lstStyle/>
          <a:p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Part of effective planning</a:t>
            </a:r>
          </a:p>
          <a:p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Focuses on how students learn</a:t>
            </a:r>
          </a:p>
          <a:p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Central to classroom practice</a:t>
            </a:r>
          </a:p>
          <a:p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Key professional skill</a:t>
            </a:r>
          </a:p>
          <a:p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Sensitive and constructive</a:t>
            </a:r>
          </a:p>
          <a:p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Fosters motivation</a:t>
            </a:r>
          </a:p>
          <a:p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Promotes understanding of goals and criteria</a:t>
            </a:r>
          </a:p>
          <a:p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Helps learners know how to improve</a:t>
            </a:r>
          </a:p>
          <a:p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Develops the capacity for self-assessment </a:t>
            </a:r>
          </a:p>
          <a:p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Recognises all educational achievements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E45030-3B99-4360-A95B-1610E950FE3E}"/>
              </a:ext>
            </a:extLst>
          </p:cNvPr>
          <p:cNvSpPr txBox="1"/>
          <p:nvPr/>
        </p:nvSpPr>
        <p:spPr>
          <a:xfrm>
            <a:off x="8554720" y="6234668"/>
            <a:ext cx="3637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Assessment Reform Group (2002)</a:t>
            </a:r>
          </a:p>
        </p:txBody>
      </p:sp>
    </p:spTree>
    <p:extLst>
      <p:ext uri="{BB962C8B-B14F-4D97-AF65-F5344CB8AC3E}">
        <p14:creationId xmlns:p14="http://schemas.microsoft.com/office/powerpoint/2010/main" val="16542553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EAF08-1CFB-4BB5-9B6C-3CACDE66F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Assessment for Learning Strategies</a:t>
            </a:r>
            <a:endParaRPr lang="en-GB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58318-1390-4C7D-A1E4-C47B9778EE5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Self Assessment &amp; Evaluation</a:t>
            </a:r>
          </a:p>
          <a:p>
            <a:r>
              <a:rPr lang="en-GB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Self Marking Work </a:t>
            </a:r>
          </a:p>
          <a:p>
            <a:r>
              <a:rPr lang="en-GB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Traffic Light System</a:t>
            </a:r>
          </a:p>
          <a:p>
            <a:r>
              <a:rPr lang="en-GB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Target Setting</a:t>
            </a:r>
          </a:p>
          <a:p>
            <a:r>
              <a:rPr lang="en-GB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Self Evaluation</a:t>
            </a:r>
          </a:p>
          <a:p>
            <a:pPr marL="0" indent="0">
              <a:buNone/>
            </a:pPr>
            <a:endParaRPr lang="en-GB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56FD2A-E2AD-4350-93EE-8FEE5D9487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80200" y="1600200"/>
            <a:ext cx="4914900" cy="4571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>
                <a:ln w="0"/>
                <a:latin typeface="Calibri" panose="020F0502020204030204" pitchFamily="34" charset="0"/>
                <a:cs typeface="Calibri" panose="020F0502020204030204" pitchFamily="34" charset="0"/>
              </a:rPr>
              <a:t>Peer Assessment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Peer Marking Work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2 Stars &amp; A Wish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73C55A-2C33-49B3-BF75-B95668B35399}"/>
              </a:ext>
            </a:extLst>
          </p:cNvPr>
          <p:cNvSpPr txBox="1"/>
          <p:nvPr/>
        </p:nvSpPr>
        <p:spPr>
          <a:xfrm>
            <a:off x="9509760" y="6229905"/>
            <a:ext cx="2357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Gershon (No Date)</a:t>
            </a:r>
          </a:p>
        </p:txBody>
      </p:sp>
    </p:spTree>
    <p:extLst>
      <p:ext uri="{BB962C8B-B14F-4D97-AF65-F5344CB8AC3E}">
        <p14:creationId xmlns:p14="http://schemas.microsoft.com/office/powerpoint/2010/main" val="36987164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35B1B-30CB-485A-836F-AF876C06B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Self Assessment &amp; Evaluation</a:t>
            </a:r>
            <a:endParaRPr lang="en-GB" sz="5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674E34-7948-4AFB-BB3D-25A728BCF9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780" y="1462880"/>
            <a:ext cx="4919472" cy="823912"/>
          </a:xfrm>
        </p:spPr>
        <p:txBody>
          <a:bodyPr>
            <a:normAutofit/>
          </a:bodyPr>
          <a:lstStyle/>
          <a:p>
            <a:r>
              <a:rPr lang="en-GB" sz="2800" b="0" dirty="0">
                <a:latin typeface="Calibri" panose="020F0502020204030204" pitchFamily="34" charset="0"/>
                <a:cs typeface="Calibri" panose="020F0502020204030204" pitchFamily="34" charset="0"/>
              </a:rPr>
              <a:t>What will be involved?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E7F364-FB54-4A4A-A362-E7456F8214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780" y="2424111"/>
            <a:ext cx="4919472" cy="3346769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4500" dirty="0">
                <a:latin typeface="Calibri" panose="020F0502020204030204" pitchFamily="34" charset="0"/>
                <a:cs typeface="Calibri" panose="020F0502020204030204" pitchFamily="34" charset="0"/>
              </a:rPr>
              <a:t>Pupils self-marking work using marking scheme</a:t>
            </a:r>
          </a:p>
          <a:p>
            <a:pPr>
              <a:lnSpc>
                <a:spcPct val="150000"/>
              </a:lnSpc>
            </a:pPr>
            <a:r>
              <a:rPr lang="en-GB" sz="4500" dirty="0">
                <a:latin typeface="Calibri" panose="020F0502020204030204" pitchFamily="34" charset="0"/>
                <a:cs typeface="Calibri" panose="020F0502020204030204" pitchFamily="34" charset="0"/>
              </a:rPr>
              <a:t>Traffic light system</a:t>
            </a:r>
          </a:p>
          <a:p>
            <a:pPr>
              <a:lnSpc>
                <a:spcPct val="150000"/>
              </a:lnSpc>
            </a:pPr>
            <a:r>
              <a:rPr lang="en-GB" sz="4500" dirty="0">
                <a:latin typeface="Calibri" panose="020F0502020204030204" pitchFamily="34" charset="0"/>
                <a:cs typeface="Calibri" panose="020F0502020204030204" pitchFamily="34" charset="0"/>
              </a:rPr>
              <a:t>Target Setting</a:t>
            </a:r>
          </a:p>
          <a:p>
            <a:pPr>
              <a:lnSpc>
                <a:spcPct val="150000"/>
              </a:lnSpc>
            </a:pPr>
            <a:r>
              <a:rPr lang="en-GB" sz="4500" dirty="0">
                <a:latin typeface="Calibri" panose="020F0502020204030204" pitchFamily="34" charset="0"/>
                <a:cs typeface="Calibri" panose="020F0502020204030204" pitchFamily="34" charset="0"/>
              </a:rPr>
              <a:t>Self-evaluation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1E2847-DE59-419C-9448-E967F75E56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6110" y="1462880"/>
            <a:ext cx="5445517" cy="823912"/>
          </a:xfrm>
        </p:spPr>
        <p:txBody>
          <a:bodyPr>
            <a:noAutofit/>
          </a:bodyPr>
          <a:lstStyle/>
          <a:p>
            <a:r>
              <a:rPr lang="en-GB" sz="2800" b="0" dirty="0">
                <a:latin typeface="Calibri" panose="020F0502020204030204" pitchFamily="34" charset="0"/>
                <a:cs typeface="Calibri" panose="020F0502020204030204" pitchFamily="34" charset="0"/>
              </a:rPr>
              <a:t>Why is it an important strategy?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C43F7E-3129-4BE8-AF23-8BA60F9F1C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6110" y="2424111"/>
            <a:ext cx="5802370" cy="4098608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60000"/>
              </a:lnSpc>
            </a:pPr>
            <a:r>
              <a:rPr lang="en-GB" sz="4500" dirty="0">
                <a:latin typeface="Calibri" panose="020F0502020204030204" pitchFamily="34" charset="0"/>
                <a:cs typeface="Calibri" panose="020F0502020204030204" pitchFamily="34" charset="0"/>
              </a:rPr>
              <a:t>Deeper understanding of topics</a:t>
            </a:r>
          </a:p>
          <a:p>
            <a:pPr>
              <a:lnSpc>
                <a:spcPct val="160000"/>
              </a:lnSpc>
            </a:pPr>
            <a:r>
              <a:rPr lang="en-GB" sz="4500" dirty="0">
                <a:latin typeface="Calibri" panose="020F0502020204030204" pitchFamily="34" charset="0"/>
                <a:cs typeface="Calibri" panose="020F0502020204030204" pitchFamily="34" charset="0"/>
              </a:rPr>
              <a:t>Further grasp on the process of assessment and evaluation</a:t>
            </a:r>
          </a:p>
          <a:p>
            <a:pPr>
              <a:lnSpc>
                <a:spcPct val="160000"/>
              </a:lnSpc>
            </a:pPr>
            <a:r>
              <a:rPr lang="en-GB" sz="4500" dirty="0">
                <a:latin typeface="Calibri" panose="020F0502020204030204" pitchFamily="34" charset="0"/>
                <a:cs typeface="Calibri" panose="020F0502020204030204" pitchFamily="34" charset="0"/>
              </a:rPr>
              <a:t>Helps them to comprehend what they are doing in their work</a:t>
            </a:r>
          </a:p>
          <a:p>
            <a:pPr>
              <a:lnSpc>
                <a:spcPct val="160000"/>
              </a:lnSpc>
            </a:pPr>
            <a:r>
              <a:rPr lang="en-GB" sz="4500" dirty="0">
                <a:latin typeface="Calibri" panose="020F0502020204030204" pitchFamily="34" charset="0"/>
                <a:cs typeface="Calibri" panose="020F0502020204030204" pitchFamily="34" charset="0"/>
              </a:rPr>
              <a:t>Become aware of what learning is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0DF961-F1CD-4532-AE9E-B41A7942E3E3}"/>
              </a:ext>
            </a:extLst>
          </p:cNvPr>
          <p:cNvSpPr txBox="1"/>
          <p:nvPr/>
        </p:nvSpPr>
        <p:spPr>
          <a:xfrm>
            <a:off x="312922" y="5765959"/>
            <a:ext cx="33649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Gershon (No Date)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(2010a.)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(2010b.)</a:t>
            </a:r>
          </a:p>
        </p:txBody>
      </p:sp>
    </p:spTree>
    <p:extLst>
      <p:ext uri="{BB962C8B-B14F-4D97-AF65-F5344CB8AC3E}">
        <p14:creationId xmlns:p14="http://schemas.microsoft.com/office/powerpoint/2010/main" val="39017829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35B1B-30CB-485A-836F-AF876C06B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Peer Assessment</a:t>
            </a:r>
            <a:endParaRPr lang="en-GB" sz="5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674E34-7948-4AFB-BB3D-25A728BCF9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4900" y="1595120"/>
            <a:ext cx="4919472" cy="823912"/>
          </a:xfrm>
        </p:spPr>
        <p:txBody>
          <a:bodyPr>
            <a:normAutofit/>
          </a:bodyPr>
          <a:lstStyle/>
          <a:p>
            <a:r>
              <a:rPr lang="en-GB" sz="2800" b="0" dirty="0">
                <a:latin typeface="Calibri" panose="020F0502020204030204" pitchFamily="34" charset="0"/>
                <a:cs typeface="Calibri" panose="020F0502020204030204" pitchFamily="34" charset="0"/>
              </a:rPr>
              <a:t>What will be involved?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E7F364-FB54-4A4A-A362-E7456F82148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Pupils peer-marking work using assessment criteria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2 Stars &amp; A Wish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1E2847-DE59-419C-9448-E967F75E56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24372" y="1595120"/>
            <a:ext cx="5445517" cy="823912"/>
          </a:xfrm>
        </p:spPr>
        <p:txBody>
          <a:bodyPr>
            <a:noAutofit/>
          </a:bodyPr>
          <a:lstStyle/>
          <a:p>
            <a:r>
              <a:rPr lang="en-GB" sz="2800" b="0" dirty="0">
                <a:latin typeface="Calibri" panose="020F0502020204030204" pitchFamily="34" charset="0"/>
                <a:cs typeface="Calibri" panose="020F0502020204030204" pitchFamily="34" charset="0"/>
              </a:rPr>
              <a:t>Why is it an important strategy?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C43F7E-3129-4BE8-AF23-8BA60F9F1C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6109" y="2424112"/>
            <a:ext cx="5445517" cy="417988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6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Pupils may be able to accept criticisms from one another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Comments will be made in terms they understand – their peers will say exactly what they think!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Pupils will feel more comfortable asking for clarification from peers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F76E21-35F9-4264-A7DC-B700A2401246}"/>
              </a:ext>
            </a:extLst>
          </p:cNvPr>
          <p:cNvSpPr txBox="1"/>
          <p:nvPr/>
        </p:nvSpPr>
        <p:spPr>
          <a:xfrm>
            <a:off x="386080" y="5126672"/>
            <a:ext cx="23571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Gershon (No Date)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(2010a.)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(2010b.)</a:t>
            </a:r>
          </a:p>
        </p:txBody>
      </p:sp>
    </p:spTree>
    <p:extLst>
      <p:ext uri="{BB962C8B-B14F-4D97-AF65-F5344CB8AC3E}">
        <p14:creationId xmlns:p14="http://schemas.microsoft.com/office/powerpoint/2010/main" val="33797167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A1240-4BA8-4C10-9920-164D79A57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err="1">
                <a:latin typeface="Calibri" panose="020F0502020204030204" pitchFamily="34" charset="0"/>
                <a:cs typeface="Calibri" panose="020F0502020204030204" pitchFamily="34" charset="0"/>
              </a:rPr>
              <a:t>AfL</a:t>
            </a:r>
            <a:r>
              <a:rPr lang="en-GB" sz="5400" dirty="0">
                <a:latin typeface="Calibri" panose="020F0502020204030204" pitchFamily="34" charset="0"/>
                <a:cs typeface="Calibri" panose="020F0502020204030204" pitchFamily="34" charset="0"/>
              </a:rPr>
              <a:t> &amp; The LNF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F3ABA-DF08-4815-8AF0-C42B5828E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1600200"/>
            <a:ext cx="9982200" cy="358140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LNF – Literacy and Numeracy Framework serves as a basis for teaching and learning and can be used for formative assessment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LNF learning outcomes can be used to influence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AfL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practice in all curriculum areas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Together they can be used to highlight opportunities to make improvements to literacy and numeracy skills in all subjects across the curriculum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3EF668-F1C3-4D91-A096-50AB53D7DFF2}"/>
              </a:ext>
            </a:extLst>
          </p:cNvPr>
          <p:cNvSpPr txBox="1"/>
          <p:nvPr/>
        </p:nvSpPr>
        <p:spPr>
          <a:xfrm>
            <a:off x="1104900" y="6108224"/>
            <a:ext cx="4084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Welsh Government (2013)</a:t>
            </a:r>
          </a:p>
        </p:txBody>
      </p:sp>
    </p:spTree>
    <p:extLst>
      <p:ext uri="{BB962C8B-B14F-4D97-AF65-F5344CB8AC3E}">
        <p14:creationId xmlns:p14="http://schemas.microsoft.com/office/powerpoint/2010/main" val="5759315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ECB0A-2F7E-4F4E-8220-411C0EECD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Calibri" panose="020F0502020204030204" pitchFamily="34" charset="0"/>
                <a:cs typeface="Calibri" panose="020F050202020403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B42CB-93DD-4868-BAC8-22BE2812C5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Assessment for Learning is a type of formative assessment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involves both the teacher and the pupil</a:t>
            </a:r>
          </a:p>
          <a:p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AfL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is known to have a positive effect on pupil achievement</a:t>
            </a:r>
          </a:p>
          <a:p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AfL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is concerned with where pupils are in their learning, where they need to go with their learning and how they are going to realistically get there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Numerous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AfL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strategies out there – Self Assessment and Evaluation &amp; Peer Evaluation are just 2 strategies made up of a number of strands that we want to begin implementing in our school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Assessment for Learning also works really well with the newly implemented National Literacy and Numeracy Framework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Both help to develop achievement in subjects across the whole curriculum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93131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78577-1B44-4356-BF70-C0B065F2E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314B1-CE0C-4919-987B-CD57144581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Assessment Reform Group (2002) ‘Assessment for Learning: 10 Principles’ [Online] Available at: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http://www.hkeaa.edu.hk/DocLibrary/SBA/HKDSE/Eng_DVD/doc/Afl_principles.pdf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(Accessed: 15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February 2018).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Briggs, M., Woodfield, A.,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Swatton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P. &amp; Martin, C. (2016)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Primary Assessment Now: The why, what and how of formative and summative assessment without levels.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Exeter: Learning Matters.</a:t>
            </a:r>
            <a:endParaRPr lang="en-GB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Gershon, M. (No Date) ‘Assessment for Learning Tools’ (Accessed: 15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February 2018).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(2010a.) ‘Why Develop Thinking and Assessment for Learning in the Classroom’ [Online] Available at: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http://learning.gov.wales/docs/learningwales/publications/130426-why-develop-en.pdf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(Accessed: 15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February 2018).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(2010b.) ‘How to Develop Thinking and Assessment for Learning in the Classroom’ [Online] Available at: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http://learning.gov.wales/docs/learningwales/publications/130429how-to-develop-thinking-en.pdf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(Accessed: 15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February 2018).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(2013) ‘Assessment for Learning and the National Literacy and Numeracy Framework’ [Online] Available at: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http://learning.gov.wales/docs/learningwales/publications/131104-assessment-for-learning-and-the-nlnf-en.pdf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(Accessed: 15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February 2018).</a:t>
            </a:r>
          </a:p>
        </p:txBody>
      </p:sp>
    </p:spTree>
    <p:extLst>
      <p:ext uri="{BB962C8B-B14F-4D97-AF65-F5344CB8AC3E}">
        <p14:creationId xmlns:p14="http://schemas.microsoft.com/office/powerpoint/2010/main" val="12038827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Academic Literature 16x9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F03431380.potx" id="{B573BD99-E105-4D2A-964B-B901A176567A}" vid="{B1D363B9-18DE-4874-9E2B-FD69B5C6548D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855024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2012-08-31T08:50:00+00:00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1616423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TP103431361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CDDBB83-77C1-4099-A0AA-289882E745E2}">
  <ds:schemaRefs>
    <ds:schemaRef ds:uri="http://purl.org/dc/terms/"/>
    <ds:schemaRef ds:uri="http://schemas.microsoft.com/office/infopath/2007/PartnerControls"/>
    <ds:schemaRef ds:uri="http://purl.org/dc/dcmitype/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4873beb7-5857-4685-be1f-d57550cc96cc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Academic presentation, pinstripe and ribbon design (widescreen)</Template>
  <TotalTime>12516</TotalTime>
  <Words>777</Words>
  <Application>Microsoft Office PowerPoint</Application>
  <PresentationFormat>Widescreen</PresentationFormat>
  <Paragraphs>87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Euphemia</vt:lpstr>
      <vt:lpstr>Plantagenet Cherokee</vt:lpstr>
      <vt:lpstr>Wingdings</vt:lpstr>
      <vt:lpstr>Academic Literature 16x9</vt:lpstr>
      <vt:lpstr>Assessment for learning – Primary school</vt:lpstr>
      <vt:lpstr>Formative Assessment</vt:lpstr>
      <vt:lpstr>What is Assessment for Learning?</vt:lpstr>
      <vt:lpstr>Assessment for Learning Strategies</vt:lpstr>
      <vt:lpstr>Self Assessment &amp; Evaluation</vt:lpstr>
      <vt:lpstr>Peer Assessment</vt:lpstr>
      <vt:lpstr>AfL &amp; The LNF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for learning – Primary school</dc:title>
  <dc:creator>katie williams</dc:creator>
  <cp:lastModifiedBy>katie williams</cp:lastModifiedBy>
  <cp:revision>161</cp:revision>
  <dcterms:created xsi:type="dcterms:W3CDTF">2018-02-05T12:19:19Z</dcterms:created>
  <dcterms:modified xsi:type="dcterms:W3CDTF">2018-02-17T15:00:36Z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