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7" r:id="rId3"/>
    <p:sldId id="258" r:id="rId4"/>
    <p:sldId id="259" r:id="rId5"/>
    <p:sldId id="267" r:id="rId6"/>
    <p:sldId id="260" r:id="rId7"/>
    <p:sldId id="262" r:id="rId8"/>
    <p:sldId id="261" r:id="rId9"/>
    <p:sldId id="264" r:id="rId10"/>
    <p:sldId id="263" r:id="rId11"/>
    <p:sldId id="268" r:id="rId12"/>
    <p:sldId id="269"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4DC29-ABC8-391F-EA74-46458F1EC75D}"/>
              </a:ext>
            </a:extLst>
          </p:cNvPr>
          <p:cNvSpPr txBox="1">
            <a:spLocks noGrp="1"/>
          </p:cNvSpPr>
          <p:nvPr>
            <p:ph type="ctrTitle"/>
          </p:nvPr>
        </p:nvSpPr>
        <p:spPr>
          <a:xfrm>
            <a:off x="1524003" y="1122361"/>
            <a:ext cx="9144000" cy="3025310"/>
          </a:xfrm>
        </p:spPr>
        <p:txBody>
          <a:bodyPr anchor="b" anchorCtr="1"/>
          <a:lstStyle>
            <a:lvl1pPr algn="ctr">
              <a:defRPr sz="6600"/>
            </a:lvl1pPr>
          </a:lstStyle>
          <a:p>
            <a:pPr lvl="0"/>
            <a:r>
              <a:rPr lang="en-US"/>
              <a:t>Click to edit Master title style</a:t>
            </a:r>
          </a:p>
        </p:txBody>
      </p:sp>
      <p:sp>
        <p:nvSpPr>
          <p:cNvPr id="3" name="Subtitle 2">
            <a:extLst>
              <a:ext uri="{FF2B5EF4-FFF2-40B4-BE49-F238E27FC236}">
                <a16:creationId xmlns:a16="http://schemas.microsoft.com/office/drawing/2014/main" id="{BF30EF55-C43E-FF7E-5819-532EDF7C8CE4}"/>
              </a:ext>
            </a:extLst>
          </p:cNvPr>
          <p:cNvSpPr txBox="1">
            <a:spLocks noGrp="1"/>
          </p:cNvSpPr>
          <p:nvPr>
            <p:ph type="subTitle" idx="1"/>
          </p:nvPr>
        </p:nvSpPr>
        <p:spPr>
          <a:xfrm>
            <a:off x="1524003" y="4386733"/>
            <a:ext cx="9144000" cy="1135529"/>
          </a:xfrm>
        </p:spPr>
        <p:txBody>
          <a:bodyPr anchorCtr="1"/>
          <a:lstStyle>
            <a:lvl1pPr marL="0" indent="0" algn="ctr">
              <a:lnSpc>
                <a:spcPct val="120000"/>
              </a:lnSpc>
              <a:buNone/>
              <a:defRPr sz="1800" b="1" cap="all" spc="300"/>
            </a:lvl1pPr>
          </a:lstStyle>
          <a:p>
            <a:pPr lvl="0"/>
            <a:r>
              <a:rPr lang="en-US"/>
              <a:t>Click to edit Master subtitle style</a:t>
            </a:r>
          </a:p>
        </p:txBody>
      </p:sp>
      <p:sp>
        <p:nvSpPr>
          <p:cNvPr id="4" name="Date Placeholder 3">
            <a:extLst>
              <a:ext uri="{FF2B5EF4-FFF2-40B4-BE49-F238E27FC236}">
                <a16:creationId xmlns:a16="http://schemas.microsoft.com/office/drawing/2014/main" id="{434FC9F3-4181-FFE5-1EC9-6ABFD55F56AA}"/>
              </a:ext>
            </a:extLst>
          </p:cNvPr>
          <p:cNvSpPr txBox="1">
            <a:spLocks noGrp="1"/>
          </p:cNvSpPr>
          <p:nvPr>
            <p:ph type="dt" sz="half" idx="7"/>
          </p:nvPr>
        </p:nvSpPr>
        <p:spPr/>
        <p:txBody>
          <a:bodyPr/>
          <a:lstStyle>
            <a:lvl1pPr>
              <a:defRPr/>
            </a:lvl1pPr>
          </a:lstStyle>
          <a:p>
            <a:pPr lvl="0"/>
            <a:fld id="{6BFA9B9D-FA55-4BCB-90C7-D639A346C687}" type="datetime1">
              <a:rPr lang="en-US"/>
              <a:pPr lvl="0"/>
              <a:t>7/13/2026</a:t>
            </a:fld>
            <a:endParaRPr lang="en-US"/>
          </a:p>
        </p:txBody>
      </p:sp>
      <p:sp>
        <p:nvSpPr>
          <p:cNvPr id="5" name="Footer Placeholder 4">
            <a:extLst>
              <a:ext uri="{FF2B5EF4-FFF2-40B4-BE49-F238E27FC236}">
                <a16:creationId xmlns:a16="http://schemas.microsoft.com/office/drawing/2014/main" id="{5E629752-878C-ED4A-8CDD-5082AB7737D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18F0CB-E168-14E7-4981-78B18550EDA5}"/>
              </a:ext>
            </a:extLst>
          </p:cNvPr>
          <p:cNvSpPr txBox="1">
            <a:spLocks noGrp="1"/>
          </p:cNvSpPr>
          <p:nvPr>
            <p:ph type="sldNum" sz="quarter" idx="8"/>
          </p:nvPr>
        </p:nvSpPr>
        <p:spPr/>
        <p:txBody>
          <a:bodyPr/>
          <a:lstStyle>
            <a:lvl1pPr>
              <a:defRPr/>
            </a:lvl1pPr>
          </a:lstStyle>
          <a:p>
            <a:pPr lvl="0"/>
            <a:fld id="{9899E370-4873-406C-AF9A-C10744C02864}" type="slidenum">
              <a:t>‹#›</a:t>
            </a:fld>
            <a:endParaRPr lang="en-US"/>
          </a:p>
        </p:txBody>
      </p:sp>
    </p:spTree>
    <p:extLst>
      <p:ext uri="{BB962C8B-B14F-4D97-AF65-F5344CB8AC3E}">
        <p14:creationId xmlns:p14="http://schemas.microsoft.com/office/powerpoint/2010/main" val="3984411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F8178-3193-D2E9-3016-DC398447F42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D03037B-6967-DF49-861E-01AC68F2B31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4A816D-E62A-01B0-49DE-55BE1B265A16}"/>
              </a:ext>
            </a:extLst>
          </p:cNvPr>
          <p:cNvSpPr txBox="1">
            <a:spLocks noGrp="1"/>
          </p:cNvSpPr>
          <p:nvPr>
            <p:ph type="dt" sz="half" idx="7"/>
          </p:nvPr>
        </p:nvSpPr>
        <p:spPr/>
        <p:txBody>
          <a:bodyPr/>
          <a:lstStyle>
            <a:lvl1pPr>
              <a:defRPr/>
            </a:lvl1pPr>
          </a:lstStyle>
          <a:p>
            <a:pPr lvl="0"/>
            <a:fld id="{2C7E01DA-388D-4D25-8D80-3A8CD384404C}" type="datetime1">
              <a:rPr lang="en-US"/>
              <a:pPr lvl="0"/>
              <a:t>7/13/2026</a:t>
            </a:fld>
            <a:endParaRPr lang="en-US"/>
          </a:p>
        </p:txBody>
      </p:sp>
      <p:sp>
        <p:nvSpPr>
          <p:cNvPr id="5" name="Footer Placeholder 4">
            <a:extLst>
              <a:ext uri="{FF2B5EF4-FFF2-40B4-BE49-F238E27FC236}">
                <a16:creationId xmlns:a16="http://schemas.microsoft.com/office/drawing/2014/main" id="{6910B7DC-73F8-76B8-0C28-44D0FD5DDFE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36B6CD2-0FE4-E00E-F62B-BA7238409ADB}"/>
              </a:ext>
            </a:extLst>
          </p:cNvPr>
          <p:cNvSpPr txBox="1">
            <a:spLocks noGrp="1"/>
          </p:cNvSpPr>
          <p:nvPr>
            <p:ph type="sldNum" sz="quarter" idx="8"/>
          </p:nvPr>
        </p:nvSpPr>
        <p:spPr/>
        <p:txBody>
          <a:bodyPr/>
          <a:lstStyle>
            <a:lvl1pPr>
              <a:defRPr/>
            </a:lvl1pPr>
          </a:lstStyle>
          <a:p>
            <a:pPr lvl="0"/>
            <a:fld id="{1C01EA25-677B-4CE5-8273-5C4CA7E37DB2}" type="slidenum">
              <a:t>‹#›</a:t>
            </a:fld>
            <a:endParaRPr lang="en-US"/>
          </a:p>
        </p:txBody>
      </p:sp>
    </p:spTree>
    <p:extLst>
      <p:ext uri="{BB962C8B-B14F-4D97-AF65-F5344CB8AC3E}">
        <p14:creationId xmlns:p14="http://schemas.microsoft.com/office/powerpoint/2010/main" val="8719054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52A21-6122-0E2C-77CE-2AB3551F6B9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A9548C43-B00A-A5BC-4A76-ADEAF81CA924}"/>
              </a:ext>
            </a:extLst>
          </p:cNvPr>
          <p:cNvSpPr txBox="1">
            <a:spLocks noGrp="1"/>
          </p:cNvSpPr>
          <p:nvPr>
            <p:ph type="body" idx="1"/>
          </p:nvPr>
        </p:nvSpPr>
        <p:spPr>
          <a:xfrm>
            <a:off x="831847" y="4589465"/>
            <a:ext cx="10515600" cy="1500182"/>
          </a:xfrm>
        </p:spPr>
        <p:txBody>
          <a:bodyPr/>
          <a:lstStyle>
            <a:lvl1pPr marL="0" indent="0">
              <a:buNone/>
              <a:defRPr>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B919D1F-F44A-543A-00E8-6DA1C432DB5F}"/>
              </a:ext>
            </a:extLst>
          </p:cNvPr>
          <p:cNvSpPr txBox="1">
            <a:spLocks noGrp="1"/>
          </p:cNvSpPr>
          <p:nvPr>
            <p:ph type="dt" sz="half" idx="7"/>
          </p:nvPr>
        </p:nvSpPr>
        <p:spPr/>
        <p:txBody>
          <a:bodyPr/>
          <a:lstStyle>
            <a:lvl1pPr>
              <a:defRPr/>
            </a:lvl1pPr>
          </a:lstStyle>
          <a:p>
            <a:pPr lvl="0"/>
            <a:fld id="{6A09CF47-0BBE-410D-BF38-FBDE1B9D494F}" type="datetime1">
              <a:rPr lang="en-US"/>
              <a:pPr lvl="0"/>
              <a:t>7/13/2026</a:t>
            </a:fld>
            <a:endParaRPr lang="en-US"/>
          </a:p>
        </p:txBody>
      </p:sp>
      <p:sp>
        <p:nvSpPr>
          <p:cNvPr id="5" name="Footer Placeholder 4">
            <a:extLst>
              <a:ext uri="{FF2B5EF4-FFF2-40B4-BE49-F238E27FC236}">
                <a16:creationId xmlns:a16="http://schemas.microsoft.com/office/drawing/2014/main" id="{CC1AEC78-D23F-AF7D-4A3F-F39FA05BE6E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730BA79-F31B-D6FD-4D2A-E15908829B42}"/>
              </a:ext>
            </a:extLst>
          </p:cNvPr>
          <p:cNvSpPr txBox="1">
            <a:spLocks noGrp="1"/>
          </p:cNvSpPr>
          <p:nvPr>
            <p:ph type="sldNum" sz="quarter" idx="8"/>
          </p:nvPr>
        </p:nvSpPr>
        <p:spPr/>
        <p:txBody>
          <a:bodyPr/>
          <a:lstStyle>
            <a:lvl1pPr>
              <a:defRPr/>
            </a:lvl1pPr>
          </a:lstStyle>
          <a:p>
            <a:pPr lvl="0"/>
            <a:fld id="{C2B3CB92-2C43-4408-BD7A-E27E70812AD0}" type="slidenum">
              <a:t>‹#›</a:t>
            </a:fld>
            <a:endParaRPr lang="en-US"/>
          </a:p>
        </p:txBody>
      </p:sp>
    </p:spTree>
    <p:extLst>
      <p:ext uri="{BB962C8B-B14F-4D97-AF65-F5344CB8AC3E}">
        <p14:creationId xmlns:p14="http://schemas.microsoft.com/office/powerpoint/2010/main" val="2711982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CD9F-6ADE-777B-0FF5-844FCF60B16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70A1479-7910-E9EC-B128-16C96D95A6F4}"/>
              </a:ext>
            </a:extLst>
          </p:cNvPr>
          <p:cNvSpPr txBox="1">
            <a:spLocks noGrp="1"/>
          </p:cNvSpPr>
          <p:nvPr>
            <p:ph idx="1"/>
          </p:nvPr>
        </p:nvSpPr>
        <p:spPr>
          <a:xfrm>
            <a:off x="838203"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13049A-9262-8DC4-F5D7-D4979AC13771}"/>
              </a:ext>
            </a:extLst>
          </p:cNvPr>
          <p:cNvSpPr txBox="1">
            <a:spLocks noGrp="1"/>
          </p:cNvSpPr>
          <p:nvPr>
            <p:ph idx="2"/>
          </p:nvPr>
        </p:nvSpPr>
        <p:spPr>
          <a:xfrm>
            <a:off x="6172200" y="1924491"/>
            <a:ext cx="5181603" cy="42524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B82779-469C-E3B3-BF80-DFEB136E0950}"/>
              </a:ext>
            </a:extLst>
          </p:cNvPr>
          <p:cNvSpPr txBox="1">
            <a:spLocks noGrp="1"/>
          </p:cNvSpPr>
          <p:nvPr>
            <p:ph type="dt" sz="half" idx="7"/>
          </p:nvPr>
        </p:nvSpPr>
        <p:spPr/>
        <p:txBody>
          <a:bodyPr/>
          <a:lstStyle>
            <a:lvl1pPr>
              <a:defRPr/>
            </a:lvl1pPr>
          </a:lstStyle>
          <a:p>
            <a:pPr lvl="0"/>
            <a:fld id="{1C672174-59BD-414C-BEB6-4B78DC50B220}" type="datetime1">
              <a:rPr lang="en-US"/>
              <a:pPr lvl="0"/>
              <a:t>7/13/2026</a:t>
            </a:fld>
            <a:endParaRPr lang="en-US"/>
          </a:p>
        </p:txBody>
      </p:sp>
      <p:sp>
        <p:nvSpPr>
          <p:cNvPr id="6" name="Footer Placeholder 5">
            <a:extLst>
              <a:ext uri="{FF2B5EF4-FFF2-40B4-BE49-F238E27FC236}">
                <a16:creationId xmlns:a16="http://schemas.microsoft.com/office/drawing/2014/main" id="{82C8411F-15C5-6024-6992-0A317653383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21A5F1C-6FD3-61BE-B3AC-65E39F277241}"/>
              </a:ext>
            </a:extLst>
          </p:cNvPr>
          <p:cNvSpPr txBox="1">
            <a:spLocks noGrp="1"/>
          </p:cNvSpPr>
          <p:nvPr>
            <p:ph type="sldNum" sz="quarter" idx="8"/>
          </p:nvPr>
        </p:nvSpPr>
        <p:spPr/>
        <p:txBody>
          <a:bodyPr/>
          <a:lstStyle>
            <a:lvl1pPr>
              <a:defRPr/>
            </a:lvl1pPr>
          </a:lstStyle>
          <a:p>
            <a:pPr lvl="0"/>
            <a:fld id="{91DB3C87-302E-4947-B44E-90DB54C6A751}" type="slidenum">
              <a:t>‹#›</a:t>
            </a:fld>
            <a:endParaRPr lang="en-US"/>
          </a:p>
        </p:txBody>
      </p:sp>
    </p:spTree>
    <p:extLst>
      <p:ext uri="{BB962C8B-B14F-4D97-AF65-F5344CB8AC3E}">
        <p14:creationId xmlns:p14="http://schemas.microsoft.com/office/powerpoint/2010/main" val="2145742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1BCC-9C4E-19D7-94F8-9DCB6151DD2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3C5332A-26FF-7702-EA09-884ED72E47AE}"/>
              </a:ext>
            </a:extLst>
          </p:cNvPr>
          <p:cNvSpPr txBox="1">
            <a:spLocks noGrp="1"/>
          </p:cNvSpPr>
          <p:nvPr>
            <p:ph type="body" idx="1"/>
          </p:nvPr>
        </p:nvSpPr>
        <p:spPr>
          <a:xfrm>
            <a:off x="839784" y="1734324"/>
            <a:ext cx="5157782" cy="823910"/>
          </a:xfrm>
        </p:spPr>
        <p:txBody>
          <a:bodyPr anchor="b"/>
          <a:lstStyle>
            <a:lvl1pPr marL="0" indent="0">
              <a:buNone/>
              <a:defRPr sz="2000" b="1" cap="all" spc="300"/>
            </a:lvl1pPr>
          </a:lstStyle>
          <a:p>
            <a:pPr lvl="0"/>
            <a:r>
              <a:rPr lang="en-US"/>
              <a:t>Click to edit Master text styles</a:t>
            </a:r>
          </a:p>
        </p:txBody>
      </p:sp>
      <p:sp>
        <p:nvSpPr>
          <p:cNvPr id="4" name="Content Placeholder 3">
            <a:extLst>
              <a:ext uri="{FF2B5EF4-FFF2-40B4-BE49-F238E27FC236}">
                <a16:creationId xmlns:a16="http://schemas.microsoft.com/office/drawing/2014/main" id="{194FFF3F-6C75-312C-5BE1-BF5A696F2D01}"/>
              </a:ext>
            </a:extLst>
          </p:cNvPr>
          <p:cNvSpPr txBox="1">
            <a:spLocks noGrp="1"/>
          </p:cNvSpPr>
          <p:nvPr>
            <p:ph idx="2"/>
          </p:nvPr>
        </p:nvSpPr>
        <p:spPr>
          <a:xfrm>
            <a:off x="839784" y="2558235"/>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DD1A34B-0894-570C-5344-9236C5D90BB6}"/>
              </a:ext>
            </a:extLst>
          </p:cNvPr>
          <p:cNvSpPr txBox="1">
            <a:spLocks noGrp="1"/>
          </p:cNvSpPr>
          <p:nvPr>
            <p:ph type="body" idx="3"/>
          </p:nvPr>
        </p:nvSpPr>
        <p:spPr>
          <a:xfrm>
            <a:off x="6172200" y="1734324"/>
            <a:ext cx="5183184" cy="823910"/>
          </a:xfrm>
        </p:spPr>
        <p:txBody>
          <a:bodyPr anchor="b"/>
          <a:lstStyle>
            <a:lvl1pPr marL="0" indent="0">
              <a:buNone/>
              <a:defRPr sz="2000" b="1" cap="all" spc="300"/>
            </a:lvl1pPr>
          </a:lstStyle>
          <a:p>
            <a:pPr lvl="0"/>
            <a:r>
              <a:rPr lang="en-US"/>
              <a:t>Click to edit Master text styles</a:t>
            </a:r>
          </a:p>
        </p:txBody>
      </p:sp>
      <p:sp>
        <p:nvSpPr>
          <p:cNvPr id="6" name="Content Placeholder 5">
            <a:extLst>
              <a:ext uri="{FF2B5EF4-FFF2-40B4-BE49-F238E27FC236}">
                <a16:creationId xmlns:a16="http://schemas.microsoft.com/office/drawing/2014/main" id="{327E1954-64B4-2F97-6D12-54FF3493CA88}"/>
              </a:ext>
            </a:extLst>
          </p:cNvPr>
          <p:cNvSpPr txBox="1">
            <a:spLocks noGrp="1"/>
          </p:cNvSpPr>
          <p:nvPr>
            <p:ph idx="4"/>
          </p:nvPr>
        </p:nvSpPr>
        <p:spPr>
          <a:xfrm>
            <a:off x="6172200" y="255823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369295B-4161-5BCB-788E-D1F8BF43ED28}"/>
              </a:ext>
            </a:extLst>
          </p:cNvPr>
          <p:cNvSpPr txBox="1">
            <a:spLocks noGrp="1"/>
          </p:cNvSpPr>
          <p:nvPr>
            <p:ph type="dt" sz="half" idx="7"/>
          </p:nvPr>
        </p:nvSpPr>
        <p:spPr/>
        <p:txBody>
          <a:bodyPr/>
          <a:lstStyle>
            <a:lvl1pPr>
              <a:defRPr/>
            </a:lvl1pPr>
          </a:lstStyle>
          <a:p>
            <a:pPr lvl="0"/>
            <a:fld id="{ECB83FC1-62B9-449A-BD73-6C189CA0E243}" type="datetime1">
              <a:rPr lang="en-US"/>
              <a:pPr lvl="0"/>
              <a:t>7/13/2026</a:t>
            </a:fld>
            <a:endParaRPr lang="en-US"/>
          </a:p>
        </p:txBody>
      </p:sp>
      <p:sp>
        <p:nvSpPr>
          <p:cNvPr id="8" name="Footer Placeholder 7">
            <a:extLst>
              <a:ext uri="{FF2B5EF4-FFF2-40B4-BE49-F238E27FC236}">
                <a16:creationId xmlns:a16="http://schemas.microsoft.com/office/drawing/2014/main" id="{960BB10A-969A-E3E9-2878-51E6FA16468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A0BC5EE-FCFC-1996-9908-89DE4A6AA5C6}"/>
              </a:ext>
            </a:extLst>
          </p:cNvPr>
          <p:cNvSpPr txBox="1">
            <a:spLocks noGrp="1"/>
          </p:cNvSpPr>
          <p:nvPr>
            <p:ph type="sldNum" sz="quarter" idx="8"/>
          </p:nvPr>
        </p:nvSpPr>
        <p:spPr/>
        <p:txBody>
          <a:bodyPr/>
          <a:lstStyle>
            <a:lvl1pPr>
              <a:defRPr/>
            </a:lvl1pPr>
          </a:lstStyle>
          <a:p>
            <a:pPr lvl="0"/>
            <a:fld id="{55B25BB9-9A84-409B-BAC5-AFA516E51F55}" type="slidenum">
              <a:t>‹#›</a:t>
            </a:fld>
            <a:endParaRPr lang="en-US"/>
          </a:p>
        </p:txBody>
      </p:sp>
    </p:spTree>
    <p:extLst>
      <p:ext uri="{BB962C8B-B14F-4D97-AF65-F5344CB8AC3E}">
        <p14:creationId xmlns:p14="http://schemas.microsoft.com/office/powerpoint/2010/main" val="214322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A5BE0-8142-AA60-0914-F21EE36A300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9CA6482-770F-7CB3-FE14-A24D710B8EFE}"/>
              </a:ext>
            </a:extLst>
          </p:cNvPr>
          <p:cNvSpPr txBox="1">
            <a:spLocks noGrp="1"/>
          </p:cNvSpPr>
          <p:nvPr>
            <p:ph type="dt" sz="half" idx="7"/>
          </p:nvPr>
        </p:nvSpPr>
        <p:spPr/>
        <p:txBody>
          <a:bodyPr/>
          <a:lstStyle>
            <a:lvl1pPr>
              <a:defRPr/>
            </a:lvl1pPr>
          </a:lstStyle>
          <a:p>
            <a:pPr lvl="0"/>
            <a:fld id="{024876FE-2490-4E60-BBC4-73D1FC3C55A0}" type="datetime1">
              <a:rPr lang="en-US"/>
              <a:pPr lvl="0"/>
              <a:t>7/13/2026</a:t>
            </a:fld>
            <a:endParaRPr lang="en-US"/>
          </a:p>
        </p:txBody>
      </p:sp>
      <p:sp>
        <p:nvSpPr>
          <p:cNvPr id="4" name="Footer Placeholder 3">
            <a:extLst>
              <a:ext uri="{FF2B5EF4-FFF2-40B4-BE49-F238E27FC236}">
                <a16:creationId xmlns:a16="http://schemas.microsoft.com/office/drawing/2014/main" id="{B68A7FD8-4839-0D3D-B29E-CBB06DA8829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C1C261F6-AEA2-7415-5537-8EC5EF79D8C3}"/>
              </a:ext>
            </a:extLst>
          </p:cNvPr>
          <p:cNvSpPr txBox="1">
            <a:spLocks noGrp="1"/>
          </p:cNvSpPr>
          <p:nvPr>
            <p:ph type="sldNum" sz="quarter" idx="8"/>
          </p:nvPr>
        </p:nvSpPr>
        <p:spPr/>
        <p:txBody>
          <a:bodyPr/>
          <a:lstStyle>
            <a:lvl1pPr>
              <a:defRPr/>
            </a:lvl1pPr>
          </a:lstStyle>
          <a:p>
            <a:pPr lvl="0"/>
            <a:fld id="{0F8874C3-2737-4FE4-B405-CAD122ADA2BB}" type="slidenum">
              <a:t>‹#›</a:t>
            </a:fld>
            <a:endParaRPr lang="en-US"/>
          </a:p>
        </p:txBody>
      </p:sp>
    </p:spTree>
    <p:extLst>
      <p:ext uri="{BB962C8B-B14F-4D97-AF65-F5344CB8AC3E}">
        <p14:creationId xmlns:p14="http://schemas.microsoft.com/office/powerpoint/2010/main" val="4083964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45C5DC-54BD-AD54-545E-C1F1027023E0}"/>
              </a:ext>
            </a:extLst>
          </p:cNvPr>
          <p:cNvSpPr txBox="1">
            <a:spLocks noGrp="1"/>
          </p:cNvSpPr>
          <p:nvPr>
            <p:ph type="dt" sz="half" idx="7"/>
          </p:nvPr>
        </p:nvSpPr>
        <p:spPr/>
        <p:txBody>
          <a:bodyPr/>
          <a:lstStyle>
            <a:lvl1pPr>
              <a:defRPr/>
            </a:lvl1pPr>
          </a:lstStyle>
          <a:p>
            <a:pPr lvl="0"/>
            <a:fld id="{681C4FD7-7B37-41E2-97ED-13C07D214F02}" type="datetime1">
              <a:rPr lang="en-US"/>
              <a:pPr lvl="0"/>
              <a:t>7/13/2026</a:t>
            </a:fld>
            <a:endParaRPr lang="en-US"/>
          </a:p>
        </p:txBody>
      </p:sp>
      <p:sp>
        <p:nvSpPr>
          <p:cNvPr id="3" name="Footer Placeholder 2">
            <a:extLst>
              <a:ext uri="{FF2B5EF4-FFF2-40B4-BE49-F238E27FC236}">
                <a16:creationId xmlns:a16="http://schemas.microsoft.com/office/drawing/2014/main" id="{C1EC3C1D-8EFE-7446-A9C5-DEE37D646B5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521DB9A-789B-C922-486A-63C5F3BF590E}"/>
              </a:ext>
            </a:extLst>
          </p:cNvPr>
          <p:cNvSpPr txBox="1">
            <a:spLocks noGrp="1"/>
          </p:cNvSpPr>
          <p:nvPr>
            <p:ph type="sldNum" sz="quarter" idx="8"/>
          </p:nvPr>
        </p:nvSpPr>
        <p:spPr/>
        <p:txBody>
          <a:bodyPr/>
          <a:lstStyle>
            <a:lvl1pPr>
              <a:defRPr/>
            </a:lvl1pPr>
          </a:lstStyle>
          <a:p>
            <a:pPr lvl="0"/>
            <a:fld id="{0EFF7346-8966-4ACB-81B7-5F97133EEECF}" type="slidenum">
              <a:t>‹#›</a:t>
            </a:fld>
            <a:endParaRPr lang="en-US"/>
          </a:p>
        </p:txBody>
      </p:sp>
    </p:spTree>
    <p:extLst>
      <p:ext uri="{BB962C8B-B14F-4D97-AF65-F5344CB8AC3E}">
        <p14:creationId xmlns:p14="http://schemas.microsoft.com/office/powerpoint/2010/main" val="1920964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BF59-8FF2-6654-D1E1-3DC08F599D4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5B3C50F4-116B-91A2-9E36-AFDEF82EC2D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08C1B8E-AB05-E771-060D-6C7AE6FE67E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CDBEF1-1749-BB4B-C90E-CD7BE2C48A76}"/>
              </a:ext>
            </a:extLst>
          </p:cNvPr>
          <p:cNvSpPr txBox="1">
            <a:spLocks noGrp="1"/>
          </p:cNvSpPr>
          <p:nvPr>
            <p:ph type="dt" sz="half" idx="7"/>
          </p:nvPr>
        </p:nvSpPr>
        <p:spPr/>
        <p:txBody>
          <a:bodyPr/>
          <a:lstStyle>
            <a:lvl1pPr>
              <a:defRPr/>
            </a:lvl1pPr>
          </a:lstStyle>
          <a:p>
            <a:pPr lvl="0"/>
            <a:fld id="{5E41E600-7C41-4265-A573-C0D6575C7C75}" type="datetime1">
              <a:rPr lang="en-US"/>
              <a:pPr lvl="0"/>
              <a:t>7/13/2026</a:t>
            </a:fld>
            <a:endParaRPr lang="en-US"/>
          </a:p>
        </p:txBody>
      </p:sp>
      <p:sp>
        <p:nvSpPr>
          <p:cNvPr id="6" name="Footer Placeholder 5">
            <a:extLst>
              <a:ext uri="{FF2B5EF4-FFF2-40B4-BE49-F238E27FC236}">
                <a16:creationId xmlns:a16="http://schemas.microsoft.com/office/drawing/2014/main" id="{B1FAF8DF-0C90-DB39-0156-C5BB365EC23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5707C5A-7B27-A9DB-5285-7A9E94A194C4}"/>
              </a:ext>
            </a:extLst>
          </p:cNvPr>
          <p:cNvSpPr txBox="1">
            <a:spLocks noGrp="1"/>
          </p:cNvSpPr>
          <p:nvPr>
            <p:ph type="sldNum" sz="quarter" idx="8"/>
          </p:nvPr>
        </p:nvSpPr>
        <p:spPr/>
        <p:txBody>
          <a:bodyPr/>
          <a:lstStyle>
            <a:lvl1pPr>
              <a:defRPr/>
            </a:lvl1pPr>
          </a:lstStyle>
          <a:p>
            <a:pPr lvl="0"/>
            <a:fld id="{FE60CAC8-1ECA-48BF-87D7-DBA4AA5185ED}" type="slidenum">
              <a:t>‹#›</a:t>
            </a:fld>
            <a:endParaRPr lang="en-US"/>
          </a:p>
        </p:txBody>
      </p:sp>
    </p:spTree>
    <p:extLst>
      <p:ext uri="{BB962C8B-B14F-4D97-AF65-F5344CB8AC3E}">
        <p14:creationId xmlns:p14="http://schemas.microsoft.com/office/powerpoint/2010/main" val="1384608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115F9-4982-8589-EBBA-58DE686699D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BC53F9E-CB5E-EDC7-56DE-4B187B347150}"/>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2C86336-2FB2-B095-F2FA-076640C250E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0DA8F55-C1D7-D8BA-84E9-650A37AB5480}"/>
              </a:ext>
            </a:extLst>
          </p:cNvPr>
          <p:cNvSpPr txBox="1">
            <a:spLocks noGrp="1"/>
          </p:cNvSpPr>
          <p:nvPr>
            <p:ph type="dt" sz="half" idx="7"/>
          </p:nvPr>
        </p:nvSpPr>
        <p:spPr/>
        <p:txBody>
          <a:bodyPr/>
          <a:lstStyle>
            <a:lvl1pPr>
              <a:defRPr/>
            </a:lvl1pPr>
          </a:lstStyle>
          <a:p>
            <a:pPr lvl="0"/>
            <a:fld id="{484297CF-D92F-4DA9-96CA-D2D82205150D}" type="datetime1">
              <a:rPr lang="en-US"/>
              <a:pPr lvl="0"/>
              <a:t>7/13/2026</a:t>
            </a:fld>
            <a:endParaRPr lang="en-US"/>
          </a:p>
        </p:txBody>
      </p:sp>
      <p:sp>
        <p:nvSpPr>
          <p:cNvPr id="6" name="Footer Placeholder 5">
            <a:extLst>
              <a:ext uri="{FF2B5EF4-FFF2-40B4-BE49-F238E27FC236}">
                <a16:creationId xmlns:a16="http://schemas.microsoft.com/office/drawing/2014/main" id="{221C3E3D-93D4-C744-44CB-B6CC2CDBC38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AC6891C-0603-B092-0676-6A9D73F55049}"/>
              </a:ext>
            </a:extLst>
          </p:cNvPr>
          <p:cNvSpPr txBox="1">
            <a:spLocks noGrp="1"/>
          </p:cNvSpPr>
          <p:nvPr>
            <p:ph type="sldNum" sz="quarter" idx="8"/>
          </p:nvPr>
        </p:nvSpPr>
        <p:spPr/>
        <p:txBody>
          <a:bodyPr/>
          <a:lstStyle>
            <a:lvl1pPr>
              <a:defRPr/>
            </a:lvl1pPr>
          </a:lstStyle>
          <a:p>
            <a:pPr lvl="0"/>
            <a:fld id="{FBAD6656-2397-4268-8AD1-1A024DCD943E}" type="slidenum">
              <a:t>‹#›</a:t>
            </a:fld>
            <a:endParaRPr lang="en-US"/>
          </a:p>
        </p:txBody>
      </p:sp>
    </p:spTree>
    <p:extLst>
      <p:ext uri="{BB962C8B-B14F-4D97-AF65-F5344CB8AC3E}">
        <p14:creationId xmlns:p14="http://schemas.microsoft.com/office/powerpoint/2010/main" val="263875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5AA2C-155D-0C1A-8AFA-8C7FC65FE84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5CA0E97-8899-E0ED-B63A-879057FEC30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F089C1-84E9-2963-E815-8FDB21C767FD}"/>
              </a:ext>
            </a:extLst>
          </p:cNvPr>
          <p:cNvSpPr txBox="1">
            <a:spLocks noGrp="1"/>
          </p:cNvSpPr>
          <p:nvPr>
            <p:ph type="dt" sz="half" idx="7"/>
          </p:nvPr>
        </p:nvSpPr>
        <p:spPr/>
        <p:txBody>
          <a:bodyPr/>
          <a:lstStyle>
            <a:lvl1pPr>
              <a:defRPr/>
            </a:lvl1pPr>
          </a:lstStyle>
          <a:p>
            <a:pPr lvl="0"/>
            <a:fld id="{66797852-B93C-4402-94B8-1DA539C4A96C}" type="datetime1">
              <a:rPr lang="en-US"/>
              <a:pPr lvl="0"/>
              <a:t>7/13/2026</a:t>
            </a:fld>
            <a:endParaRPr lang="en-US"/>
          </a:p>
        </p:txBody>
      </p:sp>
      <p:sp>
        <p:nvSpPr>
          <p:cNvPr id="5" name="Footer Placeholder 4">
            <a:extLst>
              <a:ext uri="{FF2B5EF4-FFF2-40B4-BE49-F238E27FC236}">
                <a16:creationId xmlns:a16="http://schemas.microsoft.com/office/drawing/2014/main" id="{1869D6EA-EF53-2E99-7CA1-18CE30C9E19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7DCDB7C-35B9-F149-733F-FB68A26CE4A1}"/>
              </a:ext>
            </a:extLst>
          </p:cNvPr>
          <p:cNvSpPr txBox="1">
            <a:spLocks noGrp="1"/>
          </p:cNvSpPr>
          <p:nvPr>
            <p:ph type="sldNum" sz="quarter" idx="8"/>
          </p:nvPr>
        </p:nvSpPr>
        <p:spPr/>
        <p:txBody>
          <a:bodyPr/>
          <a:lstStyle>
            <a:lvl1pPr>
              <a:defRPr/>
            </a:lvl1pPr>
          </a:lstStyle>
          <a:p>
            <a:pPr lvl="0"/>
            <a:fld id="{FF321D66-A2EB-4682-8C79-49EDDC74E209}" type="slidenum">
              <a:t>‹#›</a:t>
            </a:fld>
            <a:endParaRPr lang="en-US"/>
          </a:p>
        </p:txBody>
      </p:sp>
    </p:spTree>
    <p:extLst>
      <p:ext uri="{BB962C8B-B14F-4D97-AF65-F5344CB8AC3E}">
        <p14:creationId xmlns:p14="http://schemas.microsoft.com/office/powerpoint/2010/main" val="1743842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A18494-5365-4F0E-00EE-36152A3B044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87DE495-4B3F-9905-4EA1-6DE5F5FD64D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34216-1D6C-5076-3A78-EDAD1E85781A}"/>
              </a:ext>
            </a:extLst>
          </p:cNvPr>
          <p:cNvSpPr txBox="1">
            <a:spLocks noGrp="1"/>
          </p:cNvSpPr>
          <p:nvPr>
            <p:ph type="dt" sz="half" idx="7"/>
          </p:nvPr>
        </p:nvSpPr>
        <p:spPr/>
        <p:txBody>
          <a:bodyPr/>
          <a:lstStyle>
            <a:lvl1pPr>
              <a:defRPr/>
            </a:lvl1pPr>
          </a:lstStyle>
          <a:p>
            <a:pPr lvl="0"/>
            <a:fld id="{B486F506-19B0-49CC-8ED7-A957923A07CD}" type="datetime1">
              <a:rPr lang="en-US"/>
              <a:pPr lvl="0"/>
              <a:t>7/13/2026</a:t>
            </a:fld>
            <a:endParaRPr lang="en-US"/>
          </a:p>
        </p:txBody>
      </p:sp>
      <p:sp>
        <p:nvSpPr>
          <p:cNvPr id="5" name="Footer Placeholder 4">
            <a:extLst>
              <a:ext uri="{FF2B5EF4-FFF2-40B4-BE49-F238E27FC236}">
                <a16:creationId xmlns:a16="http://schemas.microsoft.com/office/drawing/2014/main" id="{917CC0D6-E499-8600-3A02-4C04386934C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299AC32-F7BF-AB61-D946-E77580295EDD}"/>
              </a:ext>
            </a:extLst>
          </p:cNvPr>
          <p:cNvSpPr txBox="1">
            <a:spLocks noGrp="1"/>
          </p:cNvSpPr>
          <p:nvPr>
            <p:ph type="sldNum" sz="quarter" idx="8"/>
          </p:nvPr>
        </p:nvSpPr>
        <p:spPr/>
        <p:txBody>
          <a:bodyPr/>
          <a:lstStyle>
            <a:lvl1pPr>
              <a:defRPr/>
            </a:lvl1pPr>
          </a:lstStyle>
          <a:p>
            <a:pPr lvl="0"/>
            <a:fld id="{2C95FA23-9F96-4E1C-9D3C-1E2D7AA0D269}" type="slidenum">
              <a:t>‹#›</a:t>
            </a:fld>
            <a:endParaRPr lang="en-US"/>
          </a:p>
        </p:txBody>
      </p:sp>
    </p:spTree>
    <p:extLst>
      <p:ext uri="{BB962C8B-B14F-4D97-AF65-F5344CB8AC3E}">
        <p14:creationId xmlns:p14="http://schemas.microsoft.com/office/powerpoint/2010/main" val="2951685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cxnSp>
        <p:nvCxnSpPr>
          <p:cNvPr id="2" name="Straight Connector 20">
            <a:extLst>
              <a:ext uri="{FF2B5EF4-FFF2-40B4-BE49-F238E27FC236}">
                <a16:creationId xmlns:a16="http://schemas.microsoft.com/office/drawing/2014/main" id="{A49600D3-420C-6374-8AB8-BD249ED9812C}"/>
              </a:ext>
            </a:extLst>
          </p:cNvPr>
          <p:cNvCxnSpPr/>
          <p:nvPr/>
        </p:nvCxnSpPr>
        <p:spPr>
          <a:xfrm flipH="1">
            <a:off x="0" y="0"/>
            <a:ext cx="3119722" cy="685800"/>
          </a:xfrm>
          <a:prstGeom prst="straightConnector1">
            <a:avLst/>
          </a:prstGeom>
          <a:noFill/>
          <a:ln w="12701" cap="flat">
            <a:solidFill>
              <a:srgbClr val="BA9CA0">
                <a:alpha val="70000"/>
              </a:srgbClr>
            </a:solidFill>
            <a:prstDash val="solid"/>
            <a:miter/>
          </a:ln>
        </p:spPr>
      </p:cxnSp>
      <p:cxnSp>
        <p:nvCxnSpPr>
          <p:cNvPr id="3" name="Straight Connector 21">
            <a:extLst>
              <a:ext uri="{FF2B5EF4-FFF2-40B4-BE49-F238E27FC236}">
                <a16:creationId xmlns:a16="http://schemas.microsoft.com/office/drawing/2014/main" id="{95DEE705-2514-33ED-C335-5CCD29C2CE9D}"/>
              </a:ext>
            </a:extLst>
          </p:cNvPr>
          <p:cNvCxnSpPr/>
          <p:nvPr/>
        </p:nvCxnSpPr>
        <p:spPr>
          <a:xfrm flipH="1">
            <a:off x="0" y="0"/>
            <a:ext cx="903765" cy="6543675"/>
          </a:xfrm>
          <a:prstGeom prst="straightConnector1">
            <a:avLst/>
          </a:prstGeom>
          <a:noFill/>
          <a:ln w="12701" cap="flat">
            <a:solidFill>
              <a:srgbClr val="BA9CA0">
                <a:alpha val="70000"/>
              </a:srgbClr>
            </a:solidFill>
            <a:prstDash val="solid"/>
            <a:miter/>
          </a:ln>
        </p:spPr>
      </p:cxnSp>
      <p:cxnSp>
        <p:nvCxnSpPr>
          <p:cNvPr id="4" name="Straight Connector 22">
            <a:extLst>
              <a:ext uri="{FF2B5EF4-FFF2-40B4-BE49-F238E27FC236}">
                <a16:creationId xmlns:a16="http://schemas.microsoft.com/office/drawing/2014/main" id="{DF9B17CF-604A-52A5-E4D2-2C9ED055522A}"/>
              </a:ext>
            </a:extLst>
          </p:cNvPr>
          <p:cNvCxnSpPr/>
          <p:nvPr/>
        </p:nvCxnSpPr>
        <p:spPr>
          <a:xfrm flipH="1" flipV="1">
            <a:off x="-42867" y="5791196"/>
            <a:ext cx="6286509" cy="1066804"/>
          </a:xfrm>
          <a:prstGeom prst="straightConnector1">
            <a:avLst/>
          </a:prstGeom>
          <a:noFill/>
          <a:ln w="12701" cap="flat">
            <a:solidFill>
              <a:srgbClr val="BA9CA0">
                <a:alpha val="70000"/>
              </a:srgbClr>
            </a:solidFill>
            <a:prstDash val="solid"/>
            <a:miter/>
          </a:ln>
        </p:spPr>
      </p:cxnSp>
      <p:cxnSp>
        <p:nvCxnSpPr>
          <p:cNvPr id="5" name="Straight Connector 23">
            <a:extLst>
              <a:ext uri="{FF2B5EF4-FFF2-40B4-BE49-F238E27FC236}">
                <a16:creationId xmlns:a16="http://schemas.microsoft.com/office/drawing/2014/main" id="{126E5AD0-5909-F17F-B427-E3A3C252A70E}"/>
              </a:ext>
            </a:extLst>
          </p:cNvPr>
          <p:cNvCxnSpPr/>
          <p:nvPr/>
        </p:nvCxnSpPr>
        <p:spPr>
          <a:xfrm flipH="1">
            <a:off x="8462964" y="5848346"/>
            <a:ext cx="3729032" cy="1009654"/>
          </a:xfrm>
          <a:prstGeom prst="straightConnector1">
            <a:avLst/>
          </a:prstGeom>
          <a:noFill/>
          <a:ln w="12701" cap="flat">
            <a:solidFill>
              <a:srgbClr val="BA9CA0">
                <a:alpha val="70000"/>
              </a:srgbClr>
            </a:solidFill>
            <a:prstDash val="solid"/>
            <a:miter/>
          </a:ln>
        </p:spPr>
      </p:cxnSp>
      <p:cxnSp>
        <p:nvCxnSpPr>
          <p:cNvPr id="6" name="Straight Connector 24">
            <a:extLst>
              <a:ext uri="{FF2B5EF4-FFF2-40B4-BE49-F238E27FC236}">
                <a16:creationId xmlns:a16="http://schemas.microsoft.com/office/drawing/2014/main" id="{8C5D078A-8D84-0BE6-B80A-0A3AB76622AD}"/>
              </a:ext>
            </a:extLst>
          </p:cNvPr>
          <p:cNvCxnSpPr/>
          <p:nvPr/>
        </p:nvCxnSpPr>
        <p:spPr>
          <a:xfrm flipH="1">
            <a:off x="11543157" y="1647821"/>
            <a:ext cx="648839" cy="5210179"/>
          </a:xfrm>
          <a:prstGeom prst="straightConnector1">
            <a:avLst/>
          </a:prstGeom>
          <a:noFill/>
          <a:ln w="12701" cap="flat">
            <a:solidFill>
              <a:srgbClr val="BA9CA0">
                <a:alpha val="70000"/>
              </a:srgbClr>
            </a:solidFill>
            <a:prstDash val="solid"/>
            <a:miter/>
          </a:ln>
        </p:spPr>
      </p:cxnSp>
      <p:cxnSp>
        <p:nvCxnSpPr>
          <p:cNvPr id="7" name="Straight Connector 25">
            <a:extLst>
              <a:ext uri="{FF2B5EF4-FFF2-40B4-BE49-F238E27FC236}">
                <a16:creationId xmlns:a16="http://schemas.microsoft.com/office/drawing/2014/main" id="{ED85631C-604A-D0BE-379C-F5DE5390419B}"/>
              </a:ext>
            </a:extLst>
          </p:cNvPr>
          <p:cNvCxnSpPr/>
          <p:nvPr/>
        </p:nvCxnSpPr>
        <p:spPr>
          <a:xfrm flipH="1" flipV="1">
            <a:off x="10781553" y="0"/>
            <a:ext cx="1410443" cy="4258342"/>
          </a:xfrm>
          <a:prstGeom prst="straightConnector1">
            <a:avLst/>
          </a:prstGeom>
          <a:noFill/>
          <a:ln w="12701" cap="flat">
            <a:solidFill>
              <a:srgbClr val="BA9CA0">
                <a:alpha val="70000"/>
              </a:srgbClr>
            </a:solidFill>
            <a:prstDash val="solid"/>
            <a:miter/>
          </a:ln>
        </p:spPr>
      </p:cxnSp>
      <p:cxnSp>
        <p:nvCxnSpPr>
          <p:cNvPr id="8" name="Straight Connector 26">
            <a:extLst>
              <a:ext uri="{FF2B5EF4-FFF2-40B4-BE49-F238E27FC236}">
                <a16:creationId xmlns:a16="http://schemas.microsoft.com/office/drawing/2014/main" id="{5C8885C0-D29D-16C3-8180-25003E7473C9}"/>
              </a:ext>
            </a:extLst>
          </p:cNvPr>
          <p:cNvCxnSpPr/>
          <p:nvPr/>
        </p:nvCxnSpPr>
        <p:spPr>
          <a:xfrm flipH="1" flipV="1">
            <a:off x="6529392" y="-4764"/>
            <a:ext cx="5662604" cy="931974"/>
          </a:xfrm>
          <a:prstGeom prst="straightConnector1">
            <a:avLst/>
          </a:prstGeom>
          <a:noFill/>
          <a:ln w="12701" cap="flat">
            <a:solidFill>
              <a:srgbClr val="BA9CA0">
                <a:alpha val="70000"/>
              </a:srgbClr>
            </a:solidFill>
            <a:prstDash val="solid"/>
            <a:miter/>
          </a:ln>
        </p:spPr>
      </p:cxnSp>
      <p:sp>
        <p:nvSpPr>
          <p:cNvPr id="9" name="Title Placeholder 1">
            <a:extLst>
              <a:ext uri="{FF2B5EF4-FFF2-40B4-BE49-F238E27FC236}">
                <a16:creationId xmlns:a16="http://schemas.microsoft.com/office/drawing/2014/main" id="{759A231E-7BA0-6976-C44B-7C96570168D7}"/>
              </a:ext>
            </a:extLst>
          </p:cNvPr>
          <p:cNvSpPr txBox="1">
            <a:spLocks noGrp="1"/>
          </p:cNvSpPr>
          <p:nvPr>
            <p:ph type="title"/>
          </p:nvPr>
        </p:nvSpPr>
        <p:spPr>
          <a:xfrm>
            <a:off x="1143000" y="533396"/>
            <a:ext cx="9905996" cy="1382152"/>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26714B7E-1F7C-DA41-1B9A-A600914C98C9}"/>
              </a:ext>
            </a:extLst>
          </p:cNvPr>
          <p:cNvSpPr txBox="1">
            <a:spLocks noGrp="1"/>
          </p:cNvSpPr>
          <p:nvPr>
            <p:ph type="body" idx="1"/>
          </p:nvPr>
        </p:nvSpPr>
        <p:spPr>
          <a:xfrm>
            <a:off x="1143000" y="2009549"/>
            <a:ext cx="9905996" cy="40244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2A87A0E1-6AA4-6ED7-2A34-2E4E2ED832C8}"/>
              </a:ext>
            </a:extLst>
          </p:cNvPr>
          <p:cNvSpPr txBox="1">
            <a:spLocks noGrp="1"/>
          </p:cNvSpPr>
          <p:nvPr>
            <p:ph type="dt" sz="half" idx="2"/>
          </p:nvPr>
        </p:nvSpPr>
        <p:spPr>
          <a:xfrm>
            <a:off x="7337099" y="6398879"/>
            <a:ext cx="4193904"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01E2E"/>
                </a:solidFill>
                <a:uFillTx/>
                <a:latin typeface="Univers Condensed Light"/>
              </a:defRPr>
            </a:lvl1pPr>
          </a:lstStyle>
          <a:p>
            <a:pPr lvl="0"/>
            <a:fld id="{384D1F92-D0E0-4054-8338-4329F6C89110}" type="datetime1">
              <a:rPr lang="en-US"/>
              <a:pPr lvl="0"/>
              <a:t>7/13/2026</a:t>
            </a:fld>
            <a:endParaRPr lang="en-US"/>
          </a:p>
        </p:txBody>
      </p:sp>
      <p:sp>
        <p:nvSpPr>
          <p:cNvPr id="12" name="Footer Placeholder 4">
            <a:extLst>
              <a:ext uri="{FF2B5EF4-FFF2-40B4-BE49-F238E27FC236}">
                <a16:creationId xmlns:a16="http://schemas.microsoft.com/office/drawing/2014/main" id="{9FCBD3CF-D725-F660-EC2F-69218ABE1888}"/>
              </a:ext>
            </a:extLst>
          </p:cNvPr>
          <p:cNvSpPr txBox="1">
            <a:spLocks noGrp="1"/>
          </p:cNvSpPr>
          <p:nvPr>
            <p:ph type="ftr" sz="quarter" idx="3"/>
          </p:nvPr>
        </p:nvSpPr>
        <p:spPr>
          <a:xfrm>
            <a:off x="154433" y="6398879"/>
            <a:ext cx="4497311"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US" sz="1200" b="1" i="0" u="none" strike="noStrike" kern="1200" cap="none" spc="30" baseline="0">
                <a:solidFill>
                  <a:srgbClr val="001E2E"/>
                </a:solidFill>
                <a:uFillTx/>
                <a:latin typeface="Walbaum Display Light"/>
              </a:defRPr>
            </a:lvl1pPr>
          </a:lstStyle>
          <a:p>
            <a:pPr lvl="0"/>
            <a:endParaRPr lang="en-US"/>
          </a:p>
        </p:txBody>
      </p:sp>
      <p:sp>
        <p:nvSpPr>
          <p:cNvPr id="13" name="Slide Number Placeholder 5">
            <a:extLst>
              <a:ext uri="{FF2B5EF4-FFF2-40B4-BE49-F238E27FC236}">
                <a16:creationId xmlns:a16="http://schemas.microsoft.com/office/drawing/2014/main" id="{3DF7F87A-6E94-525B-BC4F-881FE315E605}"/>
              </a:ext>
            </a:extLst>
          </p:cNvPr>
          <p:cNvSpPr txBox="1">
            <a:spLocks noGrp="1"/>
          </p:cNvSpPr>
          <p:nvPr>
            <p:ph type="sldNum" sz="quarter" idx="4"/>
          </p:nvPr>
        </p:nvSpPr>
        <p:spPr>
          <a:xfrm>
            <a:off x="11602474" y="6398879"/>
            <a:ext cx="470888"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01E2E"/>
                </a:solidFill>
                <a:uFillTx/>
                <a:latin typeface="Univers Condensed Light"/>
              </a:defRPr>
            </a:lvl1pPr>
          </a:lstStyle>
          <a:p>
            <a:pPr lvl="0"/>
            <a:fld id="{BE519680-E834-450D-81C6-48B55F507C4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1" u="none" strike="noStrike" kern="1200" cap="all" spc="0" baseline="0">
          <a:solidFill>
            <a:srgbClr val="001E2E"/>
          </a:solidFill>
          <a:uFillTx/>
          <a:latin typeface="Walbaum Display Light"/>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400" b="0" i="0" u="none" strike="noStrike" kern="1200" cap="none" spc="0" baseline="0">
          <a:solidFill>
            <a:srgbClr val="001E2E"/>
          </a:solidFill>
          <a:uFillTx/>
          <a:latin typeface="Univers Condensed Light"/>
        </a:defRPr>
      </a:lvl1pPr>
      <a:lvl2pPr marL="685800" marR="0" lvl="1" indent="-228600" algn="l" defTabSz="914400" rtl="0" fontAlgn="auto" hangingPunct="1">
        <a:lnSpc>
          <a:spcPct val="100000"/>
        </a:lnSpc>
        <a:spcBef>
          <a:spcPts val="500"/>
        </a:spcBef>
        <a:spcAft>
          <a:spcPts val="0"/>
        </a:spcAft>
        <a:buSzPct val="80000"/>
        <a:buFont typeface="Arial" pitchFamily="34"/>
        <a:buChar char="•"/>
        <a:tabLst/>
        <a:defRPr lang="en-US" sz="2000" b="0" i="0" u="none" strike="noStrike" kern="1200" cap="none" spc="0" baseline="0">
          <a:solidFill>
            <a:srgbClr val="001E2E"/>
          </a:solidFill>
          <a:uFillTx/>
          <a:latin typeface="Univers Condensed Light"/>
        </a:defRPr>
      </a:lvl2pPr>
      <a:lvl3pPr marL="1143000" marR="0" lvl="2" indent="-228600" algn="l" defTabSz="914400" rtl="0" fontAlgn="auto" hangingPunct="1">
        <a:lnSpc>
          <a:spcPct val="100000"/>
        </a:lnSpc>
        <a:spcBef>
          <a:spcPts val="500"/>
        </a:spcBef>
        <a:spcAft>
          <a:spcPts val="0"/>
        </a:spcAft>
        <a:buSzPct val="80000"/>
        <a:buFont typeface="Arial" pitchFamily="34"/>
        <a:buChar char="•"/>
        <a:tabLst/>
        <a:defRPr lang="en-US" sz="1800" b="0" i="0" u="none" strike="noStrike" kern="1200" cap="none" spc="0" baseline="0">
          <a:solidFill>
            <a:srgbClr val="001E2E"/>
          </a:solidFill>
          <a:uFillTx/>
          <a:latin typeface="Univers Condensed Light"/>
        </a:defRPr>
      </a:lvl3pPr>
      <a:lvl4pPr marL="1600200" marR="0" lvl="3"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001E2E"/>
          </a:solidFill>
          <a:uFillTx/>
          <a:latin typeface="Univers Condensed Light"/>
        </a:defRPr>
      </a:lvl4pPr>
      <a:lvl5pPr marL="2057400" marR="0" lvl="4" indent="-22860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0" baseline="0">
          <a:solidFill>
            <a:srgbClr val="001E2E"/>
          </a:solidFill>
          <a:uFillTx/>
          <a:latin typeface="Univers Condensed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cienceinsights.org/what-is-vygotskys-theory-of-cognitive-development/?utm_source=copilot.com" TargetMode="External"/><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1A0BC72-9447-5933-3107-F12190283522}"/>
              </a:ext>
            </a:extLst>
          </p:cNvPr>
          <p:cNvSpPr txBox="1">
            <a:spLocks noGrp="1"/>
          </p:cNvSpPr>
          <p:nvPr>
            <p:ph idx="1"/>
          </p:nvPr>
        </p:nvSpPr>
        <p:spPr>
          <a:xfrm>
            <a:off x="1040358" y="2578717"/>
            <a:ext cx="9905996" cy="4024420"/>
          </a:xfrm>
        </p:spPr>
        <p:txBody>
          <a:bodyPr/>
          <a:lstStyle/>
          <a:p>
            <a:pPr lvl="0">
              <a:lnSpc>
                <a:spcPct val="80000"/>
              </a:lnSpc>
            </a:pPr>
            <a:r>
              <a:rPr lang="en-GB" sz="2000">
                <a:latin typeface="Arial" pitchFamily="34"/>
                <a:cs typeface="Arial" pitchFamily="34"/>
              </a:rPr>
              <a:t>LCHS4010</a:t>
            </a:r>
          </a:p>
          <a:p>
            <a:pPr lvl="0">
              <a:lnSpc>
                <a:spcPct val="80000"/>
              </a:lnSpc>
            </a:pPr>
            <a:r>
              <a:rPr lang="en-GB" sz="2000">
                <a:latin typeface="Arial" pitchFamily="34"/>
                <a:cs typeface="Arial" pitchFamily="34"/>
              </a:rPr>
              <a:t>Psychology in Health and Social Care</a:t>
            </a:r>
          </a:p>
          <a:p>
            <a:pPr lvl="0">
              <a:lnSpc>
                <a:spcPct val="80000"/>
              </a:lnSpc>
            </a:pPr>
            <a:r>
              <a:rPr lang="en-GB" sz="2000">
                <a:latin typeface="Arial" pitchFamily="34"/>
                <a:cs typeface="Arial" pitchFamily="34"/>
              </a:rPr>
              <a:t>Student name: Vilma Martinez</a:t>
            </a:r>
          </a:p>
          <a:p>
            <a:pPr lvl="0">
              <a:lnSpc>
                <a:spcPct val="80000"/>
              </a:lnSpc>
            </a:pPr>
            <a:r>
              <a:rPr lang="en-GB" sz="2000">
                <a:latin typeface="Arial" pitchFamily="34"/>
                <a:cs typeface="Arial" pitchFamily="34"/>
              </a:rPr>
              <a:t>Student number: 2509208</a:t>
            </a:r>
          </a:p>
          <a:p>
            <a:pPr lvl="0">
              <a:lnSpc>
                <a:spcPct val="80000"/>
              </a:lnSpc>
            </a:pPr>
            <a:r>
              <a:rPr lang="en-GB" sz="2000">
                <a:latin typeface="Arial" pitchFamily="34"/>
                <a:cs typeface="Arial" pitchFamily="34"/>
              </a:rPr>
              <a:t>Lecturer’s name: Peace Ukachukwu</a:t>
            </a:r>
          </a:p>
          <a:p>
            <a:pPr lvl="0">
              <a:lnSpc>
                <a:spcPct val="80000"/>
              </a:lnSpc>
            </a:pPr>
            <a:endParaRPr lang="en-GB" sz="2000">
              <a:latin typeface="Arial" pitchFamily="34"/>
              <a:cs typeface="Arial" pitchFamily="34"/>
            </a:endParaRPr>
          </a:p>
          <a:p>
            <a:pPr lvl="0">
              <a:lnSpc>
                <a:spcPct val="80000"/>
              </a:lnSpc>
            </a:pPr>
            <a:endParaRPr lang="en-GB" sz="2000">
              <a:latin typeface="Arial" pitchFamily="34"/>
              <a:cs typeface="Arial" pitchFamily="34"/>
            </a:endParaRPr>
          </a:p>
          <a:p>
            <a:pPr lvl="0">
              <a:lnSpc>
                <a:spcPct val="80000"/>
              </a:lnSpc>
            </a:pPr>
            <a:r>
              <a:rPr lang="en-GB" sz="2000">
                <a:latin typeface="Arial" pitchFamily="34"/>
                <a:cs typeface="Arial" pitchFamily="34"/>
              </a:rPr>
              <a:t>I confirm that I have used AI tools to source images and/or for proofreading this work(AI Tools is Copilot)</a:t>
            </a:r>
          </a:p>
          <a:p>
            <a:pPr lvl="0">
              <a:lnSpc>
                <a:spcPct val="80000"/>
              </a:lnSpc>
            </a:pPr>
            <a:r>
              <a:rPr lang="en-GB" sz="2000">
                <a:latin typeface="Arial" pitchFamily="34"/>
                <a:cs typeface="Arial" pitchFamily="34"/>
              </a:rPr>
              <a:t>I confirm that  I have copies of my draft, notes and other resources I used, which I may be asked to provide as evidence. </a:t>
            </a:r>
          </a:p>
          <a:p>
            <a:pPr lvl="0">
              <a:lnSpc>
                <a:spcPct val="80000"/>
              </a:lnSpc>
            </a:pPr>
            <a:endParaRPr lang="en-GB" sz="2000"/>
          </a:p>
        </p:txBody>
      </p:sp>
      <p:pic>
        <p:nvPicPr>
          <p:cNvPr id="3" name="Picture 3" descr="Prifysgol Cymru, Y Drindod Dewi Sant, and Trinity Saint David are affiliated with the University of Wales.&#10;&#10;AI-generated content may be incorrect.">
            <a:extLst>
              <a:ext uri="{FF2B5EF4-FFF2-40B4-BE49-F238E27FC236}">
                <a16:creationId xmlns:a16="http://schemas.microsoft.com/office/drawing/2014/main" id="{B387E3C4-62CC-7767-267C-B149112024E4}"/>
              </a:ext>
            </a:extLst>
          </p:cNvPr>
          <p:cNvPicPr>
            <a:picLocks noChangeAspect="1"/>
          </p:cNvPicPr>
          <p:nvPr/>
        </p:nvPicPr>
        <p:blipFill>
          <a:blip r:embed="rId2"/>
          <a:stretch>
            <a:fillRect/>
          </a:stretch>
        </p:blipFill>
        <p:spPr>
          <a:xfrm>
            <a:off x="8544555" y="0"/>
            <a:ext cx="3518437" cy="181499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D494DB7-816A-8D19-E474-1A36E025642E}"/>
              </a:ext>
            </a:extLst>
          </p:cNvPr>
          <p:cNvSpPr txBox="1">
            <a:spLocks noGrp="1"/>
          </p:cNvSpPr>
          <p:nvPr>
            <p:ph idx="1"/>
          </p:nvPr>
        </p:nvSpPr>
        <p:spPr>
          <a:xfrm>
            <a:off x="0" y="109060"/>
            <a:ext cx="8053431" cy="6593747"/>
          </a:xfrm>
        </p:spPr>
        <p:txBody>
          <a:bodyPr/>
          <a:lstStyle/>
          <a:p>
            <a:pPr marL="0" lvl="0" indent="0">
              <a:lnSpc>
                <a:spcPct val="90000"/>
              </a:lnSpc>
              <a:buNone/>
            </a:pPr>
            <a:endParaRPr lang="en-GB" sz="2200" b="1" dirty="0"/>
          </a:p>
          <a:p>
            <a:pPr marL="0" lvl="0" indent="0">
              <a:lnSpc>
                <a:spcPct val="90000"/>
              </a:lnSpc>
              <a:buNone/>
            </a:pPr>
            <a:r>
              <a:rPr lang="en-GB" b="1" dirty="0">
                <a:latin typeface="Arial" pitchFamily="34"/>
                <a:cs typeface="Arial" pitchFamily="34"/>
              </a:rPr>
              <a:t>                       Case Introductory </a:t>
            </a:r>
          </a:p>
          <a:p>
            <a:pPr marL="0" lvl="0" indent="0">
              <a:lnSpc>
                <a:spcPct val="90000"/>
              </a:lnSpc>
              <a:buNone/>
            </a:pPr>
            <a:endParaRPr lang="en-GB" sz="1900" dirty="0"/>
          </a:p>
          <a:p>
            <a:pPr lvl="0">
              <a:lnSpc>
                <a:spcPct val="140000"/>
              </a:lnSpc>
            </a:pPr>
            <a:r>
              <a:rPr lang="en-GB" sz="1800" dirty="0">
                <a:latin typeface="Arial" pitchFamily="34"/>
                <a:cs typeface="Arial" pitchFamily="34"/>
              </a:rPr>
              <a:t>Isaac, age 4, is attending a Children’s Centre in London. According to staff, they have observed delayed language development, social withdrawal, separation, anxiety and difficulty participating in group activities.</a:t>
            </a:r>
          </a:p>
          <a:p>
            <a:pPr lvl="0">
              <a:lnSpc>
                <a:spcPct val="140000"/>
              </a:lnSpc>
            </a:pPr>
            <a:r>
              <a:rPr lang="en-GB" sz="1800" dirty="0">
                <a:latin typeface="Arial" pitchFamily="34"/>
                <a:cs typeface="Arial" pitchFamily="34"/>
              </a:rPr>
              <a:t>His mother, a single parent, experiences post-natal depression, with the family experiencing disruptive childcare and relocation for Isaac in the past 2 years.</a:t>
            </a:r>
          </a:p>
          <a:p>
            <a:pPr lvl="0">
              <a:lnSpc>
                <a:spcPct val="140000"/>
              </a:lnSpc>
            </a:pPr>
            <a:r>
              <a:rPr lang="en-GB" sz="1800" dirty="0">
                <a:latin typeface="Arial" pitchFamily="34"/>
                <a:cs typeface="Arial" pitchFamily="34"/>
              </a:rPr>
              <a:t>The presentation explores Isaac’s development using Vygotsky’s Sociocultural Theory with Phycological Theory and evidence led approaches to propose a well stablished support plan. </a:t>
            </a:r>
          </a:p>
          <a:p>
            <a:pPr lvl="0">
              <a:lnSpc>
                <a:spcPct val="140000"/>
              </a:lnSpc>
            </a:pPr>
            <a:endParaRPr lang="en-GB" sz="1800" dirty="0"/>
          </a:p>
          <a:p>
            <a:pPr marL="0" lvl="0" indent="0">
              <a:lnSpc>
                <a:spcPct val="140000"/>
              </a:lnSpc>
              <a:buNone/>
            </a:pPr>
            <a:endParaRPr lang="en-GB" sz="1800" dirty="0"/>
          </a:p>
          <a:p>
            <a:pPr marL="0" lvl="0" indent="0">
              <a:lnSpc>
                <a:spcPct val="140000"/>
              </a:lnSpc>
              <a:buNone/>
            </a:pPr>
            <a:r>
              <a:rPr lang="en-GB" sz="1800" dirty="0"/>
              <a:t>(</a:t>
            </a:r>
            <a:r>
              <a:rPr lang="en-GB" sz="1800" dirty="0" err="1"/>
              <a:t>ScienceInsights</a:t>
            </a:r>
            <a:r>
              <a:rPr lang="en-GB" sz="1800" dirty="0"/>
              <a:t>, 2026).</a:t>
            </a:r>
          </a:p>
        </p:txBody>
      </p:sp>
      <p:pic>
        <p:nvPicPr>
          <p:cNvPr id="3" name="Picture 3" descr="The image depicts a serene autumn scene with a person sitting on a bench, holding a child, surrounded by colorful foliage.&#10;&#10;AI-generated content may be incorrect.">
            <a:extLst>
              <a:ext uri="{FF2B5EF4-FFF2-40B4-BE49-F238E27FC236}">
                <a16:creationId xmlns:a16="http://schemas.microsoft.com/office/drawing/2014/main" id="{73DACA90-4AA4-0E6C-B976-5FFDE8E12382}"/>
              </a:ext>
            </a:extLst>
          </p:cNvPr>
          <p:cNvPicPr>
            <a:picLocks noChangeAspect="1"/>
          </p:cNvPicPr>
          <p:nvPr/>
        </p:nvPicPr>
        <p:blipFill>
          <a:blip r:embed="rId2"/>
          <a:stretch>
            <a:fillRect/>
          </a:stretch>
        </p:blipFill>
        <p:spPr>
          <a:xfrm>
            <a:off x="8147322" y="1727201"/>
            <a:ext cx="4043796" cy="3010479"/>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8352A5E-0C41-1030-5257-27E034B2B7FD}"/>
              </a:ext>
            </a:extLst>
          </p:cNvPr>
          <p:cNvSpPr txBox="1">
            <a:spLocks noGrp="1"/>
          </p:cNvSpPr>
          <p:nvPr>
            <p:ph idx="1"/>
          </p:nvPr>
        </p:nvSpPr>
        <p:spPr>
          <a:xfrm>
            <a:off x="83887" y="100666"/>
            <a:ext cx="8816827" cy="6593747"/>
          </a:xfrm>
        </p:spPr>
        <p:txBody>
          <a:bodyPr/>
          <a:lstStyle/>
          <a:p>
            <a:pPr marL="0" lvl="0" indent="0">
              <a:lnSpc>
                <a:spcPct val="170000"/>
              </a:lnSpc>
              <a:buNone/>
            </a:pPr>
            <a:r>
              <a:rPr lang="en-GB" sz="2600" b="1">
                <a:latin typeface="Arial" pitchFamily="34"/>
                <a:cs typeface="Arial" pitchFamily="34"/>
              </a:rPr>
              <a:t>What is Vygotsky’s Cognitive  Development Theory</a:t>
            </a:r>
          </a:p>
          <a:p>
            <a:pPr marL="0" lvl="0" indent="0">
              <a:lnSpc>
                <a:spcPct val="170000"/>
              </a:lnSpc>
              <a:buNone/>
            </a:pPr>
            <a:r>
              <a:rPr lang="en-GB" sz="2200">
                <a:latin typeface="Arial" pitchFamily="34"/>
                <a:cs typeface="Arial" pitchFamily="34"/>
              </a:rPr>
              <a:t>Vygotsky’s cognitive development theory often referred to as the sociocultural theory proposes that children’s thinking develops through social interaction, the use of language, and engagement with cultural tools.</a:t>
            </a:r>
          </a:p>
          <a:p>
            <a:pPr marL="0" lvl="0" indent="0">
              <a:lnSpc>
                <a:spcPct val="170000"/>
              </a:lnSpc>
              <a:buNone/>
            </a:pPr>
            <a:r>
              <a:rPr lang="en-GB" sz="2200">
                <a:latin typeface="Arial" pitchFamily="34"/>
                <a:cs typeface="Arial" pitchFamily="34"/>
              </a:rPr>
              <a:t>He argued that learning does not begin as an internal, individual process; instead, knowledge is first constructed between people during shared activities and only later becomes part of the child’s independent mental functioning (Vygotsky, 1978; Vygotsky, 1986).</a:t>
            </a:r>
          </a:p>
          <a:p>
            <a:pPr lvl="0"/>
            <a:endParaRPr lang="en-GB" sz="2200"/>
          </a:p>
        </p:txBody>
      </p:sp>
      <p:pic>
        <p:nvPicPr>
          <p:cNvPr id="3" name="Picture 3" descr="Thougit ond Longuage.&#10;&#10;AI-generated content may be incorrect.">
            <a:extLst>
              <a:ext uri="{FF2B5EF4-FFF2-40B4-BE49-F238E27FC236}">
                <a16:creationId xmlns:a16="http://schemas.microsoft.com/office/drawing/2014/main" id="{DE745910-731E-045C-34B9-4156B8ADB2F4}"/>
              </a:ext>
            </a:extLst>
          </p:cNvPr>
          <p:cNvPicPr>
            <a:picLocks noChangeAspect="1"/>
          </p:cNvPicPr>
          <p:nvPr/>
        </p:nvPicPr>
        <p:blipFill>
          <a:blip r:embed="rId2"/>
          <a:stretch>
            <a:fillRect/>
          </a:stretch>
        </p:blipFill>
        <p:spPr>
          <a:xfrm>
            <a:off x="8808716" y="100666"/>
            <a:ext cx="3505196" cy="2893792"/>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F82EC8F-6D52-0660-EA76-DEEDB16C8AD0}"/>
              </a:ext>
            </a:extLst>
          </p:cNvPr>
          <p:cNvSpPr txBox="1">
            <a:spLocks noGrp="1"/>
          </p:cNvSpPr>
          <p:nvPr>
            <p:ph idx="1"/>
          </p:nvPr>
        </p:nvSpPr>
        <p:spPr>
          <a:xfrm>
            <a:off x="0" y="201332"/>
            <a:ext cx="11048996" cy="5832637"/>
          </a:xfrm>
        </p:spPr>
        <p:txBody>
          <a:bodyPr/>
          <a:lstStyle/>
          <a:p>
            <a:pPr marL="0" lvl="0" indent="0">
              <a:lnSpc>
                <a:spcPct val="130000"/>
              </a:lnSpc>
              <a:buNone/>
            </a:pPr>
            <a:r>
              <a:rPr lang="en-GB" b="1">
                <a:latin typeface="Arial" pitchFamily="34"/>
                <a:cs typeface="Arial" pitchFamily="34"/>
              </a:rPr>
              <a:t>Key Principles</a:t>
            </a:r>
          </a:p>
          <a:p>
            <a:pPr marL="0" lvl="0" indent="0">
              <a:lnSpc>
                <a:spcPct val="130000"/>
              </a:lnSpc>
              <a:buNone/>
            </a:pPr>
            <a:r>
              <a:rPr lang="en-GB" sz="1800" b="1">
                <a:latin typeface="Arial" pitchFamily="34"/>
                <a:cs typeface="Arial" pitchFamily="34"/>
              </a:rPr>
              <a:t>• Learning starts socially - </a:t>
            </a:r>
            <a:r>
              <a:rPr lang="en-GB" sz="1800">
                <a:latin typeface="Arial" pitchFamily="34"/>
                <a:cs typeface="Arial" pitchFamily="34"/>
              </a:rPr>
              <a:t>Children first learn through interaction with adults or peers before developing independent thinking.</a:t>
            </a:r>
          </a:p>
          <a:p>
            <a:pPr marL="0" lvl="0" indent="0">
              <a:lnSpc>
                <a:spcPct val="130000"/>
              </a:lnSpc>
              <a:buNone/>
            </a:pPr>
            <a:r>
              <a:rPr lang="en-GB" sz="1800" b="1">
                <a:latin typeface="Arial" pitchFamily="34"/>
                <a:cs typeface="Arial" pitchFamily="34"/>
              </a:rPr>
              <a:t>• Zone of Proximal Development (ZPD)</a:t>
            </a:r>
            <a:r>
              <a:rPr lang="en-GB" sz="1800">
                <a:latin typeface="Arial" pitchFamily="34"/>
                <a:cs typeface="Arial" pitchFamily="34"/>
              </a:rPr>
              <a:t> - Development occurs when children are supported to complete tasks just beyond what they can do alone.</a:t>
            </a:r>
          </a:p>
          <a:p>
            <a:pPr marL="0" lvl="0" indent="0">
              <a:lnSpc>
                <a:spcPct val="130000"/>
              </a:lnSpc>
              <a:buNone/>
            </a:pPr>
            <a:r>
              <a:rPr lang="en-GB" sz="1800" b="1">
                <a:latin typeface="Arial" pitchFamily="34"/>
                <a:cs typeface="Arial" pitchFamily="34"/>
              </a:rPr>
              <a:t>• Scaffolding -</a:t>
            </a:r>
            <a:r>
              <a:rPr lang="en-GB" sz="1800">
                <a:latin typeface="Arial" pitchFamily="34"/>
                <a:cs typeface="Arial" pitchFamily="34"/>
              </a:rPr>
              <a:t> Temporary guidance from a more knowledgeable person is gradually reduced as the child gains competence.</a:t>
            </a:r>
          </a:p>
          <a:p>
            <a:pPr marL="0" lvl="0" indent="0">
              <a:lnSpc>
                <a:spcPct val="130000"/>
              </a:lnSpc>
              <a:buNone/>
            </a:pPr>
            <a:r>
              <a:rPr lang="en-GB" sz="1800" b="1">
                <a:latin typeface="Arial" pitchFamily="34"/>
                <a:cs typeface="Arial" pitchFamily="34"/>
              </a:rPr>
              <a:t>• More Knowledgeable Other (MKO) -</a:t>
            </a:r>
            <a:r>
              <a:rPr lang="en-GB" sz="1800">
                <a:latin typeface="Arial" pitchFamily="34"/>
                <a:cs typeface="Arial" pitchFamily="34"/>
              </a:rPr>
              <a:t> Any person with greater skill or understanding who supports the child’s learning within the ZPD.</a:t>
            </a:r>
          </a:p>
          <a:p>
            <a:pPr marL="0" lvl="0" indent="0">
              <a:lnSpc>
                <a:spcPct val="130000"/>
              </a:lnSpc>
              <a:buNone/>
            </a:pPr>
            <a:r>
              <a:rPr lang="en-GB" sz="1800" b="1">
                <a:latin typeface="Arial" pitchFamily="34"/>
                <a:cs typeface="Arial" pitchFamily="34"/>
              </a:rPr>
              <a:t>• Language as a cultural tool -</a:t>
            </a:r>
            <a:r>
              <a:rPr lang="en-GB" sz="1800">
                <a:latin typeface="Arial" pitchFamily="34"/>
                <a:cs typeface="Arial" pitchFamily="34"/>
              </a:rPr>
              <a:t> Children move from social speech to private speech and then inner speech, supporting reasoning and problem‑solving.</a:t>
            </a:r>
          </a:p>
          <a:p>
            <a:pPr marL="0" lvl="0" indent="0">
              <a:lnSpc>
                <a:spcPct val="130000"/>
              </a:lnSpc>
              <a:buNone/>
            </a:pPr>
            <a:r>
              <a:rPr lang="en-GB" sz="1800" b="1">
                <a:latin typeface="Arial" pitchFamily="34"/>
                <a:cs typeface="Arial" pitchFamily="34"/>
              </a:rPr>
              <a:t>• Culture shapes thinking - </a:t>
            </a:r>
            <a:r>
              <a:rPr lang="en-GB" sz="1800">
                <a:latin typeface="Arial" pitchFamily="34"/>
                <a:cs typeface="Arial" pitchFamily="34"/>
              </a:rPr>
              <a:t>Cognitive development is influenced by cultural practices, tools, and social norms.</a:t>
            </a:r>
          </a:p>
          <a:p>
            <a:pPr lvl="0">
              <a:lnSpc>
                <a:spcPct val="80000"/>
              </a:lnSpc>
            </a:pPr>
            <a:endParaRPr lang="en-GB" sz="1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884-D38A-78CB-FB54-26584F14518A}"/>
              </a:ext>
            </a:extLst>
          </p:cNvPr>
          <p:cNvSpPr txBox="1">
            <a:spLocks noGrp="1"/>
          </p:cNvSpPr>
          <p:nvPr>
            <p:ph type="title"/>
          </p:nvPr>
        </p:nvSpPr>
        <p:spPr/>
        <p:txBody>
          <a:bodyPr/>
          <a:lstStyle/>
          <a:p>
            <a:pPr lvl="0"/>
            <a:r>
              <a:rPr lang="en-GB" sz="2400" b="1" i="0">
                <a:solidFill>
                  <a:srgbClr val="000000"/>
                </a:solidFill>
                <a:latin typeface="Arial" pitchFamily="34"/>
                <a:cs typeface="Arial" pitchFamily="34"/>
              </a:rPr>
              <a:t>Developmental assumption</a:t>
            </a:r>
          </a:p>
        </p:txBody>
      </p:sp>
      <p:sp>
        <p:nvSpPr>
          <p:cNvPr id="3" name="Content Placeholder 2">
            <a:extLst>
              <a:ext uri="{FF2B5EF4-FFF2-40B4-BE49-F238E27FC236}">
                <a16:creationId xmlns:a16="http://schemas.microsoft.com/office/drawing/2014/main" id="{18495126-1A4A-34F9-53CB-0D60E6EF254A}"/>
              </a:ext>
            </a:extLst>
          </p:cNvPr>
          <p:cNvSpPr txBox="1">
            <a:spLocks noGrp="1"/>
          </p:cNvSpPr>
          <p:nvPr>
            <p:ph idx="1"/>
          </p:nvPr>
        </p:nvSpPr>
        <p:spPr/>
        <p:txBody>
          <a:bodyPr/>
          <a:lstStyle/>
          <a:p>
            <a:pPr lvl="0"/>
            <a:r>
              <a:rPr lang="en-GB" sz="1800" dirty="0">
                <a:latin typeface="Arial" pitchFamily="34"/>
                <a:cs typeface="Arial" pitchFamily="34"/>
              </a:rPr>
              <a:t>Development and learning are shaped by social interaction. </a:t>
            </a:r>
          </a:p>
          <a:p>
            <a:pPr lvl="0"/>
            <a:endParaRPr lang="en-GB" sz="1800" dirty="0">
              <a:latin typeface="Arial" pitchFamily="34"/>
              <a:cs typeface="Arial" pitchFamily="34"/>
            </a:endParaRPr>
          </a:p>
          <a:p>
            <a:pPr lvl="0"/>
            <a:r>
              <a:rPr lang="en-GB" sz="1800" dirty="0">
                <a:latin typeface="Arial" pitchFamily="34"/>
                <a:cs typeface="Arial" pitchFamily="34"/>
              </a:rPr>
              <a:t>Culture influences cognitive development.</a:t>
            </a:r>
          </a:p>
          <a:p>
            <a:pPr lvl="0"/>
            <a:endParaRPr lang="en-GB" sz="1800" dirty="0">
              <a:latin typeface="Arial" pitchFamily="34"/>
              <a:cs typeface="Arial" pitchFamily="34"/>
            </a:endParaRPr>
          </a:p>
          <a:p>
            <a:pPr lvl="0"/>
            <a:r>
              <a:rPr lang="en-GB" sz="1800" dirty="0">
                <a:latin typeface="Arial" pitchFamily="34"/>
                <a:cs typeface="Arial" pitchFamily="34"/>
              </a:rPr>
              <a:t>Language is the primary tool for learning and thinking, through it </a:t>
            </a:r>
          </a:p>
          <a:p>
            <a:pPr lvl="0"/>
            <a:endParaRPr lang="en-GB" sz="1800" dirty="0">
              <a:latin typeface="Arial" pitchFamily="34"/>
              <a:cs typeface="Arial" pitchFamily="34"/>
            </a:endParaRPr>
          </a:p>
          <a:p>
            <a:pPr lvl="0"/>
            <a:r>
              <a:rPr lang="en-GB" sz="1800" dirty="0">
                <a:latin typeface="Arial" pitchFamily="34"/>
                <a:cs typeface="Arial" pitchFamily="34"/>
              </a:rPr>
              <a:t>Learning precedes development, with the appropriate guidance and support within the concept of (ZPD).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44EF5F1-965A-B1CB-7133-B38AFD4C5568}"/>
              </a:ext>
            </a:extLst>
          </p:cNvPr>
          <p:cNvSpPr txBox="1">
            <a:spLocks noGrp="1"/>
          </p:cNvSpPr>
          <p:nvPr>
            <p:ph idx="1"/>
          </p:nvPr>
        </p:nvSpPr>
        <p:spPr>
          <a:xfrm>
            <a:off x="0" y="-91440"/>
            <a:ext cx="12191996" cy="6949440"/>
          </a:xfrm>
        </p:spPr>
        <p:txBody>
          <a:bodyPr/>
          <a:lstStyle/>
          <a:p>
            <a:pPr marL="0" lvl="0" indent="0">
              <a:lnSpc>
                <a:spcPct val="80000"/>
              </a:lnSpc>
              <a:buNone/>
            </a:pPr>
            <a:r>
              <a:rPr lang="en-GB" sz="2200" b="1">
                <a:latin typeface="Arial" pitchFamily="34"/>
                <a:cs typeface="Arial" pitchFamily="34"/>
              </a:rPr>
              <a:t>Vygotsky’s Theory &amp; Practice</a:t>
            </a:r>
            <a:br>
              <a:rPr lang="en-GB" sz="2200" b="1">
                <a:latin typeface="Arial" pitchFamily="34"/>
                <a:cs typeface="Arial" pitchFamily="34"/>
              </a:rPr>
            </a:br>
            <a:endParaRPr lang="en-GB" sz="2200" b="1">
              <a:latin typeface="Arial" pitchFamily="34"/>
              <a:cs typeface="Arial" pitchFamily="34"/>
            </a:endParaRPr>
          </a:p>
          <a:p>
            <a:pPr marL="0" lvl="0" indent="0">
              <a:lnSpc>
                <a:spcPct val="130000"/>
              </a:lnSpc>
              <a:buNone/>
            </a:pPr>
            <a:r>
              <a:rPr lang="en-GB" sz="1900" b="1">
                <a:latin typeface="Arial" pitchFamily="34"/>
                <a:cs typeface="Arial" pitchFamily="34"/>
              </a:rPr>
              <a:t>Support Plan for Isaac How Isaac’s Experiences Shape Development (Vygotsky‑Informed Analysis)</a:t>
            </a:r>
          </a:p>
          <a:p>
            <a:pPr marL="0" lvl="0" indent="0">
              <a:lnSpc>
                <a:spcPct val="130000"/>
              </a:lnSpc>
              <a:buNone/>
            </a:pPr>
            <a:endParaRPr lang="en-GB" sz="1900" b="1">
              <a:latin typeface="Arial" pitchFamily="34"/>
              <a:cs typeface="Arial" pitchFamily="34"/>
            </a:endParaRPr>
          </a:p>
          <a:p>
            <a:pPr lvl="0">
              <a:lnSpc>
                <a:spcPct val="130000"/>
              </a:lnSpc>
            </a:pPr>
            <a:r>
              <a:rPr lang="en-GB" sz="1900">
                <a:latin typeface="Arial" pitchFamily="34"/>
                <a:cs typeface="Arial" pitchFamily="34"/>
              </a:rPr>
              <a:t>Reduced social interaction and unstable childcare mean Isaac has had fewer chances to learn through shared activities, which Vygotsky identifies as the foundation of cognitive growth.</a:t>
            </a:r>
          </a:p>
          <a:p>
            <a:pPr lvl="0">
              <a:lnSpc>
                <a:spcPct val="130000"/>
              </a:lnSpc>
            </a:pPr>
            <a:r>
              <a:rPr lang="en-GB" sz="1900">
                <a:latin typeface="Arial" pitchFamily="34"/>
                <a:cs typeface="Arial" pitchFamily="34"/>
              </a:rPr>
              <a:t>His mother’s post‑natal depression may limit the guided participation needed for language development, confidence, and emotional security </a:t>
            </a:r>
          </a:p>
          <a:p>
            <a:pPr lvl="0">
              <a:lnSpc>
                <a:spcPct val="130000"/>
              </a:lnSpc>
            </a:pPr>
            <a:r>
              <a:rPr lang="en-GB" sz="1900">
                <a:latin typeface="Arial" pitchFamily="34"/>
                <a:cs typeface="Arial" pitchFamily="34"/>
              </a:rPr>
              <a:t>Moving home disrupts cultural routines, making it harder for Isaac to internalise social and communication skills through familiar cultural tools </a:t>
            </a:r>
          </a:p>
          <a:p>
            <a:pPr marL="0" lvl="0" indent="0">
              <a:lnSpc>
                <a:spcPct val="130000"/>
              </a:lnSpc>
              <a:buNone/>
            </a:pPr>
            <a:r>
              <a:rPr lang="en-GB" sz="1900">
                <a:latin typeface="Arial" pitchFamily="34"/>
                <a:cs typeface="Arial" pitchFamily="34"/>
              </a:rPr>
              <a:t>Behaviours such as withdrawal, clinginess, and delayed language suggest Isaac has not consistently received ZPD‑aligned scaffolding</a:t>
            </a:r>
          </a:p>
          <a:p>
            <a:pPr marL="0" lvl="0" indent="0">
              <a:lnSpc>
                <a:spcPct val="130000"/>
              </a:lnSpc>
              <a:buNone/>
            </a:pPr>
            <a:endParaRPr lang="en-GB" sz="1900">
              <a:latin typeface="Arial" pitchFamily="34"/>
              <a:cs typeface="Arial" pitchFamily="34"/>
            </a:endParaRPr>
          </a:p>
          <a:p>
            <a:pPr marL="0" lvl="0" indent="0">
              <a:lnSpc>
                <a:spcPct val="130000"/>
              </a:lnSpc>
              <a:buNone/>
            </a:pPr>
            <a:endParaRPr lang="en-GB" sz="1900">
              <a:latin typeface="Arial" pitchFamily="34"/>
              <a:cs typeface="Arial" pitchFamily="34"/>
            </a:endParaRPr>
          </a:p>
          <a:p>
            <a:pPr marL="0" lvl="0" indent="0">
              <a:lnSpc>
                <a:spcPct val="130000"/>
              </a:lnSpc>
              <a:buNone/>
            </a:pPr>
            <a:r>
              <a:rPr lang="en-GB" sz="1900">
                <a:latin typeface="Arial" pitchFamily="34"/>
                <a:cs typeface="Arial" pitchFamily="34"/>
              </a:rPr>
              <a:t> (ScienceInsights,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7E06B3B-00F0-A4A0-C2B3-6328141CC59F}"/>
              </a:ext>
            </a:extLst>
          </p:cNvPr>
          <p:cNvSpPr txBox="1">
            <a:spLocks noGrp="1"/>
          </p:cNvSpPr>
          <p:nvPr>
            <p:ph idx="1"/>
          </p:nvPr>
        </p:nvSpPr>
        <p:spPr>
          <a:xfrm>
            <a:off x="0" y="0"/>
            <a:ext cx="5262884" cy="6461214"/>
          </a:xfrm>
        </p:spPr>
        <p:txBody>
          <a:bodyPr/>
          <a:lstStyle/>
          <a:p>
            <a:pPr marL="0" lvl="0" indent="0">
              <a:lnSpc>
                <a:spcPct val="150000"/>
              </a:lnSpc>
              <a:buNone/>
            </a:pPr>
            <a:r>
              <a:rPr lang="en-GB" b="1" dirty="0">
                <a:solidFill>
                  <a:srgbClr val="000000"/>
                </a:solidFill>
                <a:latin typeface="Arial" pitchFamily="34"/>
                <a:cs typeface="Arial" pitchFamily="34"/>
              </a:rPr>
              <a:t>Nature- </a:t>
            </a:r>
            <a:r>
              <a:rPr lang="en-GB" dirty="0">
                <a:solidFill>
                  <a:srgbClr val="000000"/>
                </a:solidFill>
                <a:latin typeface="Arial" pitchFamily="34"/>
                <a:cs typeface="Arial" pitchFamily="34"/>
              </a:rPr>
              <a:t>Biological Influences</a:t>
            </a:r>
          </a:p>
          <a:p>
            <a:pPr marL="0" lvl="0" indent="0">
              <a:lnSpc>
                <a:spcPct val="150000"/>
              </a:lnSpc>
              <a:buNone/>
            </a:pPr>
            <a:r>
              <a:rPr lang="en-GB" sz="1800" b="1" dirty="0">
                <a:latin typeface="Arial" pitchFamily="34"/>
                <a:cs typeface="Arial" pitchFamily="34"/>
              </a:rPr>
              <a:t>Temperament</a:t>
            </a:r>
            <a:r>
              <a:rPr lang="en-GB" sz="1800" dirty="0">
                <a:latin typeface="Arial" pitchFamily="34"/>
                <a:cs typeface="Arial" pitchFamily="34"/>
              </a:rPr>
              <a:t> - an inborn style of responding to the world, such as being naturally shy, cautious or highly emotional.</a:t>
            </a:r>
          </a:p>
          <a:p>
            <a:pPr marL="0" lvl="0" indent="0">
              <a:lnSpc>
                <a:spcPct val="150000"/>
              </a:lnSpc>
              <a:buNone/>
            </a:pPr>
            <a:r>
              <a:rPr lang="en-GB" sz="1800" b="1" dirty="0">
                <a:latin typeface="Arial" pitchFamily="34"/>
                <a:cs typeface="Arial" pitchFamily="34"/>
              </a:rPr>
              <a:t>Early brain development - </a:t>
            </a:r>
            <a:r>
              <a:rPr lang="en-GB" sz="1800" dirty="0">
                <a:latin typeface="Arial" pitchFamily="34"/>
                <a:cs typeface="Arial" pitchFamily="34"/>
              </a:rPr>
              <a:t>the brain develops according to genetic processes but also relies on early experiences to the form neutral connections.</a:t>
            </a:r>
          </a:p>
          <a:p>
            <a:pPr marL="0" lvl="0" indent="0">
              <a:lnSpc>
                <a:spcPct val="150000"/>
              </a:lnSpc>
              <a:buNone/>
            </a:pPr>
            <a:r>
              <a:rPr lang="en-GB" sz="1800" b="1" dirty="0">
                <a:latin typeface="Arial" pitchFamily="34"/>
                <a:cs typeface="Arial" pitchFamily="34"/>
              </a:rPr>
              <a:t>Genetic predisposition - </a:t>
            </a:r>
            <a:r>
              <a:rPr lang="en-GB" sz="1800" dirty="0">
                <a:latin typeface="Arial" pitchFamily="34"/>
                <a:cs typeface="Arial" pitchFamily="34"/>
              </a:rPr>
              <a:t>inherited characteristics that may influence emotional reactivity, learning and behaviour.</a:t>
            </a:r>
            <a:endParaRPr lang="en-GB" sz="1800" dirty="0"/>
          </a:p>
        </p:txBody>
      </p:sp>
      <p:sp>
        <p:nvSpPr>
          <p:cNvPr id="3" name="TextBox 4">
            <a:extLst>
              <a:ext uri="{FF2B5EF4-FFF2-40B4-BE49-F238E27FC236}">
                <a16:creationId xmlns:a16="http://schemas.microsoft.com/office/drawing/2014/main" id="{77EB22FD-7492-0D92-5DE7-3F3EC49E400E}"/>
              </a:ext>
            </a:extLst>
          </p:cNvPr>
          <p:cNvSpPr txBox="1"/>
          <p:nvPr/>
        </p:nvSpPr>
        <p:spPr>
          <a:xfrm>
            <a:off x="5882636" y="0"/>
            <a:ext cx="5842001" cy="48885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itchFamily="34"/>
                <a:cs typeface="Arial" pitchFamily="34"/>
              </a:rPr>
              <a:t>Nurture- </a:t>
            </a:r>
            <a:r>
              <a:rPr lang="en-GB" sz="2400" b="0" i="0" u="none" strike="noStrike" kern="1200" cap="none" spc="0" baseline="0" dirty="0">
                <a:solidFill>
                  <a:srgbClr val="000000"/>
                </a:solidFill>
                <a:uFillTx/>
                <a:latin typeface="Arial" pitchFamily="34"/>
                <a:cs typeface="Arial" pitchFamily="34"/>
              </a:rPr>
              <a:t>Environmental Influences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rial" pitchFamily="34"/>
                <a:cs typeface="Arial" pitchFamily="34"/>
              </a:rPr>
              <a:t>Caregiving</a:t>
            </a:r>
            <a:r>
              <a:rPr lang="en-GB" sz="1800" b="0" i="0" u="none" strike="noStrike" kern="1200" cap="none" spc="0" baseline="0" dirty="0">
                <a:solidFill>
                  <a:srgbClr val="000000"/>
                </a:solidFill>
                <a:uFillTx/>
                <a:latin typeface="Arial" pitchFamily="34"/>
                <a:cs typeface="Arial" pitchFamily="34"/>
              </a:rPr>
              <a:t> - the quality and consistency of care from parents and caregivers, including responsiveness, warmth and emotional availability.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rial" pitchFamily="34"/>
                <a:cs typeface="Arial" pitchFamily="34"/>
              </a:rPr>
              <a:t>Social interaction - </a:t>
            </a:r>
            <a:r>
              <a:rPr lang="en-GB" sz="1800" b="0" i="0" u="none" strike="noStrike" kern="1200" cap="none" spc="0" baseline="0" dirty="0">
                <a:solidFill>
                  <a:srgbClr val="000000"/>
                </a:solidFill>
                <a:uFillTx/>
                <a:latin typeface="Arial" pitchFamily="34"/>
                <a:cs typeface="Arial" pitchFamily="34"/>
              </a:rPr>
              <a:t>opportunities to communicate and play with adults and peers support language, cognitive and social development.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rial" pitchFamily="34"/>
                <a:cs typeface="Arial" pitchFamily="34"/>
              </a:rPr>
              <a:t>Transitions - </a:t>
            </a:r>
            <a:r>
              <a:rPr lang="en-GB" sz="1800" b="0" i="0" u="none" strike="noStrike" kern="1200" cap="none" spc="0" baseline="0" dirty="0">
                <a:solidFill>
                  <a:srgbClr val="000000"/>
                </a:solidFill>
                <a:uFillTx/>
                <a:latin typeface="Arial" pitchFamily="34"/>
                <a:cs typeface="Arial" pitchFamily="34"/>
              </a:rPr>
              <a:t>experiences such as  moving home, changing childcare or family disruption can affect children’s emotional security and adjustment.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BF82EED-AE88-097C-3A89-3F89B5273636}"/>
              </a:ext>
            </a:extLst>
          </p:cNvPr>
          <p:cNvSpPr txBox="1">
            <a:spLocks noGrp="1"/>
          </p:cNvSpPr>
          <p:nvPr>
            <p:ph idx="1"/>
          </p:nvPr>
        </p:nvSpPr>
        <p:spPr>
          <a:xfrm>
            <a:off x="71122" y="0"/>
            <a:ext cx="12120884" cy="6858000"/>
          </a:xfrm>
        </p:spPr>
        <p:txBody>
          <a:bodyPr/>
          <a:lstStyle/>
          <a:p>
            <a:pPr marL="0" lvl="0" indent="0">
              <a:lnSpc>
                <a:spcPct val="80000"/>
              </a:lnSpc>
              <a:buNone/>
            </a:pPr>
            <a:r>
              <a:rPr lang="en-GB" sz="2200" b="1">
                <a:latin typeface="Arial" pitchFamily="34"/>
                <a:cs typeface="Arial" pitchFamily="34"/>
              </a:rPr>
              <a:t>Vygotsky‑Informed Support Plan </a:t>
            </a:r>
          </a:p>
          <a:p>
            <a:pPr lvl="0">
              <a:lnSpc>
                <a:spcPct val="80000"/>
              </a:lnSpc>
            </a:pPr>
            <a:endParaRPr lang="en-GB" sz="2200" b="1">
              <a:latin typeface="Arial" pitchFamily="34"/>
              <a:cs typeface="Arial" pitchFamily="34"/>
            </a:endParaRPr>
          </a:p>
          <a:p>
            <a:pPr lvl="0">
              <a:lnSpc>
                <a:spcPct val="130000"/>
              </a:lnSpc>
            </a:pPr>
            <a:r>
              <a:rPr lang="en-GB" sz="1700" b="1">
                <a:latin typeface="Arial" pitchFamily="34"/>
                <a:cs typeface="Arial" pitchFamily="34"/>
              </a:rPr>
              <a:t>Consistent MKO support:</a:t>
            </a:r>
            <a:r>
              <a:rPr lang="en-GB" sz="1700">
                <a:latin typeface="Arial" pitchFamily="34"/>
                <a:cs typeface="Arial" pitchFamily="34"/>
              </a:rPr>
              <a:t> A designated key worker provides predictable, warm interactions that foster trust and scaffold Isaac’s learning.</a:t>
            </a:r>
          </a:p>
          <a:p>
            <a:pPr lvl="0">
              <a:lnSpc>
                <a:spcPct val="130000"/>
              </a:lnSpc>
            </a:pPr>
            <a:r>
              <a:rPr lang="en-GB" sz="1700" b="1">
                <a:latin typeface="Arial" pitchFamily="34"/>
                <a:cs typeface="Arial" pitchFamily="34"/>
              </a:rPr>
              <a:t>Language‑rich routines:</a:t>
            </a:r>
            <a:r>
              <a:rPr lang="en-GB" sz="1700">
                <a:latin typeface="Arial" pitchFamily="34"/>
                <a:cs typeface="Arial" pitchFamily="34"/>
              </a:rPr>
              <a:t> Daily shared reading, intentional vocabulary modelling, and guided conversations enhance Isaac’s language development.</a:t>
            </a:r>
          </a:p>
          <a:p>
            <a:pPr lvl="0">
              <a:lnSpc>
                <a:spcPct val="130000"/>
              </a:lnSpc>
            </a:pPr>
            <a:r>
              <a:rPr lang="en-GB" sz="1700" b="1">
                <a:latin typeface="Arial" pitchFamily="34"/>
                <a:cs typeface="Arial" pitchFamily="34"/>
              </a:rPr>
              <a:t>Structured social participation:</a:t>
            </a:r>
            <a:r>
              <a:rPr lang="en-GB" sz="1700">
                <a:latin typeface="Arial" pitchFamily="34"/>
                <a:cs typeface="Arial" pitchFamily="34"/>
              </a:rPr>
              <a:t> Adult‑facilitated small group play enables Isaac to practise social tools and engage confidently in shared activities.</a:t>
            </a:r>
          </a:p>
          <a:p>
            <a:pPr lvl="0">
              <a:lnSpc>
                <a:spcPct val="130000"/>
              </a:lnSpc>
            </a:pPr>
            <a:r>
              <a:rPr lang="en-GB" sz="1700" b="1">
                <a:latin typeface="Arial" pitchFamily="34"/>
                <a:cs typeface="Arial" pitchFamily="34"/>
              </a:rPr>
              <a:t>Scaffolding independence:</a:t>
            </a:r>
            <a:r>
              <a:rPr lang="en-GB" sz="1700">
                <a:latin typeface="Arial" pitchFamily="34"/>
                <a:cs typeface="Arial" pitchFamily="34"/>
              </a:rPr>
              <a:t> Gradually reducing adult support during play promotes Isaac’s autonomy and growing confidence.</a:t>
            </a:r>
          </a:p>
          <a:p>
            <a:pPr lvl="0">
              <a:lnSpc>
                <a:spcPct val="130000"/>
              </a:lnSpc>
            </a:pPr>
            <a:r>
              <a:rPr lang="en-GB" sz="1700" b="1">
                <a:latin typeface="Arial" pitchFamily="34"/>
                <a:cs typeface="Arial" pitchFamily="34"/>
              </a:rPr>
              <a:t>Cultural continuity:</a:t>
            </a:r>
            <a:r>
              <a:rPr lang="en-GB" sz="1700">
                <a:latin typeface="Arial" pitchFamily="34"/>
                <a:cs typeface="Arial" pitchFamily="34"/>
              </a:rPr>
              <a:t> Repeated use of familiar songs, stories, and routines helps Isaac embed new skills within a stable cultural framework.</a:t>
            </a:r>
          </a:p>
          <a:p>
            <a:pPr lvl="0">
              <a:lnSpc>
                <a:spcPct val="130000"/>
              </a:lnSpc>
            </a:pPr>
            <a:r>
              <a:rPr lang="en-GB" sz="1700" b="1">
                <a:latin typeface="Arial" pitchFamily="34"/>
                <a:cs typeface="Arial" pitchFamily="34"/>
              </a:rPr>
              <a:t>Emotionally secure environment:</a:t>
            </a:r>
            <a:r>
              <a:rPr lang="en-GB" sz="1700">
                <a:latin typeface="Arial" pitchFamily="34"/>
                <a:cs typeface="Arial" pitchFamily="34"/>
              </a:rPr>
              <a:t> Gentle separation strategies and a reliable key person reduce anxiety and support Isaac’s exploratory play.</a:t>
            </a:r>
          </a:p>
          <a:p>
            <a:pPr lvl="0">
              <a:lnSpc>
                <a:spcPct val="130000"/>
              </a:lnSpc>
            </a:pPr>
            <a:endParaRPr lang="en-GB" sz="1700">
              <a:latin typeface="Arial" pitchFamily="34"/>
              <a:cs typeface="Arial" pitchFamily="34"/>
            </a:endParaRPr>
          </a:p>
          <a:p>
            <a:pPr lvl="0">
              <a:lnSpc>
                <a:spcPct val="130000"/>
              </a:lnSpc>
            </a:pPr>
            <a:r>
              <a:rPr lang="en-GB" sz="1700">
                <a:latin typeface="Arial" pitchFamily="34"/>
                <a:cs typeface="Arial" pitchFamily="34"/>
              </a:rPr>
              <a:t>(ScienceInsights, 2026).</a:t>
            </a:r>
          </a:p>
          <a:p>
            <a:pPr lvl="0">
              <a:lnSpc>
                <a:spcPct val="80000"/>
              </a:lnSpc>
            </a:pPr>
            <a:endParaRPr lang="en-GB" sz="22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A376E56-3E8D-9AD0-7DEE-B69FF276ECA5}"/>
              </a:ext>
            </a:extLst>
          </p:cNvPr>
          <p:cNvSpPr txBox="1">
            <a:spLocks noGrp="1"/>
          </p:cNvSpPr>
          <p:nvPr>
            <p:ph idx="1"/>
          </p:nvPr>
        </p:nvSpPr>
        <p:spPr>
          <a:xfrm>
            <a:off x="1059021" y="718453"/>
            <a:ext cx="9905996" cy="4886315"/>
          </a:xfrm>
        </p:spPr>
        <p:txBody>
          <a:bodyPr/>
          <a:lstStyle/>
          <a:p>
            <a:pPr marL="0" lvl="0" indent="0">
              <a:lnSpc>
                <a:spcPct val="150000"/>
              </a:lnSpc>
              <a:buNone/>
            </a:pPr>
            <a:r>
              <a:rPr lang="en-GB" b="1">
                <a:latin typeface="Arial" pitchFamily="34"/>
                <a:cs typeface="Arial" pitchFamily="34"/>
              </a:rPr>
              <a:t>Support Plan</a:t>
            </a:r>
          </a:p>
          <a:p>
            <a:pPr lvl="0">
              <a:lnSpc>
                <a:spcPct val="150000"/>
              </a:lnSpc>
            </a:pPr>
            <a:r>
              <a:rPr lang="en-GB" sz="1800">
                <a:latin typeface="Arial" pitchFamily="34"/>
                <a:cs typeface="Arial" pitchFamily="34"/>
              </a:rPr>
              <a:t>Guided participation across adulthood: Learning through interaction with more experienced others continues in adult contexts such as mentoring, professional development, and recovery (Vygotsky, 1978).</a:t>
            </a:r>
          </a:p>
          <a:p>
            <a:pPr lvl="0">
              <a:lnSpc>
                <a:spcPct val="150000"/>
              </a:lnSpc>
            </a:pPr>
            <a:r>
              <a:rPr lang="en-GB" sz="1800">
                <a:latin typeface="Arial" pitchFamily="34"/>
                <a:cs typeface="Arial" pitchFamily="34"/>
              </a:rPr>
              <a:t>Adapting to evolving cultural tools: Adults continually adjust to new technologies, shifting norms, and changing expectations as cultural practices develop (Cole, 1996).</a:t>
            </a:r>
          </a:p>
          <a:p>
            <a:pPr lvl="0">
              <a:lnSpc>
                <a:spcPct val="150000"/>
              </a:lnSpc>
            </a:pPr>
            <a:r>
              <a:rPr lang="en-GB" sz="1800">
                <a:latin typeface="Arial" pitchFamily="34"/>
                <a:cs typeface="Arial" pitchFamily="34"/>
              </a:rPr>
              <a:t>Ongoing cognitive growth: Adults keep acquiring new strategies, problem‑solving approaches, and cultural knowledge throughout life (Vygotsky, 1986).</a:t>
            </a:r>
          </a:p>
          <a:p>
            <a:pPr lvl="0">
              <a:lnSpc>
                <a:spcPct val="150000"/>
              </a:lnSpc>
            </a:pPr>
            <a:r>
              <a:rPr lang="en-GB" sz="1800">
                <a:latin typeface="Arial" pitchFamily="34"/>
                <a:cs typeface="Arial" pitchFamily="34"/>
              </a:rPr>
              <a:t>Changing roles across the lifespan: Transitions such as parenting, career changes, and ageing shape how adults think and interpret their world (Rogoff, 2003).</a:t>
            </a:r>
          </a:p>
          <a:p>
            <a:pPr lvl="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F676C32-BCDF-66B5-213D-16F1F30D9778}"/>
              </a:ext>
            </a:extLst>
          </p:cNvPr>
          <p:cNvSpPr txBox="1">
            <a:spLocks noGrp="1"/>
          </p:cNvSpPr>
          <p:nvPr>
            <p:ph idx="1"/>
          </p:nvPr>
        </p:nvSpPr>
        <p:spPr>
          <a:xfrm>
            <a:off x="923726" y="1412235"/>
            <a:ext cx="10599578" cy="5445754"/>
          </a:xfrm>
        </p:spPr>
        <p:txBody>
          <a:bodyPr/>
          <a:lstStyle/>
          <a:p>
            <a:pPr marL="0" lvl="0" indent="0">
              <a:lnSpc>
                <a:spcPct val="80000"/>
              </a:lnSpc>
              <a:buNone/>
            </a:pPr>
            <a:r>
              <a:rPr lang="en-GB" b="1">
                <a:latin typeface="Arial" pitchFamily="34"/>
                <a:cs typeface="Arial" pitchFamily="34"/>
              </a:rPr>
              <a:t>Strength</a:t>
            </a:r>
          </a:p>
          <a:p>
            <a:pPr lvl="0">
              <a:lnSpc>
                <a:spcPct val="150000"/>
              </a:lnSpc>
            </a:pPr>
            <a:r>
              <a:rPr lang="en-GB" sz="1900" b="1">
                <a:latin typeface="Arial" pitchFamily="34"/>
                <a:cs typeface="Arial" pitchFamily="34"/>
              </a:rPr>
              <a:t>Vygotsky’s sociocultural theory </a:t>
            </a:r>
            <a:r>
              <a:rPr lang="en-GB" sz="1900">
                <a:latin typeface="Arial" pitchFamily="34"/>
                <a:cs typeface="Arial" pitchFamily="34"/>
              </a:rPr>
              <a:t>emphasises learning as a socially mediated process, where children develop understanding through interaction with more knowledgeable adults and peers. </a:t>
            </a:r>
            <a:r>
              <a:rPr lang="en-GB" sz="1900" i="1">
                <a:latin typeface="Arial" pitchFamily="34"/>
                <a:cs typeface="Arial" pitchFamily="34"/>
              </a:rPr>
              <a:t>(Edwards, 2003)</a:t>
            </a:r>
            <a:endParaRPr lang="en-GB" sz="1900">
              <a:latin typeface="Arial" pitchFamily="34"/>
              <a:cs typeface="Arial" pitchFamily="34"/>
            </a:endParaRPr>
          </a:p>
          <a:p>
            <a:pPr lvl="0">
              <a:lnSpc>
                <a:spcPct val="150000"/>
              </a:lnSpc>
            </a:pPr>
            <a:r>
              <a:rPr lang="en-GB" sz="1900" b="1">
                <a:latin typeface="Arial" pitchFamily="34"/>
                <a:cs typeface="Arial" pitchFamily="34"/>
              </a:rPr>
              <a:t>The theory supports scaffolding</a:t>
            </a:r>
            <a:r>
              <a:rPr lang="en-GB" sz="1900">
                <a:latin typeface="Arial" pitchFamily="34"/>
                <a:cs typeface="Arial" pitchFamily="34"/>
              </a:rPr>
              <a:t>, enabling adults to structure learning experiences that gradually transfer responsibility to the child as competence increases. </a:t>
            </a:r>
            <a:r>
              <a:rPr lang="en-GB" sz="1900" i="1">
                <a:latin typeface="Arial" pitchFamily="34"/>
                <a:cs typeface="Arial" pitchFamily="34"/>
              </a:rPr>
              <a:t>(Edwards, 2003)</a:t>
            </a:r>
            <a:endParaRPr lang="en-GB" sz="1900">
              <a:latin typeface="Arial" pitchFamily="34"/>
              <a:cs typeface="Arial" pitchFamily="34"/>
            </a:endParaRPr>
          </a:p>
          <a:p>
            <a:pPr lvl="0">
              <a:lnSpc>
                <a:spcPct val="150000"/>
              </a:lnSpc>
            </a:pPr>
            <a:r>
              <a:rPr lang="en-GB" sz="1900">
                <a:latin typeface="Arial" pitchFamily="34"/>
                <a:cs typeface="Arial" pitchFamily="34"/>
              </a:rPr>
              <a:t>It underpins collaborative learning and guided play, making it highly applicable in early years settings where shared activities promote cognitive growth. </a:t>
            </a:r>
            <a:r>
              <a:rPr lang="en-GB" sz="1900" i="1">
                <a:latin typeface="Arial" pitchFamily="34"/>
                <a:cs typeface="Arial" pitchFamily="34"/>
              </a:rPr>
              <a:t>(Edwards, 2003)</a:t>
            </a:r>
            <a:endParaRPr lang="en-GB" sz="1900">
              <a:latin typeface="Arial" pitchFamily="34"/>
              <a:cs typeface="Arial" pitchFamily="34"/>
            </a:endParaRPr>
          </a:p>
          <a:p>
            <a:pPr lvl="0">
              <a:lnSpc>
                <a:spcPct val="150000"/>
              </a:lnSpc>
            </a:pPr>
            <a:r>
              <a:rPr lang="en-GB" sz="1900" b="1">
                <a:latin typeface="Arial" pitchFamily="34"/>
                <a:cs typeface="Arial" pitchFamily="34"/>
              </a:rPr>
              <a:t>Sociocultural theory </a:t>
            </a:r>
            <a:r>
              <a:rPr lang="en-GB" sz="1900">
                <a:latin typeface="Arial" pitchFamily="34"/>
                <a:cs typeface="Arial" pitchFamily="34"/>
              </a:rPr>
              <a:t>provides a strong foundation for curriculum and pedagogy, recognising that children’s learning is shaped by relationships, cultural tools, and participation in meaningful activities. </a:t>
            </a:r>
            <a:r>
              <a:rPr lang="en-GB" sz="1900" i="1">
                <a:latin typeface="Arial" pitchFamily="34"/>
                <a:cs typeface="Arial" pitchFamily="34"/>
              </a:rPr>
              <a:t>(Edwards, 2003)</a:t>
            </a:r>
            <a:endParaRPr lang="en-GB" sz="1900">
              <a:latin typeface="Arial" pitchFamily="34"/>
              <a:cs typeface="Arial" pitchFamily="34"/>
            </a:endParaRPr>
          </a:p>
          <a:p>
            <a:pPr lvl="0">
              <a:lnSpc>
                <a:spcPct val="80000"/>
              </a:lnSpc>
            </a:pPr>
            <a:endParaRPr lang="en-GB" sz="2200"/>
          </a:p>
        </p:txBody>
      </p:sp>
      <p:sp>
        <p:nvSpPr>
          <p:cNvPr id="3" name="TextBox 6">
            <a:extLst>
              <a:ext uri="{FF2B5EF4-FFF2-40B4-BE49-F238E27FC236}">
                <a16:creationId xmlns:a16="http://schemas.microsoft.com/office/drawing/2014/main" id="{6CF55F0A-4435-E6BB-D86F-98289AEA3831}"/>
              </a:ext>
            </a:extLst>
          </p:cNvPr>
          <p:cNvSpPr txBox="1"/>
          <p:nvPr/>
        </p:nvSpPr>
        <p:spPr>
          <a:xfrm>
            <a:off x="2612568" y="507171"/>
            <a:ext cx="462797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Critical Evaluation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D123C8E-4CF4-E4CE-47AE-6CC6FE87AC94}"/>
              </a:ext>
            </a:extLst>
          </p:cNvPr>
          <p:cNvSpPr txBox="1">
            <a:spLocks noGrp="1"/>
          </p:cNvSpPr>
          <p:nvPr>
            <p:ph idx="1"/>
          </p:nvPr>
        </p:nvSpPr>
        <p:spPr>
          <a:xfrm>
            <a:off x="1143000" y="933062"/>
            <a:ext cx="9905996" cy="5100916"/>
          </a:xfrm>
        </p:spPr>
        <p:txBody>
          <a:bodyPr/>
          <a:lstStyle/>
          <a:p>
            <a:pPr lvl="0">
              <a:buNone/>
            </a:pPr>
            <a:r>
              <a:rPr lang="en-GB" sz="3200" b="1">
                <a:latin typeface="Arial" pitchFamily="34"/>
                <a:cs typeface="Arial" pitchFamily="34"/>
              </a:rPr>
              <a:t>Limitation</a:t>
            </a:r>
          </a:p>
          <a:p>
            <a:pPr lvl="0">
              <a:buNone/>
            </a:pPr>
            <a:endParaRPr lang="en-GB" sz="2800">
              <a:latin typeface="Arial" pitchFamily="34"/>
              <a:cs typeface="Arial" pitchFamily="34"/>
            </a:endParaRPr>
          </a:p>
          <a:p>
            <a:pPr lvl="0">
              <a:lnSpc>
                <a:spcPct val="150000"/>
              </a:lnSpc>
            </a:pPr>
            <a:r>
              <a:rPr lang="en-GB" sz="1800">
                <a:latin typeface="Arial" pitchFamily="34"/>
                <a:cs typeface="Arial" pitchFamily="34"/>
              </a:rPr>
              <a:t>Vygotsky is criticised for drawing too sharp a line between biologica</a:t>
            </a:r>
            <a:r>
              <a:rPr lang="en-GB" sz="1800" b="1">
                <a:latin typeface="Arial" pitchFamily="34"/>
                <a:cs typeface="Arial" pitchFamily="34"/>
              </a:rPr>
              <a:t>l</a:t>
            </a:r>
            <a:r>
              <a:rPr lang="en-GB" sz="1800">
                <a:latin typeface="Arial" pitchFamily="34"/>
                <a:cs typeface="Arial" pitchFamily="34"/>
              </a:rPr>
              <a:t> (lower) and socially mediated (higher) processes, which overlooks how biology and culture interact.</a:t>
            </a:r>
          </a:p>
          <a:p>
            <a:pPr lvl="0">
              <a:lnSpc>
                <a:spcPct val="150000"/>
              </a:lnSpc>
            </a:pPr>
            <a:r>
              <a:rPr lang="en-GB" sz="1800">
                <a:latin typeface="Arial" pitchFamily="34"/>
                <a:cs typeface="Arial" pitchFamily="34"/>
              </a:rPr>
              <a:t>The Zone of Proximal Development (ZPD) is also viewed as limited because, despite its popularity in education, the theory offers little practical guidance on how practitioners should identify a child’s ZPD or determine the appropriate level of scaffolding (Van der Veer &amp; Van IJzendoorn, 1985)</a:t>
            </a:r>
          </a:p>
          <a:p>
            <a:pPr lvl="0"/>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F03ED03-9B69-F287-89A9-3F84DEC71021}"/>
              </a:ext>
            </a:extLst>
          </p:cNvPr>
          <p:cNvSpPr txBox="1">
            <a:spLocks noGrp="1"/>
          </p:cNvSpPr>
          <p:nvPr>
            <p:ph idx="1"/>
          </p:nvPr>
        </p:nvSpPr>
        <p:spPr>
          <a:xfrm>
            <a:off x="965716" y="485189"/>
            <a:ext cx="9905996" cy="5408831"/>
          </a:xfrm>
        </p:spPr>
        <p:txBody>
          <a:bodyPr/>
          <a:lstStyle/>
          <a:p>
            <a:pPr marL="0" lvl="0" indent="0">
              <a:buNone/>
            </a:pPr>
            <a:r>
              <a:rPr lang="en-GB" b="1">
                <a:latin typeface="Arial" pitchFamily="34"/>
                <a:cs typeface="Arial" pitchFamily="34"/>
              </a:rPr>
              <a:t>Conclusion</a:t>
            </a:r>
          </a:p>
          <a:p>
            <a:pPr marL="0" lvl="0" indent="0">
              <a:buNone/>
            </a:pPr>
            <a:endParaRPr lang="en-GB" b="1">
              <a:latin typeface="Arial" pitchFamily="34"/>
              <a:cs typeface="Arial" pitchFamily="34"/>
            </a:endParaRPr>
          </a:p>
          <a:p>
            <a:pPr marL="0" lvl="0" indent="0">
              <a:lnSpc>
                <a:spcPct val="150000"/>
              </a:lnSpc>
              <a:buNone/>
            </a:pPr>
            <a:r>
              <a:rPr lang="en-GB" sz="1800">
                <a:latin typeface="Arial" pitchFamily="34"/>
                <a:cs typeface="Arial" pitchFamily="34"/>
              </a:rPr>
              <a:t>Isaac’s case shows how sociocultural, psychological and environmental influences shape early development. Limited interaction with a consistent More Knowledgeable Other, disrupted childcare and his mother’s post‑natal depression have reduced the scaffolding needed for language, emotional regulation and social confidence. </a:t>
            </a:r>
          </a:p>
          <a:p>
            <a:pPr marL="0" lvl="0" indent="0">
              <a:lnSpc>
                <a:spcPct val="150000"/>
              </a:lnSpc>
              <a:buNone/>
            </a:pPr>
            <a:r>
              <a:rPr lang="en-GB" sz="1800">
                <a:latin typeface="Arial" pitchFamily="34"/>
                <a:cs typeface="Arial" pitchFamily="34"/>
              </a:rPr>
              <a:t>A Vygotskian approach emphasises stable relationships, language‑rich routines, supported social participation and gradual independence. While biological factors such as temperament contribute to Isaac’s responses, predictable caregiving and cultural continuity remain central for strengthening learning. Despite criticisms of the ZPD’s practical application, Vygotsky’s theory offers a strong foundation for responsive, culturally informed support that can help Isaac rebuild confidence and engagement.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1413369-0945-3D97-3713-624D832368B4}"/>
              </a:ext>
            </a:extLst>
          </p:cNvPr>
          <p:cNvSpPr txBox="1">
            <a:spLocks noGrp="1"/>
          </p:cNvSpPr>
          <p:nvPr>
            <p:ph idx="1"/>
          </p:nvPr>
        </p:nvSpPr>
        <p:spPr>
          <a:xfrm>
            <a:off x="5084" y="0"/>
            <a:ext cx="9905996" cy="6456788"/>
          </a:xfrm>
        </p:spPr>
        <p:txBody>
          <a:bodyPr/>
          <a:lstStyle/>
          <a:p>
            <a:pPr marL="0" lvl="0" indent="0">
              <a:buNone/>
            </a:pPr>
            <a:r>
              <a:rPr lang="en-GB" sz="3200" b="1">
                <a:latin typeface="Arial" pitchFamily="34"/>
                <a:cs typeface="Arial" pitchFamily="34"/>
              </a:rPr>
              <a:t>References</a:t>
            </a:r>
          </a:p>
          <a:p>
            <a:pPr marL="0" lvl="0" indent="0">
              <a:buNone/>
            </a:pPr>
            <a:endParaRPr lang="en-GB" sz="2900" b="1">
              <a:latin typeface="Arial" pitchFamily="34"/>
              <a:cs typeface="Arial" pitchFamily="34"/>
            </a:endParaRPr>
          </a:p>
          <a:p>
            <a:pPr marL="0" lvl="0" indent="0">
              <a:buNone/>
            </a:pPr>
            <a:r>
              <a:rPr lang="en-GB" sz="1800">
                <a:solidFill>
                  <a:srgbClr val="000000"/>
                </a:solidFill>
                <a:latin typeface="Arial" pitchFamily="34"/>
                <a:cs typeface="Arial" pitchFamily="34"/>
              </a:rPr>
              <a:t>Edwards, S. (2003) ‘New directions: Charting the paths for the role of sociocultural theory in early childhood education and curriculum’, </a:t>
            </a:r>
            <a:r>
              <a:rPr lang="en-GB" sz="1800" i="1">
                <a:solidFill>
                  <a:srgbClr val="000000"/>
                </a:solidFill>
                <a:latin typeface="Arial" pitchFamily="34"/>
                <a:cs typeface="Arial" pitchFamily="34"/>
              </a:rPr>
              <a:t>Early Child Development and Care</a:t>
            </a:r>
            <a:r>
              <a:rPr lang="en-GB" sz="1800">
                <a:solidFill>
                  <a:srgbClr val="000000"/>
                </a:solidFill>
                <a:latin typeface="Arial" pitchFamily="34"/>
                <a:cs typeface="Arial" pitchFamily="34"/>
              </a:rPr>
              <a:t>, 173(4), pp. 331–340.</a:t>
            </a:r>
          </a:p>
          <a:p>
            <a:pPr marL="0" lvl="0" indent="0">
              <a:buNone/>
            </a:pPr>
            <a:r>
              <a:rPr lang="en-GB" sz="1800">
                <a:solidFill>
                  <a:srgbClr val="000000"/>
                </a:solidFill>
                <a:latin typeface="Arial" pitchFamily="34"/>
                <a:cs typeface="Arial" pitchFamily="34"/>
              </a:rPr>
              <a:t>McLeod, S. (2025) </a:t>
            </a:r>
            <a:r>
              <a:rPr lang="en-GB" sz="1800" i="1">
                <a:solidFill>
                  <a:srgbClr val="000000"/>
                </a:solidFill>
                <a:latin typeface="Arial" pitchFamily="34"/>
                <a:cs typeface="Arial" pitchFamily="34"/>
              </a:rPr>
              <a:t>Vygotsky’s Theory of Cognitive Development</a:t>
            </a:r>
            <a:r>
              <a:rPr lang="en-GB" sz="1800">
                <a:solidFill>
                  <a:srgbClr val="000000"/>
                </a:solidFill>
                <a:latin typeface="Arial" pitchFamily="34"/>
                <a:cs typeface="Arial" pitchFamily="34"/>
              </a:rPr>
              <a:t>. Simply Psychology. Available at: </a:t>
            </a:r>
            <a:r>
              <a:rPr lang="en-GB" sz="1800">
                <a:solidFill>
                  <a:srgbClr val="000000"/>
                </a:solidFill>
                <a:latin typeface="Arial" pitchFamily="34"/>
                <a:cs typeface="Arial" pitchFamily="34"/>
                <a:hlinkClick r:id="rId2" tooltip="www.simplypsychology.org">
                  <a:extLst>
                    <a:ext uri="{A12FA001-AC4F-418D-AE19-62706E023703}">
                      <ahyp:hlinkClr xmlns:ahyp="http://schemas.microsoft.com/office/drawing/2018/hyperlinkcolor" val="tx"/>
                    </a:ext>
                  </a:extLst>
                </a:hlinkClick>
              </a:rPr>
              <a:t>https://www.simplypsychology.org/vygotsky.html</a:t>
            </a:r>
            <a:r>
              <a:rPr lang="en-GB" sz="1800">
                <a:solidFill>
                  <a:srgbClr val="000000"/>
                </a:solidFill>
                <a:latin typeface="Arial" pitchFamily="34"/>
                <a:cs typeface="Arial" pitchFamily="34"/>
              </a:rPr>
              <a:t> (Accessed: 4 July 2026).</a:t>
            </a:r>
            <a:endParaRPr lang="en-GB" sz="1800" b="1">
              <a:solidFill>
                <a:srgbClr val="000000"/>
              </a:solidFill>
              <a:latin typeface="Arial" pitchFamily="34"/>
              <a:cs typeface="Arial" pitchFamily="34"/>
            </a:endParaRPr>
          </a:p>
          <a:p>
            <a:pPr marL="0" lvl="0" indent="0">
              <a:buNone/>
            </a:pPr>
            <a:r>
              <a:rPr lang="en-GB" sz="1800">
                <a:solidFill>
                  <a:srgbClr val="000000"/>
                </a:solidFill>
                <a:latin typeface="Arial" pitchFamily="34"/>
                <a:cs typeface="Arial" pitchFamily="34"/>
              </a:rPr>
              <a:t>ScienceInsights (2026) </a:t>
            </a:r>
            <a:r>
              <a:rPr lang="en-GB" sz="1800" i="1">
                <a:solidFill>
                  <a:srgbClr val="000000"/>
                </a:solidFill>
                <a:latin typeface="Arial" pitchFamily="34"/>
                <a:cs typeface="Arial" pitchFamily="34"/>
              </a:rPr>
              <a:t>What Is Vygotsky’s Theory of Cognitive Development?</a:t>
            </a:r>
            <a:r>
              <a:rPr lang="en-GB" sz="1800">
                <a:solidFill>
                  <a:srgbClr val="000000"/>
                </a:solidFill>
                <a:latin typeface="Arial" pitchFamily="34"/>
                <a:cs typeface="Arial" pitchFamily="34"/>
              </a:rPr>
              <a:t> Available at: </a:t>
            </a:r>
            <a:r>
              <a:rPr lang="en-GB" sz="1800">
                <a:solidFill>
                  <a:srgbClr val="000000"/>
                </a:solidFill>
                <a:latin typeface="Arial" pitchFamily="34"/>
                <a:cs typeface="Arial" pitchFamily="34"/>
                <a:hlinkClick r:id="rId3" tooltip="scienceinsights.org">
                  <a:extLst>
                    <a:ext uri="{A12FA001-AC4F-418D-AE19-62706E023703}">
                      <ahyp:hlinkClr xmlns:ahyp="http://schemas.microsoft.com/office/drawing/2018/hyperlinkcolor" val="tx"/>
                    </a:ext>
                  </a:extLst>
                </a:hlinkClick>
              </a:rPr>
              <a:t>https://scienceinsights.org/what-is-vygotskys-theory-of-cognitive-development/</a:t>
            </a:r>
            <a:r>
              <a:rPr lang="en-GB" sz="1800">
                <a:solidFill>
                  <a:srgbClr val="000000"/>
                </a:solidFill>
                <a:latin typeface="Arial" pitchFamily="34"/>
                <a:cs typeface="Arial" pitchFamily="34"/>
              </a:rPr>
              <a:t> (Accessed: 4 July 2026).</a:t>
            </a:r>
          </a:p>
          <a:p>
            <a:pPr marL="0" lvl="0" indent="0">
              <a:buNone/>
            </a:pPr>
            <a:r>
              <a:rPr lang="en-GB" sz="1800">
                <a:solidFill>
                  <a:srgbClr val="000000"/>
                </a:solidFill>
                <a:latin typeface="Arial" pitchFamily="34"/>
                <a:cs typeface="Arial" pitchFamily="34"/>
              </a:rPr>
              <a:t>Vygotsky, L.S. (1978) </a:t>
            </a:r>
            <a:r>
              <a:rPr lang="en-GB" sz="1800" i="1">
                <a:solidFill>
                  <a:srgbClr val="000000"/>
                </a:solidFill>
                <a:latin typeface="Arial" pitchFamily="34"/>
                <a:cs typeface="Arial" pitchFamily="34"/>
              </a:rPr>
              <a:t>Mind in society: The development of higher psychological processes</a:t>
            </a:r>
            <a:r>
              <a:rPr lang="en-GB" sz="1800">
                <a:solidFill>
                  <a:srgbClr val="000000"/>
                </a:solidFill>
                <a:latin typeface="Arial" pitchFamily="34"/>
                <a:cs typeface="Arial" pitchFamily="34"/>
              </a:rPr>
              <a:t>. Cambridge, MA: Harvard University Press.</a:t>
            </a:r>
          </a:p>
          <a:p>
            <a:pPr marL="0" lvl="0" indent="0">
              <a:buNone/>
            </a:pPr>
            <a:r>
              <a:rPr lang="en-GB" sz="1800">
                <a:solidFill>
                  <a:srgbClr val="000000"/>
                </a:solidFill>
                <a:latin typeface="Arial" pitchFamily="34"/>
                <a:cs typeface="Arial" pitchFamily="34"/>
              </a:rPr>
              <a:t>Vygotsky, L.S. (1986) </a:t>
            </a:r>
            <a:r>
              <a:rPr lang="en-GB" sz="1800" i="1">
                <a:solidFill>
                  <a:srgbClr val="000000"/>
                </a:solidFill>
                <a:latin typeface="Arial" pitchFamily="34"/>
                <a:cs typeface="Arial" pitchFamily="34"/>
              </a:rPr>
              <a:t>Thought and language</a:t>
            </a:r>
            <a:r>
              <a:rPr lang="en-GB" sz="1800">
                <a:solidFill>
                  <a:srgbClr val="000000"/>
                </a:solidFill>
                <a:latin typeface="Arial" pitchFamily="34"/>
                <a:cs typeface="Arial" pitchFamily="34"/>
              </a:rPr>
              <a:t>. Cambridge, MA: MIT Press.</a:t>
            </a:r>
          </a:p>
          <a:p>
            <a:pPr marL="0" lvl="0" indent="0">
              <a:buNone/>
            </a:pPr>
            <a:endParaRPr lang="en-GB" sz="1800">
              <a:solidFill>
                <a:srgbClr val="000000"/>
              </a:solidFill>
              <a:latin typeface="Arial" pitchFamily="34"/>
              <a:cs typeface="Arial" pitchFamily="34"/>
            </a:endParaRPr>
          </a:p>
          <a:p>
            <a:pPr marL="0" lvl="0" indent="0">
              <a:buNone/>
            </a:pPr>
            <a:endParaRPr lang="en-GB"/>
          </a:p>
        </p:txBody>
      </p:sp>
    </p:spTree>
  </p:cSld>
  <p:clrMapOvr>
    <a:masterClrMapping/>
  </p:clrMapOvr>
</p:sld>
</file>

<file path=ppt/theme/theme1.xml><?xml version="1.0" encoding="utf-8"?>
<a:theme xmlns:a="http://schemas.openxmlformats.org/drawingml/2006/main" name="AngleLines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Office%202013%20-%202022%20Theme</Template>
  <TotalTime>12621</TotalTime>
  <Words>1400</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Univers Condensed Light</vt:lpstr>
      <vt:lpstr>Walbaum Display Light</vt:lpstr>
      <vt:lpstr>AngleLinesVTI</vt:lpstr>
      <vt:lpstr>PowerPoint Presentation</vt:lpstr>
      <vt:lpstr>PowerPoint Presentation</vt:lpstr>
      <vt:lpstr>PowerPoint Presentation</vt:lpstr>
      <vt:lpstr>PowerPoint Presentation</vt:lpstr>
      <vt:lpstr>Developmental assumption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Vilma Martinez (2509208)</dc:creator>
  <cp:lastModifiedBy>Vilma Martinez</cp:lastModifiedBy>
  <cp:revision>16</cp:revision>
  <dcterms:created xsi:type="dcterms:W3CDTF">2026-07-04T10:58:57Z</dcterms:created>
  <dcterms:modified xsi:type="dcterms:W3CDTF">2026-07-13T12:16:40Z</dcterms:modified>
</cp:coreProperties>
</file>