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8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574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9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88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31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51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69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23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2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11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35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93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84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58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42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449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556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8CF5D0A-F320-4E14-BC4B-5F1690C0AC56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203554E-9062-40D1-8A01-006BBA17D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0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FOREIGN CURRENCY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Factors that determine exchange rates:</a:t>
            </a:r>
          </a:p>
          <a:p>
            <a:r>
              <a:rPr lang="en-GB" sz="3200" dirty="0" smtClean="0"/>
              <a:t>Rates of Inflation</a:t>
            </a:r>
          </a:p>
          <a:p>
            <a:r>
              <a:rPr lang="en-GB" sz="3200" dirty="0" smtClean="0"/>
              <a:t>Interest Rates</a:t>
            </a:r>
          </a:p>
          <a:p>
            <a:r>
              <a:rPr lang="en-GB" sz="3200" dirty="0" smtClean="0"/>
              <a:t>Economic and Political Prospects</a:t>
            </a:r>
          </a:p>
          <a:p>
            <a:r>
              <a:rPr lang="en-GB" sz="3200" dirty="0" smtClean="0"/>
              <a:t>Balance of Payments</a:t>
            </a:r>
          </a:p>
        </p:txBody>
      </p:sp>
    </p:spTree>
    <p:extLst>
      <p:ext uri="{BB962C8B-B14F-4D97-AF65-F5344CB8AC3E}">
        <p14:creationId xmlns:p14="http://schemas.microsoft.com/office/powerpoint/2010/main" val="2812759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PURCHASING POWER PARITY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Example 1 </a:t>
            </a:r>
          </a:p>
          <a:p>
            <a:endParaRPr lang="en-GB" sz="3600" dirty="0" smtClean="0"/>
          </a:p>
          <a:p>
            <a:r>
              <a:rPr lang="en-GB" sz="3600" dirty="0" smtClean="0"/>
              <a:t>1.70 × </a:t>
            </a:r>
            <a:r>
              <a:rPr lang="en-GB" sz="3600" u="sng" dirty="0" smtClean="0"/>
              <a:t>1.05</a:t>
            </a:r>
            <a:r>
              <a:rPr lang="en-GB" sz="3600" dirty="0" smtClean="0"/>
              <a:t> = 1.75</a:t>
            </a:r>
          </a:p>
          <a:p>
            <a:pPr marL="0" indent="0">
              <a:buNone/>
            </a:pPr>
            <a:r>
              <a:rPr lang="en-GB" sz="3600" dirty="0" smtClean="0"/>
              <a:t>              1.02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8609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PURCHASING POWER PARITY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3600" dirty="0" smtClean="0"/>
              <a:t>2,030 × </a:t>
            </a:r>
            <a:r>
              <a:rPr lang="en-GB" sz="3600" u="sng" dirty="0" smtClean="0"/>
              <a:t>1.04</a:t>
            </a:r>
            <a:r>
              <a:rPr lang="en-GB" sz="3600" dirty="0" smtClean="0"/>
              <a:t> = 1,955</a:t>
            </a:r>
          </a:p>
          <a:p>
            <a:pPr marL="0" indent="0">
              <a:buNone/>
            </a:pPr>
            <a:r>
              <a:rPr lang="en-GB" sz="3600" dirty="0" smtClean="0"/>
              <a:t>                1.08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46005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FISHER EFFECT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(1+ </a:t>
            </a:r>
            <a:r>
              <a:rPr lang="en-GB" sz="3600" dirty="0" err="1" smtClean="0"/>
              <a:t>i</a:t>
            </a:r>
            <a:r>
              <a:rPr lang="en-GB" sz="3600" dirty="0" smtClean="0"/>
              <a:t>) = (1+ r) × (1 + h)</a:t>
            </a:r>
          </a:p>
          <a:p>
            <a:endParaRPr lang="en-GB" sz="3600" dirty="0"/>
          </a:p>
          <a:p>
            <a:r>
              <a:rPr lang="en-GB" sz="3600" dirty="0" err="1" smtClean="0"/>
              <a:t>i</a:t>
            </a:r>
            <a:r>
              <a:rPr lang="en-GB" sz="3600" dirty="0" smtClean="0"/>
              <a:t> = Nominal Rate</a:t>
            </a:r>
          </a:p>
          <a:p>
            <a:r>
              <a:rPr lang="en-GB" sz="3600" dirty="0" smtClean="0"/>
              <a:t>r = Real Rate</a:t>
            </a:r>
          </a:p>
          <a:p>
            <a:r>
              <a:rPr lang="en-GB" sz="3600" dirty="0" smtClean="0"/>
              <a:t>h = Inflation Rate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26124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FOREIGN EXCHANGE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Transaction Risk</a:t>
            </a:r>
          </a:p>
          <a:p>
            <a:r>
              <a:rPr lang="en-GB" sz="3600" dirty="0" smtClean="0"/>
              <a:t>Translation Risk</a:t>
            </a:r>
          </a:p>
          <a:p>
            <a:r>
              <a:rPr lang="en-GB" sz="3600" dirty="0" smtClean="0"/>
              <a:t>Economic Risk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99007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u="sng" dirty="0" smtClean="0"/>
              <a:t>$100,000  </a:t>
            </a:r>
            <a:r>
              <a:rPr lang="en-GB" sz="3600" dirty="0" smtClean="0"/>
              <a:t>= £61,312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    1.6310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91504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HEDGING.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Invoice in Home Currency</a:t>
            </a:r>
          </a:p>
          <a:p>
            <a:r>
              <a:rPr lang="en-GB" dirty="0" smtClean="0"/>
              <a:t>Leading and Lagging</a:t>
            </a:r>
          </a:p>
          <a:p>
            <a:r>
              <a:rPr lang="en-GB" dirty="0" smtClean="0"/>
              <a:t>Netting</a:t>
            </a:r>
          </a:p>
          <a:p>
            <a:r>
              <a:rPr lang="en-GB" dirty="0" smtClean="0"/>
              <a:t>Matching</a:t>
            </a:r>
          </a:p>
          <a:p>
            <a:r>
              <a:rPr lang="en-GB" dirty="0" smtClean="0"/>
              <a:t>Forward Contracts</a:t>
            </a:r>
          </a:p>
          <a:p>
            <a:r>
              <a:rPr lang="en-GB" dirty="0" smtClean="0"/>
              <a:t>Money Market Hedges</a:t>
            </a:r>
          </a:p>
          <a:p>
            <a:r>
              <a:rPr lang="en-GB" dirty="0" smtClean="0"/>
              <a:t>Currency Futures</a:t>
            </a:r>
          </a:p>
          <a:p>
            <a:r>
              <a:rPr lang="en-GB" dirty="0" smtClean="0"/>
              <a:t>Currency Options</a:t>
            </a:r>
          </a:p>
          <a:p>
            <a:r>
              <a:rPr lang="en-GB" dirty="0" smtClean="0"/>
              <a:t>Currency Swaps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68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FORWARD CONTRACTS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Example 3 </a:t>
            </a:r>
          </a:p>
          <a:p>
            <a:endParaRPr lang="en-GB" sz="3600" dirty="0"/>
          </a:p>
          <a:p>
            <a:r>
              <a:rPr lang="en-GB" sz="3600" u="sng" dirty="0" smtClean="0"/>
              <a:t>$200,000 </a:t>
            </a:r>
            <a:r>
              <a:rPr lang="en-GB" sz="3600" dirty="0" smtClean="0"/>
              <a:t>= £134,138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   1.4910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03986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DISCOUNTS/PREMIUMS.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Forward Rate 1.5385 – 0.0051 = 1.5334       Ex 4 </a:t>
            </a:r>
          </a:p>
          <a:p>
            <a:endParaRPr lang="en-GB" dirty="0"/>
          </a:p>
          <a:p>
            <a:r>
              <a:rPr lang="en-GB" dirty="0" smtClean="0"/>
              <a:t>Forward Rate 1.6582 + 0.0083 = 1.6665      Ex  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06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 Market Hedging.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Example 6 </a:t>
            </a:r>
          </a:p>
          <a:p>
            <a:pPr marL="0" indent="0">
              <a:buNone/>
            </a:pPr>
            <a:r>
              <a:rPr lang="en-GB" sz="2800" dirty="0" smtClean="0"/>
              <a:t>Borrow $  5m ÷ 1.0145 =  $4,928,536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Convert at spot $4,928,536 ÷ 1.5426 = £3,194,954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Invest £ 3,194,954 × 1.009 = £ 3,223,709</a:t>
            </a:r>
          </a:p>
        </p:txBody>
      </p:sp>
    </p:spTree>
    <p:extLst>
      <p:ext uri="{BB962C8B-B14F-4D97-AF65-F5344CB8AC3E}">
        <p14:creationId xmlns:p14="http://schemas.microsoft.com/office/powerpoint/2010/main" val="4263588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 Market Hedge.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 7. </a:t>
            </a:r>
          </a:p>
          <a:p>
            <a:r>
              <a:rPr lang="en-GB" sz="3200" dirty="0" smtClean="0"/>
              <a:t>Invest $ 8m ÷ 1.0116 = $7,874,016</a:t>
            </a:r>
          </a:p>
          <a:p>
            <a:r>
              <a:rPr lang="en-GB" sz="3200" dirty="0" smtClean="0"/>
              <a:t>Convert at Spot $ 7,874,016 ÷ 1.6201 = £4,860,204</a:t>
            </a:r>
          </a:p>
          <a:p>
            <a:r>
              <a:rPr lang="en-GB" sz="3200" dirty="0" smtClean="0"/>
              <a:t>Borrow £ 4,860,204 × 1.24475 = £4,980,494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10635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Currency Futures.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Ex 8 </a:t>
            </a:r>
          </a:p>
          <a:p>
            <a:r>
              <a:rPr lang="en-GB" sz="2000" dirty="0" smtClean="0"/>
              <a:t>Converted at spot 800,000 × 1.5631 = $1,250,480</a:t>
            </a:r>
          </a:p>
          <a:p>
            <a:endParaRPr lang="en-GB" sz="2000" dirty="0"/>
          </a:p>
          <a:p>
            <a:r>
              <a:rPr lang="en-GB" sz="2000" dirty="0" smtClean="0"/>
              <a:t>Spot 1.5726  - 1.5831</a:t>
            </a:r>
          </a:p>
          <a:p>
            <a:r>
              <a:rPr lang="en-GB" sz="2000" dirty="0" smtClean="0"/>
              <a:t>Futures 1.5780</a:t>
            </a:r>
          </a:p>
          <a:p>
            <a:r>
              <a:rPr lang="en-GB" sz="2000" dirty="0" smtClean="0"/>
              <a:t>800,000 × 1.5831 = 1,266,480</a:t>
            </a:r>
          </a:p>
          <a:p>
            <a:r>
              <a:rPr lang="en-GB" sz="2000" dirty="0" smtClean="0"/>
              <a:t>800,000 × (1.5780 – 1.5580) = 16,000</a:t>
            </a:r>
          </a:p>
          <a:p>
            <a:r>
              <a:rPr lang="en-GB" sz="2000" dirty="0" smtClean="0"/>
              <a:t>Net Payments $1,250,480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6691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 9. </a:t>
            </a:r>
          </a:p>
          <a:p>
            <a:r>
              <a:rPr lang="en-GB" sz="3200" dirty="0" smtClean="0"/>
              <a:t>a) Do not exercise option </a:t>
            </a:r>
          </a:p>
          <a:p>
            <a:r>
              <a:rPr lang="en-GB" sz="3200" dirty="0" smtClean="0"/>
              <a:t>$2m ÷ 1.5180 = £1,317,523</a:t>
            </a:r>
          </a:p>
          <a:p>
            <a:r>
              <a:rPr lang="en-GB" sz="3200" dirty="0" smtClean="0"/>
              <a:t>Less Premium =        50,000</a:t>
            </a:r>
          </a:p>
          <a:p>
            <a:r>
              <a:rPr lang="en-GB" sz="3200" dirty="0" smtClean="0"/>
              <a:t>Net Receipt      £1,267,523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5384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 9 </a:t>
            </a:r>
          </a:p>
          <a:p>
            <a:r>
              <a:rPr lang="en-GB" sz="3200" dirty="0" smtClean="0"/>
              <a:t>Exercise Option</a:t>
            </a:r>
          </a:p>
          <a:p>
            <a:r>
              <a:rPr lang="en-GB" sz="3200" dirty="0" smtClean="0"/>
              <a:t>$2m ÷ 1.5200 = £1,315,789</a:t>
            </a:r>
          </a:p>
          <a:p>
            <a:r>
              <a:rPr lang="en-GB" sz="3200" dirty="0" smtClean="0"/>
              <a:t>Less Premium           50,000</a:t>
            </a:r>
          </a:p>
          <a:p>
            <a:r>
              <a:rPr lang="en-GB" sz="3200" dirty="0" smtClean="0"/>
              <a:t>Net Receipt	    £1,265,789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605309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55</TotalTime>
  <Words>293</Words>
  <Application>Microsoft Office PowerPoint</Application>
  <PresentationFormat>Widescreen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 Boardroom</vt:lpstr>
      <vt:lpstr>FOREIGN CURRENCY</vt:lpstr>
      <vt:lpstr>PURCHASING POWER PARITY</vt:lpstr>
      <vt:lpstr>PURCHASING POWER PARITY</vt:lpstr>
      <vt:lpstr>THE FISHER EFFECT</vt:lpstr>
      <vt:lpstr>FOREIGN EXCHANGE RISK</vt:lpstr>
      <vt:lpstr>Example 1</vt:lpstr>
      <vt:lpstr>METHODS OF HEDGING.</vt:lpstr>
      <vt:lpstr>FORWARD CONTRACTS</vt:lpstr>
      <vt:lpstr>DISCOUNTS/PREMIUMS.</vt:lpstr>
      <vt:lpstr>Money Market Hedging.</vt:lpstr>
      <vt:lpstr>Money Market Hedge.</vt:lpstr>
      <vt:lpstr>Currency Futures.</vt:lpstr>
      <vt:lpstr>OPTIONS</vt:lpstr>
      <vt:lpstr>OPTIONS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CURRENCY</dc:title>
  <dc:creator>Ian Jackson</dc:creator>
  <cp:lastModifiedBy>Ian Jackson</cp:lastModifiedBy>
  <cp:revision>13</cp:revision>
  <dcterms:created xsi:type="dcterms:W3CDTF">2015-11-13T09:20:07Z</dcterms:created>
  <dcterms:modified xsi:type="dcterms:W3CDTF">2016-09-07T08:49:09Z</dcterms:modified>
</cp:coreProperties>
</file>