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7" r:id="rId3"/>
    <p:sldId id="258" r:id="rId4"/>
    <p:sldId id="256"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39641E-35CC-4AD7-93C3-411A8B7ACA5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7D249C8-70EF-4611-8D9D-3E28636A4D97}">
      <dgm:prSet/>
      <dgm:spPr/>
      <dgm:t>
        <a:bodyPr/>
        <a:lstStyle/>
        <a:p>
          <a:r>
            <a:rPr lang="en-GB"/>
            <a:t>Saica Bi</a:t>
          </a:r>
          <a:endParaRPr lang="en-US"/>
        </a:p>
      </dgm:t>
    </dgm:pt>
    <dgm:pt modelId="{1917CD80-D16B-48A4-99EC-F53C407D708A}" type="parTrans" cxnId="{44EEF167-3AF2-4459-8DFA-3E6E61F15334}">
      <dgm:prSet/>
      <dgm:spPr/>
      <dgm:t>
        <a:bodyPr/>
        <a:lstStyle/>
        <a:p>
          <a:endParaRPr lang="en-US"/>
        </a:p>
      </dgm:t>
    </dgm:pt>
    <dgm:pt modelId="{E2927DF6-231E-459B-AAC9-3EB37956EC85}" type="sibTrans" cxnId="{44EEF167-3AF2-4459-8DFA-3E6E61F15334}">
      <dgm:prSet/>
      <dgm:spPr/>
      <dgm:t>
        <a:bodyPr/>
        <a:lstStyle/>
        <a:p>
          <a:endParaRPr lang="en-US"/>
        </a:p>
      </dgm:t>
    </dgm:pt>
    <dgm:pt modelId="{7911C033-B161-4CAC-BD49-CB82D4FA0DA9}">
      <dgm:prSet/>
      <dgm:spPr/>
      <dgm:t>
        <a:bodyPr/>
        <a:lstStyle/>
        <a:p>
          <a:r>
            <a:rPr lang="en-GB"/>
            <a:t>Student Id 2220163</a:t>
          </a:r>
          <a:endParaRPr lang="en-US"/>
        </a:p>
      </dgm:t>
    </dgm:pt>
    <dgm:pt modelId="{E2553217-9E53-4114-AC60-1B60CB6C3946}" type="parTrans" cxnId="{369B9E7D-6AC0-47FF-BF28-9A5BD994624D}">
      <dgm:prSet/>
      <dgm:spPr/>
      <dgm:t>
        <a:bodyPr/>
        <a:lstStyle/>
        <a:p>
          <a:endParaRPr lang="en-US"/>
        </a:p>
      </dgm:t>
    </dgm:pt>
    <dgm:pt modelId="{17B47C69-A50D-49C9-A1B8-0A2E7B5DA678}" type="sibTrans" cxnId="{369B9E7D-6AC0-47FF-BF28-9A5BD994624D}">
      <dgm:prSet/>
      <dgm:spPr/>
      <dgm:t>
        <a:bodyPr/>
        <a:lstStyle/>
        <a:p>
          <a:endParaRPr lang="en-US"/>
        </a:p>
      </dgm:t>
    </dgm:pt>
    <dgm:pt modelId="{3669AB2F-AB6F-42C7-977F-B47E912ACB30}">
      <dgm:prSet/>
      <dgm:spPr/>
      <dgm:t>
        <a:bodyPr/>
        <a:lstStyle/>
        <a:p>
          <a:r>
            <a:rPr lang="en-GB"/>
            <a:t>Module BMHP6030</a:t>
          </a:r>
          <a:endParaRPr lang="en-US"/>
        </a:p>
      </dgm:t>
    </dgm:pt>
    <dgm:pt modelId="{76D13EDC-7236-443B-9DB2-37598E389DBD}" type="parTrans" cxnId="{36F2A3AF-909F-4867-BDDD-F48B28694C79}">
      <dgm:prSet/>
      <dgm:spPr/>
      <dgm:t>
        <a:bodyPr/>
        <a:lstStyle/>
        <a:p>
          <a:endParaRPr lang="en-US"/>
        </a:p>
      </dgm:t>
    </dgm:pt>
    <dgm:pt modelId="{215E712E-9832-440D-860B-5160E93579FB}" type="sibTrans" cxnId="{36F2A3AF-909F-4867-BDDD-F48B28694C79}">
      <dgm:prSet/>
      <dgm:spPr/>
      <dgm:t>
        <a:bodyPr/>
        <a:lstStyle/>
        <a:p>
          <a:endParaRPr lang="en-US"/>
        </a:p>
      </dgm:t>
    </dgm:pt>
    <dgm:pt modelId="{2C9C43AB-1103-4008-BEE3-76E88E228FBA}">
      <dgm:prSet/>
      <dgm:spPr/>
      <dgm:t>
        <a:bodyPr/>
        <a:lstStyle/>
        <a:p>
          <a:r>
            <a:rPr lang="en-GB"/>
            <a:t>Presentation component 1</a:t>
          </a:r>
          <a:endParaRPr lang="en-US"/>
        </a:p>
      </dgm:t>
    </dgm:pt>
    <dgm:pt modelId="{A6322635-61B0-4C75-B94A-93268F42C52D}" type="parTrans" cxnId="{347741DB-5AC4-4590-81B8-0FDF8F635E70}">
      <dgm:prSet/>
      <dgm:spPr/>
      <dgm:t>
        <a:bodyPr/>
        <a:lstStyle/>
        <a:p>
          <a:endParaRPr lang="en-US"/>
        </a:p>
      </dgm:t>
    </dgm:pt>
    <dgm:pt modelId="{19BA6049-1DFF-4BAB-A18A-497AA559FBF4}" type="sibTrans" cxnId="{347741DB-5AC4-4590-81B8-0FDF8F635E70}">
      <dgm:prSet/>
      <dgm:spPr/>
      <dgm:t>
        <a:bodyPr/>
        <a:lstStyle/>
        <a:p>
          <a:endParaRPr lang="en-US"/>
        </a:p>
      </dgm:t>
    </dgm:pt>
    <dgm:pt modelId="{E6BA7B14-5A8C-4567-A287-8F41EF0B9CF4}" type="pres">
      <dgm:prSet presAssocID="{2E39641E-35CC-4AD7-93C3-411A8B7ACA50}" presName="linear" presStyleCnt="0">
        <dgm:presLayoutVars>
          <dgm:animLvl val="lvl"/>
          <dgm:resizeHandles val="exact"/>
        </dgm:presLayoutVars>
      </dgm:prSet>
      <dgm:spPr/>
    </dgm:pt>
    <dgm:pt modelId="{E518CAE8-A788-45A6-8EA9-F4852DF7EF5A}" type="pres">
      <dgm:prSet presAssocID="{27D249C8-70EF-4611-8D9D-3E28636A4D97}" presName="parentText" presStyleLbl="node1" presStyleIdx="0" presStyleCnt="4">
        <dgm:presLayoutVars>
          <dgm:chMax val="0"/>
          <dgm:bulletEnabled val="1"/>
        </dgm:presLayoutVars>
      </dgm:prSet>
      <dgm:spPr/>
    </dgm:pt>
    <dgm:pt modelId="{79F749AC-B5FF-49F2-8F84-D59C1802B62A}" type="pres">
      <dgm:prSet presAssocID="{E2927DF6-231E-459B-AAC9-3EB37956EC85}" presName="spacer" presStyleCnt="0"/>
      <dgm:spPr/>
    </dgm:pt>
    <dgm:pt modelId="{3D57F721-EF38-4794-9CC9-23958BE050F2}" type="pres">
      <dgm:prSet presAssocID="{7911C033-B161-4CAC-BD49-CB82D4FA0DA9}" presName="parentText" presStyleLbl="node1" presStyleIdx="1" presStyleCnt="4">
        <dgm:presLayoutVars>
          <dgm:chMax val="0"/>
          <dgm:bulletEnabled val="1"/>
        </dgm:presLayoutVars>
      </dgm:prSet>
      <dgm:spPr/>
    </dgm:pt>
    <dgm:pt modelId="{4F155BAE-3952-4D6F-82AA-9E4CA7DA8B56}" type="pres">
      <dgm:prSet presAssocID="{17B47C69-A50D-49C9-A1B8-0A2E7B5DA678}" presName="spacer" presStyleCnt="0"/>
      <dgm:spPr/>
    </dgm:pt>
    <dgm:pt modelId="{B86FADF9-E991-4F5F-99F7-90833BD7C3E8}" type="pres">
      <dgm:prSet presAssocID="{3669AB2F-AB6F-42C7-977F-B47E912ACB30}" presName="parentText" presStyleLbl="node1" presStyleIdx="2" presStyleCnt="4">
        <dgm:presLayoutVars>
          <dgm:chMax val="0"/>
          <dgm:bulletEnabled val="1"/>
        </dgm:presLayoutVars>
      </dgm:prSet>
      <dgm:spPr/>
    </dgm:pt>
    <dgm:pt modelId="{76BE4A90-F0FB-45C5-B59F-8CED53BF80F4}" type="pres">
      <dgm:prSet presAssocID="{215E712E-9832-440D-860B-5160E93579FB}" presName="spacer" presStyleCnt="0"/>
      <dgm:spPr/>
    </dgm:pt>
    <dgm:pt modelId="{2B08B19F-4C8F-4D30-92D9-DE9EF5D2CBC6}" type="pres">
      <dgm:prSet presAssocID="{2C9C43AB-1103-4008-BEE3-76E88E228FBA}" presName="parentText" presStyleLbl="node1" presStyleIdx="3" presStyleCnt="4">
        <dgm:presLayoutVars>
          <dgm:chMax val="0"/>
          <dgm:bulletEnabled val="1"/>
        </dgm:presLayoutVars>
      </dgm:prSet>
      <dgm:spPr/>
    </dgm:pt>
  </dgm:ptLst>
  <dgm:cxnLst>
    <dgm:cxn modelId="{30A4E54D-E561-4989-AC96-B419177CDA8D}" type="presOf" srcId="{2E39641E-35CC-4AD7-93C3-411A8B7ACA50}" destId="{E6BA7B14-5A8C-4567-A287-8F41EF0B9CF4}" srcOrd="0" destOrd="0" presId="urn:microsoft.com/office/officeart/2005/8/layout/vList2"/>
    <dgm:cxn modelId="{44EEF167-3AF2-4459-8DFA-3E6E61F15334}" srcId="{2E39641E-35CC-4AD7-93C3-411A8B7ACA50}" destId="{27D249C8-70EF-4611-8D9D-3E28636A4D97}" srcOrd="0" destOrd="0" parTransId="{1917CD80-D16B-48A4-99EC-F53C407D708A}" sibTransId="{E2927DF6-231E-459B-AAC9-3EB37956EC85}"/>
    <dgm:cxn modelId="{31B11E72-056D-4A6C-902F-1FF3DF6A61E4}" type="presOf" srcId="{2C9C43AB-1103-4008-BEE3-76E88E228FBA}" destId="{2B08B19F-4C8F-4D30-92D9-DE9EF5D2CBC6}" srcOrd="0" destOrd="0" presId="urn:microsoft.com/office/officeart/2005/8/layout/vList2"/>
    <dgm:cxn modelId="{369B9E7D-6AC0-47FF-BF28-9A5BD994624D}" srcId="{2E39641E-35CC-4AD7-93C3-411A8B7ACA50}" destId="{7911C033-B161-4CAC-BD49-CB82D4FA0DA9}" srcOrd="1" destOrd="0" parTransId="{E2553217-9E53-4114-AC60-1B60CB6C3946}" sibTransId="{17B47C69-A50D-49C9-A1B8-0A2E7B5DA678}"/>
    <dgm:cxn modelId="{E0E8778F-7954-4145-A71B-BF312B870FB8}" type="presOf" srcId="{27D249C8-70EF-4611-8D9D-3E28636A4D97}" destId="{E518CAE8-A788-45A6-8EA9-F4852DF7EF5A}" srcOrd="0" destOrd="0" presId="urn:microsoft.com/office/officeart/2005/8/layout/vList2"/>
    <dgm:cxn modelId="{36F2A3AF-909F-4867-BDDD-F48B28694C79}" srcId="{2E39641E-35CC-4AD7-93C3-411A8B7ACA50}" destId="{3669AB2F-AB6F-42C7-977F-B47E912ACB30}" srcOrd="2" destOrd="0" parTransId="{76D13EDC-7236-443B-9DB2-37598E389DBD}" sibTransId="{215E712E-9832-440D-860B-5160E93579FB}"/>
    <dgm:cxn modelId="{C51B2DC6-92A5-489A-AA9A-2D55A1EFA694}" type="presOf" srcId="{3669AB2F-AB6F-42C7-977F-B47E912ACB30}" destId="{B86FADF9-E991-4F5F-99F7-90833BD7C3E8}" srcOrd="0" destOrd="0" presId="urn:microsoft.com/office/officeart/2005/8/layout/vList2"/>
    <dgm:cxn modelId="{347741DB-5AC4-4590-81B8-0FDF8F635E70}" srcId="{2E39641E-35CC-4AD7-93C3-411A8B7ACA50}" destId="{2C9C43AB-1103-4008-BEE3-76E88E228FBA}" srcOrd="3" destOrd="0" parTransId="{A6322635-61B0-4C75-B94A-93268F42C52D}" sibTransId="{19BA6049-1DFF-4BAB-A18A-497AA559FBF4}"/>
    <dgm:cxn modelId="{ABF4DDFD-0B80-4588-B545-296E13EDC941}" type="presOf" srcId="{7911C033-B161-4CAC-BD49-CB82D4FA0DA9}" destId="{3D57F721-EF38-4794-9CC9-23958BE050F2}" srcOrd="0" destOrd="0" presId="urn:microsoft.com/office/officeart/2005/8/layout/vList2"/>
    <dgm:cxn modelId="{67833576-CDC8-450F-96A3-9BAD52E5AA0E}" type="presParOf" srcId="{E6BA7B14-5A8C-4567-A287-8F41EF0B9CF4}" destId="{E518CAE8-A788-45A6-8EA9-F4852DF7EF5A}" srcOrd="0" destOrd="0" presId="urn:microsoft.com/office/officeart/2005/8/layout/vList2"/>
    <dgm:cxn modelId="{FA6615F0-3532-4155-A1F4-24DA66772487}" type="presParOf" srcId="{E6BA7B14-5A8C-4567-A287-8F41EF0B9CF4}" destId="{79F749AC-B5FF-49F2-8F84-D59C1802B62A}" srcOrd="1" destOrd="0" presId="urn:microsoft.com/office/officeart/2005/8/layout/vList2"/>
    <dgm:cxn modelId="{EFA6D3D9-9ABF-4A01-BA68-152B7168FB00}" type="presParOf" srcId="{E6BA7B14-5A8C-4567-A287-8F41EF0B9CF4}" destId="{3D57F721-EF38-4794-9CC9-23958BE050F2}" srcOrd="2" destOrd="0" presId="urn:microsoft.com/office/officeart/2005/8/layout/vList2"/>
    <dgm:cxn modelId="{89545380-F317-4626-9730-9F5AB543513B}" type="presParOf" srcId="{E6BA7B14-5A8C-4567-A287-8F41EF0B9CF4}" destId="{4F155BAE-3952-4D6F-82AA-9E4CA7DA8B56}" srcOrd="3" destOrd="0" presId="urn:microsoft.com/office/officeart/2005/8/layout/vList2"/>
    <dgm:cxn modelId="{4651C2B8-77AF-48F5-A925-3CC0D07491E6}" type="presParOf" srcId="{E6BA7B14-5A8C-4567-A287-8F41EF0B9CF4}" destId="{B86FADF9-E991-4F5F-99F7-90833BD7C3E8}" srcOrd="4" destOrd="0" presId="urn:microsoft.com/office/officeart/2005/8/layout/vList2"/>
    <dgm:cxn modelId="{B7398B09-850F-454C-AA00-51B2AA8043F4}" type="presParOf" srcId="{E6BA7B14-5A8C-4567-A287-8F41EF0B9CF4}" destId="{76BE4A90-F0FB-45C5-B59F-8CED53BF80F4}" srcOrd="5" destOrd="0" presId="urn:microsoft.com/office/officeart/2005/8/layout/vList2"/>
    <dgm:cxn modelId="{E3702FB3-D204-4186-816F-21646663B5F5}" type="presParOf" srcId="{E6BA7B14-5A8C-4567-A287-8F41EF0B9CF4}" destId="{2B08B19F-4C8F-4D30-92D9-DE9EF5D2CBC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8CAE8-A788-45A6-8EA9-F4852DF7EF5A}">
      <dsp:nvSpPr>
        <dsp:cNvPr id="0" name=""/>
        <dsp:cNvSpPr/>
      </dsp:nvSpPr>
      <dsp:spPr>
        <a:xfrm>
          <a:off x="0" y="290615"/>
          <a:ext cx="4706803" cy="73709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Saica Bi</a:t>
          </a:r>
          <a:endParaRPr lang="en-US" sz="3000" kern="1200"/>
        </a:p>
      </dsp:txBody>
      <dsp:txXfrm>
        <a:off x="35982" y="326597"/>
        <a:ext cx="4634839" cy="665135"/>
      </dsp:txXfrm>
    </dsp:sp>
    <dsp:sp modelId="{3D57F721-EF38-4794-9CC9-23958BE050F2}">
      <dsp:nvSpPr>
        <dsp:cNvPr id="0" name=""/>
        <dsp:cNvSpPr/>
      </dsp:nvSpPr>
      <dsp:spPr>
        <a:xfrm>
          <a:off x="0" y="1114114"/>
          <a:ext cx="4706803" cy="737099"/>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Student Id 2220163</a:t>
          </a:r>
          <a:endParaRPr lang="en-US" sz="3000" kern="1200"/>
        </a:p>
      </dsp:txBody>
      <dsp:txXfrm>
        <a:off x="35982" y="1150096"/>
        <a:ext cx="4634839" cy="665135"/>
      </dsp:txXfrm>
    </dsp:sp>
    <dsp:sp modelId="{B86FADF9-E991-4F5F-99F7-90833BD7C3E8}">
      <dsp:nvSpPr>
        <dsp:cNvPr id="0" name=""/>
        <dsp:cNvSpPr/>
      </dsp:nvSpPr>
      <dsp:spPr>
        <a:xfrm>
          <a:off x="0" y="1937614"/>
          <a:ext cx="4706803" cy="737099"/>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Module BMHP6030</a:t>
          </a:r>
          <a:endParaRPr lang="en-US" sz="3000" kern="1200"/>
        </a:p>
      </dsp:txBody>
      <dsp:txXfrm>
        <a:off x="35982" y="1973596"/>
        <a:ext cx="4634839" cy="665135"/>
      </dsp:txXfrm>
    </dsp:sp>
    <dsp:sp modelId="{2B08B19F-4C8F-4D30-92D9-DE9EF5D2CBC6}">
      <dsp:nvSpPr>
        <dsp:cNvPr id="0" name=""/>
        <dsp:cNvSpPr/>
      </dsp:nvSpPr>
      <dsp:spPr>
        <a:xfrm>
          <a:off x="0" y="2761115"/>
          <a:ext cx="4706803" cy="737099"/>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Presentation component 1</a:t>
          </a:r>
          <a:endParaRPr lang="en-US" sz="3000" kern="1200"/>
        </a:p>
      </dsp:txBody>
      <dsp:txXfrm>
        <a:off x="35982" y="2797097"/>
        <a:ext cx="4634839" cy="6651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1A42D-E55E-8ACA-5143-E77F5316260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0407A0E-9D88-BDA7-91AA-6B789E0F14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ACE73BD-7674-5EA2-2D65-4011D4169C6C}"/>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5" name="Footer Placeholder 4">
            <a:extLst>
              <a:ext uri="{FF2B5EF4-FFF2-40B4-BE49-F238E27FC236}">
                <a16:creationId xmlns:a16="http://schemas.microsoft.com/office/drawing/2014/main" id="{CCAF1255-E2EF-0A2A-08F0-D8B65C591C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C17647-5658-6F63-1037-D7E996C7E32A}"/>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609066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96784-7AFF-2613-0264-B6ACC52A079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C9775CC-4E58-C5AB-7008-B8EAB9E934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7B9E8E-5C72-C90E-567B-C23DA4F4177C}"/>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5" name="Footer Placeholder 4">
            <a:extLst>
              <a:ext uri="{FF2B5EF4-FFF2-40B4-BE49-F238E27FC236}">
                <a16:creationId xmlns:a16="http://schemas.microsoft.com/office/drawing/2014/main" id="{922D64F3-0A36-9D1D-A496-CC98D55283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8ED8B7-2DB1-9701-2379-A712EA901465}"/>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237390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F616B-5111-32C2-9D23-455E917A48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956F9F1-4D1D-B75F-B014-018616EE2C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423FE7-A2E2-3F14-C0CC-299B343E6DE1}"/>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5" name="Footer Placeholder 4">
            <a:extLst>
              <a:ext uri="{FF2B5EF4-FFF2-40B4-BE49-F238E27FC236}">
                <a16:creationId xmlns:a16="http://schemas.microsoft.com/office/drawing/2014/main" id="{3AF5AC47-89BF-E3BF-540F-DEAF4B861B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D9F9CB-AF5B-F0B0-BEFB-5689CAC0CB09}"/>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641386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FED2D-EB18-C066-46E7-8E1AD6C49C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0D4694-6301-410C-FCC9-4CA70B062A3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636E918-E432-DC44-A903-066DDDE2D0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4E27F12-2265-3287-4E8C-5095CE65483B}"/>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6" name="Footer Placeholder 5">
            <a:extLst>
              <a:ext uri="{FF2B5EF4-FFF2-40B4-BE49-F238E27FC236}">
                <a16:creationId xmlns:a16="http://schemas.microsoft.com/office/drawing/2014/main" id="{299E09E0-AF55-400A-1FC2-4E99BABA65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3BDA8E-C92C-AA34-DEC9-260293E697DF}"/>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208170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76625-4246-81A4-48F5-47EA4AEC54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68EB4FB-D492-730F-3702-898B86C47B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057AD8-454B-FE6A-D3DF-6465274967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EA49D9F-6328-0D3D-3371-430A67DB5A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A07D280-84AA-68F1-6812-DD690570DBA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E8EF1B4-D1A9-B793-5102-A8F16F107165}"/>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8" name="Footer Placeholder 7">
            <a:extLst>
              <a:ext uri="{FF2B5EF4-FFF2-40B4-BE49-F238E27FC236}">
                <a16:creationId xmlns:a16="http://schemas.microsoft.com/office/drawing/2014/main" id="{AE269A81-4EDA-546F-464D-493D91308BD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672F80-2B06-A2FF-8877-2BB2F1730937}"/>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4092357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16E26-8BEA-3A9A-F9ED-B0A51DCF9CE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21EDA2F-FFA4-3FB2-9A33-CF4CBE732FAE}"/>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4" name="Footer Placeholder 3">
            <a:extLst>
              <a:ext uri="{FF2B5EF4-FFF2-40B4-BE49-F238E27FC236}">
                <a16:creationId xmlns:a16="http://schemas.microsoft.com/office/drawing/2014/main" id="{634FF166-7FAA-A43B-F7AA-C4DFF3046F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4F55F8-593C-A1F7-2A34-E4004DE4E190}"/>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2338595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A6365A-DD17-474C-1E04-C705BE33CEE9}"/>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3" name="Footer Placeholder 2">
            <a:extLst>
              <a:ext uri="{FF2B5EF4-FFF2-40B4-BE49-F238E27FC236}">
                <a16:creationId xmlns:a16="http://schemas.microsoft.com/office/drawing/2014/main" id="{2BDF827D-65B9-AD5C-B052-9086D86BB17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FB48FB-6730-BC8E-C896-1F38FF585BA9}"/>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3102568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C2F7B-0AD0-9573-293F-7341FCB520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E4B34B5-CB19-2C85-0F79-4A1564A343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011EC5F-79E8-98B9-F578-0B59C720A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34A38F-43F7-F4F6-104F-E82AB43A58E1}"/>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6" name="Footer Placeholder 5">
            <a:extLst>
              <a:ext uri="{FF2B5EF4-FFF2-40B4-BE49-F238E27FC236}">
                <a16:creationId xmlns:a16="http://schemas.microsoft.com/office/drawing/2014/main" id="{DFE40C21-3F5C-165F-26A4-1C443E677C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6C4B21-51E1-63A2-E466-871617363468}"/>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1653652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31215-4BAA-6AEB-B9B7-7FEA59CB6A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13F06C2-41C2-2FB1-BFAB-531ED9BB9A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03B3EFB-0854-E143-BE46-E357F52521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7D4FD3-2607-84F6-CC69-F65185FD6C83}"/>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6" name="Footer Placeholder 5">
            <a:extLst>
              <a:ext uri="{FF2B5EF4-FFF2-40B4-BE49-F238E27FC236}">
                <a16:creationId xmlns:a16="http://schemas.microsoft.com/office/drawing/2014/main" id="{8561EF48-1AEA-F162-F07A-BE4C64A0E5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552C0B-49E2-FE25-7AFF-8989B6BCF462}"/>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4256659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84A53-3E9A-A22F-B362-758C18F7869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B3DABC1-5467-44AD-E348-DEDB273897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3138D3-0F53-CF9B-0ABE-9088D3879AB8}"/>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5" name="Footer Placeholder 4">
            <a:extLst>
              <a:ext uri="{FF2B5EF4-FFF2-40B4-BE49-F238E27FC236}">
                <a16:creationId xmlns:a16="http://schemas.microsoft.com/office/drawing/2014/main" id="{82AA699E-6E6B-4D96-1521-C332CAB91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E7AD00-822E-7470-34DC-74D266A05269}"/>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63689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A21C56-8A47-B9E4-6F6F-73C4C78D0B3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040F02-50DF-EF3B-0D58-3414DE8EA70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55A119-EC29-F081-C5F9-6F636E13DAF8}"/>
              </a:ext>
            </a:extLst>
          </p:cNvPr>
          <p:cNvSpPr>
            <a:spLocks noGrp="1"/>
          </p:cNvSpPr>
          <p:nvPr>
            <p:ph type="dt" sz="half" idx="10"/>
          </p:nvPr>
        </p:nvSpPr>
        <p:spPr/>
        <p:txBody>
          <a:bodyPr/>
          <a:lstStyle/>
          <a:p>
            <a:fld id="{A0E5EA6A-00EF-7C48-A03B-51571688D4D5}" type="datetimeFigureOut">
              <a:rPr lang="en-US" smtClean="0"/>
              <a:t>11/25/25</a:t>
            </a:fld>
            <a:endParaRPr lang="en-US"/>
          </a:p>
        </p:txBody>
      </p:sp>
      <p:sp>
        <p:nvSpPr>
          <p:cNvPr id="5" name="Footer Placeholder 4">
            <a:extLst>
              <a:ext uri="{FF2B5EF4-FFF2-40B4-BE49-F238E27FC236}">
                <a16:creationId xmlns:a16="http://schemas.microsoft.com/office/drawing/2014/main" id="{195C96ED-6B49-9CBF-E3B9-9D44381F83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AA7F6A-088E-8AC2-77E4-ED314531AF97}"/>
              </a:ext>
            </a:extLst>
          </p:cNvPr>
          <p:cNvSpPr>
            <a:spLocks noGrp="1"/>
          </p:cNvSpPr>
          <p:nvPr>
            <p:ph type="sldNum" sz="quarter" idx="12"/>
          </p:nvPr>
        </p:nvSpPr>
        <p:spPr/>
        <p:txBody>
          <a:bodyPr/>
          <a:lstStyle/>
          <a:p>
            <a:fld id="{895137B0-B177-D047-AAD4-CF93EF6AFD96}" type="slidenum">
              <a:rPr lang="en-US" smtClean="0"/>
              <a:t>‹#›</a:t>
            </a:fld>
            <a:endParaRPr lang="en-US"/>
          </a:p>
        </p:txBody>
      </p:sp>
    </p:spTree>
    <p:extLst>
      <p:ext uri="{BB962C8B-B14F-4D97-AF65-F5344CB8AC3E}">
        <p14:creationId xmlns:p14="http://schemas.microsoft.com/office/powerpoint/2010/main" val="1876891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A0424F-9C8B-DE86-98D5-AB84548D79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730F88-615D-4D02-94F6-4899CC27E4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0A4D4C-84D8-8BEB-8A46-173C021D35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E5EA6A-00EF-7C48-A03B-51571688D4D5}" type="datetimeFigureOut">
              <a:rPr lang="en-US" smtClean="0"/>
              <a:t>11/25/25</a:t>
            </a:fld>
            <a:endParaRPr lang="en-US"/>
          </a:p>
        </p:txBody>
      </p:sp>
      <p:sp>
        <p:nvSpPr>
          <p:cNvPr id="5" name="Footer Placeholder 4">
            <a:extLst>
              <a:ext uri="{FF2B5EF4-FFF2-40B4-BE49-F238E27FC236}">
                <a16:creationId xmlns:a16="http://schemas.microsoft.com/office/drawing/2014/main" id="{94944DE0-65C8-A8F4-12BD-0CCD1A4D8F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D7809D0-9232-85A7-33AD-F2220405E6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95137B0-B177-D047-AAD4-CF93EF6AFD96}" type="slidenum">
              <a:rPr lang="en-US" smtClean="0"/>
              <a:t>‹#›</a:t>
            </a:fld>
            <a:endParaRPr lang="en-US"/>
          </a:p>
        </p:txBody>
      </p:sp>
    </p:spTree>
    <p:extLst>
      <p:ext uri="{BB962C8B-B14F-4D97-AF65-F5344CB8AC3E}">
        <p14:creationId xmlns:p14="http://schemas.microsoft.com/office/powerpoint/2010/main" val="42619390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0DFA0FD-AB28-4B25-B870-4D2BBC35B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D4953B-EFEE-7333-AEBD-0FE7C6FC01E7}"/>
              </a:ext>
            </a:extLst>
          </p:cNvPr>
          <p:cNvPicPr>
            <a:picLocks noChangeAspect="1"/>
          </p:cNvPicPr>
          <p:nvPr/>
        </p:nvPicPr>
        <p:blipFill>
          <a:blip r:embed="rId2">
            <a:alphaModFix/>
          </a:blip>
          <a:srcRect l="15236" r="22528" b="-1"/>
          <a:stretch>
            <a:fillRect/>
          </a:stretch>
        </p:blipFill>
        <p:spPr>
          <a:xfrm>
            <a:off x="5833976" y="10"/>
            <a:ext cx="6394152" cy="6857990"/>
          </a:xfrm>
          <a:prstGeom prst="rect">
            <a:avLst/>
          </a:prstGeom>
        </p:spPr>
      </p:pic>
      <p:grpSp>
        <p:nvGrpSpPr>
          <p:cNvPr id="12" name="Group 11">
            <a:extLst>
              <a:ext uri="{FF2B5EF4-FFF2-40B4-BE49-F238E27FC236}">
                <a16:creationId xmlns:a16="http://schemas.microsoft.com/office/drawing/2014/main" id="{0D628DFB-9CD1-4E2B-8B44-9FDF7E80F6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9564" y="0"/>
            <a:ext cx="6648564" cy="6858000"/>
            <a:chOff x="5705128" y="0"/>
            <a:chExt cx="6648564" cy="6858000"/>
          </a:xfrm>
        </p:grpSpPr>
        <p:sp>
          <p:nvSpPr>
            <p:cNvPr id="13" name="Freeform: Shape 12">
              <a:extLst>
                <a:ext uri="{FF2B5EF4-FFF2-40B4-BE49-F238E27FC236}">
                  <a16:creationId xmlns:a16="http://schemas.microsoft.com/office/drawing/2014/main" id="{4CB07514-66C4-498E-85FA-6CCDFB253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8018" y="0"/>
              <a:ext cx="6485674" cy="6858000"/>
            </a:xfrm>
            <a:custGeom>
              <a:avLst/>
              <a:gdLst>
                <a:gd name="connsiteX0" fmla="*/ 1720317 w 6237794"/>
                <a:gd name="connsiteY0" fmla="*/ 0 h 6858000"/>
                <a:gd name="connsiteX1" fmla="*/ 2433560 w 6237794"/>
                <a:gd name="connsiteY1" fmla="*/ 0 h 6858000"/>
                <a:gd name="connsiteX2" fmla="*/ 2351473 w 6237794"/>
                <a:gd name="connsiteY2" fmla="*/ 41605 h 6858000"/>
                <a:gd name="connsiteX3" fmla="*/ 1473152 w 6237794"/>
                <a:gd name="connsiteY3" fmla="*/ 667521 h 6858000"/>
                <a:gd name="connsiteX4" fmla="*/ 982876 w 6237794"/>
                <a:gd name="connsiteY4" fmla="*/ 1193803 h 6858000"/>
                <a:gd name="connsiteX5" fmla="*/ 595242 w 6237794"/>
                <a:gd name="connsiteY5" fmla="*/ 1798192 h 6858000"/>
                <a:gd name="connsiteX6" fmla="*/ 332174 w 6237794"/>
                <a:gd name="connsiteY6" fmla="*/ 2466315 h 6858000"/>
                <a:gd name="connsiteX7" fmla="*/ 236500 w 6237794"/>
                <a:gd name="connsiteY7" fmla="*/ 3178573 h 6858000"/>
                <a:gd name="connsiteX8" fmla="*/ 276860 w 6237794"/>
                <a:gd name="connsiteY8" fmla="*/ 3527298 h 6858000"/>
                <a:gd name="connsiteX9" fmla="*/ 396054 w 6237794"/>
                <a:gd name="connsiteY9" fmla="*/ 3853520 h 6858000"/>
                <a:gd name="connsiteX10" fmla="*/ 479243 w 6237794"/>
                <a:gd name="connsiteY10" fmla="*/ 4007121 h 6858000"/>
                <a:gd name="connsiteX11" fmla="*/ 574772 w 6237794"/>
                <a:gd name="connsiteY11" fmla="*/ 4155787 h 6858000"/>
                <a:gd name="connsiteX12" fmla="*/ 795447 w 6237794"/>
                <a:gd name="connsiteY12" fmla="*/ 4443100 h 6858000"/>
                <a:gd name="connsiteX13" fmla="*/ 1034270 w 6237794"/>
                <a:gd name="connsiteY13" fmla="*/ 4732591 h 6858000"/>
                <a:gd name="connsiteX14" fmla="*/ 1153028 w 6237794"/>
                <a:gd name="connsiteY14" fmla="*/ 4883725 h 6858000"/>
                <a:gd name="connsiteX15" fmla="*/ 1210084 w 6237794"/>
                <a:gd name="connsiteY15" fmla="*/ 4957912 h 6858000"/>
                <a:gd name="connsiteX16" fmla="*/ 1265979 w 6237794"/>
                <a:gd name="connsiteY16" fmla="*/ 5028906 h 6858000"/>
                <a:gd name="connsiteX17" fmla="*/ 1746238 w 6237794"/>
                <a:gd name="connsiteY17" fmla="*/ 5553590 h 6858000"/>
                <a:gd name="connsiteX18" fmla="*/ 2001611 w 6237794"/>
                <a:gd name="connsiteY18" fmla="*/ 5789654 h 6858000"/>
                <a:gd name="connsiteX19" fmla="*/ 2269035 w 6237794"/>
                <a:gd name="connsiteY19" fmla="*/ 6007280 h 6858000"/>
                <a:gd name="connsiteX20" fmla="*/ 2866455 w 6237794"/>
                <a:gd name="connsiteY20" fmla="*/ 6351505 h 6858000"/>
                <a:gd name="connsiteX21" fmla="*/ 3200661 w 6237794"/>
                <a:gd name="connsiteY21" fmla="*/ 6448777 h 6858000"/>
                <a:gd name="connsiteX22" fmla="*/ 3286318 w 6237794"/>
                <a:gd name="connsiteY22" fmla="*/ 6465908 h 6858000"/>
                <a:gd name="connsiteX23" fmla="*/ 3372701 w 6237794"/>
                <a:gd name="connsiteY23" fmla="*/ 6480281 h 6858000"/>
                <a:gd name="connsiteX24" fmla="*/ 3547063 w 6237794"/>
                <a:gd name="connsiteY24" fmla="*/ 6500896 h 6858000"/>
                <a:gd name="connsiteX25" fmla="*/ 3634753 w 6237794"/>
                <a:gd name="connsiteY25" fmla="*/ 6507575 h 6858000"/>
                <a:gd name="connsiteX26" fmla="*/ 3722733 w 6237794"/>
                <a:gd name="connsiteY26" fmla="*/ 6512221 h 6858000"/>
                <a:gd name="connsiteX27" fmla="*/ 3811003 w 6237794"/>
                <a:gd name="connsiteY27" fmla="*/ 6514253 h 6858000"/>
                <a:gd name="connsiteX28" fmla="*/ 3899418 w 6237794"/>
                <a:gd name="connsiteY28" fmla="*/ 6513817 h 6858000"/>
                <a:gd name="connsiteX29" fmla="*/ 3943698 w 6237794"/>
                <a:gd name="connsiteY29" fmla="*/ 6513381 h 6858000"/>
                <a:gd name="connsiteX30" fmla="*/ 3986381 w 6237794"/>
                <a:gd name="connsiteY30" fmla="*/ 6511495 h 6858000"/>
                <a:gd name="connsiteX31" fmla="*/ 4028919 w 6237794"/>
                <a:gd name="connsiteY31" fmla="*/ 6509317 h 6858000"/>
                <a:gd name="connsiteX32" fmla="*/ 4071312 w 6237794"/>
                <a:gd name="connsiteY32" fmla="*/ 6505833 h 6858000"/>
                <a:gd name="connsiteX33" fmla="*/ 4239432 w 6237794"/>
                <a:gd name="connsiteY33" fmla="*/ 6485072 h 6858000"/>
                <a:gd name="connsiteX34" fmla="*/ 4879826 w 6237794"/>
                <a:gd name="connsiteY34" fmla="*/ 6274849 h 6858000"/>
                <a:gd name="connsiteX35" fmla="*/ 5471439 w 6237794"/>
                <a:gd name="connsiteY35" fmla="*/ 5906235 h 6858000"/>
                <a:gd name="connsiteX36" fmla="*/ 5614877 w 6237794"/>
                <a:gd name="connsiteY36" fmla="*/ 5797930 h 6858000"/>
                <a:gd name="connsiteX37" fmla="*/ 5758316 w 6237794"/>
                <a:gd name="connsiteY37" fmla="*/ 5685995 h 6858000"/>
                <a:gd name="connsiteX38" fmla="*/ 6048824 w 6237794"/>
                <a:gd name="connsiteY38" fmla="*/ 5453705 h 6858000"/>
                <a:gd name="connsiteX39" fmla="*/ 6237794 w 6237794"/>
                <a:gd name="connsiteY39" fmla="*/ 5308644 h 6858000"/>
                <a:gd name="connsiteX40" fmla="*/ 6237794 w 6237794"/>
                <a:gd name="connsiteY40" fmla="*/ 6081399 h 6858000"/>
                <a:gd name="connsiteX41" fmla="*/ 6123011 w 6237794"/>
                <a:gd name="connsiteY41" fmla="*/ 6166399 h 6858000"/>
                <a:gd name="connsiteX42" fmla="*/ 5965925 w 6237794"/>
                <a:gd name="connsiteY42" fmla="*/ 6278479 h 6858000"/>
                <a:gd name="connsiteX43" fmla="*/ 5803903 w 6237794"/>
                <a:gd name="connsiteY43" fmla="*/ 6387364 h 6858000"/>
                <a:gd name="connsiteX44" fmla="*/ 5463744 w 6237794"/>
                <a:gd name="connsiteY44" fmla="*/ 6591780 h 6858000"/>
                <a:gd name="connsiteX45" fmla="*/ 5097888 w 6237794"/>
                <a:gd name="connsiteY45" fmla="*/ 6765562 h 6858000"/>
                <a:gd name="connsiteX46" fmla="*/ 4905602 w 6237794"/>
                <a:gd name="connsiteY46" fmla="*/ 6836446 h 6858000"/>
                <a:gd name="connsiteX47" fmla="*/ 4831447 w 6237794"/>
                <a:gd name="connsiteY47" fmla="*/ 6858000 h 6858000"/>
                <a:gd name="connsiteX48" fmla="*/ 3036485 w 6237794"/>
                <a:gd name="connsiteY48" fmla="*/ 6858000 h 6858000"/>
                <a:gd name="connsiteX49" fmla="*/ 2911533 w 6237794"/>
                <a:gd name="connsiteY49" fmla="*/ 6825558 h 6858000"/>
                <a:gd name="connsiteX50" fmla="*/ 2719386 w 6237794"/>
                <a:gd name="connsiteY50" fmla="*/ 6767158 h 6858000"/>
                <a:gd name="connsiteX51" fmla="*/ 1980415 w 6237794"/>
                <a:gd name="connsiteY51" fmla="*/ 6440210 h 6858000"/>
                <a:gd name="connsiteX52" fmla="*/ 1357588 w 6237794"/>
                <a:gd name="connsiteY52" fmla="*/ 5931206 h 6858000"/>
                <a:gd name="connsiteX53" fmla="*/ 1105118 w 6237794"/>
                <a:gd name="connsiteY53" fmla="*/ 5624874 h 6858000"/>
                <a:gd name="connsiteX54" fmla="*/ 884588 w 6237794"/>
                <a:gd name="connsiteY54" fmla="*/ 5300539 h 6858000"/>
                <a:gd name="connsiteX55" fmla="*/ 833049 w 6237794"/>
                <a:gd name="connsiteY55" fmla="*/ 5217931 h 6858000"/>
                <a:gd name="connsiteX56" fmla="*/ 783833 w 6237794"/>
                <a:gd name="connsiteY56" fmla="*/ 5137791 h 6858000"/>
                <a:gd name="connsiteX57" fmla="*/ 686706 w 6237794"/>
                <a:gd name="connsiteY57" fmla="*/ 4982447 h 6858000"/>
                <a:gd name="connsiteX58" fmla="*/ 485485 w 6237794"/>
                <a:gd name="connsiteY58" fmla="*/ 4665082 h 6858000"/>
                <a:gd name="connsiteX59" fmla="*/ 289055 w 6237794"/>
                <a:gd name="connsiteY59" fmla="*/ 4329568 h 6858000"/>
                <a:gd name="connsiteX60" fmla="*/ 200495 w 6237794"/>
                <a:gd name="connsiteY60" fmla="*/ 4151721 h 6858000"/>
                <a:gd name="connsiteX61" fmla="*/ 125291 w 6237794"/>
                <a:gd name="connsiteY61" fmla="*/ 3965600 h 6858000"/>
                <a:gd name="connsiteX62" fmla="*/ 67654 w 6237794"/>
                <a:gd name="connsiteY62" fmla="*/ 3772509 h 6858000"/>
                <a:gd name="connsiteX63" fmla="*/ 46168 w 6237794"/>
                <a:gd name="connsiteY63" fmla="*/ 3674076 h 6858000"/>
                <a:gd name="connsiteX64" fmla="*/ 36731 w 6237794"/>
                <a:gd name="connsiteY64" fmla="*/ 3624714 h 6858000"/>
                <a:gd name="connsiteX65" fmla="*/ 28891 w 6237794"/>
                <a:gd name="connsiteY65" fmla="*/ 3575208 h 6858000"/>
                <a:gd name="connsiteX66" fmla="*/ 0 w 6237794"/>
                <a:gd name="connsiteY66" fmla="*/ 3178573 h 6858000"/>
                <a:gd name="connsiteX67" fmla="*/ 80575 w 6237794"/>
                <a:gd name="connsiteY67" fmla="*/ 2405774 h 6858000"/>
                <a:gd name="connsiteX68" fmla="*/ 322737 w 6237794"/>
                <a:gd name="connsiteY68" fmla="*/ 1665351 h 6858000"/>
                <a:gd name="connsiteX69" fmla="*/ 1230700 w 6237794"/>
                <a:gd name="connsiteY69" fmla="*/ 407938 h 6858000"/>
                <a:gd name="connsiteX70" fmla="*/ 1521825 w 6237794"/>
                <a:gd name="connsiteY70" fmla="*/ 1494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6237794" h="6858000">
                  <a:moveTo>
                    <a:pt x="1720317" y="0"/>
                  </a:moveTo>
                  <a:lnTo>
                    <a:pt x="2433560" y="0"/>
                  </a:lnTo>
                  <a:lnTo>
                    <a:pt x="2351473" y="41605"/>
                  </a:lnTo>
                  <a:cubicBezTo>
                    <a:pt x="2036528" y="216271"/>
                    <a:pt x="1740794" y="426339"/>
                    <a:pt x="1473152" y="667521"/>
                  </a:cubicBezTo>
                  <a:cubicBezTo>
                    <a:pt x="1295305" y="828818"/>
                    <a:pt x="1130525" y="1004777"/>
                    <a:pt x="982876" y="1193803"/>
                  </a:cubicBezTo>
                  <a:cubicBezTo>
                    <a:pt x="834936" y="1382538"/>
                    <a:pt x="704418" y="1584921"/>
                    <a:pt x="595242" y="1798192"/>
                  </a:cubicBezTo>
                  <a:cubicBezTo>
                    <a:pt x="486066" y="2011317"/>
                    <a:pt x="395183" y="2234461"/>
                    <a:pt x="332174" y="2466315"/>
                  </a:cubicBezTo>
                  <a:cubicBezTo>
                    <a:pt x="269166" y="2697588"/>
                    <a:pt x="236355" y="2938008"/>
                    <a:pt x="236500" y="3178573"/>
                  </a:cubicBezTo>
                  <a:cubicBezTo>
                    <a:pt x="237807" y="3296751"/>
                    <a:pt x="249421" y="3414057"/>
                    <a:pt x="276860" y="3527298"/>
                  </a:cubicBezTo>
                  <a:cubicBezTo>
                    <a:pt x="303864" y="3640684"/>
                    <a:pt x="345821" y="3749135"/>
                    <a:pt x="396054" y="3853520"/>
                  </a:cubicBezTo>
                  <a:cubicBezTo>
                    <a:pt x="421461" y="3905640"/>
                    <a:pt x="449626" y="3956743"/>
                    <a:pt x="479243" y="4007121"/>
                  </a:cubicBezTo>
                  <a:cubicBezTo>
                    <a:pt x="509295" y="4057354"/>
                    <a:pt x="541380" y="4106861"/>
                    <a:pt x="574772" y="4155787"/>
                  </a:cubicBezTo>
                  <a:cubicBezTo>
                    <a:pt x="642426" y="4253348"/>
                    <a:pt x="717630" y="4348007"/>
                    <a:pt x="795447" y="4443100"/>
                  </a:cubicBezTo>
                  <a:cubicBezTo>
                    <a:pt x="873264" y="4538339"/>
                    <a:pt x="954565" y="4633577"/>
                    <a:pt x="1034270" y="4732591"/>
                  </a:cubicBezTo>
                  <a:cubicBezTo>
                    <a:pt x="1074195" y="4781952"/>
                    <a:pt x="1113684" y="4832476"/>
                    <a:pt x="1153028" y="4883725"/>
                  </a:cubicBezTo>
                  <a:lnTo>
                    <a:pt x="1210084" y="4957912"/>
                  </a:lnTo>
                  <a:cubicBezTo>
                    <a:pt x="1228813" y="4981576"/>
                    <a:pt x="1246670" y="5005822"/>
                    <a:pt x="1265979" y="5028906"/>
                  </a:cubicBezTo>
                  <a:cubicBezTo>
                    <a:pt x="1416677" y="5216770"/>
                    <a:pt x="1580151" y="5389681"/>
                    <a:pt x="1746238" y="5553590"/>
                  </a:cubicBezTo>
                  <a:cubicBezTo>
                    <a:pt x="1829717" y="5635182"/>
                    <a:pt x="1914648" y="5714015"/>
                    <a:pt x="2001611" y="5789654"/>
                  </a:cubicBezTo>
                  <a:cubicBezTo>
                    <a:pt x="2088575" y="5865293"/>
                    <a:pt x="2177135" y="5938465"/>
                    <a:pt x="2269035" y="6007280"/>
                  </a:cubicBezTo>
                  <a:cubicBezTo>
                    <a:pt x="2452108" y="6145202"/>
                    <a:pt x="2649554" y="6268461"/>
                    <a:pt x="2866455" y="6351505"/>
                  </a:cubicBezTo>
                  <a:cubicBezTo>
                    <a:pt x="2974615" y="6393027"/>
                    <a:pt x="3086694" y="6424821"/>
                    <a:pt x="3200661" y="6448777"/>
                  </a:cubicBezTo>
                  <a:cubicBezTo>
                    <a:pt x="3229262" y="6454438"/>
                    <a:pt x="3257572" y="6460971"/>
                    <a:pt x="3286318" y="6465908"/>
                  </a:cubicBezTo>
                  <a:lnTo>
                    <a:pt x="3372701" y="6480281"/>
                  </a:lnTo>
                  <a:cubicBezTo>
                    <a:pt x="3430628" y="6487975"/>
                    <a:pt x="3488556" y="6496106"/>
                    <a:pt x="3547063" y="6500896"/>
                  </a:cubicBezTo>
                  <a:cubicBezTo>
                    <a:pt x="3576245" y="6503654"/>
                    <a:pt x="3605426" y="6506268"/>
                    <a:pt x="3634753" y="6507575"/>
                  </a:cubicBezTo>
                  <a:cubicBezTo>
                    <a:pt x="3664079" y="6509026"/>
                    <a:pt x="3693261" y="6511350"/>
                    <a:pt x="3722733" y="6512221"/>
                  </a:cubicBezTo>
                  <a:lnTo>
                    <a:pt x="3811003" y="6514253"/>
                  </a:lnTo>
                  <a:cubicBezTo>
                    <a:pt x="3840329" y="6514979"/>
                    <a:pt x="3869946" y="6513963"/>
                    <a:pt x="3899418" y="6513817"/>
                  </a:cubicBezTo>
                  <a:lnTo>
                    <a:pt x="3943698" y="6513381"/>
                  </a:lnTo>
                  <a:cubicBezTo>
                    <a:pt x="3958071" y="6512946"/>
                    <a:pt x="3972154" y="6512075"/>
                    <a:pt x="3986381" y="6511495"/>
                  </a:cubicBezTo>
                  <a:cubicBezTo>
                    <a:pt x="4000609" y="6510768"/>
                    <a:pt x="4014837" y="6510333"/>
                    <a:pt x="4028919" y="6509317"/>
                  </a:cubicBezTo>
                  <a:lnTo>
                    <a:pt x="4071312" y="6505833"/>
                  </a:lnTo>
                  <a:cubicBezTo>
                    <a:pt x="4127788" y="6501332"/>
                    <a:pt x="4183828" y="6493782"/>
                    <a:pt x="4239432" y="6485072"/>
                  </a:cubicBezTo>
                  <a:cubicBezTo>
                    <a:pt x="4461994" y="6448195"/>
                    <a:pt x="4675992" y="6376041"/>
                    <a:pt x="4879826" y="6274849"/>
                  </a:cubicBezTo>
                  <a:cubicBezTo>
                    <a:pt x="5084386" y="6174820"/>
                    <a:pt x="5279074" y="6046770"/>
                    <a:pt x="5471439" y="5906235"/>
                  </a:cubicBezTo>
                  <a:cubicBezTo>
                    <a:pt x="5519494" y="5871246"/>
                    <a:pt x="5567258" y="5834806"/>
                    <a:pt x="5614877" y="5797930"/>
                  </a:cubicBezTo>
                  <a:cubicBezTo>
                    <a:pt x="5662787" y="5761199"/>
                    <a:pt x="5710551" y="5723887"/>
                    <a:pt x="5758316" y="5685995"/>
                  </a:cubicBezTo>
                  <a:lnTo>
                    <a:pt x="6048824" y="5453705"/>
                  </a:lnTo>
                  <a:lnTo>
                    <a:pt x="6237794" y="5308644"/>
                  </a:lnTo>
                  <a:lnTo>
                    <a:pt x="6237794" y="6081399"/>
                  </a:lnTo>
                  <a:lnTo>
                    <a:pt x="6123011" y="6166399"/>
                  </a:lnTo>
                  <a:cubicBezTo>
                    <a:pt x="6071326" y="6204001"/>
                    <a:pt x="6019061" y="6241458"/>
                    <a:pt x="5965925" y="6278479"/>
                  </a:cubicBezTo>
                  <a:cubicBezTo>
                    <a:pt x="5912644" y="6315210"/>
                    <a:pt x="5858927" y="6351650"/>
                    <a:pt x="5803903" y="6387364"/>
                  </a:cubicBezTo>
                  <a:cubicBezTo>
                    <a:pt x="5694437" y="6458938"/>
                    <a:pt x="5581486" y="6528335"/>
                    <a:pt x="5463744" y="6591780"/>
                  </a:cubicBezTo>
                  <a:cubicBezTo>
                    <a:pt x="5346147" y="6655514"/>
                    <a:pt x="5224486" y="6714748"/>
                    <a:pt x="5097888" y="6765562"/>
                  </a:cubicBezTo>
                  <a:cubicBezTo>
                    <a:pt x="5034879" y="6791332"/>
                    <a:pt x="4970700" y="6815005"/>
                    <a:pt x="4905602" y="6836446"/>
                  </a:cubicBezTo>
                  <a:lnTo>
                    <a:pt x="4831447" y="6858000"/>
                  </a:lnTo>
                  <a:lnTo>
                    <a:pt x="3036485" y="6858000"/>
                  </a:lnTo>
                  <a:lnTo>
                    <a:pt x="2911533" y="6825558"/>
                  </a:lnTo>
                  <a:cubicBezTo>
                    <a:pt x="2847182" y="6807410"/>
                    <a:pt x="2783121" y="6787919"/>
                    <a:pt x="2719386" y="6767158"/>
                  </a:cubicBezTo>
                  <a:cubicBezTo>
                    <a:pt x="2464884" y="6683389"/>
                    <a:pt x="2213285" y="6579149"/>
                    <a:pt x="1980415" y="6440210"/>
                  </a:cubicBezTo>
                  <a:cubicBezTo>
                    <a:pt x="1747399" y="6301563"/>
                    <a:pt x="1539355" y="6125749"/>
                    <a:pt x="1357588" y="5931206"/>
                  </a:cubicBezTo>
                  <a:cubicBezTo>
                    <a:pt x="1266269" y="5834080"/>
                    <a:pt x="1183226" y="5730711"/>
                    <a:pt x="1105118" y="5624874"/>
                  </a:cubicBezTo>
                  <a:cubicBezTo>
                    <a:pt x="1027446" y="5518601"/>
                    <a:pt x="953549" y="5410732"/>
                    <a:pt x="884588" y="5300539"/>
                  </a:cubicBezTo>
                  <a:cubicBezTo>
                    <a:pt x="866876" y="5273245"/>
                    <a:pt x="850180" y="5245516"/>
                    <a:pt x="833049" y="5217931"/>
                  </a:cubicBezTo>
                  <a:lnTo>
                    <a:pt x="783833" y="5137791"/>
                  </a:lnTo>
                  <a:cubicBezTo>
                    <a:pt x="752328" y="5085962"/>
                    <a:pt x="719662" y="5034567"/>
                    <a:pt x="686706" y="4982447"/>
                  </a:cubicBezTo>
                  <a:lnTo>
                    <a:pt x="485485" y="4665082"/>
                  </a:lnTo>
                  <a:cubicBezTo>
                    <a:pt x="417976" y="4556922"/>
                    <a:pt x="351338" y="4445568"/>
                    <a:pt x="289055" y="4329568"/>
                  </a:cubicBezTo>
                  <a:cubicBezTo>
                    <a:pt x="257987" y="4271496"/>
                    <a:pt x="227934" y="4212408"/>
                    <a:pt x="200495" y="4151721"/>
                  </a:cubicBezTo>
                  <a:cubicBezTo>
                    <a:pt x="173201" y="4090891"/>
                    <a:pt x="147794" y="4028898"/>
                    <a:pt x="125291" y="3965600"/>
                  </a:cubicBezTo>
                  <a:cubicBezTo>
                    <a:pt x="103224" y="3902155"/>
                    <a:pt x="83624" y="3837840"/>
                    <a:pt x="67654" y="3772509"/>
                  </a:cubicBezTo>
                  <a:cubicBezTo>
                    <a:pt x="60105" y="3739843"/>
                    <a:pt x="52410" y="3707032"/>
                    <a:pt x="46168" y="3674076"/>
                  </a:cubicBezTo>
                  <a:lnTo>
                    <a:pt x="36731" y="3624714"/>
                  </a:lnTo>
                  <a:lnTo>
                    <a:pt x="28891" y="3575208"/>
                  </a:lnTo>
                  <a:cubicBezTo>
                    <a:pt x="8566" y="3442948"/>
                    <a:pt x="0" y="3310252"/>
                    <a:pt x="0" y="3178573"/>
                  </a:cubicBezTo>
                  <a:cubicBezTo>
                    <a:pt x="726" y="2919425"/>
                    <a:pt x="27730" y="2660277"/>
                    <a:pt x="80575" y="2405774"/>
                  </a:cubicBezTo>
                  <a:cubicBezTo>
                    <a:pt x="133276" y="2151417"/>
                    <a:pt x="213997" y="1901996"/>
                    <a:pt x="322737" y="1665351"/>
                  </a:cubicBezTo>
                  <a:cubicBezTo>
                    <a:pt x="541235" y="1192061"/>
                    <a:pt x="857875" y="768568"/>
                    <a:pt x="1230700" y="407938"/>
                  </a:cubicBezTo>
                  <a:cubicBezTo>
                    <a:pt x="1324124" y="317781"/>
                    <a:pt x="1421323" y="231579"/>
                    <a:pt x="1521825" y="14944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3BFB38F-216C-4A75-8C1C-DAF998A5C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634917 w 6230407"/>
                <a:gd name="connsiteY0" fmla="*/ 0 h 6858000"/>
                <a:gd name="connsiteX1" fmla="*/ 6230407 w 6230407"/>
                <a:gd name="connsiteY1" fmla="*/ 0 h 6858000"/>
                <a:gd name="connsiteX2" fmla="*/ 6230407 w 6230407"/>
                <a:gd name="connsiteY2" fmla="*/ 322046 h 6858000"/>
                <a:gd name="connsiteX3" fmla="*/ 6061915 w 6230407"/>
                <a:gd name="connsiteY3" fmla="*/ 206288 h 6858000"/>
                <a:gd name="connsiteX4" fmla="*/ 5814792 w 6230407"/>
                <a:gd name="connsiteY4" fmla="*/ 74312 h 6858000"/>
                <a:gd name="connsiteX5" fmla="*/ 5676576 w 6230407"/>
                <a:gd name="connsiteY5" fmla="*/ 15049 h 6858000"/>
                <a:gd name="connsiteX6" fmla="*/ 1821847 w 6230407"/>
                <a:gd name="connsiteY6" fmla="*/ 0 h 6858000"/>
                <a:gd name="connsiteX7" fmla="*/ 3449591 w 6230407"/>
                <a:gd name="connsiteY7" fmla="*/ 0 h 6858000"/>
                <a:gd name="connsiteX8" fmla="*/ 3354111 w 6230407"/>
                <a:gd name="connsiteY8" fmla="*/ 29819 h 6858000"/>
                <a:gd name="connsiteX9" fmla="*/ 3177287 w 6230407"/>
                <a:gd name="connsiteY9" fmla="*/ 93621 h 6858000"/>
                <a:gd name="connsiteX10" fmla="*/ 1915374 w 6230407"/>
                <a:gd name="connsiteY10" fmla="*/ 844207 h 6858000"/>
                <a:gd name="connsiteX11" fmla="*/ 1042545 w 6230407"/>
                <a:gd name="connsiteY11" fmla="*/ 1926532 h 6858000"/>
                <a:gd name="connsiteX12" fmla="*/ 726050 w 6230407"/>
                <a:gd name="connsiteY12" fmla="*/ 3186123 h 6858000"/>
                <a:gd name="connsiteX13" fmla="*/ 1249864 w 6230407"/>
                <a:gd name="connsiteY13" fmla="*/ 4355701 h 6858000"/>
                <a:gd name="connsiteX14" fmla="*/ 1513803 w 6230407"/>
                <a:gd name="connsiteY14" fmla="*/ 4726929 h 6858000"/>
                <a:gd name="connsiteX15" fmla="*/ 3990446 w 6230407"/>
                <a:gd name="connsiteY15" fmla="*/ 6178014 h 6858000"/>
                <a:gd name="connsiteX16" fmla="*/ 5870541 w 6230407"/>
                <a:gd name="connsiteY16" fmla="*/ 5285296 h 6858000"/>
                <a:gd name="connsiteX17" fmla="*/ 6099347 w 6230407"/>
                <a:gd name="connsiteY17" fmla="*/ 5108030 h 6858000"/>
                <a:gd name="connsiteX18" fmla="*/ 6230407 w 6230407"/>
                <a:gd name="connsiteY18" fmla="*/ 5006078 h 6858000"/>
                <a:gd name="connsiteX19" fmla="*/ 6230407 w 6230407"/>
                <a:gd name="connsiteY19" fmla="*/ 5924458 h 6858000"/>
                <a:gd name="connsiteX20" fmla="*/ 6056186 w 6230407"/>
                <a:gd name="connsiteY20" fmla="*/ 6058925 h 6858000"/>
                <a:gd name="connsiteX21" fmla="*/ 4500343 w 6230407"/>
                <a:gd name="connsiteY21" fmla="*/ 6854086 h 6858000"/>
                <a:gd name="connsiteX22" fmla="*/ 4476760 w 6230407"/>
                <a:gd name="connsiteY22" fmla="*/ 6858000 h 6858000"/>
                <a:gd name="connsiteX23" fmla="*/ 3391617 w 6230407"/>
                <a:gd name="connsiteY23" fmla="*/ 6858000 h 6858000"/>
                <a:gd name="connsiteX24" fmla="*/ 3242986 w 6230407"/>
                <a:gd name="connsiteY24" fmla="*/ 6833894 h 6858000"/>
                <a:gd name="connsiteX25" fmla="*/ 913044 w 6230407"/>
                <a:gd name="connsiteY25" fmla="*/ 5134452 h 6858000"/>
                <a:gd name="connsiteX26" fmla="*/ 0 w 6230407"/>
                <a:gd name="connsiteY26" fmla="*/ 3186123 h 6858000"/>
                <a:gd name="connsiteX27" fmla="*/ 1779764 w 6230407"/>
                <a:gd name="connsiteY27"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30407" h="6858000">
                  <a:moveTo>
                    <a:pt x="5634917" y="0"/>
                  </a:moveTo>
                  <a:lnTo>
                    <a:pt x="6230407" y="0"/>
                  </a:lnTo>
                  <a:lnTo>
                    <a:pt x="6230407" y="322046"/>
                  </a:lnTo>
                  <a:lnTo>
                    <a:pt x="6061915" y="206288"/>
                  </a:lnTo>
                  <a:cubicBezTo>
                    <a:pt x="5982213" y="157828"/>
                    <a:pt x="5899796" y="113801"/>
                    <a:pt x="5814792" y="74312"/>
                  </a:cubicBezTo>
                  <a:cubicBezTo>
                    <a:pt x="5769441" y="53261"/>
                    <a:pt x="5723362" y="33505"/>
                    <a:pt x="5676576" y="15049"/>
                  </a:cubicBezTo>
                  <a:close/>
                  <a:moveTo>
                    <a:pt x="1821847" y="0"/>
                  </a:moveTo>
                  <a:lnTo>
                    <a:pt x="3449591" y="0"/>
                  </a:lnTo>
                  <a:lnTo>
                    <a:pt x="3354111" y="29819"/>
                  </a:lnTo>
                  <a:cubicBezTo>
                    <a:pt x="3295072" y="49686"/>
                    <a:pt x="3236122" y="70955"/>
                    <a:pt x="3177287" y="93621"/>
                  </a:cubicBezTo>
                  <a:cubicBezTo>
                    <a:pt x="2718951" y="269871"/>
                    <a:pt x="2282682" y="529455"/>
                    <a:pt x="1915374" y="844207"/>
                  </a:cubicBezTo>
                  <a:cubicBezTo>
                    <a:pt x="1541678" y="1164331"/>
                    <a:pt x="1247976" y="1528591"/>
                    <a:pt x="1042545" y="1926532"/>
                  </a:cubicBezTo>
                  <a:cubicBezTo>
                    <a:pt x="832613" y="2333329"/>
                    <a:pt x="726050" y="2757113"/>
                    <a:pt x="726050" y="3186123"/>
                  </a:cubicBezTo>
                  <a:cubicBezTo>
                    <a:pt x="726050" y="3618181"/>
                    <a:pt x="896057" y="3870506"/>
                    <a:pt x="1249864" y="4355701"/>
                  </a:cubicBezTo>
                  <a:cubicBezTo>
                    <a:pt x="1335230" y="4472717"/>
                    <a:pt x="1423500" y="4593798"/>
                    <a:pt x="1513803" y="4726929"/>
                  </a:cubicBezTo>
                  <a:cubicBezTo>
                    <a:pt x="2203848" y="5744068"/>
                    <a:pt x="2944562" y="6178014"/>
                    <a:pt x="3990446" y="6178014"/>
                  </a:cubicBezTo>
                  <a:cubicBezTo>
                    <a:pt x="4676863" y="6178014"/>
                    <a:pt x="5180496" y="5824498"/>
                    <a:pt x="5870541" y="5285296"/>
                  </a:cubicBezTo>
                  <a:cubicBezTo>
                    <a:pt x="5947632" y="5225046"/>
                    <a:pt x="6024723" y="5165521"/>
                    <a:pt x="6099347" y="5108030"/>
                  </a:cubicBezTo>
                  <a:lnTo>
                    <a:pt x="6230407" y="5006078"/>
                  </a:lnTo>
                  <a:lnTo>
                    <a:pt x="6230407" y="5924458"/>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DF24F7D-73CE-4EF0-86BC-1C1C4C5CB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698" y="0"/>
              <a:ext cx="6477994" cy="6858000"/>
            </a:xfrm>
            <a:custGeom>
              <a:avLst/>
              <a:gdLst>
                <a:gd name="connsiteX0" fmla="*/ 5061392 w 6230408"/>
                <a:gd name="connsiteY0" fmla="*/ 0 h 6858000"/>
                <a:gd name="connsiteX1" fmla="*/ 6230408 w 6230408"/>
                <a:gd name="connsiteY1" fmla="*/ 0 h 6858000"/>
                <a:gd name="connsiteX2" fmla="*/ 6230408 w 6230408"/>
                <a:gd name="connsiteY2" fmla="*/ 502666 h 6858000"/>
                <a:gd name="connsiteX3" fmla="*/ 6204367 w 6230408"/>
                <a:gd name="connsiteY3" fmla="*/ 480166 h 6858000"/>
                <a:gd name="connsiteX4" fmla="*/ 5753525 w 6230408"/>
                <a:gd name="connsiteY4" fmla="*/ 205991 h 6858000"/>
                <a:gd name="connsiteX5" fmla="*/ 5205685 w 6230408"/>
                <a:gd name="connsiteY5" fmla="*/ 25948 h 6858000"/>
                <a:gd name="connsiteX6" fmla="*/ 1821847 w 6230408"/>
                <a:gd name="connsiteY6" fmla="*/ 0 h 6858000"/>
                <a:gd name="connsiteX7" fmla="*/ 4114919 w 6230408"/>
                <a:gd name="connsiteY7" fmla="*/ 0 h 6858000"/>
                <a:gd name="connsiteX8" fmla="*/ 4086206 w 6230408"/>
                <a:gd name="connsiteY8" fmla="*/ 3507 h 6858000"/>
                <a:gd name="connsiteX9" fmla="*/ 3229262 w 6230408"/>
                <a:gd name="connsiteY9" fmla="*/ 229075 h 6858000"/>
                <a:gd name="connsiteX10" fmla="*/ 2009741 w 6230408"/>
                <a:gd name="connsiteY10" fmla="*/ 954400 h 6858000"/>
                <a:gd name="connsiteX11" fmla="*/ 1171466 w 6230408"/>
                <a:gd name="connsiteY11" fmla="*/ 1993025 h 6858000"/>
                <a:gd name="connsiteX12" fmla="*/ 871086 w 6230408"/>
                <a:gd name="connsiteY12" fmla="*/ 3186123 h 6858000"/>
                <a:gd name="connsiteX13" fmla="*/ 1367025 w 6230408"/>
                <a:gd name="connsiteY13" fmla="*/ 4270190 h 6858000"/>
                <a:gd name="connsiteX14" fmla="*/ 1633868 w 6230408"/>
                <a:gd name="connsiteY14" fmla="*/ 4645483 h 6858000"/>
                <a:gd name="connsiteX15" fmla="*/ 2651877 w 6230408"/>
                <a:gd name="connsiteY15" fmla="*/ 5684689 h 6858000"/>
                <a:gd name="connsiteX16" fmla="*/ 3990301 w 6230408"/>
                <a:gd name="connsiteY16" fmla="*/ 6032833 h 6858000"/>
                <a:gd name="connsiteX17" fmla="*/ 4851225 w 6230408"/>
                <a:gd name="connsiteY17" fmla="*/ 5811141 h 6858000"/>
                <a:gd name="connsiteX18" fmla="*/ 5780965 w 6230408"/>
                <a:gd name="connsiteY18" fmla="*/ 5171038 h 6858000"/>
                <a:gd name="connsiteX19" fmla="*/ 6010496 w 6230408"/>
                <a:gd name="connsiteY19" fmla="*/ 4993191 h 6858000"/>
                <a:gd name="connsiteX20" fmla="*/ 6230408 w 6230408"/>
                <a:gd name="connsiteY20" fmla="*/ 4822117 h 6858000"/>
                <a:gd name="connsiteX21" fmla="*/ 6230408 w 6230408"/>
                <a:gd name="connsiteY21" fmla="*/ 5924457 h 6858000"/>
                <a:gd name="connsiteX22" fmla="*/ 6056186 w 6230408"/>
                <a:gd name="connsiteY22" fmla="*/ 6058925 h 6858000"/>
                <a:gd name="connsiteX23" fmla="*/ 4500343 w 6230408"/>
                <a:gd name="connsiteY23" fmla="*/ 6854086 h 6858000"/>
                <a:gd name="connsiteX24" fmla="*/ 4476760 w 6230408"/>
                <a:gd name="connsiteY24" fmla="*/ 6858000 h 6858000"/>
                <a:gd name="connsiteX25" fmla="*/ 3391617 w 6230408"/>
                <a:gd name="connsiteY25" fmla="*/ 6858000 h 6858000"/>
                <a:gd name="connsiteX26" fmla="*/ 3242986 w 6230408"/>
                <a:gd name="connsiteY26" fmla="*/ 6833894 h 6858000"/>
                <a:gd name="connsiteX27" fmla="*/ 913044 w 6230408"/>
                <a:gd name="connsiteY27" fmla="*/ 5134452 h 6858000"/>
                <a:gd name="connsiteX28" fmla="*/ 0 w 6230408"/>
                <a:gd name="connsiteY28" fmla="*/ 3186123 h 6858000"/>
                <a:gd name="connsiteX29" fmla="*/ 1779764 w 6230408"/>
                <a:gd name="connsiteY29" fmla="*/ 288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230408" h="6858000">
                  <a:moveTo>
                    <a:pt x="5061392" y="0"/>
                  </a:moveTo>
                  <a:lnTo>
                    <a:pt x="6230408" y="0"/>
                  </a:lnTo>
                  <a:lnTo>
                    <a:pt x="6230408" y="502666"/>
                  </a:lnTo>
                  <a:lnTo>
                    <a:pt x="6204367" y="480166"/>
                  </a:lnTo>
                  <a:cubicBezTo>
                    <a:pt x="6064466" y="372115"/>
                    <a:pt x="5913877" y="280469"/>
                    <a:pt x="5753525" y="205991"/>
                  </a:cubicBezTo>
                  <a:cubicBezTo>
                    <a:pt x="5581848" y="126214"/>
                    <a:pt x="5398775" y="66109"/>
                    <a:pt x="5205685" y="25948"/>
                  </a:cubicBezTo>
                  <a:close/>
                  <a:moveTo>
                    <a:pt x="1821847" y="0"/>
                  </a:moveTo>
                  <a:lnTo>
                    <a:pt x="4114919" y="0"/>
                  </a:lnTo>
                  <a:lnTo>
                    <a:pt x="4086206" y="3507"/>
                  </a:lnTo>
                  <a:cubicBezTo>
                    <a:pt x="3798985" y="45364"/>
                    <a:pt x="3509190" y="121369"/>
                    <a:pt x="3229262" y="229075"/>
                  </a:cubicBezTo>
                  <a:cubicBezTo>
                    <a:pt x="2786315" y="399518"/>
                    <a:pt x="2364564" y="650390"/>
                    <a:pt x="2009741" y="954400"/>
                  </a:cubicBezTo>
                  <a:cubicBezTo>
                    <a:pt x="1655354" y="1257973"/>
                    <a:pt x="1365573" y="1617151"/>
                    <a:pt x="1171466" y="1993025"/>
                  </a:cubicBezTo>
                  <a:cubicBezTo>
                    <a:pt x="972132" y="2379061"/>
                    <a:pt x="871086" y="2780487"/>
                    <a:pt x="871086" y="3186123"/>
                  </a:cubicBezTo>
                  <a:cubicBezTo>
                    <a:pt x="871086" y="3573756"/>
                    <a:pt x="1023091" y="3798642"/>
                    <a:pt x="1367025" y="4270190"/>
                  </a:cubicBezTo>
                  <a:cubicBezTo>
                    <a:pt x="1453117" y="4388222"/>
                    <a:pt x="1542113" y="4510319"/>
                    <a:pt x="1633868" y="4645483"/>
                  </a:cubicBezTo>
                  <a:cubicBezTo>
                    <a:pt x="1958347" y="5123709"/>
                    <a:pt x="2291248" y="5463723"/>
                    <a:pt x="2651877" y="5684689"/>
                  </a:cubicBezTo>
                  <a:cubicBezTo>
                    <a:pt x="3034139" y="5919011"/>
                    <a:pt x="3472005" y="6032833"/>
                    <a:pt x="3990301" y="6032833"/>
                  </a:cubicBezTo>
                  <a:cubicBezTo>
                    <a:pt x="4284438" y="6032833"/>
                    <a:pt x="4557959" y="5962420"/>
                    <a:pt x="4851225" y="5811141"/>
                  </a:cubicBezTo>
                  <a:cubicBezTo>
                    <a:pt x="5152330" y="5655798"/>
                    <a:pt x="5450387" y="5429315"/>
                    <a:pt x="5780965" y="5171038"/>
                  </a:cubicBezTo>
                  <a:cubicBezTo>
                    <a:pt x="5858491" y="5110498"/>
                    <a:pt x="5935727" y="5050828"/>
                    <a:pt x="6010496" y="4993191"/>
                  </a:cubicBezTo>
                  <a:lnTo>
                    <a:pt x="6230408" y="4822117"/>
                  </a:lnTo>
                  <a:lnTo>
                    <a:pt x="6230408" y="5924457"/>
                  </a:lnTo>
                  <a:lnTo>
                    <a:pt x="6056186" y="6058925"/>
                  </a:lnTo>
                  <a:cubicBezTo>
                    <a:pt x="5577260" y="6421454"/>
                    <a:pt x="5092142" y="6735949"/>
                    <a:pt x="4500343" y="6854086"/>
                  </a:cubicBezTo>
                  <a:lnTo>
                    <a:pt x="4476760" y="6858000"/>
                  </a:lnTo>
                  <a:lnTo>
                    <a:pt x="3391617" y="6858000"/>
                  </a:lnTo>
                  <a:lnTo>
                    <a:pt x="3242986" y="6833894"/>
                  </a:lnTo>
                  <a:cubicBezTo>
                    <a:pt x="2233307" y="6634206"/>
                    <a:pt x="1512986" y="6018796"/>
                    <a:pt x="913044" y="5134452"/>
                  </a:cubicBezTo>
                  <a:cubicBezTo>
                    <a:pt x="469951" y="4481428"/>
                    <a:pt x="0" y="4033545"/>
                    <a:pt x="0" y="3186123"/>
                  </a:cubicBezTo>
                  <a:cubicBezTo>
                    <a:pt x="0" y="1915018"/>
                    <a:pt x="732545" y="779286"/>
                    <a:pt x="1779764" y="2881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EC3445B6-9C0D-4865-BF68-CD74892D0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05128" y="0"/>
              <a:ext cx="6648564" cy="6858000"/>
            </a:xfrm>
            <a:custGeom>
              <a:avLst/>
              <a:gdLst>
                <a:gd name="connsiteX0" fmla="*/ 1242460 w 6394458"/>
                <a:gd name="connsiteY0" fmla="*/ 0 h 6858000"/>
                <a:gd name="connsiteX1" fmla="*/ 2160732 w 6394458"/>
                <a:gd name="connsiteY1" fmla="*/ 0 h 6858000"/>
                <a:gd name="connsiteX2" fmla="*/ 2096124 w 6394458"/>
                <a:gd name="connsiteY2" fmla="*/ 41936 h 6858000"/>
                <a:gd name="connsiteX3" fmla="*/ 1942232 w 6394458"/>
                <a:gd name="connsiteY3" fmla="*/ 154451 h 6858000"/>
                <a:gd name="connsiteX4" fmla="*/ 1941942 w 6394458"/>
                <a:gd name="connsiteY4" fmla="*/ 154741 h 6858000"/>
                <a:gd name="connsiteX5" fmla="*/ 1941652 w 6394458"/>
                <a:gd name="connsiteY5" fmla="*/ 155032 h 6858000"/>
                <a:gd name="connsiteX6" fmla="*/ 1878498 w 6394458"/>
                <a:gd name="connsiteY6" fmla="*/ 203377 h 6858000"/>
                <a:gd name="connsiteX7" fmla="*/ 1865722 w 6394458"/>
                <a:gd name="connsiteY7" fmla="*/ 213395 h 6858000"/>
                <a:gd name="connsiteX8" fmla="*/ 1791679 w 6394458"/>
                <a:gd name="connsiteY8" fmla="*/ 272483 h 6858000"/>
                <a:gd name="connsiteX9" fmla="*/ 1503495 w 6394458"/>
                <a:gd name="connsiteY9" fmla="*/ 525389 h 6858000"/>
                <a:gd name="connsiteX10" fmla="*/ 990135 w 6394458"/>
                <a:gd name="connsiteY10" fmla="*/ 1098128 h 6858000"/>
                <a:gd name="connsiteX11" fmla="*/ 771637 w 6394458"/>
                <a:gd name="connsiteY11" fmla="*/ 1416800 h 6858000"/>
                <a:gd name="connsiteX12" fmla="*/ 585660 w 6394458"/>
                <a:gd name="connsiteY12" fmla="*/ 1756960 h 6858000"/>
                <a:gd name="connsiteX13" fmla="*/ 585515 w 6394458"/>
                <a:gd name="connsiteY13" fmla="*/ 1757395 h 6858000"/>
                <a:gd name="connsiteX14" fmla="*/ 585370 w 6394458"/>
                <a:gd name="connsiteY14" fmla="*/ 1757831 h 6858000"/>
                <a:gd name="connsiteX15" fmla="*/ 544574 w 6394458"/>
                <a:gd name="connsiteY15" fmla="*/ 1845230 h 6858000"/>
                <a:gd name="connsiteX16" fmla="*/ 524539 w 6394458"/>
                <a:gd name="connsiteY16" fmla="*/ 1889510 h 6858000"/>
                <a:gd name="connsiteX17" fmla="*/ 505666 w 6394458"/>
                <a:gd name="connsiteY17" fmla="*/ 1933935 h 6858000"/>
                <a:gd name="connsiteX18" fmla="*/ 502762 w 6394458"/>
                <a:gd name="connsiteY18" fmla="*/ 1940904 h 6858000"/>
                <a:gd name="connsiteX19" fmla="*/ 469661 w 6394458"/>
                <a:gd name="connsiteY19" fmla="*/ 2023512 h 6858000"/>
                <a:gd name="connsiteX20" fmla="*/ 456885 w 6394458"/>
                <a:gd name="connsiteY20" fmla="*/ 2057049 h 6858000"/>
                <a:gd name="connsiteX21" fmla="*/ 435688 w 6394458"/>
                <a:gd name="connsiteY21" fmla="*/ 2114395 h 6858000"/>
                <a:gd name="connsiteX22" fmla="*/ 435543 w 6394458"/>
                <a:gd name="connsiteY22" fmla="*/ 2114976 h 6858000"/>
                <a:gd name="connsiteX23" fmla="*/ 435253 w 6394458"/>
                <a:gd name="connsiteY23" fmla="*/ 2115557 h 6858000"/>
                <a:gd name="connsiteX24" fmla="*/ 324770 w 6394458"/>
                <a:gd name="connsiteY24" fmla="*/ 2488382 h 6858000"/>
                <a:gd name="connsiteX25" fmla="*/ 235338 w 6394458"/>
                <a:gd name="connsiteY25" fmla="*/ 3261036 h 6858000"/>
                <a:gd name="connsiteX26" fmla="*/ 272505 w 6394458"/>
                <a:gd name="connsiteY26" fmla="*/ 3641991 h 6858000"/>
                <a:gd name="connsiteX27" fmla="*/ 385891 w 6394458"/>
                <a:gd name="connsiteY27" fmla="*/ 4006104 h 6858000"/>
                <a:gd name="connsiteX28" fmla="*/ 386182 w 6394458"/>
                <a:gd name="connsiteY28" fmla="*/ 4006685 h 6858000"/>
                <a:gd name="connsiteX29" fmla="*/ 386472 w 6394458"/>
                <a:gd name="connsiteY29" fmla="*/ 4007266 h 6858000"/>
                <a:gd name="connsiteX30" fmla="*/ 413911 w 6394458"/>
                <a:gd name="connsiteY30" fmla="*/ 4068823 h 6858000"/>
                <a:gd name="connsiteX31" fmla="*/ 425380 w 6394458"/>
                <a:gd name="connsiteY31" fmla="*/ 4093794 h 6858000"/>
                <a:gd name="connsiteX32" fmla="*/ 435834 w 6394458"/>
                <a:gd name="connsiteY32" fmla="*/ 4114845 h 6858000"/>
                <a:gd name="connsiteX33" fmla="*/ 468644 w 6394458"/>
                <a:gd name="connsiteY33" fmla="*/ 4178435 h 6858000"/>
                <a:gd name="connsiteX34" fmla="*/ 468935 w 6394458"/>
                <a:gd name="connsiteY34" fmla="*/ 4179015 h 6858000"/>
                <a:gd name="connsiteX35" fmla="*/ 469225 w 6394458"/>
                <a:gd name="connsiteY35" fmla="*/ 4179596 h 6858000"/>
                <a:gd name="connsiteX36" fmla="*/ 566496 w 6394458"/>
                <a:gd name="connsiteY36" fmla="*/ 4345828 h 6858000"/>
                <a:gd name="connsiteX37" fmla="*/ 674366 w 6394458"/>
                <a:gd name="connsiteY37" fmla="*/ 4507124 h 6858000"/>
                <a:gd name="connsiteX38" fmla="*/ 790946 w 6394458"/>
                <a:gd name="connsiteY38" fmla="*/ 4665372 h 6858000"/>
                <a:gd name="connsiteX39" fmla="*/ 938015 w 6394458"/>
                <a:gd name="connsiteY39" fmla="*/ 4855559 h 6858000"/>
                <a:gd name="connsiteX40" fmla="*/ 1035286 w 6394458"/>
                <a:gd name="connsiteY40" fmla="*/ 4980269 h 6858000"/>
                <a:gd name="connsiteX41" fmla="*/ 1158254 w 6394458"/>
                <a:gd name="connsiteY41" fmla="*/ 5140985 h 6858000"/>
                <a:gd name="connsiteX42" fmla="*/ 1221118 w 6394458"/>
                <a:gd name="connsiteY42" fmla="*/ 5226351 h 6858000"/>
                <a:gd name="connsiteX43" fmla="*/ 1277448 w 6394458"/>
                <a:gd name="connsiteY43" fmla="*/ 5303007 h 6858000"/>
                <a:gd name="connsiteX44" fmla="*/ 1277739 w 6394458"/>
                <a:gd name="connsiteY44" fmla="*/ 5303297 h 6858000"/>
                <a:gd name="connsiteX45" fmla="*/ 1278029 w 6394458"/>
                <a:gd name="connsiteY45" fmla="*/ 5303588 h 6858000"/>
                <a:gd name="connsiteX46" fmla="*/ 1376607 w 6394458"/>
                <a:gd name="connsiteY46" fmla="*/ 5433525 h 6858000"/>
                <a:gd name="connsiteX47" fmla="*/ 1395625 w 6394458"/>
                <a:gd name="connsiteY47" fmla="*/ 5458060 h 6858000"/>
                <a:gd name="connsiteX48" fmla="*/ 1405207 w 6394458"/>
                <a:gd name="connsiteY48" fmla="*/ 5469965 h 6858000"/>
                <a:gd name="connsiteX49" fmla="*/ 1518739 w 6394458"/>
                <a:gd name="connsiteY49" fmla="*/ 5607597 h 6858000"/>
                <a:gd name="connsiteX50" fmla="*/ 1779194 w 6394458"/>
                <a:gd name="connsiteY50" fmla="*/ 5888957 h 6858000"/>
                <a:gd name="connsiteX51" fmla="*/ 2361805 w 6394458"/>
                <a:gd name="connsiteY51" fmla="*/ 6356876 h 6858000"/>
                <a:gd name="connsiteX52" fmla="*/ 2682656 w 6394458"/>
                <a:gd name="connsiteY52" fmla="*/ 6532110 h 6858000"/>
                <a:gd name="connsiteX53" fmla="*/ 2682946 w 6394458"/>
                <a:gd name="connsiteY53" fmla="*/ 6532255 h 6858000"/>
                <a:gd name="connsiteX54" fmla="*/ 2683236 w 6394458"/>
                <a:gd name="connsiteY54" fmla="*/ 6532400 h 6858000"/>
                <a:gd name="connsiteX55" fmla="*/ 3021944 w 6394458"/>
                <a:gd name="connsiteY55" fmla="*/ 6664805 h 6858000"/>
                <a:gd name="connsiteX56" fmla="*/ 3375605 w 6394458"/>
                <a:gd name="connsiteY56" fmla="*/ 6756415 h 6858000"/>
                <a:gd name="connsiteX57" fmla="*/ 3555048 w 6394458"/>
                <a:gd name="connsiteY57" fmla="*/ 6786612 h 6858000"/>
                <a:gd name="connsiteX58" fmla="*/ 3735218 w 6394458"/>
                <a:gd name="connsiteY58" fmla="*/ 6807083 h 6858000"/>
                <a:gd name="connsiteX59" fmla="*/ 4108188 w 6394458"/>
                <a:gd name="connsiteY59" fmla="*/ 6823343 h 6858000"/>
                <a:gd name="connsiteX60" fmla="*/ 4126917 w 6394458"/>
                <a:gd name="connsiteY60" fmla="*/ 6823343 h 6858000"/>
                <a:gd name="connsiteX61" fmla="*/ 4151597 w 6394458"/>
                <a:gd name="connsiteY61" fmla="*/ 6823488 h 6858000"/>
                <a:gd name="connsiteX62" fmla="*/ 4199652 w 6394458"/>
                <a:gd name="connsiteY62" fmla="*/ 6822763 h 6858000"/>
                <a:gd name="connsiteX63" fmla="*/ 4200088 w 6394458"/>
                <a:gd name="connsiteY63" fmla="*/ 6822763 h 6858000"/>
                <a:gd name="connsiteX64" fmla="*/ 4200523 w 6394458"/>
                <a:gd name="connsiteY64" fmla="*/ 6822763 h 6858000"/>
                <a:gd name="connsiteX65" fmla="*/ 4245675 w 6394458"/>
                <a:gd name="connsiteY65" fmla="*/ 6821601 h 6858000"/>
                <a:gd name="connsiteX66" fmla="*/ 4291117 w 6394458"/>
                <a:gd name="connsiteY66" fmla="*/ 6819277 h 6858000"/>
                <a:gd name="connsiteX67" fmla="*/ 4469108 w 6394458"/>
                <a:gd name="connsiteY67" fmla="*/ 6803743 h 6858000"/>
                <a:gd name="connsiteX68" fmla="*/ 5157267 w 6394458"/>
                <a:gd name="connsiteY68" fmla="*/ 6617766 h 6858000"/>
                <a:gd name="connsiteX69" fmla="*/ 5484069 w 6394458"/>
                <a:gd name="connsiteY69" fmla="*/ 6455744 h 6858000"/>
                <a:gd name="connsiteX70" fmla="*/ 5801144 w 6394458"/>
                <a:gd name="connsiteY70" fmla="*/ 6257717 h 6858000"/>
                <a:gd name="connsiteX71" fmla="*/ 6111106 w 6394458"/>
                <a:gd name="connsiteY71" fmla="*/ 6032542 h 6858000"/>
                <a:gd name="connsiteX72" fmla="*/ 6264127 w 6394458"/>
                <a:gd name="connsiteY72" fmla="*/ 5913203 h 6858000"/>
                <a:gd name="connsiteX73" fmla="*/ 6394458 w 6394458"/>
                <a:gd name="connsiteY73" fmla="*/ 5808939 h 6858000"/>
                <a:gd name="connsiteX74" fmla="*/ 6394458 w 6394458"/>
                <a:gd name="connsiteY74" fmla="*/ 6858000 h 6858000"/>
                <a:gd name="connsiteX75" fmla="*/ 2234128 w 6394458"/>
                <a:gd name="connsiteY75" fmla="*/ 6858000 h 6858000"/>
                <a:gd name="connsiteX76" fmla="*/ 2151583 w 6394458"/>
                <a:gd name="connsiteY76" fmla="*/ 6802146 h 6858000"/>
                <a:gd name="connsiteX77" fmla="*/ 593791 w 6394458"/>
                <a:gd name="connsiteY77" fmla="*/ 5241450 h 6858000"/>
                <a:gd name="connsiteX78" fmla="*/ 0 w 6394458"/>
                <a:gd name="connsiteY78" fmla="*/ 3044861 h 6858000"/>
                <a:gd name="connsiteX79" fmla="*/ 342337 w 6394458"/>
                <a:gd name="connsiteY79" fmla="*/ 1349581 h 6858000"/>
                <a:gd name="connsiteX80" fmla="*/ 1129762 w 6394458"/>
                <a:gd name="connsiteY80" fmla="*/ 1181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394458" h="6858000">
                  <a:moveTo>
                    <a:pt x="1242460" y="0"/>
                  </a:moveTo>
                  <a:lnTo>
                    <a:pt x="2160732" y="0"/>
                  </a:lnTo>
                  <a:lnTo>
                    <a:pt x="2096124" y="41936"/>
                  </a:lnTo>
                  <a:cubicBezTo>
                    <a:pt x="2053586" y="71988"/>
                    <a:pt x="1997691" y="111913"/>
                    <a:pt x="1942232" y="154451"/>
                  </a:cubicBezTo>
                  <a:lnTo>
                    <a:pt x="1941942" y="154741"/>
                  </a:lnTo>
                  <a:lnTo>
                    <a:pt x="1941652" y="155032"/>
                  </a:lnTo>
                  <a:cubicBezTo>
                    <a:pt x="1920455" y="170711"/>
                    <a:pt x="1899113" y="187262"/>
                    <a:pt x="1878498" y="203377"/>
                  </a:cubicBezTo>
                  <a:lnTo>
                    <a:pt x="1865722" y="213395"/>
                  </a:lnTo>
                  <a:cubicBezTo>
                    <a:pt x="1838863" y="233865"/>
                    <a:pt x="1813311" y="254771"/>
                    <a:pt x="1791679" y="272483"/>
                  </a:cubicBezTo>
                  <a:cubicBezTo>
                    <a:pt x="1684245" y="360463"/>
                    <a:pt x="1590023" y="443216"/>
                    <a:pt x="1503495" y="525389"/>
                  </a:cubicBezTo>
                  <a:cubicBezTo>
                    <a:pt x="1315050" y="703090"/>
                    <a:pt x="1142430" y="895746"/>
                    <a:pt x="990135" y="1098128"/>
                  </a:cubicBezTo>
                  <a:cubicBezTo>
                    <a:pt x="911301" y="1202949"/>
                    <a:pt x="837695" y="1310238"/>
                    <a:pt x="771637" y="1416800"/>
                  </a:cubicBezTo>
                  <a:cubicBezTo>
                    <a:pt x="697595" y="1538898"/>
                    <a:pt x="636764" y="1650106"/>
                    <a:pt x="585660" y="1756960"/>
                  </a:cubicBezTo>
                  <a:lnTo>
                    <a:pt x="585515" y="1757395"/>
                  </a:lnTo>
                  <a:lnTo>
                    <a:pt x="585370" y="1757831"/>
                  </a:lnTo>
                  <a:cubicBezTo>
                    <a:pt x="570271" y="1788174"/>
                    <a:pt x="556334" y="1818952"/>
                    <a:pt x="544574" y="1845230"/>
                  </a:cubicBezTo>
                  <a:lnTo>
                    <a:pt x="524539" y="1889510"/>
                  </a:lnTo>
                  <a:lnTo>
                    <a:pt x="505666" y="1933935"/>
                  </a:lnTo>
                  <a:lnTo>
                    <a:pt x="502762" y="1940904"/>
                  </a:lnTo>
                  <a:cubicBezTo>
                    <a:pt x="491002" y="1969214"/>
                    <a:pt x="479823" y="1996073"/>
                    <a:pt x="469661" y="2023512"/>
                  </a:cubicBezTo>
                  <a:cubicBezTo>
                    <a:pt x="465450" y="2034691"/>
                    <a:pt x="461240" y="2045870"/>
                    <a:pt x="456885" y="2057049"/>
                  </a:cubicBezTo>
                  <a:cubicBezTo>
                    <a:pt x="449190" y="2076794"/>
                    <a:pt x="442076" y="2095522"/>
                    <a:pt x="435688" y="2114395"/>
                  </a:cubicBezTo>
                  <a:lnTo>
                    <a:pt x="435543" y="2114976"/>
                  </a:lnTo>
                  <a:lnTo>
                    <a:pt x="435253" y="2115557"/>
                  </a:lnTo>
                  <a:cubicBezTo>
                    <a:pt x="390392" y="2239687"/>
                    <a:pt x="353226" y="2365123"/>
                    <a:pt x="324770" y="2488382"/>
                  </a:cubicBezTo>
                  <a:cubicBezTo>
                    <a:pt x="265391" y="2742158"/>
                    <a:pt x="235193" y="3002178"/>
                    <a:pt x="235338" y="3261036"/>
                  </a:cubicBezTo>
                  <a:cubicBezTo>
                    <a:pt x="236210" y="3391989"/>
                    <a:pt x="248695" y="3520474"/>
                    <a:pt x="272505" y="3641991"/>
                  </a:cubicBezTo>
                  <a:cubicBezTo>
                    <a:pt x="299073" y="3770621"/>
                    <a:pt x="337110" y="3893154"/>
                    <a:pt x="385891" y="4006104"/>
                  </a:cubicBezTo>
                  <a:lnTo>
                    <a:pt x="386182" y="4006685"/>
                  </a:lnTo>
                  <a:lnTo>
                    <a:pt x="386472" y="4007266"/>
                  </a:lnTo>
                  <a:cubicBezTo>
                    <a:pt x="394747" y="4027591"/>
                    <a:pt x="404039" y="4047626"/>
                    <a:pt x="413911" y="4068823"/>
                  </a:cubicBezTo>
                  <a:cubicBezTo>
                    <a:pt x="417686" y="4077098"/>
                    <a:pt x="421606" y="4085374"/>
                    <a:pt x="425380" y="4093794"/>
                  </a:cubicBezTo>
                  <a:cubicBezTo>
                    <a:pt x="428865" y="4100908"/>
                    <a:pt x="432349" y="4107876"/>
                    <a:pt x="435834" y="4114845"/>
                  </a:cubicBezTo>
                  <a:cubicBezTo>
                    <a:pt x="446867" y="4136913"/>
                    <a:pt x="457320" y="4157819"/>
                    <a:pt x="468644" y="4178435"/>
                  </a:cubicBezTo>
                  <a:lnTo>
                    <a:pt x="468935" y="4179015"/>
                  </a:lnTo>
                  <a:lnTo>
                    <a:pt x="469225" y="4179596"/>
                  </a:lnTo>
                  <a:cubicBezTo>
                    <a:pt x="495213" y="4229103"/>
                    <a:pt x="525120" y="4280352"/>
                    <a:pt x="566496" y="4345828"/>
                  </a:cubicBezTo>
                  <a:cubicBezTo>
                    <a:pt x="598727" y="4397368"/>
                    <a:pt x="633135" y="4447745"/>
                    <a:pt x="674366" y="4507124"/>
                  </a:cubicBezTo>
                  <a:cubicBezTo>
                    <a:pt x="713129" y="4561713"/>
                    <a:pt x="753199" y="4615139"/>
                    <a:pt x="790946" y="4665372"/>
                  </a:cubicBezTo>
                  <a:cubicBezTo>
                    <a:pt x="839001" y="4729106"/>
                    <a:pt x="889379" y="4793421"/>
                    <a:pt x="938015" y="4855559"/>
                  </a:cubicBezTo>
                  <a:cubicBezTo>
                    <a:pt x="969955" y="4896355"/>
                    <a:pt x="1003056" y="4938457"/>
                    <a:pt x="1035286" y="4980269"/>
                  </a:cubicBezTo>
                  <a:cubicBezTo>
                    <a:pt x="1069113" y="5023969"/>
                    <a:pt x="1113684" y="5081606"/>
                    <a:pt x="1158254" y="5140985"/>
                  </a:cubicBezTo>
                  <a:cubicBezTo>
                    <a:pt x="1179451" y="5169005"/>
                    <a:pt x="1200647" y="5198186"/>
                    <a:pt x="1221118" y="5226351"/>
                  </a:cubicBezTo>
                  <a:cubicBezTo>
                    <a:pt x="1240572" y="5253065"/>
                    <a:pt x="1259010" y="5278471"/>
                    <a:pt x="1277448" y="5303007"/>
                  </a:cubicBezTo>
                  <a:lnTo>
                    <a:pt x="1277739" y="5303297"/>
                  </a:lnTo>
                  <a:lnTo>
                    <a:pt x="1278029" y="5303588"/>
                  </a:lnTo>
                  <a:cubicBezTo>
                    <a:pt x="1309824" y="5347287"/>
                    <a:pt x="1343796" y="5391132"/>
                    <a:pt x="1376607" y="5433525"/>
                  </a:cubicBezTo>
                  <a:lnTo>
                    <a:pt x="1395625" y="5458060"/>
                  </a:lnTo>
                  <a:lnTo>
                    <a:pt x="1405207" y="5469965"/>
                  </a:lnTo>
                  <a:cubicBezTo>
                    <a:pt x="1442083" y="5515552"/>
                    <a:pt x="1479976" y="5562736"/>
                    <a:pt x="1518739" y="5607597"/>
                  </a:cubicBezTo>
                  <a:cubicBezTo>
                    <a:pt x="1603960" y="5707481"/>
                    <a:pt x="1691650" y="5802139"/>
                    <a:pt x="1779194" y="5888957"/>
                  </a:cubicBezTo>
                  <a:cubicBezTo>
                    <a:pt x="1965606" y="6072902"/>
                    <a:pt x="2161746" y="6230423"/>
                    <a:pt x="2361805" y="6356876"/>
                  </a:cubicBezTo>
                  <a:cubicBezTo>
                    <a:pt x="2475047" y="6427870"/>
                    <a:pt x="2579867" y="6485217"/>
                    <a:pt x="2682656" y="6532110"/>
                  </a:cubicBezTo>
                  <a:lnTo>
                    <a:pt x="2682946" y="6532255"/>
                  </a:lnTo>
                  <a:lnTo>
                    <a:pt x="2683236" y="6532400"/>
                  </a:lnTo>
                  <a:cubicBezTo>
                    <a:pt x="2787767" y="6581616"/>
                    <a:pt x="2901734" y="6626187"/>
                    <a:pt x="3021944" y="6664805"/>
                  </a:cubicBezTo>
                  <a:cubicBezTo>
                    <a:pt x="3132572" y="6700374"/>
                    <a:pt x="3251620" y="6731298"/>
                    <a:pt x="3375605" y="6756415"/>
                  </a:cubicBezTo>
                  <a:cubicBezTo>
                    <a:pt x="3432661" y="6767738"/>
                    <a:pt x="3493201" y="6777901"/>
                    <a:pt x="3555048" y="6786612"/>
                  </a:cubicBezTo>
                  <a:cubicBezTo>
                    <a:pt x="3613121" y="6794742"/>
                    <a:pt x="3673807" y="6801566"/>
                    <a:pt x="3735218" y="6807083"/>
                  </a:cubicBezTo>
                  <a:cubicBezTo>
                    <a:pt x="3852670" y="6817826"/>
                    <a:pt x="3974622" y="6823052"/>
                    <a:pt x="4108188" y="6823343"/>
                  </a:cubicBezTo>
                  <a:lnTo>
                    <a:pt x="4126917" y="6823343"/>
                  </a:lnTo>
                  <a:cubicBezTo>
                    <a:pt x="4135192" y="6823488"/>
                    <a:pt x="4143322" y="6823488"/>
                    <a:pt x="4151597" y="6823488"/>
                  </a:cubicBezTo>
                  <a:cubicBezTo>
                    <a:pt x="4171487" y="6823488"/>
                    <a:pt x="4186296" y="6823343"/>
                    <a:pt x="4199652" y="6822763"/>
                  </a:cubicBezTo>
                  <a:lnTo>
                    <a:pt x="4200088" y="6822763"/>
                  </a:lnTo>
                  <a:lnTo>
                    <a:pt x="4200523" y="6822763"/>
                  </a:lnTo>
                  <a:lnTo>
                    <a:pt x="4245675" y="6821601"/>
                  </a:lnTo>
                  <a:lnTo>
                    <a:pt x="4291117" y="6819277"/>
                  </a:lnTo>
                  <a:cubicBezTo>
                    <a:pt x="4342801" y="6816955"/>
                    <a:pt x="4397825" y="6812164"/>
                    <a:pt x="4469108" y="6803743"/>
                  </a:cubicBezTo>
                  <a:cubicBezTo>
                    <a:pt x="4700672" y="6775433"/>
                    <a:pt x="4932236" y="6712860"/>
                    <a:pt x="5157267" y="6617766"/>
                  </a:cubicBezTo>
                  <a:cubicBezTo>
                    <a:pt x="5260490" y="6574648"/>
                    <a:pt x="5367344" y="6521656"/>
                    <a:pt x="5484069" y="6455744"/>
                  </a:cubicBezTo>
                  <a:cubicBezTo>
                    <a:pt x="5584535" y="6399414"/>
                    <a:pt x="5688194" y="6334663"/>
                    <a:pt x="5801144" y="6257717"/>
                  </a:cubicBezTo>
                  <a:cubicBezTo>
                    <a:pt x="5894061" y="6194419"/>
                    <a:pt x="5992638" y="6122844"/>
                    <a:pt x="6111106" y="6032542"/>
                  </a:cubicBezTo>
                  <a:cubicBezTo>
                    <a:pt x="6163081" y="5993052"/>
                    <a:pt x="6215491" y="5951676"/>
                    <a:pt x="6264127" y="5913203"/>
                  </a:cubicBezTo>
                  <a:lnTo>
                    <a:pt x="6394458" y="5808939"/>
                  </a:lnTo>
                  <a:lnTo>
                    <a:pt x="6394458" y="6858000"/>
                  </a:lnTo>
                  <a:lnTo>
                    <a:pt x="2234128" y="6858000"/>
                  </a:lnTo>
                  <a:lnTo>
                    <a:pt x="2151583" y="6802146"/>
                  </a:lnTo>
                  <a:cubicBezTo>
                    <a:pt x="1509012" y="6424386"/>
                    <a:pt x="970245" y="5884748"/>
                    <a:pt x="593791" y="5241450"/>
                  </a:cubicBezTo>
                  <a:cubicBezTo>
                    <a:pt x="205286" y="4577683"/>
                    <a:pt x="0" y="3818240"/>
                    <a:pt x="0" y="3044861"/>
                  </a:cubicBezTo>
                  <a:cubicBezTo>
                    <a:pt x="0" y="2457023"/>
                    <a:pt x="115129" y="1886606"/>
                    <a:pt x="342337" y="1349581"/>
                  </a:cubicBezTo>
                  <a:cubicBezTo>
                    <a:pt x="534284" y="895692"/>
                    <a:pt x="798705" y="482372"/>
                    <a:pt x="1129762" y="11818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1905757E-C772-4187-BD34-A12DC33F3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4266" y="0"/>
              <a:ext cx="6419426" cy="6858000"/>
            </a:xfrm>
            <a:custGeom>
              <a:avLst/>
              <a:gdLst>
                <a:gd name="connsiteX0" fmla="*/ 6419426 w 6419426"/>
                <a:gd name="connsiteY0" fmla="*/ 6276207 h 6858000"/>
                <a:gd name="connsiteX1" fmla="*/ 6419426 w 6419426"/>
                <a:gd name="connsiteY1" fmla="*/ 6858000 h 6858000"/>
                <a:gd name="connsiteX2" fmla="*/ 5377226 w 6419426"/>
                <a:gd name="connsiteY2" fmla="*/ 6858000 h 6858000"/>
                <a:gd name="connsiteX3" fmla="*/ 5526079 w 6419426"/>
                <a:gd name="connsiteY3" fmla="*/ 6799309 h 6858000"/>
                <a:gd name="connsiteX4" fmla="*/ 6372097 w 6419426"/>
                <a:gd name="connsiteY4" fmla="*/ 6313400 h 6858000"/>
                <a:gd name="connsiteX5" fmla="*/ 0 w 6419426"/>
                <a:gd name="connsiteY5" fmla="*/ 3944218 h 6858000"/>
                <a:gd name="connsiteX6" fmla="*/ 31811 w 6419426"/>
                <a:gd name="connsiteY6" fmla="*/ 4082046 h 6858000"/>
                <a:gd name="connsiteX7" fmla="*/ 2375871 w 6419426"/>
                <a:gd name="connsiteY7" fmla="*/ 6799309 h 6858000"/>
                <a:gd name="connsiteX8" fmla="*/ 2524724 w 6419426"/>
                <a:gd name="connsiteY8" fmla="*/ 6858000 h 6858000"/>
                <a:gd name="connsiteX9" fmla="*/ 0 w 6419426"/>
                <a:gd name="connsiteY9" fmla="*/ 6858000 h 6858000"/>
                <a:gd name="connsiteX10" fmla="*/ 0 w 6419426"/>
                <a:gd name="connsiteY10" fmla="*/ 0 h 6858000"/>
                <a:gd name="connsiteX11" fmla="*/ 1320019 w 6419426"/>
                <a:gd name="connsiteY11" fmla="*/ 0 h 6858000"/>
                <a:gd name="connsiteX12" fmla="*/ 1089625 w 6419426"/>
                <a:gd name="connsiteY12" fmla="*/ 209396 h 6858000"/>
                <a:gd name="connsiteX13" fmla="*/ 31811 w 6419426"/>
                <a:gd name="connsiteY13" fmla="*/ 2059448 h 6858000"/>
                <a:gd name="connsiteX14" fmla="*/ 0 w 6419426"/>
                <a:gd name="connsiteY14" fmla="*/ 21972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19426" h="6858000">
                  <a:moveTo>
                    <a:pt x="6419426" y="6276207"/>
                  </a:moveTo>
                  <a:lnTo>
                    <a:pt x="6419426" y="6858000"/>
                  </a:lnTo>
                  <a:lnTo>
                    <a:pt x="5377226" y="6858000"/>
                  </a:lnTo>
                  <a:lnTo>
                    <a:pt x="5526079" y="6799309"/>
                  </a:lnTo>
                  <a:cubicBezTo>
                    <a:pt x="5828657" y="6671330"/>
                    <a:pt x="6112428" y="6507594"/>
                    <a:pt x="6372097" y="6313400"/>
                  </a:cubicBezTo>
                  <a:close/>
                  <a:moveTo>
                    <a:pt x="0" y="3944218"/>
                  </a:moveTo>
                  <a:lnTo>
                    <a:pt x="31811" y="4082046"/>
                  </a:lnTo>
                  <a:cubicBezTo>
                    <a:pt x="347839" y="5310348"/>
                    <a:pt x="1226077" y="6312987"/>
                    <a:pt x="2375871" y="6799309"/>
                  </a:cubicBezTo>
                  <a:lnTo>
                    <a:pt x="2524724" y="6858000"/>
                  </a:lnTo>
                  <a:lnTo>
                    <a:pt x="0" y="6858000"/>
                  </a:lnTo>
                  <a:close/>
                  <a:moveTo>
                    <a:pt x="0" y="0"/>
                  </a:moveTo>
                  <a:lnTo>
                    <a:pt x="1320019" y="0"/>
                  </a:lnTo>
                  <a:lnTo>
                    <a:pt x="1089625" y="209396"/>
                  </a:lnTo>
                  <a:cubicBezTo>
                    <a:pt x="586180" y="712841"/>
                    <a:pt x="214775" y="1348326"/>
                    <a:pt x="31811" y="2059448"/>
                  </a:cubicBezTo>
                  <a:lnTo>
                    <a:pt x="0" y="219727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3F494D0-0E13-968B-28E0-8E7CA64FE0B6}"/>
              </a:ext>
            </a:extLst>
          </p:cNvPr>
          <p:cNvSpPr>
            <a:spLocks noGrp="1"/>
          </p:cNvSpPr>
          <p:nvPr>
            <p:ph type="title"/>
          </p:nvPr>
        </p:nvSpPr>
        <p:spPr>
          <a:xfrm>
            <a:off x="804672" y="798445"/>
            <a:ext cx="4803636" cy="1311664"/>
          </a:xfrm>
        </p:spPr>
        <p:txBody>
          <a:bodyPr anchor="b">
            <a:normAutofit/>
          </a:bodyPr>
          <a:lstStyle/>
          <a:p>
            <a:r>
              <a:rPr lang="en-GB" sz="2800" b="1" i="0" u="none" strike="noStrike">
                <a:solidFill>
                  <a:schemeClr val="tx2"/>
                </a:solidFill>
                <a:effectLst/>
                <a:highlight>
                  <a:srgbClr val="FFFFFF"/>
                </a:highlight>
                <a:latin typeface="Arial" panose="020B0604020202020204" pitchFamily="34" charset="0"/>
              </a:rPr>
              <a:t>Health, Wellbeing and Sustainable Development</a:t>
            </a:r>
            <a:endParaRPr lang="en-US" sz="2800">
              <a:solidFill>
                <a:schemeClr val="tx2"/>
              </a:solidFill>
            </a:endParaRPr>
          </a:p>
        </p:txBody>
      </p:sp>
      <p:graphicFrame>
        <p:nvGraphicFramePr>
          <p:cNvPr id="5" name="Content Placeholder 2">
            <a:extLst>
              <a:ext uri="{FF2B5EF4-FFF2-40B4-BE49-F238E27FC236}">
                <a16:creationId xmlns:a16="http://schemas.microsoft.com/office/drawing/2014/main" id="{E2240D34-E7F9-FBE2-58B6-C148C22D4E2C}"/>
              </a:ext>
            </a:extLst>
          </p:cNvPr>
          <p:cNvGraphicFramePr>
            <a:graphicFrameLocks noGrp="1"/>
          </p:cNvGraphicFramePr>
          <p:nvPr>
            <p:ph idx="1"/>
            <p:extLst>
              <p:ext uri="{D42A27DB-BD31-4B8C-83A1-F6EECF244321}">
                <p14:modId xmlns:p14="http://schemas.microsoft.com/office/powerpoint/2010/main" val="2691650003"/>
              </p:ext>
            </p:extLst>
          </p:nvPr>
        </p:nvGraphicFramePr>
        <p:xfrm>
          <a:off x="804672" y="2272143"/>
          <a:ext cx="4706803" cy="37888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2448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5" name="Freeform: Shape 24">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9" name="Freeform: Shape 28">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4CF567F-A1A4-5032-7BF0-BE048EBA20E7}"/>
              </a:ext>
            </a:extLst>
          </p:cNvPr>
          <p:cNvSpPr>
            <a:spLocks noGrp="1"/>
          </p:cNvSpPr>
          <p:nvPr>
            <p:ph type="title"/>
          </p:nvPr>
        </p:nvSpPr>
        <p:spPr>
          <a:xfrm>
            <a:off x="3215729" y="1764407"/>
            <a:ext cx="5760846" cy="2310312"/>
          </a:xfrm>
        </p:spPr>
        <p:txBody>
          <a:bodyPr vert="horz" lIns="91440" tIns="45720" rIns="91440" bIns="45720" rtlCol="0" anchor="b">
            <a:normAutofit fontScale="90000"/>
          </a:bodyPr>
          <a:lstStyle/>
          <a:p>
            <a:pPr algn="ctr"/>
            <a:r>
              <a:rPr lang="en-US" sz="1300" b="1" kern="1200">
                <a:solidFill>
                  <a:schemeClr val="tx2"/>
                </a:solidFill>
                <a:latin typeface="+mj-lt"/>
                <a:ea typeface="+mj-ea"/>
                <a:cs typeface="+mj-cs"/>
              </a:rPr>
              <a:t>Definition and discussion of key concepts</a:t>
            </a:r>
            <a:br>
              <a:rPr lang="en-US" sz="1300" b="1" kern="1200">
                <a:solidFill>
                  <a:schemeClr val="tx2"/>
                </a:solidFill>
                <a:latin typeface="+mj-lt"/>
                <a:ea typeface="+mj-ea"/>
                <a:cs typeface="+mj-cs"/>
              </a:rPr>
            </a:br>
            <a:br>
              <a:rPr lang="en-US" sz="1300" kern="1200">
                <a:solidFill>
                  <a:schemeClr val="tx2"/>
                </a:solidFill>
                <a:latin typeface="+mj-lt"/>
                <a:ea typeface="+mj-ea"/>
                <a:cs typeface="+mj-cs"/>
              </a:rPr>
            </a:br>
            <a:br>
              <a:rPr lang="en-US" sz="1300" kern="1200">
                <a:solidFill>
                  <a:schemeClr val="tx2"/>
                </a:solidFill>
                <a:latin typeface="+mj-lt"/>
                <a:ea typeface="+mj-ea"/>
                <a:cs typeface="+mj-cs"/>
              </a:rPr>
            </a:br>
            <a:r>
              <a:rPr lang="en-US" sz="1300" kern="1200">
                <a:solidFill>
                  <a:schemeClr val="tx2"/>
                </a:solidFill>
                <a:latin typeface="+mj-lt"/>
                <a:ea typeface="+mj-ea"/>
                <a:cs typeface="+mj-cs"/>
              </a:rPr>
              <a:t>Health — commonly defined as “a state of complete physical, mental and social well-being and not merely the absence of disease or infirmity.” (World Health Organization, 1948).  </a:t>
            </a:r>
            <a:br>
              <a:rPr lang="en-US" sz="1300" kern="1200">
                <a:solidFill>
                  <a:schemeClr val="tx2"/>
                </a:solidFill>
                <a:latin typeface="+mj-lt"/>
                <a:ea typeface="+mj-ea"/>
                <a:cs typeface="+mj-cs"/>
              </a:rPr>
            </a:br>
            <a:br>
              <a:rPr lang="en-US" sz="1300" kern="1200">
                <a:solidFill>
                  <a:schemeClr val="tx2"/>
                </a:solidFill>
                <a:latin typeface="+mj-lt"/>
                <a:ea typeface="+mj-ea"/>
                <a:cs typeface="+mj-cs"/>
              </a:rPr>
            </a:br>
            <a:br>
              <a:rPr lang="en-US" sz="1300" kern="1200">
                <a:solidFill>
                  <a:schemeClr val="tx2"/>
                </a:solidFill>
                <a:latin typeface="+mj-lt"/>
                <a:ea typeface="+mj-ea"/>
                <a:cs typeface="+mj-cs"/>
              </a:rPr>
            </a:br>
            <a:r>
              <a:rPr lang="en-US" sz="1300" kern="1200">
                <a:solidFill>
                  <a:schemeClr val="tx2"/>
                </a:solidFill>
                <a:latin typeface="+mj-lt"/>
                <a:ea typeface="+mj-ea"/>
                <a:cs typeface="+mj-cs"/>
              </a:rPr>
              <a:t>Wellbeing — a holistic construct that covers physical, mental, emotional and social dimensions; contemporary health policy treats wellbeing as a target outcome (WHO, 2024).  </a:t>
            </a:r>
            <a:br>
              <a:rPr lang="en-US" sz="1300" kern="1200">
                <a:solidFill>
                  <a:schemeClr val="tx2"/>
                </a:solidFill>
                <a:latin typeface="+mj-lt"/>
                <a:ea typeface="+mj-ea"/>
                <a:cs typeface="+mj-cs"/>
              </a:rPr>
            </a:br>
            <a:br>
              <a:rPr lang="en-US" sz="1300" kern="1200">
                <a:solidFill>
                  <a:schemeClr val="tx2"/>
                </a:solidFill>
                <a:latin typeface="+mj-lt"/>
                <a:ea typeface="+mj-ea"/>
                <a:cs typeface="+mj-cs"/>
              </a:rPr>
            </a:br>
            <a:br>
              <a:rPr lang="en-US" sz="1300" kern="1200">
                <a:solidFill>
                  <a:schemeClr val="tx2"/>
                </a:solidFill>
                <a:latin typeface="+mj-lt"/>
                <a:ea typeface="+mj-ea"/>
                <a:cs typeface="+mj-cs"/>
              </a:rPr>
            </a:br>
            <a:r>
              <a:rPr lang="en-US" sz="1300" kern="1200">
                <a:solidFill>
                  <a:schemeClr val="tx2"/>
                </a:solidFill>
                <a:latin typeface="+mj-lt"/>
                <a:ea typeface="+mj-ea"/>
                <a:cs typeface="+mj-cs"/>
              </a:rPr>
              <a:t>Sustainable development (health context) — meeting present needs without compromising future generations; health is embedded in the UN Sustainable Development Goals (notably SDG 3: Ensure healthy lives and promote wellbeing for all at all ages). (United Nations / WHO).  </a:t>
            </a:r>
            <a:br>
              <a:rPr lang="en-US" sz="1300" kern="1200">
                <a:solidFill>
                  <a:schemeClr val="tx2"/>
                </a:solidFill>
                <a:latin typeface="+mj-lt"/>
                <a:ea typeface="+mj-ea"/>
                <a:cs typeface="+mj-cs"/>
              </a:rPr>
            </a:br>
            <a:br>
              <a:rPr lang="en-US" sz="1300" kern="1200">
                <a:solidFill>
                  <a:schemeClr val="tx2"/>
                </a:solidFill>
                <a:latin typeface="+mj-lt"/>
                <a:ea typeface="+mj-ea"/>
                <a:cs typeface="+mj-cs"/>
              </a:rPr>
            </a:br>
            <a:br>
              <a:rPr lang="en-US" sz="1300" kern="1200">
                <a:solidFill>
                  <a:schemeClr val="tx2"/>
                </a:solidFill>
                <a:latin typeface="+mj-lt"/>
                <a:ea typeface="+mj-ea"/>
                <a:cs typeface="+mj-cs"/>
              </a:rPr>
            </a:br>
            <a:r>
              <a:rPr lang="en-US" sz="1300" kern="1200">
                <a:solidFill>
                  <a:schemeClr val="tx2"/>
                </a:solidFill>
                <a:latin typeface="+mj-lt"/>
                <a:ea typeface="+mj-ea"/>
                <a:cs typeface="+mj-cs"/>
              </a:rPr>
              <a:t>Importance in modern policy — these concepts have grown central to health strategies worldwide: SDG 3 places wellbeing at the centre of Development, and national plans (e.g. NHS Long Term Plan) explicitly shift care from “sickness to prevention” and embed wellbeing goals</a:t>
            </a:r>
          </a:p>
        </p:txBody>
      </p:sp>
    </p:spTree>
    <p:extLst>
      <p:ext uri="{BB962C8B-B14F-4D97-AF65-F5344CB8AC3E}">
        <p14:creationId xmlns:p14="http://schemas.microsoft.com/office/powerpoint/2010/main" val="1236274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1" name="Group 10">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2" name="Freeform: Shape 11">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6E6637A2-1588-B8D5-2F7E-1FC5678EEDA0}"/>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1300" b="1" kern="1200">
                <a:solidFill>
                  <a:schemeClr val="tx2"/>
                </a:solidFill>
                <a:latin typeface="+mj-lt"/>
                <a:ea typeface="+mj-ea"/>
                <a:cs typeface="+mj-cs"/>
              </a:rPr>
              <a:t>Integration of health and wellbeing approaches</a:t>
            </a:r>
            <a:br>
              <a:rPr lang="en-US" sz="1300" b="1" kern="1200">
                <a:solidFill>
                  <a:schemeClr val="tx2"/>
                </a:solidFill>
                <a:latin typeface="+mj-lt"/>
                <a:ea typeface="+mj-ea"/>
                <a:cs typeface="+mj-cs"/>
              </a:rPr>
            </a:br>
            <a:br>
              <a:rPr lang="en-US" sz="1300" b="1" kern="1200">
                <a:solidFill>
                  <a:schemeClr val="tx2"/>
                </a:solidFill>
                <a:latin typeface="+mj-lt"/>
                <a:ea typeface="+mj-ea"/>
                <a:cs typeface="+mj-cs"/>
              </a:rPr>
            </a:br>
            <a:r>
              <a:rPr lang="en-US" sz="1300" kern="1200">
                <a:solidFill>
                  <a:schemeClr val="tx2"/>
                </a:solidFill>
                <a:latin typeface="+mj-lt"/>
                <a:ea typeface="+mj-ea"/>
                <a:cs typeface="+mj-cs"/>
              </a:rPr>
              <a:t>Holistic integration: Health systems increasingly adopt models that combine physical, mental and social care rather than treating conditions in isolation  for</a:t>
            </a:r>
            <a:br>
              <a:rPr lang="en-US" sz="1300" kern="1200">
                <a:solidFill>
                  <a:schemeClr val="tx2"/>
                </a:solidFill>
                <a:latin typeface="+mj-lt"/>
                <a:ea typeface="+mj-ea"/>
                <a:cs typeface="+mj-cs"/>
              </a:rPr>
            </a:br>
            <a:r>
              <a:rPr lang="en-US" sz="1300" kern="1200">
                <a:solidFill>
                  <a:schemeClr val="tx2"/>
                </a:solidFill>
                <a:latin typeface="+mj-lt"/>
                <a:ea typeface="+mj-ea"/>
                <a:cs typeface="+mj-cs"/>
              </a:rPr>
              <a:t> example integrated care pathways, mental-health parity initiatives and community wellbeing programmes. (NICE; NHS Long Term Plan).  </a:t>
            </a:r>
            <a:br>
              <a:rPr lang="en-US" sz="1300" kern="1200">
                <a:solidFill>
                  <a:schemeClr val="tx2"/>
                </a:solidFill>
                <a:latin typeface="+mj-lt"/>
                <a:ea typeface="+mj-ea"/>
                <a:cs typeface="+mj-cs"/>
              </a:rPr>
            </a:br>
            <a:r>
              <a:rPr lang="en-US" sz="1300" kern="1200">
                <a:solidFill>
                  <a:schemeClr val="tx2"/>
                </a:solidFill>
                <a:latin typeface="+mj-lt"/>
                <a:ea typeface="+mj-ea"/>
                <a:cs typeface="+mj-cs"/>
              </a:rPr>
              <a:t>Sustainable development frameworks in policy: “Health in All Policies” (HiAP) is a cross-sectoral approach urging policymakers to consider health impacts in all policy areas; the Helsinki Statement and WHO frameworks provide guidance for operationalising HiAP.  </a:t>
            </a:r>
            <a:br>
              <a:rPr lang="en-US" sz="1300" kern="1200">
                <a:solidFill>
                  <a:schemeClr val="tx2"/>
                </a:solidFill>
                <a:latin typeface="+mj-lt"/>
                <a:ea typeface="+mj-ea"/>
                <a:cs typeface="+mj-cs"/>
              </a:rPr>
            </a:br>
            <a:endParaRPr lang="en-US" sz="1300" kern="1200">
              <a:solidFill>
                <a:schemeClr val="tx2"/>
              </a:solidFill>
              <a:latin typeface="+mj-lt"/>
              <a:ea typeface="+mj-ea"/>
              <a:cs typeface="+mj-cs"/>
            </a:endParaRPr>
          </a:p>
        </p:txBody>
      </p:sp>
    </p:spTree>
    <p:extLst>
      <p:ext uri="{BB962C8B-B14F-4D97-AF65-F5344CB8AC3E}">
        <p14:creationId xmlns:p14="http://schemas.microsoft.com/office/powerpoint/2010/main" val="3442218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B053B-A247-E16C-BC27-4D8D08B72D0A}"/>
              </a:ext>
            </a:extLst>
          </p:cNvPr>
          <p:cNvSpPr>
            <a:spLocks noGrp="1"/>
          </p:cNvSpPr>
          <p:nvPr>
            <p:ph type="ctrTitle"/>
          </p:nvPr>
        </p:nvSpPr>
        <p:spPr>
          <a:xfrm flipV="1">
            <a:off x="1524000" y="1066801"/>
            <a:ext cx="45719" cy="55562"/>
          </a:xfrm>
        </p:spPr>
        <p:txBody>
          <a:bodyPr>
            <a:normAutofit fontScale="90000"/>
          </a:bodyPr>
          <a:lstStyle/>
          <a:p>
            <a:endParaRPr lang="en-GB" sz="1200"/>
          </a:p>
        </p:txBody>
      </p:sp>
      <p:sp>
        <p:nvSpPr>
          <p:cNvPr id="3" name="Subtitle 2">
            <a:extLst>
              <a:ext uri="{FF2B5EF4-FFF2-40B4-BE49-F238E27FC236}">
                <a16:creationId xmlns:a16="http://schemas.microsoft.com/office/drawing/2014/main" id="{09DA92D9-C4F4-DE3C-4501-D2CCB68B14C8}"/>
              </a:ext>
            </a:extLst>
          </p:cNvPr>
          <p:cNvSpPr>
            <a:spLocks noGrp="1"/>
          </p:cNvSpPr>
          <p:nvPr>
            <p:ph type="subTitle" idx="1"/>
          </p:nvPr>
        </p:nvSpPr>
        <p:spPr>
          <a:xfrm>
            <a:off x="965200" y="1892300"/>
            <a:ext cx="9893300" cy="4445000"/>
          </a:xfrm>
        </p:spPr>
        <p:txBody>
          <a:bodyPr/>
          <a:lstStyle/>
          <a:p>
            <a:r>
              <a:rPr lang="en-GB" b="1"/>
              <a:t>Theoretical perspectives</a:t>
            </a:r>
          </a:p>
          <a:p>
            <a:r>
              <a:rPr lang="en-GB" sz="1400" dirty="0">
                <a:latin typeface="Arial" panose="020B0604020202020204" pitchFamily="34" charset="0"/>
                <a:cs typeface="Arial" panose="020B0604020202020204" pitchFamily="34" charset="0"/>
              </a:rPr>
              <a:t>Biopsychosocial model   integrates biological, psychological and social determinants of health; proposed to replace a narrow biomedical focus and to guide holistic assessment and interventions (Engel, 1977).  </a:t>
            </a:r>
          </a:p>
          <a:p>
            <a:r>
              <a:rPr lang="en-GB" sz="1400" dirty="0">
                <a:latin typeface="Arial" panose="020B0604020202020204" pitchFamily="34" charset="0"/>
                <a:cs typeface="Arial" panose="020B0604020202020204" pitchFamily="34" charset="0"/>
              </a:rPr>
              <a:t>Complementary theories  successful ageing / life-course approaches and empowerment/participation frameworks add emphasis on functioning, social engagement and individual agency. These theoretical perspectives justify multi-disciplinary, prevention-oriented services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161833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40C8DBCC-DE95-3806-2E59-D2090666864E}"/>
              </a:ext>
            </a:extLst>
          </p:cNvPr>
          <p:cNvSpPr txBox="1"/>
          <p:nvPr/>
        </p:nvSpPr>
        <p:spPr>
          <a:xfrm>
            <a:off x="1179226" y="2890979"/>
            <a:ext cx="9833548" cy="269397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solidFill>
                  <a:schemeClr val="tx2"/>
                </a:solidFill>
              </a:rPr>
              <a:t>Policy and governance</a:t>
            </a:r>
          </a:p>
          <a:p>
            <a:pPr indent="-228600">
              <a:lnSpc>
                <a:spcPct val="90000"/>
              </a:lnSpc>
              <a:spcAft>
                <a:spcPts val="600"/>
              </a:spcAft>
              <a:buFont typeface="Arial" panose="020B0604020202020204" pitchFamily="34" charset="0"/>
              <a:buChar char="•"/>
            </a:pPr>
            <a:r>
              <a:rPr lang="en-US">
                <a:solidFill>
                  <a:schemeClr val="tx2"/>
                </a:solidFill>
              </a:rPr>
              <a:t>Policies supporting holistic health: national laws and strategies (e.g., Care Act 2014 in England) put wellbeing and personalised support at the heart of social care; NHS strategic plans prioritise prevention, community care and digital tools to support wellbeing.  </a:t>
            </a:r>
          </a:p>
          <a:p>
            <a:pPr indent="-228600">
              <a:lnSpc>
                <a:spcPct val="90000"/>
              </a:lnSpc>
              <a:spcAft>
                <a:spcPts val="600"/>
              </a:spcAft>
              <a:buFont typeface="Arial" panose="020B0604020202020204" pitchFamily="34" charset="0"/>
              <a:buChar char="•"/>
            </a:pPr>
            <a:r>
              <a:rPr lang="en-US">
                <a:solidFill>
                  <a:schemeClr val="tx2"/>
                </a:solidFill>
              </a:rPr>
              <a:t>Challenges (regulatory &amp; funding): reports and reviews (e.g., Marmot Review 10 years on; King’s Fund analyses) highlight underfunding, fragmented governance between health and social care, and regulatory barriers that slow integrated, prevention-focused implementation.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7"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40984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82D8329A-F328-85EE-21D5-EB20D092DDFA}"/>
              </a:ext>
            </a:extLst>
          </p:cNvPr>
          <p:cNvSpPr txBox="1"/>
          <p:nvPr/>
        </p:nvSpPr>
        <p:spPr>
          <a:xfrm>
            <a:off x="1179226" y="2890979"/>
            <a:ext cx="9833548" cy="269397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solidFill>
                  <a:schemeClr val="tx2"/>
                </a:solidFill>
              </a:rPr>
              <a:t>Service delivery</a:t>
            </a:r>
          </a:p>
          <a:p>
            <a:pPr indent="-228600">
              <a:lnSpc>
                <a:spcPct val="90000"/>
              </a:lnSpc>
              <a:spcAft>
                <a:spcPts val="600"/>
              </a:spcAft>
              <a:buFont typeface="Arial" panose="020B0604020202020204" pitchFamily="34" charset="0"/>
              <a:buChar char="•"/>
            </a:pPr>
            <a:r>
              <a:rPr lang="en-US">
                <a:solidFill>
                  <a:schemeClr val="tx2"/>
                </a:solidFill>
              </a:rPr>
              <a:t>Integration of programmes: examples include combined wellness programmes (exercise, nutrition, mental-health support), telehealth/remote monitoring to maintain function at home, and community health initiatives that link primary care with social support services (NHS Long Term Plan; NICE guidance).  </a:t>
            </a:r>
          </a:p>
          <a:p>
            <a:pPr indent="-228600">
              <a:lnSpc>
                <a:spcPct val="90000"/>
              </a:lnSpc>
              <a:spcAft>
                <a:spcPts val="600"/>
              </a:spcAft>
              <a:buFont typeface="Arial" panose="020B0604020202020204" pitchFamily="34" charset="0"/>
              <a:buChar char="•"/>
            </a:pPr>
            <a:r>
              <a:rPr lang="en-US">
                <a:solidFill>
                  <a:schemeClr val="tx2"/>
                </a:solidFill>
              </a:rPr>
              <a:t>Case examples: many NHS trusts and integrated care systems trials at home and hospital reablement and multidisciplinary geriatric/primary care models that reduce readmissions and improve functional ability — these are consistent with the “shift from hospital to community” in national plans.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7"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27459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3" cy="2510866"/>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77530877-E14F-9C30-AF85-20749D4D523C}"/>
              </a:ext>
            </a:extLst>
          </p:cNvPr>
          <p:cNvSpPr txBox="1"/>
          <p:nvPr/>
        </p:nvSpPr>
        <p:spPr>
          <a:xfrm>
            <a:off x="1179226" y="3329677"/>
            <a:ext cx="9833548" cy="245726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solidFill>
                  <a:schemeClr val="tx2"/>
                </a:solidFill>
              </a:rPr>
              <a:t>Public health initiatives</a:t>
            </a:r>
          </a:p>
          <a:p>
            <a:pPr indent="-228600">
              <a:lnSpc>
                <a:spcPct val="90000"/>
              </a:lnSpc>
              <a:spcAft>
                <a:spcPts val="600"/>
              </a:spcAft>
              <a:buFont typeface="Arial" panose="020B0604020202020204" pitchFamily="34" charset="0"/>
              <a:buChar char="•"/>
            </a:pPr>
            <a:r>
              <a:rPr lang="en-US">
                <a:solidFill>
                  <a:schemeClr val="tx2"/>
                </a:solidFill>
              </a:rPr>
              <a:t>Promotion of healthy lifestyles &amp; environments: national campaigns (e.g., Change4Life / One You elements historically via Public Health England) and local prevention schemes aim to reduce risk factors such as obesity, smoking and inactivity these campaigns support population wellbeing aim of campaigns: evidence indicates targeted public health initiatives can change behaviours at scale (though success varies by funding, reach and sustained investment), and they contribute to SDG progress when joined to health services and community supports.  </a:t>
            </a:r>
          </a:p>
          <a:p>
            <a:pPr indent="-228600">
              <a:lnSpc>
                <a:spcPct val="90000"/>
              </a:lnSpc>
              <a:spcAft>
                <a:spcPts val="600"/>
              </a:spcAft>
              <a:buFont typeface="Arial" panose="020B0604020202020204" pitchFamily="34" charset="0"/>
              <a:buChar char="•"/>
            </a:pPr>
            <a:r>
              <a:rPr lang="en-US">
                <a:solidFill>
                  <a:schemeClr val="tx2"/>
                </a:solidFill>
              </a:rPr>
              <a:t>and reduce long-term care needs.  </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2666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3" cy="2510866"/>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A19D97A1-C3F0-7317-E03E-AC829001B8C7}"/>
              </a:ext>
            </a:extLst>
          </p:cNvPr>
          <p:cNvSpPr txBox="1"/>
          <p:nvPr/>
        </p:nvSpPr>
        <p:spPr>
          <a:xfrm>
            <a:off x="1179226" y="3329677"/>
            <a:ext cx="9833548" cy="245726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solidFill>
                  <a:schemeClr val="tx2"/>
                </a:solidFill>
              </a:rPr>
              <a:t>Equity and access</a:t>
            </a:r>
          </a:p>
          <a:p>
            <a:pPr indent="-228600">
              <a:lnSpc>
                <a:spcPct val="90000"/>
              </a:lnSpc>
              <a:spcAft>
                <a:spcPts val="600"/>
              </a:spcAft>
              <a:buFont typeface="Arial" panose="020B0604020202020204" pitchFamily="34" charset="0"/>
              <a:buChar char="•"/>
            </a:pPr>
            <a:r>
              <a:rPr lang="en-US">
                <a:solidFill>
                  <a:schemeClr val="tx2"/>
                </a:solidFill>
              </a:rPr>
              <a:t>Disparities: substantial inequalities in access and outcomes persist  e.g. Marmot Review (10 years on) documents widening health inequalities and variation by geography and socio-economic status.  </a:t>
            </a:r>
          </a:p>
          <a:p>
            <a:pPr indent="-228600">
              <a:lnSpc>
                <a:spcPct val="90000"/>
              </a:lnSpc>
              <a:spcAft>
                <a:spcPts val="600"/>
              </a:spcAft>
              <a:buFont typeface="Arial" panose="020B0604020202020204" pitchFamily="34" charset="0"/>
              <a:buChar char="•"/>
            </a:pPr>
            <a:r>
              <a:rPr lang="en-US">
                <a:solidFill>
                  <a:schemeClr val="tx2"/>
                </a:solidFill>
              </a:rPr>
              <a:t>Initiatives to reduce inequalities: universal systems (like the NHS) and targeted interventions (community outreach, enhanced primary care in deprived areas, social prescribing, and HiAP approaches) are policy levers; success requires sustained resources and governance to coordinate health, housing, education and social care.  </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10386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519631-DAA1-C235-BFC5-69B06F7B49C1}"/>
              </a:ext>
            </a:extLst>
          </p:cNvPr>
          <p:cNvSpPr txBox="1"/>
          <p:nvPr/>
        </p:nvSpPr>
        <p:spPr>
          <a:xfrm>
            <a:off x="-44450" y="368300"/>
            <a:ext cx="12280900" cy="6740307"/>
          </a:xfrm>
          <a:prstGeom prst="rect">
            <a:avLst/>
          </a:prstGeom>
          <a:noFill/>
        </p:spPr>
        <p:txBody>
          <a:bodyPr wrap="square">
            <a:spAutoFit/>
          </a:bodyPr>
          <a:lstStyle/>
          <a:p>
            <a:r>
              <a:rPr lang="en-GB"/>
              <a:t>World Health Organization (1948) Constitution of the World Health Organization. Available at: https://www.who.int/about/governance/constitution (Accessed: 25 November 2025).  </a:t>
            </a:r>
          </a:p>
          <a:p>
            <a:br>
              <a:rPr lang="en-GB"/>
            </a:br>
            <a:endParaRPr lang="en-GB"/>
          </a:p>
          <a:p>
            <a:r>
              <a:rPr lang="en-GB"/>
              <a:t>World Health Organization (2024) Health and well-being / SDG 3. Available at: https://www.who.int/data/gho/data/themes/world-health-statistics (Accessed: 25 November 2025).  </a:t>
            </a:r>
          </a:p>
          <a:p>
            <a:br>
              <a:rPr lang="en-GB"/>
            </a:br>
            <a:endParaRPr lang="en-GB"/>
          </a:p>
          <a:p>
            <a:r>
              <a:rPr lang="en-GB"/>
              <a:t>United Nations (n.d.) Sustainable Development Goal 3: Ensure healthy lives and promote well-being for all at all ages. Available at: https://www.un.org/sustainabledevelopment/health/ (Accessed: 25 November 2025).  </a:t>
            </a:r>
          </a:p>
          <a:p>
            <a:br>
              <a:rPr lang="en-GB"/>
            </a:br>
            <a:endParaRPr lang="en-GB"/>
          </a:p>
          <a:p>
            <a:r>
              <a:rPr lang="en-GB"/>
              <a:t>World Health Organization (2014) The Helsinki Statement on Health in All Policies. Available at: https://www.who.int/publications/i/item/9789241506908 (Accessed: 25 November 2025).  </a:t>
            </a:r>
          </a:p>
          <a:p>
            <a:br>
              <a:rPr lang="en-GB"/>
            </a:br>
            <a:endParaRPr lang="en-GB"/>
          </a:p>
          <a:p>
            <a:r>
              <a:rPr lang="en-GB"/>
              <a:t>Engel, G.L. (1977) ‘The need for a new medical model: a challenge for biomedicine’, Science, 196(4286), pp. 129-136. Available at: https://pubmed.ncbi.nlm.nih.gov/847460/ (Accessed: 25 November 2025).  </a:t>
            </a:r>
          </a:p>
          <a:p>
            <a:br>
              <a:rPr lang="en-GB"/>
            </a:br>
            <a:endParaRPr lang="en-GB"/>
          </a:p>
          <a:p>
            <a:r>
              <a:rPr lang="en-GB"/>
              <a:t>NHS England (2019) The NHS Long Term Plan. Available at: https://www.longtermplan.nhs.uk/ (Accessed: 25 November 2025).  </a:t>
            </a:r>
          </a:p>
          <a:p>
            <a:br>
              <a:rPr lang="en-GB"/>
            </a:br>
            <a:endParaRPr lang="en-GB"/>
          </a:p>
        </p:txBody>
      </p:sp>
    </p:spTree>
    <p:extLst>
      <p:ext uri="{BB962C8B-B14F-4D97-AF65-F5344CB8AC3E}">
        <p14:creationId xmlns:p14="http://schemas.microsoft.com/office/powerpoint/2010/main" val="3934502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1BA200-0AA5-7AB0-136C-EA92D0C57B77}"/>
              </a:ext>
            </a:extLst>
          </p:cNvPr>
          <p:cNvSpPr txBox="1"/>
          <p:nvPr/>
        </p:nvSpPr>
        <p:spPr>
          <a:xfrm>
            <a:off x="584200" y="342900"/>
            <a:ext cx="8559800" cy="6186309"/>
          </a:xfrm>
          <a:prstGeom prst="rect">
            <a:avLst/>
          </a:prstGeom>
          <a:noFill/>
        </p:spPr>
        <p:txBody>
          <a:bodyPr wrap="square">
            <a:spAutoFit/>
          </a:bodyPr>
          <a:lstStyle/>
          <a:p>
            <a:r>
              <a:rPr lang="en-GB"/>
              <a:t>Marmot, M. et al. (2020) Health equity in England: The Marmot review 10 years on. Institute of Health Equity. Available at: https://www.instituteofhealthequity.org/resources-reports/marmot-review-10-years-on (Accessed: 25 November 2025).  </a:t>
            </a:r>
          </a:p>
          <a:p>
            <a:br>
              <a:rPr lang="en-GB"/>
            </a:br>
            <a:endParaRPr lang="en-GB"/>
          </a:p>
          <a:p>
            <a:endParaRPr lang="en-GB"/>
          </a:p>
          <a:p>
            <a:endParaRPr lang="en-GB"/>
          </a:p>
          <a:p>
            <a:endParaRPr lang="en-GB"/>
          </a:p>
          <a:p>
            <a:r>
              <a:rPr lang="en-GB"/>
              <a:t>Care Act 2014 (c.23). Available at: https://www.legislation.gov.uk/ukpga/2014/23/contents (Accessed: 25 November 2025).  </a:t>
            </a:r>
          </a:p>
          <a:p>
            <a:br>
              <a:rPr lang="en-GB"/>
            </a:br>
            <a:endParaRPr lang="en-GB"/>
          </a:p>
          <a:p>
            <a:r>
              <a:rPr lang="en-GB"/>
              <a:t>NICE (2024) Guidance and evidence on mental health and wellbeing / lifestyle and wellbeing topics. Available at: https://www.nice.org.uk/guidance (Accessed: 25 November 2025).  </a:t>
            </a:r>
          </a:p>
          <a:p>
            <a:br>
              <a:rPr lang="en-GB"/>
            </a:br>
            <a:endParaRPr lang="en-GB"/>
          </a:p>
          <a:p>
            <a:r>
              <a:rPr lang="en-GB"/>
              <a:t>Nuffield Trust / NHS Long Term Plan PDF (2019) NHS Long Term Plan (pdf). Available at: https://www.nuffieldtrust.org.uk/sites/default/files/2019-12/nhs-long-term-plan. (Accessed: 25 November 2025).  </a:t>
            </a:r>
          </a:p>
        </p:txBody>
      </p:sp>
    </p:spTree>
    <p:extLst>
      <p:ext uri="{BB962C8B-B14F-4D97-AF65-F5344CB8AC3E}">
        <p14:creationId xmlns:p14="http://schemas.microsoft.com/office/powerpoint/2010/main" val="2759939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44119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Health, Wellbeing and Sustainable Development</vt:lpstr>
      <vt:lpstr>Definition and discussion of key concepts   Health — commonly defined as “a state of complete physical, mental and social well-being and not merely the absence of disease or infirmity.” (World Health Organization, 1948).     Wellbeing — a holistic construct that covers physical, mental, emotional and social dimensions; contemporary health policy treats wellbeing as a target outcome (WHO, 2024).     Sustainable development (health context) — meeting present needs without compromising future generations; health is embedded in the UN Sustainable Development Goals (notably SDG 3: Ensure healthy lives and promote wellbeing for all at all ages). (United Nations / WHO).     Importance in modern policy — these concepts have grown central to health strategies worldwide: SDG 3 places wellbeing at the centre of Development, and national plans (e.g. NHS Long Term Plan) explicitly shift care from “sickness to prevention” and embed wellbeing goals</vt:lpstr>
      <vt:lpstr>Integration of health and wellbeing approaches  Holistic integration: Health systems increasingly adopt models that combine physical, mental and social care rather than treating conditions in isolation  for  example integrated care pathways, mental-health parity initiatives and community wellbeing programmes. (NICE; NHS Long Term Plan).   Sustainable development frameworks in policy: “Health in All Policies” (HiAP) is a cross-sectoral approach urging policymakers to consider health impacts in all policy areas; the Helsinki Statement and WHO frameworks provide guidance for operationalising HiAP.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2220163@student.uwtsd.ac.uk</dc:creator>
  <cp:lastModifiedBy>Saica Bi (2220163)</cp:lastModifiedBy>
  <cp:revision>2</cp:revision>
  <dcterms:created xsi:type="dcterms:W3CDTF">2025-11-25T12:05:50Z</dcterms:created>
  <dcterms:modified xsi:type="dcterms:W3CDTF">2025-11-25T20:36:16Z</dcterms:modified>
</cp:coreProperties>
</file>