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4"/>
  </p:sldMasterIdLst>
  <p:notesMasterIdLst>
    <p:notesMasterId r:id="rId13"/>
  </p:notesMasterIdLst>
  <p:handoutMasterIdLst>
    <p:handoutMasterId r:id="rId14"/>
  </p:handoutMasterIdLst>
  <p:sldIdLst>
    <p:sldId id="288" r:id="rId5"/>
    <p:sldId id="260" r:id="rId6"/>
    <p:sldId id="257" r:id="rId7"/>
    <p:sldId id="261" r:id="rId8"/>
    <p:sldId id="259" r:id="rId9"/>
    <p:sldId id="289" r:id="rId10"/>
    <p:sldId id="290" r:id="rId11"/>
    <p:sldId id="29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4474" autoAdjust="0"/>
  </p:normalViewPr>
  <p:slideViewPr>
    <p:cSldViewPr snapToGrid="0" snapToObjects="1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FA637AC-751E-9E9D-7175-A0FADF858F5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645920"/>
            <a:ext cx="7772400" cy="4572000"/>
          </a:xfrm>
        </p:spPr>
        <p:txBody>
          <a:bodyPr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baseline="0">
                <a:solidFill>
                  <a:schemeClr val="tx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731520"/>
            <a:ext cx="6858000" cy="731520"/>
          </a:xfrm>
        </p:spPr>
        <p:txBody>
          <a:bodyPr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 b="0" i="0">
                <a:solidFill>
                  <a:schemeClr val="tx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ja-JP" noProof="0"/>
              <a:t>Click to edit Master subtitle style</a:t>
            </a:r>
            <a:endParaRPr lang="en-US" altLang="ja-JP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31E1467-7F21-7E40-BF7A-27FECC27EFB8}"/>
              </a:ext>
            </a:extLst>
          </p:cNvPr>
          <p:cNvGrpSpPr/>
          <p:nvPr userDrawn="1"/>
        </p:nvGrpSpPr>
        <p:grpSpPr>
          <a:xfrm>
            <a:off x="8208409" y="591476"/>
            <a:ext cx="3257061" cy="3329423"/>
            <a:chOff x="8490839" y="413500"/>
            <a:chExt cx="3257061" cy="3329423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7D81FEF9-779F-20FF-5FC1-5D766A29353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8341911">
              <a:off x="9344585" y="677068"/>
              <a:ext cx="2057606" cy="2724154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9CCC497C-E1BC-E9FA-71FF-2422756A4A8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1767570">
              <a:off x="10241214" y="491479"/>
              <a:ext cx="529789" cy="550166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C3B983FC-FFFB-72DC-76ED-D5B4822D91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65259" y="450169"/>
              <a:ext cx="782641" cy="812743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314DFC72-C039-4990-8FBE-CD9655DD6B5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3252117" flipH="1">
              <a:off x="8490839" y="413500"/>
              <a:ext cx="782641" cy="812743"/>
            </a:xfrm>
            <a:prstGeom prst="rect">
              <a:avLst/>
            </a:prstGeom>
          </p:spPr>
        </p:pic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C9D146A-74DD-B2C2-3952-AFC3A7AE5A8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3566579">
              <a:off x="11156191" y="3188887"/>
              <a:ext cx="543582" cy="5644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14A4B7E5-B9DF-4656-97A9-2E604E49E20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60195EE-CFED-7B58-C5A5-E6E1E87B304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914400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3E18BAB-7B25-780A-BE65-350200AA4D7A}"/>
              </a:ext>
            </a:extLst>
          </p:cNvPr>
          <p:cNvGrpSpPr/>
          <p:nvPr userDrawn="1"/>
        </p:nvGrpSpPr>
        <p:grpSpPr>
          <a:xfrm>
            <a:off x="577213" y="507265"/>
            <a:ext cx="3844662" cy="3928902"/>
            <a:chOff x="797347" y="638844"/>
            <a:chExt cx="3729519" cy="381123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D24158F-3B6B-E5FD-893D-E161110F443C}"/>
                </a:ext>
              </a:extLst>
            </p:cNvPr>
            <p:cNvSpPr/>
            <p:nvPr/>
          </p:nvSpPr>
          <p:spPr>
            <a:xfrm>
              <a:off x="1285729" y="1158795"/>
              <a:ext cx="2771335" cy="277133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55E909EE-5132-14BC-E20E-412B591A616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396138">
              <a:off x="797347" y="2793821"/>
              <a:ext cx="2505773" cy="1422196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B6888180-4AC6-A959-2940-10BF0CA404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5926" y="638844"/>
              <a:ext cx="3710940" cy="381123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2822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FE40C8E-7A79-6285-A56D-54B714BE5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639420" y="731520"/>
            <a:ext cx="10913161" cy="13716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3258B21D-A539-48D1-461B-7C16E045A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203704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1D1FCDB-AFA4-5977-8DBB-07E6F6BDD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2203704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45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73152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0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159AF6-DC73-3F3B-4DE1-FF96E102AD91}"/>
              </a:ext>
            </a:extLst>
          </p:cNvPr>
          <p:cNvGrpSpPr/>
          <p:nvPr userDrawn="1"/>
        </p:nvGrpSpPr>
        <p:grpSpPr>
          <a:xfrm>
            <a:off x="5151782" y="718837"/>
            <a:ext cx="6448714" cy="1109963"/>
            <a:chOff x="5151782" y="718837"/>
            <a:chExt cx="6448714" cy="1109963"/>
          </a:xfrm>
        </p:grpSpPr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FF27E39F-E57E-E1BA-1D9F-200F07AF3D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33966" r="30980"/>
            <a:stretch/>
          </p:blipFill>
          <p:spPr>
            <a:xfrm flipV="1">
              <a:off x="5151782" y="731520"/>
              <a:ext cx="3060401" cy="1097280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AE6E711D-4BC1-A8B6-96F6-4D100948DD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67374"/>
            <a:stretch/>
          </p:blipFill>
          <p:spPr>
            <a:xfrm flipV="1">
              <a:off x="8752114" y="731520"/>
              <a:ext cx="2848382" cy="1097280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2966DB51-3326-B7CD-79CC-419B0BAA4EC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21001933">
              <a:off x="8148575" y="718837"/>
              <a:ext cx="716638" cy="7442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6097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808" y="2340864"/>
            <a:ext cx="3849624" cy="3840480"/>
          </a:xfrm>
        </p:spPr>
        <p:txBody>
          <a:bodyPr lIns="0" tIns="0" rIns="0" bIns="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7F250DD-8A39-BA2C-52AA-D45675F76B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49900" y="2341563"/>
            <a:ext cx="5815584" cy="4524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550408" y="2794683"/>
            <a:ext cx="5696712" cy="3532965"/>
          </a:xfrm>
        </p:spPr>
        <p:txBody>
          <a:bodyPr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FA209F-9796-B2AD-2E33-AE47DA0240A3}"/>
              </a:ext>
            </a:extLst>
          </p:cNvPr>
          <p:cNvCxnSpPr/>
          <p:nvPr userDrawn="1"/>
        </p:nvCxnSpPr>
        <p:spPr>
          <a:xfrm>
            <a:off x="5043951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03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D119E5E-F8F1-0767-C2E4-4F21FEBDA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554480"/>
            <a:ext cx="6400800" cy="2103120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3840480"/>
            <a:ext cx="6400800" cy="22860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2423177-D8B7-2418-2C26-96BD628397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0376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58A9C5B8-2990-93CB-7146-611D366766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2738" r="35243"/>
          <a:stretch/>
        </p:blipFill>
        <p:spPr>
          <a:xfrm>
            <a:off x="740233" y="470266"/>
            <a:ext cx="2562499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92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5CB646E-623F-ACC0-0BCC-D09DB046C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152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AE407CB-377A-BED8-EF6C-5B5B9D236E9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468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77439"/>
            <a:ext cx="2834640" cy="3657599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361688" y="2377440"/>
            <a:ext cx="6986016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987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41248" y="2377440"/>
            <a:ext cx="10515600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547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2560320"/>
            <a:ext cx="6400800" cy="365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15784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2EFE84E-0920-FAF1-6CA8-DC5A96D2F870}"/>
              </a:ext>
            </a:extLst>
          </p:cNvPr>
          <p:cNvGrpSpPr/>
          <p:nvPr userDrawn="1"/>
        </p:nvGrpSpPr>
        <p:grpSpPr>
          <a:xfrm rot="15816438">
            <a:off x="615660" y="629558"/>
            <a:ext cx="1484669" cy="1452524"/>
            <a:chOff x="5437042" y="654465"/>
            <a:chExt cx="1484669" cy="1452524"/>
          </a:xfrm>
        </p:grpSpPr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E01DCE20-09C5-0306-8775-265D4CF977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4939004">
              <a:off x="5444492" y="657537"/>
              <a:ext cx="387385" cy="402285"/>
            </a:xfrm>
            <a:prstGeom prst="rect">
              <a:avLst/>
            </a:prstGeom>
          </p:spPr>
        </p:pic>
        <p:pic>
          <p:nvPicPr>
            <p:cNvPr id="20" name="Graphic 19">
              <a:extLst>
                <a:ext uri="{FF2B5EF4-FFF2-40B4-BE49-F238E27FC236}">
                  <a16:creationId xmlns:a16="http://schemas.microsoft.com/office/drawing/2014/main" id="{92584158-AAE2-FED3-948E-78EE07EE2C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9194546">
              <a:off x="6479159" y="654465"/>
              <a:ext cx="442552" cy="459573"/>
            </a:xfrm>
            <a:prstGeom prst="rect">
              <a:avLst/>
            </a:prstGeom>
          </p:spPr>
        </p:pic>
        <p:pic>
          <p:nvPicPr>
            <p:cNvPr id="21" name="Graphic 20">
              <a:extLst>
                <a:ext uri="{FF2B5EF4-FFF2-40B4-BE49-F238E27FC236}">
                  <a16:creationId xmlns:a16="http://schemas.microsoft.com/office/drawing/2014/main" id="{722E4E58-0AB1-23E3-BD3F-B997103B9D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715989">
              <a:off x="5893647" y="1267000"/>
              <a:ext cx="808878" cy="8399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1715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2340864"/>
            <a:ext cx="5486400" cy="3749040"/>
          </a:xfrm>
        </p:spPr>
        <p:txBody>
          <a:bodyPr lIns="91440" tIns="45720" rIns="91440" bIns="45720" anchor="t" anchorCtr="0"/>
          <a:lstStyle>
            <a:lvl1pPr marL="512064" indent="-512064">
              <a:buClr>
                <a:schemeClr val="tx1"/>
              </a:buClr>
              <a:buSzPct val="100000"/>
              <a:buFont typeface="+mj-lt"/>
              <a:buAutoNum type="arabicPeriod"/>
              <a:defRPr sz="1800"/>
            </a:lvl1pPr>
            <a:lvl2pPr marL="1028700" indent="-342900">
              <a:buClr>
                <a:schemeClr val="tx1"/>
              </a:buClr>
              <a:buSzPct val="100000"/>
              <a:buFont typeface="+mj-lt"/>
              <a:buAutoNum type="alphaLcPeriod"/>
              <a:defRPr sz="1600"/>
            </a:lvl2pPr>
            <a:lvl3pPr marL="1543050" indent="-400050">
              <a:buClr>
                <a:schemeClr val="tx1"/>
              </a:buClr>
              <a:buSzPct val="100000"/>
              <a:buFont typeface="+mj-lt"/>
              <a:buAutoNum type="romanLcPeriod"/>
              <a:defRPr sz="1600"/>
            </a:lvl3pPr>
            <a:lvl4pPr marL="1943100" indent="-342900">
              <a:buClr>
                <a:schemeClr val="tx1"/>
              </a:buClr>
              <a:buSzPct val="100000"/>
              <a:buFont typeface="+mj-lt"/>
              <a:buAutoNum type="arabicParenR"/>
              <a:defRPr sz="1600"/>
            </a:lvl4pPr>
            <a:lvl5pPr marL="2400300" indent="-342900">
              <a:buClr>
                <a:schemeClr val="tx1"/>
              </a:buClr>
              <a:buSzPct val="100000"/>
              <a:buFont typeface="+mj-lt"/>
              <a:buAutoNum type="alphaLcParenR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885432" y="2340864"/>
            <a:ext cx="2834640" cy="3840480"/>
          </a:xfrm>
        </p:spPr>
        <p:txBody>
          <a:bodyPr anchor="t" anchorCtr="0"/>
          <a:lstStyle>
            <a:lvl1pPr marL="0" indent="0">
              <a:buClr>
                <a:schemeClr val="accent1"/>
              </a:buClr>
              <a:buSzPct val="90000"/>
              <a:buNone/>
              <a:defRPr sz="1800"/>
            </a:lvl1pPr>
            <a:lvl2pPr marL="457200" indent="-228600">
              <a:buClr>
                <a:schemeClr val="accent1"/>
              </a:buClr>
              <a:buSzPct val="90000"/>
              <a:defRPr sz="1600"/>
            </a:lvl2pPr>
            <a:lvl3pPr marL="914400" indent="-228600">
              <a:buClr>
                <a:schemeClr val="accent1"/>
              </a:buClr>
              <a:buSzPct val="90000"/>
              <a:defRPr sz="1600"/>
            </a:lvl3pPr>
            <a:lvl4pPr marL="13716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D4B7AC-0A74-D081-4126-7D5BB0DF978A}"/>
              </a:ext>
            </a:extLst>
          </p:cNvPr>
          <p:cNvCxnSpPr/>
          <p:nvPr userDrawn="1"/>
        </p:nvCxnSpPr>
        <p:spPr>
          <a:xfrm>
            <a:off x="6478854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Graphic 3">
            <a:extLst>
              <a:ext uri="{FF2B5EF4-FFF2-40B4-BE49-F238E27FC236}">
                <a16:creationId xmlns:a16="http://schemas.microsoft.com/office/drawing/2014/main" id="{B193C94A-0AB2-B395-E722-487D1EB8AC54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69293"/>
          <a:stretch/>
        </p:blipFill>
        <p:spPr>
          <a:xfrm rot="16200000">
            <a:off x="9209319" y="2954216"/>
            <a:ext cx="3351115" cy="13716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B79E72A1-BF08-EE06-7D8C-4AA04F7849E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5533699" flipH="1">
            <a:off x="10582146" y="593463"/>
            <a:ext cx="831783" cy="863775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3A906E1-E32B-5A1F-2D56-B49187E0F22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6066301" flipH="1" flipV="1">
            <a:off x="10582146" y="5416335"/>
            <a:ext cx="831783" cy="86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89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4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4A504C4-F594-8A14-20FD-71ABDA846B4B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5303520" cy="4023360"/>
          </a:xfrm>
        </p:spPr>
        <p:txBody>
          <a:bodyPr lIns="0" rIns="0">
            <a:norm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0" indent="0">
              <a:buNone/>
              <a:defRPr sz="20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EECEFCD-B1A9-DF64-DD0A-FB2E7AE952D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37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254339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06A8E3A-8DBF-0542-BC99-444DCA0CC2C2}" type="datetimeFigureOut">
              <a:rPr lang="en-US" smtClean="0"/>
              <a:pPr/>
              <a:t>7/19/2026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254339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254339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03" r:id="rId2"/>
    <p:sldLayoutId id="2147483695" r:id="rId3"/>
    <p:sldLayoutId id="2147483694" r:id="rId4"/>
    <p:sldLayoutId id="2147483696" r:id="rId5"/>
    <p:sldLayoutId id="2147483704" r:id="rId6"/>
    <p:sldLayoutId id="2147483698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0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0" kern="1200" spc="150" baseline="0">
          <a:solidFill>
            <a:schemeClr val="tx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3D0CB20F-6AE1-1AD7-2AA5-50FACF083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8916" y="838200"/>
            <a:ext cx="6214655" cy="1123406"/>
          </a:xfrm>
        </p:spPr>
        <p:txBody>
          <a:bodyPr lIns="0" tIns="0" rIns="0" bIns="0">
            <a:normAutofit fontScale="90000"/>
          </a:bodyPr>
          <a:lstStyle/>
          <a:p>
            <a:r>
              <a:rPr lang="en-US" dirty="0"/>
              <a:t>Basil`s Bakery:</a:t>
            </a:r>
            <a:br>
              <a:rPr lang="en-US" dirty="0"/>
            </a:br>
            <a:r>
              <a:rPr lang="en-US" dirty="0"/>
              <a:t>Analysis of sale</a:t>
            </a:r>
          </a:p>
        </p:txBody>
      </p:sp>
      <p:sp>
        <p:nvSpPr>
          <p:cNvPr id="21" name="Subtitle 20">
            <a:extLst>
              <a:ext uri="{FF2B5EF4-FFF2-40B4-BE49-F238E27FC236}">
                <a16:creationId xmlns:a16="http://schemas.microsoft.com/office/drawing/2014/main" id="{6736B65B-9159-75EE-D968-9BF18FF2DD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4806" y="5227319"/>
            <a:ext cx="6858000" cy="1123405"/>
          </a:xfrm>
        </p:spPr>
        <p:txBody>
          <a:bodyPr lIns="0" tIns="0" rIns="0" bIns="0">
            <a:normAutofit fontScale="92500" lnSpcReduction="10000"/>
          </a:bodyPr>
          <a:lstStyle/>
          <a:p>
            <a:r>
              <a:rPr lang="en-US" altLang="ja-JP" dirty="0"/>
              <a:t>Presented By: Cintia Dominika Horvath</a:t>
            </a:r>
          </a:p>
          <a:p>
            <a:r>
              <a:rPr lang="en-US" altLang="ja-JP" dirty="0"/>
              <a:t>Student ID: 2532380</a:t>
            </a:r>
          </a:p>
          <a:p>
            <a:r>
              <a:rPr lang="en-US" altLang="ja-JP" dirty="0"/>
              <a:t>Problem Solving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582319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4937760" cy="4023360"/>
          </a:xfrm>
          <a:noFill/>
        </p:spPr>
        <p:txBody>
          <a:bodyPr lIns="0" tIns="0" rIns="0" bIns="0" anchor="ctr" anchorCtr="0">
            <a:noAutofit/>
          </a:bodyPr>
          <a:lstStyle/>
          <a:p>
            <a:r>
              <a:rPr lang="en-US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  <a:noFill/>
        </p:spPr>
        <p:txBody>
          <a:bodyPr lIns="0" tIns="0" rIns="0" bIns="0" anchor="ctr" anchorCtr="0">
            <a:normAutofit/>
          </a:bodyPr>
          <a:lstStyle/>
          <a:p>
            <a:r>
              <a:rPr lang="en-US" sz="2800" b="1" dirty="0"/>
              <a:t>Overview of Basil`s Bakery: independent small business based in Coventry UK</a:t>
            </a:r>
          </a:p>
          <a:p>
            <a:r>
              <a:rPr lang="en-US" sz="2800" b="1" dirty="0"/>
              <a:t>How the business grew over time</a:t>
            </a:r>
          </a:p>
          <a:p>
            <a:r>
              <a:rPr lang="en-US" sz="2800" b="1" dirty="0"/>
              <a:t>Problems Basil`s Bakery was facing during lockdown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552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6198" y="413657"/>
            <a:ext cx="7173687" cy="914400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sz="3200" b="1" dirty="0"/>
              <a:t>Overview of Basil`s Bakery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ECEBD4-35BF-26BB-D438-DA43EBD5EE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2024743"/>
            <a:ext cx="6400800" cy="4284617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dirty="0"/>
              <a:t>Basil`s bakery was is a small independent business that opened in 2015 by Basil himself.</a:t>
            </a:r>
          </a:p>
          <a:p>
            <a:r>
              <a:rPr lang="en-US" dirty="0"/>
              <a:t>It is located in a shopping retail park in Coventry Uk. </a:t>
            </a:r>
          </a:p>
          <a:p>
            <a:r>
              <a:rPr lang="en-US" dirty="0"/>
              <a:t>Basil is an accomplished artisan baker who makes contemporary styled cakes, pastries and breads from organic ingredients.</a:t>
            </a:r>
          </a:p>
          <a:p>
            <a:r>
              <a:rPr lang="en-US" dirty="0"/>
              <a:t>The bakery was going very well the annual sales was high and increasing for the past 4 to 5 years</a:t>
            </a:r>
          </a:p>
        </p:txBody>
      </p:sp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006" y="2090493"/>
            <a:ext cx="4134394" cy="4114800"/>
          </a:xfrm>
          <a:noFill/>
        </p:spPr>
        <p:txBody>
          <a:bodyPr lIns="0" tIns="0" rIns="0" bIns="0">
            <a:noAutofit/>
          </a:bodyPr>
          <a:lstStyle/>
          <a:p>
            <a:r>
              <a:rPr lang="en-GB" b="1" dirty="0"/>
              <a:t>scope of the issues impacting Basil’s Bakery </a:t>
            </a:r>
            <a:br>
              <a:rPr lang="en-GB" b="1" dirty="0"/>
            </a:br>
            <a:r>
              <a:rPr lang="en-GB" b="1" dirty="0"/>
              <a:t>stagnation of sales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543" y="1709493"/>
            <a:ext cx="6166539" cy="4114800"/>
          </a:xfrm>
          <a:noFill/>
        </p:spPr>
        <p:txBody>
          <a:bodyPr lIns="0" tIns="0" rIns="0" bIns="0">
            <a:normAutofit lnSpcReduction="10000"/>
          </a:bodyPr>
          <a:lstStyle/>
          <a:p>
            <a:r>
              <a:rPr lang="en-US" dirty="0"/>
              <a:t>Basil`s Bakery was losing costumers due to the business closing in the retail park  where the bakery was based , where his mainly loyal costumers was coming from.</a:t>
            </a:r>
          </a:p>
          <a:p>
            <a:r>
              <a:rPr lang="en-US" dirty="0"/>
              <a:t>Since 2020 many people was working from home due to lockdown , therefore he did not get many costumers coming in the bakery. </a:t>
            </a:r>
          </a:p>
          <a:p>
            <a:r>
              <a:rPr lang="en-US" dirty="0"/>
              <a:t>Costumers were ordering for delivery which this service he could not provide as he had to be there on site to bake the products. </a:t>
            </a:r>
          </a:p>
          <a:p>
            <a:r>
              <a:rPr lang="en-US" dirty="0"/>
              <a:t>Many people wanted to pre order , however there was a high waiting time and he could not answer phone calls sometimes due to busy periods which meant loss to the business</a:t>
            </a:r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446868-83F0-CEEF-5E60-6D55C93B5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1228" y="685800"/>
            <a:ext cx="6400800" cy="731520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sz="3600" b="1" dirty="0"/>
              <a:t>5W2H</a:t>
            </a:r>
          </a:p>
        </p:txBody>
      </p:sp>
      <p:pic>
        <p:nvPicPr>
          <p:cNvPr id="10" name="Picture Placeholder 9" descr="A mountain view through flowers on a tree">
            <a:extLst>
              <a:ext uri="{FF2B5EF4-FFF2-40B4-BE49-F238E27FC236}">
                <a16:creationId xmlns:a16="http://schemas.microsoft.com/office/drawing/2014/main" id="{A6601023-33B9-F08C-D175-8659CBDC50EA}"/>
              </a:ext>
            </a:extLst>
          </p:cNvPr>
          <p:cNvPicPr>
            <a:picLocks noGrp="1"/>
          </p:cNvPicPr>
          <p:nvPr>
            <p:ph type="pic" sz="quarter" idx="13"/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0132" r="30132"/>
          <a:stretch/>
        </p:blipFill>
        <p:spPr>
          <a:xfrm>
            <a:off x="731520" y="685800"/>
            <a:ext cx="3840480" cy="5486400"/>
          </a:xfrm>
          <a:solidFill>
            <a:schemeClr val="bg1">
              <a:lumMod val="95000"/>
            </a:schemeClr>
          </a:solidFill>
          <a:ln w="6350">
            <a:noFill/>
          </a:ln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E048105-6BF0-6AE0-47FA-6FD3605681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402662"/>
              </p:ext>
            </p:extLst>
          </p:nvPr>
        </p:nvGraphicFramePr>
        <p:xfrm>
          <a:off x="4735284" y="1251857"/>
          <a:ext cx="7101116" cy="548455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550558">
                  <a:extLst>
                    <a:ext uri="{9D8B030D-6E8A-4147-A177-3AD203B41FA5}">
                      <a16:colId xmlns:a16="http://schemas.microsoft.com/office/drawing/2014/main" val="829350837"/>
                    </a:ext>
                  </a:extLst>
                </a:gridCol>
                <a:gridCol w="3550558">
                  <a:extLst>
                    <a:ext uri="{9D8B030D-6E8A-4147-A177-3AD203B41FA5}">
                      <a16:colId xmlns:a16="http://schemas.microsoft.com/office/drawing/2014/main" val="3445392890"/>
                    </a:ext>
                  </a:extLst>
                </a:gridCol>
              </a:tblGrid>
              <a:tr h="455355">
                <a:tc>
                  <a:txBody>
                    <a:bodyPr/>
                    <a:lstStyle/>
                    <a:p>
                      <a:r>
                        <a:rPr lang="en-GB" dirty="0"/>
                        <a:t>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Answer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539286"/>
                  </a:ext>
                </a:extLst>
              </a:tr>
              <a:tr h="477127">
                <a:tc>
                  <a:txBody>
                    <a:bodyPr/>
                    <a:lstStyle/>
                    <a:p>
                      <a:r>
                        <a:rPr lang="en-GB" dirty="0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Basil the owner ,costumers, local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6140698"/>
                  </a:ext>
                </a:extLst>
              </a:tr>
              <a:tr h="477127">
                <a:tc>
                  <a:txBody>
                    <a:bodyPr/>
                    <a:lstStyle/>
                    <a:p>
                      <a:r>
                        <a:rPr lang="en-GB" dirty="0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Rising costs , less costumers, declined service requests, 25% sales down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929917"/>
                  </a:ext>
                </a:extLst>
              </a:tr>
              <a:tr h="477127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Coventry UK in shopping retail park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0793878"/>
                  </a:ext>
                </a:extLst>
              </a:tr>
              <a:tr h="477127">
                <a:tc>
                  <a:txBody>
                    <a:bodyPr/>
                    <a:lstStyle/>
                    <a:p>
                      <a:r>
                        <a:rPr lang="en-GB" dirty="0"/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 from 2020 in business and haven’t recovered since 2023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248457"/>
                  </a:ext>
                </a:extLst>
              </a:tr>
              <a:tr h="477127">
                <a:tc>
                  <a:txBody>
                    <a:bodyPr/>
                    <a:lstStyle/>
                    <a:p>
                      <a:r>
                        <a:rPr lang="en-GB" dirty="0"/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Changes of environment, no new services provided or enough staff and change of work habits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6359602"/>
                  </a:ext>
                </a:extLst>
              </a:tr>
              <a:tr h="477127">
                <a:tc>
                  <a:txBody>
                    <a:bodyPr/>
                    <a:lstStyle/>
                    <a:p>
                      <a:r>
                        <a:rPr lang="en-GB" dirty="0"/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costumers, less profit, rising costs and bills, lower sale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6737160"/>
                  </a:ext>
                </a:extLst>
              </a:tr>
              <a:tr h="477127">
                <a:tc>
                  <a:txBody>
                    <a:bodyPr/>
                    <a:lstStyle/>
                    <a:p>
                      <a:r>
                        <a:rPr lang="en-GB" dirty="0"/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There was a drop of sale 25% ever since then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6865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30D7A-B45C-04FB-8CAC-D83E220AF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2448" y="346165"/>
            <a:ext cx="4937760" cy="770709"/>
          </a:xfrm>
        </p:spPr>
        <p:txBody>
          <a:bodyPr/>
          <a:lstStyle/>
          <a:p>
            <a:r>
              <a:rPr lang="en-GB" b="1" dirty="0"/>
              <a:t>PESTEL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28202E-DC44-DB75-4BD1-4F638637B7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7250181"/>
              </p:ext>
            </p:extLst>
          </p:nvPr>
        </p:nvGraphicFramePr>
        <p:xfrm>
          <a:off x="914399" y="1219201"/>
          <a:ext cx="9927772" cy="550159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4963886">
                  <a:extLst>
                    <a:ext uri="{9D8B030D-6E8A-4147-A177-3AD203B41FA5}">
                      <a16:colId xmlns:a16="http://schemas.microsoft.com/office/drawing/2014/main" val="4235726075"/>
                    </a:ext>
                  </a:extLst>
                </a:gridCol>
                <a:gridCol w="4963886">
                  <a:extLst>
                    <a:ext uri="{9D8B030D-6E8A-4147-A177-3AD203B41FA5}">
                      <a16:colId xmlns:a16="http://schemas.microsoft.com/office/drawing/2014/main" val="3629233916"/>
                    </a:ext>
                  </a:extLst>
                </a:gridCol>
              </a:tblGrid>
              <a:tr h="733652">
                <a:tc>
                  <a:txBody>
                    <a:bodyPr/>
                    <a:lstStyle/>
                    <a:p>
                      <a:r>
                        <a:rPr lang="en-GB" dirty="0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 ON BASIL`S BAKERY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448718"/>
                  </a:ext>
                </a:extLst>
              </a:tr>
              <a:tr h="733652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COSTS FOR BUSINESS AND RULES LOCALLY MIGHT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092010"/>
                  </a:ext>
                </a:extLst>
              </a:tr>
              <a:tr h="733652">
                <a:tc>
                  <a:txBody>
                    <a:bodyPr/>
                    <a:lstStyle/>
                    <a:p>
                      <a:r>
                        <a:rPr lang="en-GB" dirty="0"/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INFLATION , HIGHER COSTS ,RISING BILLS,PRICEY PRODUCTS AS ITS ORGANIC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4562251"/>
                  </a:ext>
                </a:extLst>
              </a:tr>
              <a:tr h="738186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PEOPLE PREFER ORDERS, COSTUMERS HAVE THEIR OWN PREFERENCES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3595514"/>
                  </a:ext>
                </a:extLst>
              </a:tr>
              <a:tr h="733652">
                <a:tc>
                  <a:txBody>
                    <a:bodyPr/>
                    <a:lstStyle/>
                    <a:p>
                      <a:r>
                        <a:rPr lang="en-GB" dirty="0"/>
                        <a:t>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CAN'T PICK PHONE CALL DUE TO BUSY TIMES, NO PRE ORDERS OR DELIVERY SERVICES AVAILIABLE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7847121"/>
                  </a:ext>
                </a:extLst>
              </a:tr>
              <a:tr h="733652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 BUSINESESS CLOSING MEANING LESS COSTUMERS AROUND LEADING TO LESS PROFIT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9285639"/>
                  </a:ext>
                </a:extLst>
              </a:tr>
              <a:tr h="733652"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RULES CHANGING , HIGHER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8013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136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61ED3D0-AE6E-7AA3-72E8-99DBCA815C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Fishbone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5B73AF3-7674-A637-87EA-859852DA40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705600"/>
              </p:ext>
            </p:extLst>
          </p:nvPr>
        </p:nvGraphicFramePr>
        <p:xfrm>
          <a:off x="731520" y="1643743"/>
          <a:ext cx="8128000" cy="44595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74473012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273435422"/>
                    </a:ext>
                  </a:extLst>
                </a:gridCol>
              </a:tblGrid>
              <a:tr h="649514">
                <a:tc>
                  <a:txBody>
                    <a:bodyPr/>
                    <a:lstStyle/>
                    <a:p>
                      <a:r>
                        <a:rPr lang="en-GB" dirty="0"/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causes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981519"/>
                  </a:ext>
                </a:extLst>
              </a:tr>
              <a:tr h="649514">
                <a:tc>
                  <a:txBody>
                    <a:bodyPr/>
                    <a:lstStyle/>
                    <a:p>
                      <a:r>
                        <a:rPr lang="en-GB" dirty="0"/>
                        <a:t>Costumers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costumers due to people working from home, local businesses closing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348043"/>
                  </a:ext>
                </a:extLst>
              </a:tr>
              <a:tr h="682172">
                <a:tc>
                  <a:txBody>
                    <a:bodyPr/>
                    <a:lstStyle/>
                    <a:p>
                      <a:r>
                        <a:rPr lang="en-GB" dirty="0"/>
                        <a:t>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delivery provided, no pre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7232352"/>
                  </a:ext>
                </a:extLst>
              </a:tr>
              <a:tr h="649514">
                <a:tc>
                  <a:txBody>
                    <a:bodyPr/>
                    <a:lstStyle/>
                    <a:p>
                      <a:r>
                        <a:rPr lang="en-GB" dirty="0"/>
                        <a:t>Cost and Finances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 prices as organic products used, higher rent prices and bills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901627"/>
                  </a:ext>
                </a:extLst>
              </a:tr>
              <a:tr h="649514">
                <a:tc>
                  <a:txBody>
                    <a:bodyPr/>
                    <a:lstStyle/>
                    <a:p>
                      <a:r>
                        <a:rPr lang="en-GB" dirty="0"/>
                        <a:t>External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People shop from </a:t>
                      </a:r>
                      <a:r>
                        <a:rPr lang="en-GB" dirty="0" err="1"/>
                        <a:t>cheper</a:t>
                      </a:r>
                      <a:r>
                        <a:rPr lang="en-GB" dirty="0"/>
                        <a:t> places where they can find similar products, cost of living makes people shop less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749429"/>
                  </a:ext>
                </a:extLst>
              </a:tr>
              <a:tr h="649514">
                <a:tc>
                  <a:txBody>
                    <a:bodyPr/>
                    <a:lstStyle/>
                    <a:p>
                      <a:r>
                        <a:rPr lang="en-GB" dirty="0"/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There is no changes or anything new provided in the business over years and no 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910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2191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BF191-E087-C58D-A17B-0ABAB5B27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25634"/>
            <a:ext cx="5582194" cy="1097280"/>
          </a:xfrm>
        </p:spPr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1C59C-918D-B610-3334-3D09F0D68D9D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95800" y="1861457"/>
            <a:ext cx="6825343" cy="4500154"/>
          </a:xfrm>
        </p:spPr>
        <p:txBody>
          <a:bodyPr/>
          <a:lstStyle/>
          <a:p>
            <a:r>
              <a:rPr lang="en-GB" dirty="0"/>
              <a:t>I found that there was a loss in the business due to some services nor provided , for example no delivery service or no pre orders . This could have been avoided by having more staff or someone to just deliver the bakery and take the orders over the phone.</a:t>
            </a:r>
          </a:p>
          <a:p>
            <a:r>
              <a:rPr lang="en-GB" dirty="0"/>
              <a:t>Reducing the prices, giving offers and doing more marketing could helped getting the business back on track or at least Basil </a:t>
            </a:r>
            <a:r>
              <a:rPr lang="en-GB"/>
              <a:t>could seen </a:t>
            </a:r>
            <a:r>
              <a:rPr lang="en-GB" dirty="0"/>
              <a:t>the difference and do an overview</a:t>
            </a:r>
          </a:p>
          <a:p>
            <a:r>
              <a:rPr lang="en-GB" dirty="0"/>
              <a:t>Thinking about moving the bakery to a busier place could have attracted more costumers and the business could have been back on track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848433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ve Gradient ">
  <a:themeElements>
    <a:clrScheme name="Cherry Blossoms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CC3059"/>
      </a:accent1>
      <a:accent2>
        <a:srgbClr val="839985"/>
      </a:accent2>
      <a:accent3>
        <a:srgbClr val="FC9FAD"/>
      </a:accent3>
      <a:accent4>
        <a:srgbClr val="EED6AA"/>
      </a:accent4>
      <a:accent5>
        <a:srgbClr val="191C30"/>
      </a:accent5>
      <a:accent6>
        <a:srgbClr val="6E774E"/>
      </a:accent6>
      <a:hlink>
        <a:srgbClr val="E7456B"/>
      </a:hlink>
      <a:folHlink>
        <a:srgbClr val="F0C55F"/>
      </a:folHlink>
    </a:clrScheme>
    <a:fontScheme name="Custom 33">
      <a:majorFont>
        <a:latin typeface="Perpetua Titling MT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176810_win32_EF_v3" id="{23AE6A88-72AF-46C7-89B7-449EB9FADA56}" vid="{778CED17-04A8-4798-A8A2-38679DD162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06D6625-0C6A-47B9-9FF8-70FAB9A23E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D9A2D85B-06BE-42C0-9F9D-010F2E25A61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021479C-C6C8-4A13-8A99-BC01E1880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{902B586F-DEAF-4B04-8CE9-BBF8C36850AE}TF58dbd5ac-e030-4a6c-aa5c-b7bec167a205d1d5c9bc_win32-806cda859c51</Template>
  <TotalTime>106</TotalTime>
  <Words>599</Words>
  <Application>Microsoft Office PowerPoint</Application>
  <PresentationFormat>Widescreen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</vt:lpstr>
      <vt:lpstr>Perpetua Titling MT</vt:lpstr>
      <vt:lpstr>Creative Gradient </vt:lpstr>
      <vt:lpstr>Basil`s Bakery: Analysis of sale</vt:lpstr>
      <vt:lpstr>Introduction:</vt:lpstr>
      <vt:lpstr>Overview of Basil`s Bakery</vt:lpstr>
      <vt:lpstr>scope of the issues impacting Basil’s Bakery  stagnation of sales</vt:lpstr>
      <vt:lpstr>PowerPoint Presentation</vt:lpstr>
      <vt:lpstr>PESTEL</vt:lpstr>
      <vt:lpstr>PowerPoint Presentation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Dorina Horvath</dc:creator>
  <cp:lastModifiedBy>Cintia Dominika Horvath (2532380)</cp:lastModifiedBy>
  <cp:revision>1</cp:revision>
  <dcterms:created xsi:type="dcterms:W3CDTF">2026-07-19T08:35:41Z</dcterms:created>
  <dcterms:modified xsi:type="dcterms:W3CDTF">2026-07-19T10:22:09Z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