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7" roundtripDataSignature="AMtx7mh9wzuO6TjPq9G69bukpKWzSmWeF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DB73552-6251-4280-8708-9888334D427D}">
  <a:tblStyle styleId="{2DB73552-6251-4280-8708-9888334D427D}"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customschemas.google.com/relationships/presentationmetadata" Target="metadata"/><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2" name="Google Shape;9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8" name="Google Shape;9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The Year of Croeso 2025 campaign celebrates Welsh culture, language, and identity with warmth and kindness. A welcome and cultural immersion MICE event might boost Wales' tourism and culinary industry (Visitwales.com, 2025). To promote Welsh food tourism and culinary culture as national identities, Taste of Croeso: Culinary &amp; legacy Experience Expo will highlight regional producers, chefs, and legacy food artisans worldwide. A diverse, dynamic, and experience-led event will promote tourism with global food industry leaders and Welsh chefs (Adeotravel.com, 2025). In early June 2025, worldwide food wholesalers, tourist operators, culinary schools, and influencers will promote Croeso and generate business at Venue Cymru in Llandudno. Event contextual, market, operational, and financial aspects are assessed for feasibility.</a:t>
            </a:r>
            <a:endParaRPr/>
          </a:p>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 </a:t>
            </a:r>
            <a:br>
              <a:rPr lang="en-US" sz="1200">
                <a:solidFill>
                  <a:schemeClr val="dk1"/>
                </a:solidFill>
                <a:latin typeface="Arial"/>
                <a:ea typeface="Arial"/>
                <a:cs typeface="Arial"/>
                <a:sym typeface="Arial"/>
              </a:rPr>
            </a:br>
            <a:endParaRPr/>
          </a:p>
        </p:txBody>
      </p:sp>
      <p:sp>
        <p:nvSpPr>
          <p:cNvPr id="99" name="Google Shape;9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7" name="Google Shape;10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The multi-day Taste of Croeso: Culinary &amp; Heritage Experience Expo combines food, drink, hotels, and networking. Different from previous food festivals, it promotes culinary heritage, food source, and sustainable global cuisine. Welsh-inspired cooking, foraging, seminars, and cultural events will complement exhibitions (Gov.wales, 2025). The Year of Croeso "Sense of Place" project funds it. Food narrative, Welsh cuisine, regional food sources, and cuisine-culture ties will be at the Expo. Interactive Welsh region tasting pavilions, Michelin-starred chef exhibitions, and heritage recipe recreations are planned. Food trails, guided foraging, and produce-led events will be on North Wales' shore (Wijaya, Shantika and Sena, 2025). Venue Cymru in Llandudno is suitable for such an event due to its seaside position, meeting space, and accessibility to great hikes, coastal attractions, and hotels. Welsh natural, cultural, and culinary aspects are promoted via the event's regional hub outside the arena.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br>
              <a:rPr lang="en-US" sz="1200">
                <a:solidFill>
                  <a:schemeClr val="dk1"/>
                </a:solidFill>
                <a:latin typeface="Arial"/>
                <a:ea typeface="Arial"/>
                <a:cs typeface="Arial"/>
                <a:sym typeface="Arial"/>
              </a:rPr>
            </a:br>
            <a:endParaRPr/>
          </a:p>
        </p:txBody>
      </p:sp>
      <p:sp>
        <p:nvSpPr>
          <p:cNvPr id="108" name="Google Shape;10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This event targets worldwide food and beverage buyers, culinary school representatives, food writers, media influencers, tour operators, and travel trade professionals interested in food-based tourism. Genuine, local, and traditional food is sought worldwide. Food and tourism are promoting global travel (Cornelissen, 2022). Wales' organic farming, artisanal food, and cultural preservation may help them grow. According to the World Cuisine Travel Association, over 80% of travelers choose places based on cuisine, with over 50% making it their main reason. Wales lacks its neighbors' lamb, laver-bread, Caerphilly cheese, and artisan drinks (Stone, Migacz and Wolf, 2021). The sector is mature and ready for international exposure with more award-winning chefs and sustainable producers. Global demand for food and hospitality trade exhibitions remains robust. Dubai's Gulfood, Paris' SIAL, and London's International Food &amp; Drink Event draw similar audiences and income (Fox et al., 2014). Wales lacks a global food fair. Taste of Croeso, the first structured Welsh culinary and culture MICE event, benefits from this void.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r>
              <a:t/>
            </a:r>
            <a:endParaRPr/>
          </a:p>
        </p:txBody>
      </p:sp>
      <p:sp>
        <p:nvSpPr>
          <p:cNvPr id="119" name="Google Shape;11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The worldwide culinary tourism market is competitive. Ireland and Scotland promote food trade exhibitions and tourism. Welsh events are unique and strategic, challenging global stakeholders (Suzanne and Brouder, 2024). Visit Wales 2025 and market insights encourage relevance, industry support, and brand uniqueness at the Expo. Before June 2025, Visit Wales will promote events via trade networks, international tourism expos, teaser films, chef interviews, and virtual tastings (Rogers and Wynn-Moylan, 2022). Airline, hotel, and regional government promotions will target food sector and high-end tourism clients.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br>
              <a:rPr lang="en-US" sz="1200">
                <a:solidFill>
                  <a:schemeClr val="dk1"/>
                </a:solidFill>
                <a:latin typeface="Arial"/>
                <a:ea typeface="Arial"/>
                <a:cs typeface="Arial"/>
                <a:sym typeface="Arial"/>
              </a:rPr>
            </a:br>
            <a:endParaRPr/>
          </a:p>
        </p:txBody>
      </p:sp>
      <p:sp>
        <p:nvSpPr>
          <p:cNvPr id="128" name="Google Shape;12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4" name="Google Shape;14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Venue Cymru in Llandudno can host trade shows and entertainment events simultaneously. With 1,500 square meters of display, break-out, food, and tech (Venuecymru.co.uk, 2025). Croeso is surrounded by North Wales' best natural, heritage, and cultural attractions. Think early June 2025 for summer vacation. This scheduling maximizes commercial and media involvement and helps travelers extend vacations with culinary trails and local tours. This venue is ready for planning and operations. The event require safety authorities, event managers, hospitality coordinators, Welsh-English interpreters, AV technicians, culinary support personnel, and cultural hosts (Kumari, 2021). Traditional cooks, foragers, and sustainability experts will assure cultural authenticity and environmental compliance.</a:t>
            </a:r>
            <a:endParaRPr/>
          </a:p>
          <a:p>
            <a:pPr indent="0" lvl="0" marL="0" rtl="0" algn="just">
              <a:lnSpc>
                <a:spcPct val="100000"/>
              </a:lnSpc>
              <a:spcBef>
                <a:spcPts val="0"/>
              </a:spcBef>
              <a:spcAft>
                <a:spcPts val="0"/>
              </a:spcAft>
              <a:buSzPts val="1400"/>
              <a:buNone/>
            </a:pPr>
            <a:r>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 </a:t>
            </a:r>
            <a:br>
              <a:rPr lang="en-US" sz="1200">
                <a:solidFill>
                  <a:schemeClr val="dk1"/>
                </a:solidFill>
                <a:latin typeface="Arial"/>
                <a:ea typeface="Arial"/>
                <a:cs typeface="Arial"/>
                <a:sym typeface="Arial"/>
              </a:rPr>
            </a:br>
            <a:endParaRPr/>
          </a:p>
        </p:txBody>
      </p:sp>
      <p:sp>
        <p:nvSpPr>
          <p:cNvPr id="145" name="Google Shape;14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Tastings, demonstrations, live session lighting and audio, international guest translation devices, multilingual signs, regional exhibitor branded kiosks and offsite food trail or producer visit transportation will be funded. Foreign guests and delivery can park near the event. Cultural, gastronomic, and tourism groups will localize content (Wijaya, Shantika and Sena, 2025). Staffing, resource sharing, and promotion coordination reduce operational stress and improve event effect.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br>
              <a:rPr lang="en-US" sz="1200">
                <a:solidFill>
                  <a:schemeClr val="dk1"/>
                </a:solidFill>
                <a:latin typeface="Arial"/>
                <a:ea typeface="Arial"/>
                <a:cs typeface="Arial"/>
                <a:sym typeface="Arial"/>
              </a:rPr>
            </a:br>
            <a:endParaRPr/>
          </a:p>
        </p:txBody>
      </p:sp>
      <p:sp>
        <p:nvSpPr>
          <p:cNvPr id="154" name="Google Shape;154;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Ticket revenues, trade partner donations, exhibitor fees, and sponsorship determine event success. Direct revenue from 265 overseas delegates paying £100 is £26,500. Participating vendors will profit from exhibitions. Revenue will grow £7,500 with 15 £500 trade booths. Strategic sponsorship and funding matter (Muhammad, Latuconsina and Setianingsih, 2021). Food councils, regional development organizations, and tourist partnerships may support the event. Welsh Government hospitality, gastronomy, and tourist partners can sponsor. Meetings with Visit Wales marketing money and the Culinary Association of Wales suggest support. Tier sponsorships include name rights, branding, hospitality zones, and events. Product branding, licensing, and £4,500 workshop tickets generate cash (Allen et al., 2022). Profitable at £78,500 full costs. Venue hire (£18,000), catering and tasting logistics (£12,000), marketing and promotion (£8,000), staffing and professional services (£10,000), equipment hire (£9,500), speaker and chef fees (£5,000), delegate accommodation incentives (£6,000), and insurance and contingency allocation (Cost is estimated at £72,000).</a:t>
            </a:r>
            <a:endParaRPr/>
          </a:p>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 </a:t>
            </a:r>
            <a:br>
              <a:rPr lang="en-US" sz="1200">
                <a:solidFill>
                  <a:schemeClr val="dk1"/>
                </a:solidFill>
                <a:latin typeface="Arial"/>
                <a:ea typeface="Arial"/>
                <a:cs typeface="Arial"/>
                <a:sym typeface="Arial"/>
              </a:rPr>
            </a:br>
            <a:endParaRPr/>
          </a:p>
        </p:txBody>
      </p:sp>
      <p:sp>
        <p:nvSpPr>
          <p:cNvPr id="172" name="Google Shape;17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00000"/>
              </a:lnSpc>
              <a:spcBef>
                <a:spcPts val="0"/>
              </a:spcBef>
              <a:spcAft>
                <a:spcPts val="0"/>
              </a:spcAft>
              <a:buSzPts val="1400"/>
              <a:buNone/>
            </a:pPr>
            <a:r>
              <a:rPr lang="en-US" sz="1200">
                <a:solidFill>
                  <a:schemeClr val="dk1"/>
                </a:solidFill>
                <a:latin typeface="Arial"/>
                <a:ea typeface="Arial"/>
                <a:cs typeface="Arial"/>
                <a:sym typeface="Arial"/>
              </a:rPr>
              <a:t>Welsh tourism and 2025 Year of Croeso promotion are supported by Taste of Croeso Expo. Welsh cuisine and hospitality shape its identity and economy via food, experience, and trade. Wales' food tourism The Expo addresses MICE needs as food-led travel and authenticity grow worldwide. Cultural programming enhances local and national branding, while global trade remains crucial. Infrastructure and attraction make Venue Cymru easy and immersive. Local connections, specialized labor, and regional aid help execution. The financial model uses ROI and several income streams. Taste of Croeso could become Wales' worldwide tourism flagship event with good marketing, stakeholder participation, and authentic programming.</a:t>
            </a:r>
            <a:endParaRPr/>
          </a:p>
          <a:p>
            <a:pPr indent="0" lvl="0" marL="0" rtl="0" algn="just">
              <a:lnSpc>
                <a:spcPct val="100000"/>
              </a:lnSpc>
              <a:spcBef>
                <a:spcPts val="0"/>
              </a:spcBef>
              <a:spcAft>
                <a:spcPts val="0"/>
              </a:spcAft>
              <a:buSzPts val="1400"/>
              <a:buNone/>
            </a:pPr>
            <a:r>
              <a:t/>
            </a:r>
            <a:endParaRPr sz="1200">
              <a:solidFill>
                <a:schemeClr val="dk1"/>
              </a:solidFill>
              <a:latin typeface="Arial"/>
              <a:ea typeface="Arial"/>
              <a:cs typeface="Arial"/>
              <a:sym typeface="Arial"/>
            </a:endParaRPr>
          </a:p>
          <a:p>
            <a:pPr indent="0" lvl="0" marL="0" rtl="0" algn="l">
              <a:lnSpc>
                <a:spcPct val="100000"/>
              </a:lnSpc>
              <a:spcBef>
                <a:spcPts val="0"/>
              </a:spcBef>
              <a:spcAft>
                <a:spcPts val="0"/>
              </a:spcAft>
              <a:buSzPts val="1400"/>
              <a:buNone/>
            </a:pPr>
            <a:r>
              <a:rPr lang="en-US" sz="1200">
                <a:solidFill>
                  <a:schemeClr val="dk1"/>
                </a:solidFill>
                <a:latin typeface="Arial"/>
                <a:ea typeface="Arial"/>
                <a:cs typeface="Arial"/>
                <a:sym typeface="Arial"/>
              </a:rPr>
              <a:t> </a:t>
            </a:r>
            <a:endParaRPr sz="1200">
              <a:solidFill>
                <a:schemeClr val="dk1"/>
              </a:solidFill>
              <a:latin typeface="Arial"/>
              <a:ea typeface="Arial"/>
              <a:cs typeface="Arial"/>
              <a:sym typeface="Arial"/>
            </a:endParaRPr>
          </a:p>
          <a:p>
            <a:pPr indent="0" lvl="0" marL="0" rtl="0" algn="just">
              <a:lnSpc>
                <a:spcPct val="100000"/>
              </a:lnSpc>
              <a:spcBef>
                <a:spcPts val="0"/>
              </a:spcBef>
              <a:spcAft>
                <a:spcPts val="0"/>
              </a:spcAft>
              <a:buSzPts val="1400"/>
              <a:buNone/>
            </a:pPr>
            <a:r>
              <a:t/>
            </a:r>
            <a:endParaRPr/>
          </a:p>
        </p:txBody>
      </p:sp>
      <p:sp>
        <p:nvSpPr>
          <p:cNvPr id="179" name="Google Shape;17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5" name="Google Shape;18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86" name="Google Shape;18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1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Aria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1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1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1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20"/>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20"/>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1"/>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21"/>
          <p:cNvSpPr/>
          <p:nvPr>
            <p:ph idx="2" type="pic"/>
          </p:nvPr>
        </p:nvSpPr>
        <p:spPr>
          <a:xfrm>
            <a:off x="5183188" y="987425"/>
            <a:ext cx="6172200" cy="4873625"/>
          </a:xfrm>
          <a:prstGeom prst="rect">
            <a:avLst/>
          </a:prstGeom>
          <a:noFill/>
          <a:ln>
            <a:noFill/>
          </a:ln>
        </p:spPr>
      </p:sp>
      <p:sp>
        <p:nvSpPr>
          <p:cNvPr id="68" name="Google Shape;68;p21"/>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2"/>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3"/>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23"/>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1">
            <a:alphaModFix/>
          </a:blip>
          <a:tile algn="tl" flip="none" tx="0" sx="100000" ty="0" sy="100000"/>
        </a:blipFill>
      </p:bgPr>
    </p:bg>
    <p:spTree>
      <p:nvGrpSpPr>
        <p:cNvPr id="9" name="Shape 9"/>
        <p:cNvGrpSpPr/>
        <p:nvPr/>
      </p:nvGrpSpPr>
      <p:grpSpPr>
        <a:xfrm>
          <a:off x="0" y="0"/>
          <a:ext cx="0" cy="0"/>
          <a:chOff x="0" y="0"/>
          <a:chExt cx="0" cy="0"/>
        </a:xfrm>
      </p:grpSpPr>
      <p:sp>
        <p:nvSpPr>
          <p:cNvPr id="10" name="Google Shape;10;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 name="Google Shape;14;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1524000" y="568712"/>
            <a:ext cx="9144000" cy="4412079"/>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Arial"/>
              <a:buNone/>
            </a:pPr>
            <a:r>
              <a:rPr b="1" lang="en-US" sz="3600"/>
              <a:t>BMIH6007</a:t>
            </a:r>
            <a:br>
              <a:rPr b="1" lang="en-US" sz="3600"/>
            </a:br>
            <a:r>
              <a:rPr b="1" lang="en-US" sz="3600"/>
              <a:t>International Meetings Management for the Hotel Industry</a:t>
            </a:r>
            <a:br>
              <a:rPr b="1" lang="en-US" sz="3600"/>
            </a:br>
            <a:r>
              <a:rPr b="1" lang="en-US" sz="3600"/>
              <a:t>Assignment 1: Feasibility Plan for an International Meeting/Event</a:t>
            </a:r>
            <a:br>
              <a:rPr b="1" lang="en-US" sz="3600"/>
            </a:br>
            <a:r>
              <a:rPr b="1" lang="en-US" sz="3600"/>
              <a:t>Event Theme: VISIT WALES’  = “YEAR OF CROESO 2025”</a:t>
            </a:r>
            <a:br>
              <a:rPr b="1" lang="en-US" sz="3600"/>
            </a:br>
            <a:r>
              <a:rPr lang="en-US" sz="3600"/>
              <a:t>Taste of Croeso – Culinary &amp; Heritage Experience Expo</a:t>
            </a:r>
            <a:endParaRPr/>
          </a:p>
        </p:txBody>
      </p:sp>
      <p:sp>
        <p:nvSpPr>
          <p:cNvPr id="89" name="Google Shape;89;p1"/>
          <p:cNvSpPr txBox="1"/>
          <p:nvPr>
            <p:ph idx="1" type="subTitle"/>
          </p:nvPr>
        </p:nvSpPr>
        <p:spPr>
          <a:xfrm>
            <a:off x="1763424" y="5239432"/>
            <a:ext cx="9144000" cy="802694"/>
          </a:xfrm>
          <a:prstGeom prst="rect">
            <a:avLst/>
          </a:prstGeom>
          <a:noFill/>
          <a:ln>
            <a:noFill/>
          </a:ln>
        </p:spPr>
        <p:txBody>
          <a:bodyPr anchorCtr="0" anchor="t" bIns="45700" lIns="91425" spcFirstLastPara="1" rIns="91425" wrap="square" tIns="45700">
            <a:normAutofit lnSpcReduction="20000"/>
          </a:bodyPr>
          <a:lstStyle/>
          <a:p>
            <a:pPr indent="0" lvl="0" marL="0" rtl="0" algn="ctr">
              <a:lnSpc>
                <a:spcPct val="90000"/>
              </a:lnSpc>
              <a:spcBef>
                <a:spcPts val="0"/>
              </a:spcBef>
              <a:spcAft>
                <a:spcPts val="0"/>
              </a:spcAft>
              <a:buClr>
                <a:schemeClr val="dk1"/>
              </a:buClr>
              <a:buSzPts val="2400"/>
              <a:buNone/>
            </a:pPr>
            <a:r>
              <a:rPr lang="en-US"/>
              <a:t>Name: Salman Ali</a:t>
            </a:r>
            <a:endParaRPr/>
          </a:p>
          <a:p>
            <a:pPr indent="0" lvl="0" marL="0" rtl="0" algn="ctr">
              <a:lnSpc>
                <a:spcPct val="90000"/>
              </a:lnSpc>
              <a:spcBef>
                <a:spcPts val="1000"/>
              </a:spcBef>
              <a:spcAft>
                <a:spcPts val="0"/>
              </a:spcAft>
              <a:buClr>
                <a:schemeClr val="dk1"/>
              </a:buClr>
              <a:buSzPts val="2400"/>
              <a:buNone/>
            </a:pPr>
            <a:r>
              <a:rPr lang="en-US"/>
              <a:t>ID: 2119165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Table of Contents </a:t>
            </a:r>
            <a:endParaRPr b="1"/>
          </a:p>
        </p:txBody>
      </p:sp>
      <p:sp>
        <p:nvSpPr>
          <p:cNvPr id="95" name="Google Shape;95;p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800"/>
              <a:buChar char="•"/>
            </a:pPr>
            <a:r>
              <a:rPr lang="en-US"/>
              <a:t>Introduction</a:t>
            </a:r>
            <a:endParaRPr/>
          </a:p>
          <a:p>
            <a:pPr indent="-228600" lvl="0" marL="228600" rtl="0" algn="just">
              <a:lnSpc>
                <a:spcPct val="90000"/>
              </a:lnSpc>
              <a:spcBef>
                <a:spcPts val="1000"/>
              </a:spcBef>
              <a:spcAft>
                <a:spcPts val="0"/>
              </a:spcAft>
              <a:buClr>
                <a:schemeClr val="dk1"/>
              </a:buClr>
              <a:buSzPts val="2800"/>
              <a:buChar char="•"/>
            </a:pPr>
            <a:r>
              <a:rPr lang="en-US"/>
              <a:t>Event Content and Context</a:t>
            </a:r>
            <a:endParaRPr/>
          </a:p>
          <a:p>
            <a:pPr indent="-228600" lvl="0" marL="228600" rtl="0" algn="just">
              <a:lnSpc>
                <a:spcPct val="90000"/>
              </a:lnSpc>
              <a:spcBef>
                <a:spcPts val="1000"/>
              </a:spcBef>
              <a:spcAft>
                <a:spcPts val="0"/>
              </a:spcAft>
              <a:buClr>
                <a:schemeClr val="dk1"/>
              </a:buClr>
              <a:buSzPts val="2800"/>
              <a:buChar char="•"/>
            </a:pPr>
            <a:r>
              <a:rPr lang="en-US"/>
              <a:t>Market Factors</a:t>
            </a:r>
            <a:endParaRPr/>
          </a:p>
          <a:p>
            <a:pPr indent="-228600" lvl="0" marL="228600" rtl="0" algn="just">
              <a:lnSpc>
                <a:spcPct val="90000"/>
              </a:lnSpc>
              <a:spcBef>
                <a:spcPts val="1000"/>
              </a:spcBef>
              <a:spcAft>
                <a:spcPts val="0"/>
              </a:spcAft>
              <a:buClr>
                <a:schemeClr val="dk1"/>
              </a:buClr>
              <a:buSzPts val="2800"/>
              <a:buChar char="•"/>
            </a:pPr>
            <a:r>
              <a:rPr lang="en-US"/>
              <a:t>Operational Factors</a:t>
            </a:r>
            <a:endParaRPr/>
          </a:p>
          <a:p>
            <a:pPr indent="-228600" lvl="0" marL="228600" rtl="0" algn="just">
              <a:lnSpc>
                <a:spcPct val="90000"/>
              </a:lnSpc>
              <a:spcBef>
                <a:spcPts val="1000"/>
              </a:spcBef>
              <a:spcAft>
                <a:spcPts val="0"/>
              </a:spcAft>
              <a:buClr>
                <a:schemeClr val="dk1"/>
              </a:buClr>
              <a:buSzPts val="2800"/>
              <a:buChar char="•"/>
            </a:pPr>
            <a:r>
              <a:rPr lang="en-US"/>
              <a:t>Financial Factors</a:t>
            </a:r>
            <a:endParaRPr/>
          </a:p>
          <a:p>
            <a:pPr indent="-228600" lvl="0" marL="228600" rtl="0" algn="just">
              <a:lnSpc>
                <a:spcPct val="90000"/>
              </a:lnSpc>
              <a:spcBef>
                <a:spcPts val="1000"/>
              </a:spcBef>
              <a:spcAft>
                <a:spcPts val="0"/>
              </a:spcAft>
              <a:buClr>
                <a:schemeClr val="dk1"/>
              </a:buClr>
              <a:buSzPts val="2800"/>
              <a:buChar char="•"/>
            </a:pPr>
            <a:r>
              <a:rPr lang="en-US"/>
              <a:t>Conclusion</a:t>
            </a:r>
            <a:endParaRPr/>
          </a:p>
          <a:p>
            <a:pPr indent="-228600" lvl="0" marL="228600" rtl="0" algn="just">
              <a:lnSpc>
                <a:spcPct val="90000"/>
              </a:lnSpc>
              <a:spcBef>
                <a:spcPts val="1000"/>
              </a:spcBef>
              <a:spcAft>
                <a:spcPts val="0"/>
              </a:spcAft>
              <a:buClr>
                <a:schemeClr val="dk1"/>
              </a:buClr>
              <a:buSzPts val="2800"/>
              <a:buChar char="•"/>
            </a:pPr>
            <a:r>
              <a:rPr lang="en-US"/>
              <a:t>References </a:t>
            </a:r>
            <a:endParaRPr/>
          </a:p>
          <a:p>
            <a:pPr indent="0" lvl="0" marL="0" rtl="0" algn="l">
              <a:lnSpc>
                <a:spcPct val="90000"/>
              </a:lnSpc>
              <a:spcBef>
                <a:spcPts val="1000"/>
              </a:spcBef>
              <a:spcAft>
                <a:spcPts val="0"/>
              </a:spcAft>
              <a:buClr>
                <a:schemeClr val="dk1"/>
              </a:buClr>
              <a:buSzPts val="28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3"/>
          <p:cNvSpPr txBox="1"/>
          <p:nvPr>
            <p:ph type="title"/>
          </p:nvPr>
        </p:nvSpPr>
        <p:spPr>
          <a:xfrm>
            <a:off x="838200" y="200233"/>
            <a:ext cx="10515600" cy="594245"/>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Arial"/>
              <a:buNone/>
            </a:pPr>
            <a:r>
              <a:rPr b="1" lang="en-US"/>
              <a:t>Introduction </a:t>
            </a:r>
            <a:endParaRPr b="1"/>
          </a:p>
        </p:txBody>
      </p:sp>
      <p:sp>
        <p:nvSpPr>
          <p:cNvPr id="102" name="Google Shape;102;p3"/>
          <p:cNvSpPr txBox="1"/>
          <p:nvPr>
            <p:ph idx="1" type="body"/>
          </p:nvPr>
        </p:nvSpPr>
        <p:spPr>
          <a:xfrm>
            <a:off x="838200" y="989351"/>
            <a:ext cx="10404423" cy="5187612"/>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800"/>
              <a:buChar char="•"/>
            </a:pPr>
            <a:r>
              <a:rPr lang="en-US"/>
              <a:t>The aim is to celebrate Wales’ culture through culinary excellence and warm hospitality traditions.</a:t>
            </a:r>
            <a:endParaRPr/>
          </a:p>
          <a:p>
            <a:pPr indent="-228600" lvl="0" marL="228600" rtl="0" algn="just">
              <a:lnSpc>
                <a:spcPct val="90000"/>
              </a:lnSpc>
              <a:spcBef>
                <a:spcPts val="1000"/>
              </a:spcBef>
              <a:spcAft>
                <a:spcPts val="0"/>
              </a:spcAft>
              <a:buClr>
                <a:schemeClr val="dk1"/>
              </a:buClr>
              <a:buSzPts val="2800"/>
              <a:buChar char="•"/>
            </a:pPr>
            <a:r>
              <a:rPr lang="en-US"/>
              <a:t>Promoting culinary tourism by showcasing authentic Welsh cuisine and dining experiences (Visitwales.com, 2025).</a:t>
            </a:r>
            <a:endParaRPr/>
          </a:p>
          <a:p>
            <a:pPr indent="-228600" lvl="0" marL="228600" rtl="0" algn="just">
              <a:lnSpc>
                <a:spcPct val="90000"/>
              </a:lnSpc>
              <a:spcBef>
                <a:spcPts val="1000"/>
              </a:spcBef>
              <a:spcAft>
                <a:spcPts val="0"/>
              </a:spcAft>
              <a:buClr>
                <a:schemeClr val="dk1"/>
              </a:buClr>
              <a:buSzPts val="2800"/>
              <a:buChar char="•"/>
            </a:pPr>
            <a:r>
              <a:rPr lang="en-US"/>
              <a:t>Connecting international food industry professionals with Welsh producers and chefs.</a:t>
            </a:r>
            <a:endParaRPr/>
          </a:p>
          <a:p>
            <a:pPr indent="-228600" lvl="0" marL="228600" rtl="0" algn="just">
              <a:lnSpc>
                <a:spcPct val="90000"/>
              </a:lnSpc>
              <a:spcBef>
                <a:spcPts val="1000"/>
              </a:spcBef>
              <a:spcAft>
                <a:spcPts val="0"/>
              </a:spcAft>
              <a:buClr>
                <a:schemeClr val="dk1"/>
              </a:buClr>
              <a:buSzPts val="2800"/>
              <a:buChar char="•"/>
            </a:pPr>
            <a:r>
              <a:rPr lang="en-US"/>
              <a:t>Encouraging business collaboration through cultural exchange and hospitality networking.</a:t>
            </a:r>
            <a:endParaRPr/>
          </a:p>
          <a:p>
            <a:pPr indent="0" lvl="0" marL="0" rtl="0" algn="just">
              <a:lnSpc>
                <a:spcPct val="100000"/>
              </a:lnSpc>
              <a:spcBef>
                <a:spcPts val="1000"/>
              </a:spcBef>
              <a:spcAft>
                <a:spcPts val="0"/>
              </a:spcAft>
              <a:buClr>
                <a:schemeClr val="dk1"/>
              </a:buClr>
              <a:buSzPts val="2300"/>
              <a:buNone/>
            </a:pPr>
            <a:r>
              <a:t/>
            </a:r>
            <a:endParaRPr sz="2300"/>
          </a:p>
        </p:txBody>
      </p:sp>
      <p:pic>
        <p:nvPicPr>
          <p:cNvPr id="103" name="Google Shape;103;p3"/>
          <p:cNvPicPr preferRelativeResize="0"/>
          <p:nvPr/>
        </p:nvPicPr>
        <p:blipFill rotWithShape="1">
          <a:blip r:embed="rId3">
            <a:alphaModFix/>
          </a:blip>
          <a:srcRect b="0" l="0" r="0" t="0"/>
          <a:stretch/>
        </p:blipFill>
        <p:spPr>
          <a:xfrm>
            <a:off x="4420485" y="4582591"/>
            <a:ext cx="2582750" cy="1512722"/>
          </a:xfrm>
          <a:prstGeom prst="rect">
            <a:avLst/>
          </a:prstGeom>
          <a:noFill/>
          <a:ln>
            <a:noFill/>
          </a:ln>
        </p:spPr>
      </p:pic>
      <p:sp>
        <p:nvSpPr>
          <p:cNvPr id="104" name="Google Shape;104;p3"/>
          <p:cNvSpPr/>
          <p:nvPr/>
        </p:nvSpPr>
        <p:spPr>
          <a:xfrm>
            <a:off x="7582545" y="5154286"/>
            <a:ext cx="2582758" cy="3693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(Adeotravel.com, 2025)</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4"/>
          <p:cNvSpPr txBox="1"/>
          <p:nvPr>
            <p:ph type="title"/>
          </p:nvPr>
        </p:nvSpPr>
        <p:spPr>
          <a:xfrm>
            <a:off x="838200" y="365126"/>
            <a:ext cx="10515600" cy="81909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Event Content and Context</a:t>
            </a:r>
            <a:endParaRPr/>
          </a:p>
        </p:txBody>
      </p:sp>
      <p:grpSp>
        <p:nvGrpSpPr>
          <p:cNvPr id="111" name="Google Shape;111;p4"/>
          <p:cNvGrpSpPr/>
          <p:nvPr/>
        </p:nvGrpSpPr>
        <p:grpSpPr>
          <a:xfrm>
            <a:off x="838200" y="1319213"/>
            <a:ext cx="10515598" cy="4857750"/>
            <a:chOff x="0" y="-1"/>
            <a:chExt cx="10515598" cy="4857750"/>
          </a:xfrm>
        </p:grpSpPr>
        <p:sp>
          <p:nvSpPr>
            <p:cNvPr id="112" name="Google Shape;112;p4"/>
            <p:cNvSpPr/>
            <p:nvPr/>
          </p:nvSpPr>
          <p:spPr>
            <a:xfrm rot="5400000">
              <a:off x="-728662" y="728662"/>
              <a:ext cx="4857750" cy="3400425"/>
            </a:xfrm>
            <a:prstGeom prst="chevron">
              <a:avLst>
                <a:gd fmla="val 50000" name="adj"/>
              </a:avLst>
            </a:prstGeom>
            <a:solidFill>
              <a:srgbClr val="4372C3"/>
            </a:solidFill>
            <a:ln cap="flat" cmpd="sng" w="12700">
              <a:solidFill>
                <a:srgbClr val="4372C3"/>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 name="Google Shape;113;p4"/>
            <p:cNvSpPr txBox="1"/>
            <p:nvPr/>
          </p:nvSpPr>
          <p:spPr>
            <a:xfrm>
              <a:off x="1" y="1700213"/>
              <a:ext cx="3400425" cy="1457325"/>
            </a:xfrm>
            <a:prstGeom prst="rect">
              <a:avLst/>
            </a:prstGeom>
            <a:noFill/>
            <a:ln>
              <a:noFill/>
            </a:ln>
          </p:spPr>
          <p:txBody>
            <a:bodyPr anchorCtr="0" anchor="ctr" bIns="24125" lIns="24125" spcFirstLastPara="1" rIns="24125" wrap="square" tIns="24125">
              <a:noAutofit/>
            </a:bodyPr>
            <a:lstStyle/>
            <a:p>
              <a:pPr indent="0" lvl="0" marL="0" marR="0" rtl="0" algn="ctr">
                <a:lnSpc>
                  <a:spcPct val="90000"/>
                </a:lnSpc>
                <a:spcBef>
                  <a:spcPts val="0"/>
                </a:spcBef>
                <a:spcAft>
                  <a:spcPts val="0"/>
                </a:spcAft>
                <a:buClr>
                  <a:srgbClr val="000000"/>
                </a:buClr>
                <a:buSzPts val="3800"/>
                <a:buFont typeface="Arial"/>
                <a:buNone/>
              </a:pPr>
              <a:r>
                <a:rPr b="1" i="0" lang="en-US" sz="3800" u="none" cap="none" strike="noStrike">
                  <a:solidFill>
                    <a:schemeClr val="lt1"/>
                  </a:solidFill>
                  <a:latin typeface="Arial"/>
                  <a:ea typeface="Arial"/>
                  <a:cs typeface="Arial"/>
                  <a:sym typeface="Arial"/>
                </a:rPr>
                <a:t>Event Content and Context</a:t>
              </a:r>
              <a:endParaRPr b="0" i="0" sz="3800" u="none" cap="none" strike="noStrike">
                <a:solidFill>
                  <a:schemeClr val="lt1"/>
                </a:solidFill>
                <a:latin typeface="Arial"/>
                <a:ea typeface="Arial"/>
                <a:cs typeface="Arial"/>
                <a:sym typeface="Arial"/>
              </a:endParaRPr>
            </a:p>
          </p:txBody>
        </p:sp>
        <p:sp>
          <p:nvSpPr>
            <p:cNvPr id="114" name="Google Shape;114;p4"/>
            <p:cNvSpPr/>
            <p:nvPr/>
          </p:nvSpPr>
          <p:spPr>
            <a:xfrm rot="5400000">
              <a:off x="5379243" y="-1978818"/>
              <a:ext cx="3157537" cy="7115175"/>
            </a:xfrm>
            <a:prstGeom prst="round2SameRect">
              <a:avLst>
                <a:gd fmla="val 16667" name="adj1"/>
                <a:gd fmla="val 0" name="adj2"/>
              </a:avLst>
            </a:prstGeom>
            <a:solidFill>
              <a:schemeClr val="lt1">
                <a:alpha val="89411"/>
              </a:schemeClr>
            </a:solidFill>
            <a:ln cap="flat" cmpd="sng" w="12700">
              <a:solidFill>
                <a:srgbClr val="4372C3"/>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4"/>
            <p:cNvSpPr txBox="1"/>
            <p:nvPr/>
          </p:nvSpPr>
          <p:spPr>
            <a:xfrm>
              <a:off x="3400424" y="154139"/>
              <a:ext cx="6961037" cy="2849261"/>
            </a:xfrm>
            <a:prstGeom prst="rect">
              <a:avLst/>
            </a:prstGeom>
            <a:noFill/>
            <a:ln>
              <a:noFill/>
            </a:ln>
          </p:spPr>
          <p:txBody>
            <a:bodyPr anchorCtr="0" anchor="ctr" bIns="12700" lIns="142225" spcFirstLastPara="1" rIns="12700" wrap="square" tIns="12700">
              <a:noAutofit/>
            </a:bodyPr>
            <a:lstStyle/>
            <a:p>
              <a:pPr indent="-228600" lvl="1" marL="228600" marR="0" rtl="0" algn="just">
                <a:lnSpc>
                  <a:spcPct val="9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This will be a trade-focused culinary expo featuring Welsh chefs, producers, and regional dishes (Gov.wales, 2025).</a:t>
              </a:r>
              <a:endParaRPr b="0" i="0" sz="2000" u="none" cap="none" strike="noStrike">
                <a:solidFill>
                  <a:schemeClr val="dk1"/>
                </a:solidFill>
                <a:latin typeface="Arial"/>
                <a:ea typeface="Arial"/>
                <a:cs typeface="Arial"/>
                <a:sym typeface="Arial"/>
              </a:endParaRPr>
            </a:p>
            <a:p>
              <a:pPr indent="-228600" lvl="1" marL="228600" marR="0" rtl="0" algn="just">
                <a:lnSpc>
                  <a:spcPct val="90000"/>
                </a:lnSpc>
                <a:spcBef>
                  <a:spcPts val="30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Designed as a multi-day experience highlighting food, culture, and local landscapes.</a:t>
              </a:r>
              <a:endParaRPr b="0" i="0" sz="2000" u="none" cap="none" strike="noStrike">
                <a:solidFill>
                  <a:schemeClr val="dk1"/>
                </a:solidFill>
                <a:latin typeface="Arial"/>
                <a:ea typeface="Arial"/>
                <a:cs typeface="Arial"/>
                <a:sym typeface="Arial"/>
              </a:endParaRPr>
            </a:p>
            <a:p>
              <a:pPr indent="-228600" lvl="1" marL="228600" marR="0" rtl="0" algn="just">
                <a:lnSpc>
                  <a:spcPct val="90000"/>
                </a:lnSpc>
                <a:spcBef>
                  <a:spcPts val="30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Hosted at Venue Cymru, a premier hospitality venue in North Wales.</a:t>
              </a:r>
              <a:endParaRPr b="0" i="0" sz="2000" u="none" cap="none" strike="noStrike">
                <a:solidFill>
                  <a:schemeClr val="dk1"/>
                </a:solidFill>
                <a:latin typeface="Arial"/>
                <a:ea typeface="Arial"/>
                <a:cs typeface="Arial"/>
                <a:sym typeface="Arial"/>
              </a:endParaRPr>
            </a:p>
            <a:p>
              <a:pPr indent="-228600" lvl="1" marL="228600" marR="0" rtl="0" algn="just">
                <a:lnSpc>
                  <a:spcPct val="90000"/>
                </a:lnSpc>
                <a:spcBef>
                  <a:spcPts val="30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Includes tasting zones, masterclasses, food trails, and foraging demonstration walks (Partarakis, 2021).</a:t>
              </a:r>
              <a:endParaRPr b="0" i="0" sz="2000" u="none" cap="none" strike="noStrike">
                <a:solidFill>
                  <a:schemeClr val="dk1"/>
                </a:solidFill>
                <a:latin typeface="Arial"/>
                <a:ea typeface="Arial"/>
                <a:cs typeface="Arial"/>
                <a:sym typeface="Arial"/>
              </a:endParaRPr>
            </a:p>
            <a:p>
              <a:pPr indent="-101600" lvl="1" marL="228600" marR="0" rtl="0" algn="just">
                <a:lnSpc>
                  <a:spcPct val="90000"/>
                </a:lnSpc>
                <a:spcBef>
                  <a:spcPts val="30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Market Factors</a:t>
            </a:r>
            <a:endParaRPr/>
          </a:p>
        </p:txBody>
      </p:sp>
      <p:sp>
        <p:nvSpPr>
          <p:cNvPr id="122" name="Google Shape;122;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600"/>
              <a:buChar char="•"/>
            </a:pPr>
            <a:r>
              <a:rPr lang="en-US" sz="2600"/>
              <a:t>Targeted at food buyers, bloggers, tour operators, and culinary institutions worldwide.</a:t>
            </a:r>
            <a:endParaRPr/>
          </a:p>
          <a:p>
            <a:pPr indent="-228600" lvl="0" marL="228600" rtl="0" algn="just">
              <a:lnSpc>
                <a:spcPct val="90000"/>
              </a:lnSpc>
              <a:spcBef>
                <a:spcPts val="1000"/>
              </a:spcBef>
              <a:spcAft>
                <a:spcPts val="0"/>
              </a:spcAft>
              <a:buClr>
                <a:schemeClr val="dk1"/>
              </a:buClr>
              <a:buSzPts val="2600"/>
              <a:buChar char="•"/>
            </a:pPr>
            <a:r>
              <a:rPr lang="en-US" sz="2600"/>
              <a:t>Rising global interest in food tourism and authentic regional culinary experiences (Csapody, Ásványi and Jászberényi, 2021).</a:t>
            </a:r>
            <a:endParaRPr sz="2600"/>
          </a:p>
          <a:p>
            <a:pPr indent="-228600" lvl="0" marL="228600" rtl="0" algn="just">
              <a:lnSpc>
                <a:spcPct val="90000"/>
              </a:lnSpc>
              <a:spcBef>
                <a:spcPts val="1000"/>
              </a:spcBef>
              <a:spcAft>
                <a:spcPts val="0"/>
              </a:spcAft>
              <a:buClr>
                <a:schemeClr val="dk1"/>
              </a:buClr>
              <a:buSzPts val="2600"/>
              <a:buChar char="•"/>
            </a:pPr>
            <a:r>
              <a:rPr lang="en-US" sz="2600"/>
              <a:t>Limited competition with no current event merging Welsh cuisine and trade networking.</a:t>
            </a:r>
            <a:endParaRPr/>
          </a:p>
          <a:p>
            <a:pPr indent="-228600" lvl="0" marL="228600" rtl="0" algn="just">
              <a:lnSpc>
                <a:spcPct val="90000"/>
              </a:lnSpc>
              <a:spcBef>
                <a:spcPts val="1000"/>
              </a:spcBef>
              <a:spcAft>
                <a:spcPts val="0"/>
              </a:spcAft>
              <a:buClr>
                <a:schemeClr val="dk1"/>
              </a:buClr>
              <a:buSzPts val="2600"/>
              <a:buChar char="•"/>
            </a:pPr>
            <a:r>
              <a:rPr lang="en-US" sz="2600"/>
              <a:t>Travel Trade partners demand immersive food and culture-based event experiences.</a:t>
            </a:r>
            <a:endParaRPr/>
          </a:p>
          <a:p>
            <a:pPr indent="-63500" lvl="0" marL="228600" rtl="0" algn="just">
              <a:lnSpc>
                <a:spcPct val="90000"/>
              </a:lnSpc>
              <a:spcBef>
                <a:spcPts val="1000"/>
              </a:spcBef>
              <a:spcAft>
                <a:spcPts val="0"/>
              </a:spcAft>
              <a:buClr>
                <a:schemeClr val="dk1"/>
              </a:buClr>
              <a:buSzPts val="2600"/>
              <a:buNone/>
            </a:pPr>
            <a:r>
              <a:t/>
            </a:r>
            <a:endParaRPr sz="2600"/>
          </a:p>
        </p:txBody>
      </p:sp>
      <p:pic>
        <p:nvPicPr>
          <p:cNvPr id="123" name="Google Shape;123;p5"/>
          <p:cNvPicPr preferRelativeResize="0"/>
          <p:nvPr/>
        </p:nvPicPr>
        <p:blipFill rotWithShape="1">
          <a:blip r:embed="rId3">
            <a:alphaModFix/>
          </a:blip>
          <a:srcRect b="9361" l="4280" r="0" t="3487"/>
          <a:stretch/>
        </p:blipFill>
        <p:spPr>
          <a:xfrm>
            <a:off x="4354375" y="5131625"/>
            <a:ext cx="2674568" cy="1325574"/>
          </a:xfrm>
          <a:prstGeom prst="rect">
            <a:avLst/>
          </a:prstGeom>
          <a:noFill/>
          <a:ln>
            <a:noFill/>
          </a:ln>
        </p:spPr>
      </p:pic>
      <p:sp>
        <p:nvSpPr>
          <p:cNvPr id="124" name="Google Shape;124;p5"/>
          <p:cNvSpPr/>
          <p:nvPr/>
        </p:nvSpPr>
        <p:spPr>
          <a:xfrm>
            <a:off x="7890036" y="5356585"/>
            <a:ext cx="1603837" cy="369332"/>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(Alamy, 2025)</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Continued… </a:t>
            </a:r>
            <a:endParaRPr b="1"/>
          </a:p>
        </p:txBody>
      </p:sp>
      <p:grpSp>
        <p:nvGrpSpPr>
          <p:cNvPr id="131" name="Google Shape;131;p6"/>
          <p:cNvGrpSpPr/>
          <p:nvPr/>
        </p:nvGrpSpPr>
        <p:grpSpPr>
          <a:xfrm>
            <a:off x="839899" y="1825855"/>
            <a:ext cx="10512200" cy="4350877"/>
            <a:chOff x="1699" y="230"/>
            <a:chExt cx="10512200" cy="4350877"/>
          </a:xfrm>
        </p:grpSpPr>
        <p:sp>
          <p:nvSpPr>
            <p:cNvPr id="132" name="Google Shape;132;p6"/>
            <p:cNvSpPr/>
            <p:nvPr/>
          </p:nvSpPr>
          <p:spPr>
            <a:xfrm>
              <a:off x="1699" y="230"/>
              <a:ext cx="10512200" cy="2037565"/>
            </a:xfrm>
            <a:prstGeom prst="roundRect">
              <a:avLst>
                <a:gd fmla="val 10000" name="adj"/>
              </a:avLst>
            </a:prstGeom>
            <a:solidFill>
              <a:schemeClr val="accent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3" name="Google Shape;133;p6"/>
            <p:cNvSpPr txBox="1"/>
            <p:nvPr/>
          </p:nvSpPr>
          <p:spPr>
            <a:xfrm>
              <a:off x="61377" y="59908"/>
              <a:ext cx="10392844" cy="1918209"/>
            </a:xfrm>
            <a:prstGeom prst="rect">
              <a:avLst/>
            </a:prstGeom>
            <a:noFill/>
            <a:ln>
              <a:noFill/>
            </a:ln>
          </p:spPr>
          <p:txBody>
            <a:bodyPr anchorCtr="0" anchor="ctr" bIns="247650" lIns="247650" spcFirstLastPara="1" rIns="247650" wrap="square" tIns="247650">
              <a:noAutofit/>
            </a:bodyPr>
            <a:lstStyle/>
            <a:p>
              <a:pPr indent="0" lvl="0" marL="0" marR="0" rtl="0" algn="ctr">
                <a:lnSpc>
                  <a:spcPct val="90000"/>
                </a:lnSpc>
                <a:spcBef>
                  <a:spcPts val="0"/>
                </a:spcBef>
                <a:spcAft>
                  <a:spcPts val="0"/>
                </a:spcAft>
                <a:buClr>
                  <a:srgbClr val="000000"/>
                </a:buClr>
                <a:buSzPts val="6500"/>
                <a:buFont typeface="Arial"/>
                <a:buNone/>
              </a:pPr>
              <a:r>
                <a:rPr b="1" i="0" lang="en-US" sz="6500" u="none" cap="none" strike="noStrike">
                  <a:solidFill>
                    <a:schemeClr val="lt1"/>
                  </a:solidFill>
                  <a:latin typeface="Arial"/>
                  <a:ea typeface="Arial"/>
                  <a:cs typeface="Arial"/>
                  <a:sym typeface="Arial"/>
                </a:rPr>
                <a:t>Market Factors</a:t>
              </a:r>
              <a:endParaRPr b="0" i="0" sz="6500" u="none" cap="none" strike="noStrike">
                <a:solidFill>
                  <a:schemeClr val="lt1"/>
                </a:solidFill>
                <a:latin typeface="Arial"/>
                <a:ea typeface="Arial"/>
                <a:cs typeface="Arial"/>
                <a:sym typeface="Arial"/>
              </a:endParaRPr>
            </a:p>
          </p:txBody>
        </p:sp>
        <p:sp>
          <p:nvSpPr>
            <p:cNvPr id="134" name="Google Shape;134;p6"/>
            <p:cNvSpPr/>
            <p:nvPr/>
          </p:nvSpPr>
          <p:spPr>
            <a:xfrm>
              <a:off x="1699" y="2313542"/>
              <a:ext cx="2472295" cy="2037565"/>
            </a:xfrm>
            <a:prstGeom prst="roundRect">
              <a:avLst>
                <a:gd fmla="val 10000" name="adj"/>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5" name="Google Shape;135;p6"/>
            <p:cNvSpPr txBox="1"/>
            <p:nvPr/>
          </p:nvSpPr>
          <p:spPr>
            <a:xfrm>
              <a:off x="61377" y="2373220"/>
              <a:ext cx="2352939" cy="1918209"/>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rgbClr val="000000"/>
                </a:buClr>
                <a:buSzPts val="1900"/>
                <a:buFont typeface="Arial"/>
                <a:buNone/>
              </a:pPr>
              <a:r>
                <a:rPr b="0" i="0" lang="en-US" sz="1900" u="none" cap="none" strike="noStrike">
                  <a:solidFill>
                    <a:schemeClr val="lt1"/>
                  </a:solidFill>
                  <a:latin typeface="Arial"/>
                  <a:ea typeface="Arial"/>
                  <a:cs typeface="Arial"/>
                  <a:sym typeface="Arial"/>
                </a:rPr>
                <a:t>Increased interest in Welsh language, culture, and hospitality among international travelers (Béliard and Naulin, 2022).</a:t>
              </a:r>
              <a:endParaRPr b="0" i="0" sz="1900" u="none" cap="none" strike="noStrike">
                <a:solidFill>
                  <a:schemeClr val="lt1"/>
                </a:solidFill>
                <a:latin typeface="Arial"/>
                <a:ea typeface="Arial"/>
                <a:cs typeface="Arial"/>
                <a:sym typeface="Arial"/>
              </a:endParaRPr>
            </a:p>
          </p:txBody>
        </p:sp>
        <p:sp>
          <p:nvSpPr>
            <p:cNvPr id="136" name="Google Shape;136;p6"/>
            <p:cNvSpPr/>
            <p:nvPr/>
          </p:nvSpPr>
          <p:spPr>
            <a:xfrm>
              <a:off x="2681667" y="2313542"/>
              <a:ext cx="2472295" cy="2037565"/>
            </a:xfrm>
            <a:prstGeom prst="roundRect">
              <a:avLst>
                <a:gd fmla="val 10000" name="adj"/>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7" name="Google Shape;137;p6"/>
            <p:cNvSpPr txBox="1"/>
            <p:nvPr/>
          </p:nvSpPr>
          <p:spPr>
            <a:xfrm>
              <a:off x="2741345" y="2373220"/>
              <a:ext cx="2352939" cy="1918209"/>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rgbClr val="000000"/>
                </a:buClr>
                <a:buSzPts val="1900"/>
                <a:buFont typeface="Arial"/>
                <a:buNone/>
              </a:pPr>
              <a:r>
                <a:rPr b="0" i="0" lang="en-US" sz="1900" u="none" cap="none" strike="noStrike">
                  <a:solidFill>
                    <a:schemeClr val="lt1"/>
                  </a:solidFill>
                  <a:latin typeface="Arial"/>
                  <a:ea typeface="Arial"/>
                  <a:cs typeface="Arial"/>
                  <a:sym typeface="Arial"/>
                </a:rPr>
                <a:t>Opportunity to connect Welsh SMEs with international food distributors and buyers.</a:t>
              </a:r>
              <a:endParaRPr b="0" i="0" sz="1900" u="none" cap="none" strike="noStrike">
                <a:solidFill>
                  <a:schemeClr val="lt1"/>
                </a:solidFill>
                <a:latin typeface="Arial"/>
                <a:ea typeface="Arial"/>
                <a:cs typeface="Arial"/>
                <a:sym typeface="Arial"/>
              </a:endParaRPr>
            </a:p>
          </p:txBody>
        </p:sp>
        <p:sp>
          <p:nvSpPr>
            <p:cNvPr id="138" name="Google Shape;138;p6"/>
            <p:cNvSpPr/>
            <p:nvPr/>
          </p:nvSpPr>
          <p:spPr>
            <a:xfrm>
              <a:off x="5361636" y="2313542"/>
              <a:ext cx="2472295" cy="2037565"/>
            </a:xfrm>
            <a:prstGeom prst="roundRect">
              <a:avLst>
                <a:gd fmla="val 10000" name="adj"/>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9" name="Google Shape;139;p6"/>
            <p:cNvSpPr txBox="1"/>
            <p:nvPr/>
          </p:nvSpPr>
          <p:spPr>
            <a:xfrm>
              <a:off x="5421314" y="2373220"/>
              <a:ext cx="2352939" cy="1918209"/>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rgbClr val="000000"/>
                </a:buClr>
                <a:buSzPts val="1900"/>
                <a:buFont typeface="Arial"/>
                <a:buNone/>
              </a:pPr>
              <a:r>
                <a:rPr b="0" i="0" lang="en-US" sz="1900" u="none" cap="none" strike="noStrike">
                  <a:solidFill>
                    <a:schemeClr val="lt1"/>
                  </a:solidFill>
                  <a:latin typeface="Arial"/>
                  <a:ea typeface="Arial"/>
                  <a:cs typeface="Arial"/>
                  <a:sym typeface="Arial"/>
                </a:rPr>
                <a:t>Online promotion through Visit Wales, culinary media, and global event platforms (Park and Kim, 2024).</a:t>
              </a:r>
              <a:endParaRPr b="0" i="0" sz="1900" u="none" cap="none" strike="noStrike">
                <a:solidFill>
                  <a:schemeClr val="lt1"/>
                </a:solidFill>
                <a:latin typeface="Arial"/>
                <a:ea typeface="Arial"/>
                <a:cs typeface="Arial"/>
                <a:sym typeface="Arial"/>
              </a:endParaRPr>
            </a:p>
          </p:txBody>
        </p:sp>
        <p:sp>
          <p:nvSpPr>
            <p:cNvPr id="140" name="Google Shape;140;p6"/>
            <p:cNvSpPr/>
            <p:nvPr/>
          </p:nvSpPr>
          <p:spPr>
            <a:xfrm>
              <a:off x="8041604" y="2313542"/>
              <a:ext cx="2472295" cy="2037565"/>
            </a:xfrm>
            <a:prstGeom prst="roundRect">
              <a:avLst>
                <a:gd fmla="val 10000" name="adj"/>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1" name="Google Shape;141;p6"/>
            <p:cNvSpPr txBox="1"/>
            <p:nvPr/>
          </p:nvSpPr>
          <p:spPr>
            <a:xfrm>
              <a:off x="8101282" y="2373220"/>
              <a:ext cx="2352939" cy="1918209"/>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rgbClr val="000000"/>
                </a:buClr>
                <a:buSzPts val="1900"/>
                <a:buFont typeface="Arial"/>
                <a:buNone/>
              </a:pPr>
              <a:r>
                <a:rPr b="0" i="0" lang="en-US" sz="1900" u="none" cap="none" strike="noStrike">
                  <a:solidFill>
                    <a:schemeClr val="lt1"/>
                  </a:solidFill>
                  <a:latin typeface="Arial"/>
                  <a:ea typeface="Arial"/>
                  <a:cs typeface="Arial"/>
                  <a:sym typeface="Arial"/>
                </a:rPr>
                <a:t>Potential for repeat event annually under evolving Welsh tourism themes.</a:t>
              </a:r>
              <a:endParaRPr b="0" i="0" sz="1900" u="none" cap="none" strike="noStrike">
                <a:solidFill>
                  <a:schemeClr val="lt1"/>
                </a:solidFill>
                <a:latin typeface="Arial"/>
                <a:ea typeface="Arial"/>
                <a:cs typeface="Arial"/>
                <a:sym typeface="Aria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7"/>
          <p:cNvSpPr txBox="1"/>
          <p:nvPr>
            <p:ph type="title"/>
          </p:nvPr>
        </p:nvSpPr>
        <p:spPr>
          <a:xfrm>
            <a:off x="838200" y="365125"/>
            <a:ext cx="10515600" cy="579255"/>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Arial"/>
              <a:buNone/>
            </a:pPr>
            <a:r>
              <a:rPr b="1" lang="en-US"/>
              <a:t>Operational Factors</a:t>
            </a:r>
            <a:endParaRPr b="1"/>
          </a:p>
        </p:txBody>
      </p:sp>
      <p:sp>
        <p:nvSpPr>
          <p:cNvPr id="148" name="Google Shape;148;p7"/>
          <p:cNvSpPr txBox="1"/>
          <p:nvPr>
            <p:ph idx="1" type="body"/>
          </p:nvPr>
        </p:nvSpPr>
        <p:spPr>
          <a:xfrm>
            <a:off x="838200" y="944380"/>
            <a:ext cx="10515600" cy="5232583"/>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800"/>
              <a:buChar char="•"/>
            </a:pPr>
            <a:r>
              <a:rPr lang="en-US"/>
              <a:t>Venue Cymru offers exhibition halls, theatre seating, and hospitality-grade facilities (Venuecymru.co.uk, 2025).</a:t>
            </a:r>
            <a:endParaRPr/>
          </a:p>
          <a:p>
            <a:pPr indent="-228600" lvl="0" marL="228600" rtl="0" algn="just">
              <a:lnSpc>
                <a:spcPct val="90000"/>
              </a:lnSpc>
              <a:spcBef>
                <a:spcPts val="1000"/>
              </a:spcBef>
              <a:spcAft>
                <a:spcPts val="0"/>
              </a:spcAft>
              <a:buClr>
                <a:schemeClr val="dk1"/>
              </a:buClr>
              <a:buSzPts val="2800"/>
              <a:buChar char="•"/>
            </a:pPr>
            <a:r>
              <a:rPr lang="en-US"/>
              <a:t>Venue availability confirmed for June 2025, ahead of peak tourist season.</a:t>
            </a:r>
            <a:endParaRPr/>
          </a:p>
          <a:p>
            <a:pPr indent="-228600" lvl="0" marL="228600" rtl="0" algn="just">
              <a:lnSpc>
                <a:spcPct val="90000"/>
              </a:lnSpc>
              <a:spcBef>
                <a:spcPts val="1000"/>
              </a:spcBef>
              <a:spcAft>
                <a:spcPts val="0"/>
              </a:spcAft>
              <a:buClr>
                <a:schemeClr val="dk1"/>
              </a:buClr>
              <a:buSzPts val="2800"/>
              <a:buChar char="•"/>
            </a:pPr>
            <a:r>
              <a:rPr lang="en-US"/>
              <a:t>Venue located near seafront hotels, walking trails, and transport infrastructure.</a:t>
            </a:r>
            <a:endParaRPr/>
          </a:p>
          <a:p>
            <a:pPr indent="-228600" lvl="0" marL="228600" rtl="0" algn="just">
              <a:lnSpc>
                <a:spcPct val="90000"/>
              </a:lnSpc>
              <a:spcBef>
                <a:spcPts val="1000"/>
              </a:spcBef>
              <a:spcAft>
                <a:spcPts val="0"/>
              </a:spcAft>
              <a:buClr>
                <a:schemeClr val="dk1"/>
              </a:buClr>
              <a:buSzPts val="2800"/>
              <a:buChar char="•"/>
            </a:pPr>
            <a:r>
              <a:rPr lang="en-US"/>
              <a:t>Required skill sets include event planning, food safety, and hospitality coordination (Irimiás, Csapody and Jászberényi, 2024).</a:t>
            </a:r>
            <a:endParaRPr/>
          </a:p>
          <a:p>
            <a:pPr indent="-50800" lvl="0" marL="228600" rtl="0" algn="just">
              <a:lnSpc>
                <a:spcPct val="90000"/>
              </a:lnSpc>
              <a:spcBef>
                <a:spcPts val="1000"/>
              </a:spcBef>
              <a:spcAft>
                <a:spcPts val="0"/>
              </a:spcAft>
              <a:buClr>
                <a:schemeClr val="dk1"/>
              </a:buClr>
              <a:buSzPts val="2800"/>
              <a:buNone/>
            </a:pPr>
            <a:r>
              <a:t/>
            </a:r>
            <a:endParaRPr/>
          </a:p>
        </p:txBody>
      </p:sp>
      <p:pic>
        <p:nvPicPr>
          <p:cNvPr id="149" name="Google Shape;149;p7"/>
          <p:cNvPicPr preferRelativeResize="0"/>
          <p:nvPr/>
        </p:nvPicPr>
        <p:blipFill rotWithShape="1">
          <a:blip r:embed="rId3">
            <a:alphaModFix/>
          </a:blip>
          <a:srcRect b="0" l="0" r="0" t="0"/>
          <a:stretch/>
        </p:blipFill>
        <p:spPr>
          <a:xfrm>
            <a:off x="4417975" y="4577553"/>
            <a:ext cx="2775301" cy="1962175"/>
          </a:xfrm>
          <a:prstGeom prst="rect">
            <a:avLst/>
          </a:prstGeom>
          <a:noFill/>
          <a:ln>
            <a:noFill/>
          </a:ln>
        </p:spPr>
      </p:pic>
      <p:sp>
        <p:nvSpPr>
          <p:cNvPr id="150" name="Google Shape;150;p7"/>
          <p:cNvSpPr/>
          <p:nvPr/>
        </p:nvSpPr>
        <p:spPr>
          <a:xfrm>
            <a:off x="7791680" y="5790088"/>
            <a:ext cx="2262222" cy="369332"/>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(Venuecymru, 2023)</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Continued… </a:t>
            </a:r>
            <a:endParaRPr b="1"/>
          </a:p>
        </p:txBody>
      </p:sp>
      <p:grpSp>
        <p:nvGrpSpPr>
          <p:cNvPr id="157" name="Google Shape;157;p8"/>
          <p:cNvGrpSpPr/>
          <p:nvPr/>
        </p:nvGrpSpPr>
        <p:grpSpPr>
          <a:xfrm>
            <a:off x="838200" y="1825625"/>
            <a:ext cx="10515600" cy="4351337"/>
            <a:chOff x="0" y="0"/>
            <a:chExt cx="10515600" cy="4351337"/>
          </a:xfrm>
        </p:grpSpPr>
        <p:sp>
          <p:nvSpPr>
            <p:cNvPr id="158" name="Google Shape;158;p8"/>
            <p:cNvSpPr/>
            <p:nvPr/>
          </p:nvSpPr>
          <p:spPr>
            <a:xfrm>
              <a:off x="0" y="0"/>
              <a:ext cx="10515600" cy="1305401"/>
            </a:xfrm>
            <a:prstGeom prst="rect">
              <a:avLst/>
            </a:prstGeom>
            <a:solidFill>
              <a:srgbClr val="406CB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9" name="Google Shape;159;p8"/>
            <p:cNvSpPr txBox="1"/>
            <p:nvPr/>
          </p:nvSpPr>
          <p:spPr>
            <a:xfrm>
              <a:off x="0" y="0"/>
              <a:ext cx="10515600" cy="1305401"/>
            </a:xfrm>
            <a:prstGeom prst="rect">
              <a:avLst/>
            </a:prstGeom>
            <a:noFill/>
            <a:ln>
              <a:noFill/>
            </a:ln>
          </p:spPr>
          <p:txBody>
            <a:bodyPr anchorCtr="0" anchor="ctr" bIns="236200" lIns="236200" spcFirstLastPara="1" rIns="236200" wrap="square" tIns="236200">
              <a:noAutofit/>
            </a:bodyPr>
            <a:lstStyle/>
            <a:p>
              <a:pPr indent="0" lvl="0" marL="0" marR="0" rtl="0" algn="ctr">
                <a:lnSpc>
                  <a:spcPct val="90000"/>
                </a:lnSpc>
                <a:spcBef>
                  <a:spcPts val="0"/>
                </a:spcBef>
                <a:spcAft>
                  <a:spcPts val="0"/>
                </a:spcAft>
                <a:buClr>
                  <a:srgbClr val="000000"/>
                </a:buClr>
                <a:buSzPts val="6200"/>
                <a:buFont typeface="Arial"/>
                <a:buNone/>
              </a:pPr>
              <a:r>
                <a:rPr b="1" i="0" lang="en-US" sz="6200" u="none" cap="none" strike="noStrike">
                  <a:solidFill>
                    <a:schemeClr val="dk1"/>
                  </a:solidFill>
                  <a:latin typeface="Arial"/>
                  <a:ea typeface="Arial"/>
                  <a:cs typeface="Arial"/>
                  <a:sym typeface="Arial"/>
                </a:rPr>
                <a:t>Operational Factors</a:t>
              </a:r>
              <a:endParaRPr b="0" i="0" sz="6200" u="none" cap="none" strike="noStrike">
                <a:solidFill>
                  <a:schemeClr val="dk1"/>
                </a:solidFill>
                <a:latin typeface="Arial"/>
                <a:ea typeface="Arial"/>
                <a:cs typeface="Arial"/>
                <a:sym typeface="Arial"/>
              </a:endParaRPr>
            </a:p>
          </p:txBody>
        </p:sp>
        <p:sp>
          <p:nvSpPr>
            <p:cNvPr id="160" name="Google Shape;160;p8"/>
            <p:cNvSpPr/>
            <p:nvPr/>
          </p:nvSpPr>
          <p:spPr>
            <a:xfrm>
              <a:off x="0" y="1305401"/>
              <a:ext cx="2628899" cy="2741342"/>
            </a:xfrm>
            <a:prstGeom prst="rect">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1" name="Google Shape;161;p8"/>
            <p:cNvSpPr txBox="1"/>
            <p:nvPr/>
          </p:nvSpPr>
          <p:spPr>
            <a:xfrm>
              <a:off x="0" y="1305401"/>
              <a:ext cx="2628899" cy="2741342"/>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rgbClr val="000000"/>
                </a:buClr>
                <a:buSzPts val="2300"/>
                <a:buFont typeface="Arial"/>
                <a:buNone/>
              </a:pPr>
              <a:r>
                <a:rPr b="0" i="0" lang="en-US" sz="2300" u="none" cap="none" strike="noStrike">
                  <a:solidFill>
                    <a:schemeClr val="lt1"/>
                  </a:solidFill>
                  <a:latin typeface="Arial"/>
                  <a:ea typeface="Arial"/>
                  <a:cs typeface="Arial"/>
                  <a:sym typeface="Arial"/>
                </a:rPr>
                <a:t>Event staff needed include chefs, interpreters, AV technicians, and tour guides.</a:t>
              </a:r>
              <a:endParaRPr b="0" i="0" sz="2300" u="none" cap="none" strike="noStrike">
                <a:solidFill>
                  <a:schemeClr val="lt1"/>
                </a:solidFill>
                <a:latin typeface="Arial"/>
                <a:ea typeface="Arial"/>
                <a:cs typeface="Arial"/>
                <a:sym typeface="Arial"/>
              </a:endParaRPr>
            </a:p>
          </p:txBody>
        </p:sp>
        <p:sp>
          <p:nvSpPr>
            <p:cNvPr id="162" name="Google Shape;162;p8"/>
            <p:cNvSpPr/>
            <p:nvPr/>
          </p:nvSpPr>
          <p:spPr>
            <a:xfrm>
              <a:off x="2628900" y="1305401"/>
              <a:ext cx="2628899" cy="2741342"/>
            </a:xfrm>
            <a:prstGeom prst="rect">
              <a:avLst/>
            </a:prstGeom>
            <a:solidFill>
              <a:srgbClr val="43BCB8"/>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3" name="Google Shape;163;p8"/>
            <p:cNvSpPr txBox="1"/>
            <p:nvPr/>
          </p:nvSpPr>
          <p:spPr>
            <a:xfrm>
              <a:off x="2628900" y="1305401"/>
              <a:ext cx="2628899" cy="2741342"/>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rgbClr val="000000"/>
                </a:buClr>
                <a:buSzPts val="2300"/>
                <a:buFont typeface="Arial"/>
                <a:buNone/>
              </a:pPr>
              <a:r>
                <a:rPr b="0" i="0" lang="en-US" sz="2300" u="none" cap="none" strike="noStrike">
                  <a:solidFill>
                    <a:schemeClr val="lt1"/>
                  </a:solidFill>
                  <a:latin typeface="Arial"/>
                  <a:ea typeface="Arial"/>
                  <a:cs typeface="Arial"/>
                  <a:sym typeface="Arial"/>
                </a:rPr>
                <a:t>Resources include professional kitchen zones, tasting booths, and display lighting (Wijaya, Shantika and Sena, 2025).</a:t>
              </a:r>
              <a:endParaRPr b="0" i="0" sz="2300" u="none" cap="none" strike="noStrike">
                <a:solidFill>
                  <a:schemeClr val="lt1"/>
                </a:solidFill>
                <a:latin typeface="Arial"/>
                <a:ea typeface="Arial"/>
                <a:cs typeface="Arial"/>
                <a:sym typeface="Arial"/>
              </a:endParaRPr>
            </a:p>
          </p:txBody>
        </p:sp>
        <p:sp>
          <p:nvSpPr>
            <p:cNvPr id="164" name="Google Shape;164;p8"/>
            <p:cNvSpPr/>
            <p:nvPr/>
          </p:nvSpPr>
          <p:spPr>
            <a:xfrm>
              <a:off x="5257800" y="1305401"/>
              <a:ext cx="2628899" cy="2741342"/>
            </a:xfrm>
            <a:prstGeom prst="rect">
              <a:avLst/>
            </a:prstGeom>
            <a:solidFill>
              <a:srgbClr val="45B36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5" name="Google Shape;165;p8"/>
            <p:cNvSpPr txBox="1"/>
            <p:nvPr/>
          </p:nvSpPr>
          <p:spPr>
            <a:xfrm>
              <a:off x="5257800" y="1305401"/>
              <a:ext cx="2628899" cy="2741342"/>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rgbClr val="000000"/>
                </a:buClr>
                <a:buSzPts val="2300"/>
                <a:buFont typeface="Arial"/>
                <a:buNone/>
              </a:pPr>
              <a:r>
                <a:rPr b="0" i="0" lang="en-US" sz="2300" u="none" cap="none" strike="noStrike">
                  <a:solidFill>
                    <a:schemeClr val="lt1"/>
                  </a:solidFill>
                  <a:latin typeface="Arial"/>
                  <a:ea typeface="Arial"/>
                  <a:cs typeface="Arial"/>
                  <a:sym typeface="Arial"/>
                </a:rPr>
                <a:t>Event setup includes seating, parking areas, directional signage, and translation services.</a:t>
              </a:r>
              <a:endParaRPr b="0" i="0" sz="2300" u="none" cap="none" strike="noStrike">
                <a:solidFill>
                  <a:schemeClr val="lt1"/>
                </a:solidFill>
                <a:latin typeface="Arial"/>
                <a:ea typeface="Arial"/>
                <a:cs typeface="Arial"/>
                <a:sym typeface="Arial"/>
              </a:endParaRPr>
            </a:p>
          </p:txBody>
        </p:sp>
        <p:sp>
          <p:nvSpPr>
            <p:cNvPr id="166" name="Google Shape;166;p8"/>
            <p:cNvSpPr/>
            <p:nvPr/>
          </p:nvSpPr>
          <p:spPr>
            <a:xfrm>
              <a:off x="7886700" y="1305401"/>
              <a:ext cx="2628899" cy="2741342"/>
            </a:xfrm>
            <a:prstGeom prst="rect">
              <a:avLst/>
            </a:prstGeom>
            <a:solidFill>
              <a:srgbClr val="6FAA47"/>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7" name="Google Shape;167;p8"/>
            <p:cNvSpPr txBox="1"/>
            <p:nvPr/>
          </p:nvSpPr>
          <p:spPr>
            <a:xfrm>
              <a:off x="7886700" y="1305401"/>
              <a:ext cx="2628899" cy="2741342"/>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rgbClr val="000000"/>
                </a:buClr>
                <a:buSzPts val="2300"/>
                <a:buFont typeface="Arial"/>
                <a:buNone/>
              </a:pPr>
              <a:r>
                <a:rPr b="0" i="0" lang="en-US" sz="2300" u="none" cap="none" strike="noStrike">
                  <a:solidFill>
                    <a:schemeClr val="lt1"/>
                  </a:solidFill>
                  <a:latin typeface="Arial"/>
                  <a:ea typeface="Arial"/>
                  <a:cs typeface="Arial"/>
                  <a:sym typeface="Arial"/>
                </a:rPr>
                <a:t>Collaborations with local farms, artisan producers, and Welsh cultural organisations.</a:t>
              </a:r>
              <a:endParaRPr b="0" i="0" sz="2300" u="none" cap="none" strike="noStrike">
                <a:solidFill>
                  <a:schemeClr val="lt1"/>
                </a:solidFill>
                <a:latin typeface="Arial"/>
                <a:ea typeface="Arial"/>
                <a:cs typeface="Arial"/>
                <a:sym typeface="Arial"/>
              </a:endParaRPr>
            </a:p>
          </p:txBody>
        </p:sp>
        <p:sp>
          <p:nvSpPr>
            <p:cNvPr id="168" name="Google Shape;168;p8"/>
            <p:cNvSpPr/>
            <p:nvPr/>
          </p:nvSpPr>
          <p:spPr>
            <a:xfrm>
              <a:off x="0" y="4046744"/>
              <a:ext cx="10515600" cy="304593"/>
            </a:xfrm>
            <a:prstGeom prst="rect">
              <a:avLst/>
            </a:prstGeom>
            <a:solidFill>
              <a:srgbClr val="406CB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9"/>
          <p:cNvSpPr txBox="1"/>
          <p:nvPr>
            <p:ph type="title"/>
          </p:nvPr>
        </p:nvSpPr>
        <p:spPr>
          <a:xfrm>
            <a:off x="827049" y="197858"/>
            <a:ext cx="10515600" cy="448913"/>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Arial"/>
              <a:buNone/>
            </a:pPr>
            <a:r>
              <a:rPr b="1" lang="en-US"/>
              <a:t>Financial Factors</a:t>
            </a:r>
            <a:endParaRPr/>
          </a:p>
        </p:txBody>
      </p:sp>
      <p:graphicFrame>
        <p:nvGraphicFramePr>
          <p:cNvPr id="175" name="Google Shape;175;p9"/>
          <p:cNvGraphicFramePr/>
          <p:nvPr/>
        </p:nvGraphicFramePr>
        <p:xfrm>
          <a:off x="827049" y="814341"/>
          <a:ext cx="3000000" cy="3000000"/>
        </p:xfrm>
        <a:graphic>
          <a:graphicData uri="http://schemas.openxmlformats.org/drawingml/2006/table">
            <a:tbl>
              <a:tblPr>
                <a:noFill/>
                <a:tableStyleId>{2DB73552-6251-4280-8708-9888334D427D}</a:tableStyleId>
              </a:tblPr>
              <a:tblGrid>
                <a:gridCol w="3505200"/>
                <a:gridCol w="3505200"/>
                <a:gridCol w="3505200"/>
              </a:tblGrid>
              <a:tr h="203200">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Item</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Cost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Income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Venue hire (3 days)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18,000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Catering and sampling stations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12,000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Marketing and promotional material</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8,000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Staffing and hospitality team</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10,000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Equipment rental (AV, kitchen)</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9,500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Accommodation sponsorship support</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6,000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Guest speaker fees (chefs)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5,000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Insurance and contingency</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3,500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Income from 265 attendees (£100)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26,500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Sponsorships and trade partners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00000"/>
                        </a:lnSpc>
                        <a:spcBef>
                          <a:spcPts val="0"/>
                        </a:spcBef>
                        <a:spcAft>
                          <a:spcPts val="0"/>
                        </a:spcAft>
                        <a:buClr>
                          <a:srgbClr val="000000"/>
                        </a:buClr>
                        <a:buSzPts val="1600"/>
                        <a:buFont typeface="Arial"/>
                        <a:buNone/>
                      </a:pPr>
                      <a:r>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40,000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Vendor registration fees: 15 x £500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7,500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Branded merchandise sales and workshop tickets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£4,500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Totals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72,000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78,500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3200">
                <a:tc>
                  <a:txBody>
                    <a:bodyPr/>
                    <a:lstStyle/>
                    <a:p>
                      <a:pPr indent="0" lvl="0" marL="0" marR="0" rtl="0" algn="l">
                        <a:lnSpc>
                          <a:spcPct val="150000"/>
                        </a:lnSpc>
                        <a:spcBef>
                          <a:spcPts val="0"/>
                        </a:spcBef>
                        <a:spcAft>
                          <a:spcPts val="0"/>
                        </a:spcAft>
                        <a:buClr>
                          <a:srgbClr val="000000"/>
                        </a:buClr>
                        <a:buSzPts val="1600"/>
                        <a:buFont typeface="Arial"/>
                        <a:buNone/>
                      </a:pPr>
                      <a:r>
                        <a:rPr lang="en-US" sz="1600" u="none" cap="none" strike="noStrike">
                          <a:latin typeface="Arial"/>
                          <a:ea typeface="Arial"/>
                          <a:cs typeface="Arial"/>
                          <a:sym typeface="Arial"/>
                        </a:rPr>
                        <a:t>Projected Surplus</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 </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rgbClr val="000000"/>
                        </a:buClr>
                        <a:buSzPts val="1600"/>
                        <a:buFont typeface="Arial"/>
                        <a:buNone/>
                      </a:pPr>
                      <a:r>
                        <a:rPr b="1" lang="en-US" sz="1600" u="none" cap="none" strike="noStrike">
                          <a:latin typeface="Arial"/>
                          <a:ea typeface="Arial"/>
                          <a:cs typeface="Arial"/>
                          <a:sym typeface="Arial"/>
                        </a:rPr>
                        <a:t>6,500</a:t>
                      </a:r>
                      <a:endParaRPr sz="1600" u="none" cap="none" strike="noStrike">
                        <a:latin typeface="Arial"/>
                        <a:ea typeface="Arial"/>
                        <a:cs typeface="Arial"/>
                        <a:sym typeface="Arial"/>
                      </a:endParaRPr>
                    </a:p>
                  </a:txBody>
                  <a:tcPr marT="0" marB="0"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US"/>
              <a:t>Conclusion </a:t>
            </a:r>
            <a:endParaRPr b="1"/>
          </a:p>
        </p:txBody>
      </p:sp>
      <p:sp>
        <p:nvSpPr>
          <p:cNvPr id="182" name="Google Shape;182;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US"/>
              <a:t>This event supports strategic objectives of promoting Welsh identity through gastronomy.</a:t>
            </a:r>
            <a:endParaRPr/>
          </a:p>
          <a:p>
            <a:pPr indent="-228600" lvl="0" marL="228600" rtl="0" algn="l">
              <a:lnSpc>
                <a:spcPct val="90000"/>
              </a:lnSpc>
              <a:spcBef>
                <a:spcPts val="1000"/>
              </a:spcBef>
              <a:spcAft>
                <a:spcPts val="0"/>
              </a:spcAft>
              <a:buClr>
                <a:schemeClr val="dk1"/>
              </a:buClr>
              <a:buSzPts val="2800"/>
              <a:buChar char="•"/>
            </a:pPr>
            <a:r>
              <a:rPr lang="en-US"/>
              <a:t>Trade-focused culinary events present growth opportunities for Welsh food sector.</a:t>
            </a:r>
            <a:endParaRPr/>
          </a:p>
          <a:p>
            <a:pPr indent="-228600" lvl="0" marL="228600" rtl="0" algn="l">
              <a:lnSpc>
                <a:spcPct val="90000"/>
              </a:lnSpc>
              <a:spcBef>
                <a:spcPts val="1000"/>
              </a:spcBef>
              <a:spcAft>
                <a:spcPts val="0"/>
              </a:spcAft>
              <a:buClr>
                <a:schemeClr val="dk1"/>
              </a:buClr>
              <a:buSzPts val="2800"/>
              <a:buChar char="•"/>
            </a:pPr>
            <a:r>
              <a:rPr lang="en-US"/>
              <a:t>Strategic location and theme ensure alignment with Croeso 2025 objectives.</a:t>
            </a:r>
            <a:endParaRPr/>
          </a:p>
          <a:p>
            <a:pPr indent="-228600" lvl="0" marL="228600" rtl="0" algn="l">
              <a:lnSpc>
                <a:spcPct val="90000"/>
              </a:lnSpc>
              <a:spcBef>
                <a:spcPts val="1000"/>
              </a:spcBef>
              <a:spcAft>
                <a:spcPts val="0"/>
              </a:spcAft>
              <a:buClr>
                <a:schemeClr val="dk1"/>
              </a:buClr>
              <a:buSzPts val="2800"/>
              <a:buChar char="•"/>
            </a:pPr>
            <a:r>
              <a:rPr lang="en-US"/>
              <a:t>Financially viable with strong international appeal and repeat event potential.</a:t>
            </a:r>
            <a:endParaRPr/>
          </a:p>
          <a:p>
            <a:pPr indent="0" lvl="0" marL="0" rtl="0" algn="just">
              <a:lnSpc>
                <a:spcPct val="90000"/>
              </a:lnSpc>
              <a:spcBef>
                <a:spcPts val="1000"/>
              </a:spcBef>
              <a:spcAft>
                <a:spcPts val="0"/>
              </a:spcAft>
              <a:buClr>
                <a:schemeClr val="dk1"/>
              </a:buClr>
              <a:buSzPts val="28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11"/>
          <p:cNvSpPr txBox="1"/>
          <p:nvPr>
            <p:ph type="title"/>
          </p:nvPr>
        </p:nvSpPr>
        <p:spPr>
          <a:xfrm>
            <a:off x="838200" y="153252"/>
            <a:ext cx="10515600" cy="605031"/>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00000"/>
              <a:buFont typeface="Arial"/>
              <a:buNone/>
            </a:pPr>
            <a:r>
              <a:rPr b="1" lang="en-US"/>
              <a:t>References</a:t>
            </a:r>
            <a:endParaRPr/>
          </a:p>
        </p:txBody>
      </p:sp>
      <p:sp>
        <p:nvSpPr>
          <p:cNvPr id="189" name="Google Shape;189;p11"/>
          <p:cNvSpPr txBox="1"/>
          <p:nvPr>
            <p:ph idx="1" type="body"/>
          </p:nvPr>
        </p:nvSpPr>
        <p:spPr>
          <a:xfrm>
            <a:off x="582930" y="869795"/>
            <a:ext cx="11360026" cy="5609064"/>
          </a:xfrm>
          <a:prstGeom prst="rect">
            <a:avLst/>
          </a:prstGeom>
          <a:noFill/>
          <a:ln>
            <a:noFill/>
          </a:ln>
        </p:spPr>
        <p:txBody>
          <a:bodyPr anchorCtr="0" anchor="t" bIns="45700" lIns="91425" spcFirstLastPara="1" rIns="91425" wrap="square" tIns="45700">
            <a:normAutofit fontScale="32500" lnSpcReduction="20000"/>
          </a:bodyPr>
          <a:lstStyle/>
          <a:p>
            <a:pPr indent="-228600" lvl="0" marL="228600" rtl="0" algn="just">
              <a:lnSpc>
                <a:spcPct val="90000"/>
              </a:lnSpc>
              <a:spcBef>
                <a:spcPts val="0"/>
              </a:spcBef>
              <a:spcAft>
                <a:spcPts val="0"/>
              </a:spcAft>
              <a:buClr>
                <a:schemeClr val="dk1"/>
              </a:buClr>
              <a:buSzPct val="100000"/>
              <a:buChar char="•"/>
            </a:pPr>
            <a:r>
              <a:rPr lang="en-US"/>
              <a:t>Adeotravel.com (2025). </a:t>
            </a:r>
            <a:r>
              <a:rPr i="1" lang="en-US"/>
              <a:t>Year of Croeso - adeo Travel: tailor-made tours of England, Scotland and Wales</a:t>
            </a:r>
            <a:r>
              <a:rPr lang="en-US"/>
              <a:t>. [online] adeo Travel: tailor-made tours of England, Scotland and Wales. Available at: https://adeotravel.com/partners/year-of-croeso/ [Accessed 6 Jun. 2025].</a:t>
            </a:r>
            <a:endParaRPr/>
          </a:p>
          <a:p>
            <a:pPr indent="-228600" lvl="0" marL="228600" rtl="0" algn="just">
              <a:lnSpc>
                <a:spcPct val="90000"/>
              </a:lnSpc>
              <a:spcBef>
                <a:spcPts val="1000"/>
              </a:spcBef>
              <a:spcAft>
                <a:spcPts val="0"/>
              </a:spcAft>
              <a:buClr>
                <a:schemeClr val="dk1"/>
              </a:buClr>
              <a:buSzPct val="100000"/>
              <a:buChar char="•"/>
            </a:pPr>
            <a:r>
              <a:rPr lang="en-US"/>
              <a:t>Alamy (2025). </a:t>
            </a:r>
            <a:r>
              <a:rPr i="1" lang="en-US"/>
              <a:t>Gastronomy experience Stock Vector Images - Alamy</a:t>
            </a:r>
            <a:r>
              <a:rPr lang="en-US"/>
              <a:t>. [online] Alamy. Available at: https://www.alamy.com/stock-photo/gastronomy-experience.html?imgt=8&amp;sortBy=relevant [Accessed 6 Jun. 2025].</a:t>
            </a:r>
            <a:endParaRPr/>
          </a:p>
          <a:p>
            <a:pPr indent="-228600" lvl="0" marL="228600" rtl="0" algn="just">
              <a:lnSpc>
                <a:spcPct val="90000"/>
              </a:lnSpc>
              <a:spcBef>
                <a:spcPts val="1000"/>
              </a:spcBef>
              <a:spcAft>
                <a:spcPts val="0"/>
              </a:spcAft>
              <a:buClr>
                <a:schemeClr val="dk1"/>
              </a:buClr>
              <a:buSzPct val="100000"/>
              <a:buChar char="•"/>
            </a:pPr>
            <a:r>
              <a:rPr lang="en-US"/>
              <a:t>Allen, J., O’Toole, W., Harris, R. and McDonnell, I. (2022). </a:t>
            </a:r>
            <a:r>
              <a:rPr i="1" lang="en-US"/>
              <a:t>Festival &amp; special event management</a:t>
            </a:r>
            <a:r>
              <a:rPr lang="en-US"/>
              <a:t>. 8th ed. Milton, Qld: John Wiley &amp; Sons Australia, Ltd.</a:t>
            </a:r>
            <a:endParaRPr/>
          </a:p>
          <a:p>
            <a:pPr indent="-228600" lvl="0" marL="228600" rtl="0" algn="just">
              <a:lnSpc>
                <a:spcPct val="90000"/>
              </a:lnSpc>
              <a:spcBef>
                <a:spcPts val="1000"/>
              </a:spcBef>
              <a:spcAft>
                <a:spcPts val="0"/>
              </a:spcAft>
              <a:buClr>
                <a:schemeClr val="dk1"/>
              </a:buClr>
              <a:buSzPct val="100000"/>
              <a:buChar char="•"/>
            </a:pPr>
            <a:r>
              <a:rPr lang="en-US"/>
              <a:t>Béliard, A.-S. and Naulin, S. (2022). </a:t>
            </a:r>
            <a:r>
              <a:rPr i="1" lang="en-US"/>
              <a:t>Trade Shows in the 21st Century</a:t>
            </a:r>
            <a:r>
              <a:rPr lang="en-US"/>
              <a:t>. Edward Elgar Publishing.</a:t>
            </a:r>
            <a:endParaRPr/>
          </a:p>
          <a:p>
            <a:pPr indent="-228600" lvl="0" marL="228600" rtl="0" algn="just">
              <a:lnSpc>
                <a:spcPct val="90000"/>
              </a:lnSpc>
              <a:spcBef>
                <a:spcPts val="1000"/>
              </a:spcBef>
              <a:spcAft>
                <a:spcPts val="0"/>
              </a:spcAft>
              <a:buClr>
                <a:schemeClr val="dk1"/>
              </a:buClr>
              <a:buSzPct val="100000"/>
              <a:buChar char="•"/>
            </a:pPr>
            <a:r>
              <a:rPr lang="en-US"/>
              <a:t>Cornelissen, Z.M. (2022). </a:t>
            </a:r>
            <a:r>
              <a:rPr i="1" lang="en-US"/>
              <a:t>Event organisers’ perspectives on the importance of marketing management of culinary festivals in the Western Cape</a:t>
            </a:r>
            <a:r>
              <a:rPr lang="en-US"/>
              <a:t>. [online] etd.cput.ac.za. Available at: https://etd.cput.ac.za/handle/20.500.11838/3744.</a:t>
            </a:r>
            <a:endParaRPr/>
          </a:p>
          <a:p>
            <a:pPr indent="-228600" lvl="0" marL="228600" rtl="0" algn="just">
              <a:lnSpc>
                <a:spcPct val="90000"/>
              </a:lnSpc>
              <a:spcBef>
                <a:spcPts val="1000"/>
              </a:spcBef>
              <a:spcAft>
                <a:spcPts val="0"/>
              </a:spcAft>
              <a:buClr>
                <a:schemeClr val="dk1"/>
              </a:buClr>
              <a:buSzPct val="100000"/>
              <a:buChar char="•"/>
            </a:pPr>
            <a:r>
              <a:rPr lang="en-US"/>
              <a:t>Csapody, B., Ásványi, K. and Jászberényi, M. (2021). SUSTAINABLE BEST PRACTICES OF EUROPEAN CULINARY FESTIVALS. </a:t>
            </a:r>
            <a:r>
              <a:rPr i="1" lang="en-US"/>
              <a:t>Tourism in Southern and Eastern Europe</a:t>
            </a:r>
            <a:r>
              <a:rPr lang="en-US"/>
              <a:t>, 6. doi:https://doi.org/10.20867/tosee.06.11.</a:t>
            </a:r>
            <a:endParaRPr/>
          </a:p>
          <a:p>
            <a:pPr indent="-228600" lvl="0" marL="228600" rtl="0" algn="just">
              <a:lnSpc>
                <a:spcPct val="90000"/>
              </a:lnSpc>
              <a:spcBef>
                <a:spcPts val="1000"/>
              </a:spcBef>
              <a:spcAft>
                <a:spcPts val="0"/>
              </a:spcAft>
              <a:buClr>
                <a:schemeClr val="dk1"/>
              </a:buClr>
              <a:buSzPct val="100000"/>
              <a:buChar char="•"/>
            </a:pPr>
            <a:r>
              <a:rPr lang="en-US"/>
              <a:t>Fox, D., Gouthro, M.B., Morakabati, Y. and Brackstone, J. (2014). </a:t>
            </a:r>
            <a:r>
              <a:rPr i="1" lang="en-US"/>
              <a:t>Doing events research : from theory to practice</a:t>
            </a:r>
            <a:r>
              <a:rPr lang="en-US"/>
              <a:t>. London: Routledge, Taylor &amp; Francis Group.</a:t>
            </a:r>
            <a:endParaRPr/>
          </a:p>
          <a:p>
            <a:pPr indent="-228600" lvl="0" marL="228600" rtl="0" algn="just">
              <a:lnSpc>
                <a:spcPct val="90000"/>
              </a:lnSpc>
              <a:spcBef>
                <a:spcPts val="1000"/>
              </a:spcBef>
              <a:spcAft>
                <a:spcPts val="0"/>
              </a:spcAft>
              <a:buClr>
                <a:schemeClr val="dk1"/>
              </a:buClr>
              <a:buSzPct val="100000"/>
              <a:buChar char="•"/>
            </a:pPr>
            <a:r>
              <a:rPr lang="en-US"/>
              <a:t>Gov.wales (2025). </a:t>
            </a:r>
            <a:r>
              <a:rPr i="1" lang="en-US"/>
              <a:t>Visit Wales invites world to feel the ‘hwyl’ in 2025 | GOV.WALES</a:t>
            </a:r>
            <a:r>
              <a:rPr lang="en-US"/>
              <a:t>. [online] GOV.WALES. Available at: https://www.gov.wales/visit-wales-invites-world-feel-hwyl-2025 [Accessed 6 Jun. 2025].</a:t>
            </a:r>
            <a:endParaRPr/>
          </a:p>
          <a:p>
            <a:pPr indent="-228600" lvl="0" marL="228600" rtl="0" algn="just">
              <a:lnSpc>
                <a:spcPct val="90000"/>
              </a:lnSpc>
              <a:spcBef>
                <a:spcPts val="1000"/>
              </a:spcBef>
              <a:spcAft>
                <a:spcPts val="0"/>
              </a:spcAft>
              <a:buClr>
                <a:schemeClr val="dk1"/>
              </a:buClr>
              <a:buSzPct val="100000"/>
              <a:buChar char="•"/>
            </a:pPr>
            <a:r>
              <a:rPr lang="en-US"/>
              <a:t>Irimiás, A., Csapody and Jászberényi, M. (2024). Social sustainability on European food festival websites: A multimodal discourse analysis. </a:t>
            </a:r>
            <a:r>
              <a:rPr i="1" lang="en-US"/>
              <a:t>Tourism management perspectives</a:t>
            </a:r>
            <a:r>
              <a:rPr lang="en-US"/>
              <a:t>, 53, pp.101280–101280. doi:https://doi.org/10.1016/j.tmp.2024.101280.</a:t>
            </a:r>
            <a:endParaRPr/>
          </a:p>
          <a:p>
            <a:pPr indent="-228600" lvl="0" marL="228600" rtl="0" algn="just">
              <a:lnSpc>
                <a:spcPct val="90000"/>
              </a:lnSpc>
              <a:spcBef>
                <a:spcPts val="1000"/>
              </a:spcBef>
              <a:spcAft>
                <a:spcPts val="0"/>
              </a:spcAft>
              <a:buClr>
                <a:schemeClr val="dk1"/>
              </a:buClr>
              <a:buSzPct val="100000"/>
              <a:buChar char="•"/>
            </a:pPr>
            <a:r>
              <a:rPr lang="en-US"/>
              <a:t>Kumari, P. (2021). </a:t>
            </a:r>
            <a:r>
              <a:rPr i="1" lang="en-US"/>
              <a:t>Event management</a:t>
            </a:r>
            <a:r>
              <a:rPr lang="en-US"/>
              <a:t>. New Delhi Anmol Publications.</a:t>
            </a:r>
            <a:endParaRPr/>
          </a:p>
          <a:p>
            <a:pPr indent="-228600" lvl="0" marL="228600" rtl="0" algn="just">
              <a:lnSpc>
                <a:spcPct val="90000"/>
              </a:lnSpc>
              <a:spcBef>
                <a:spcPts val="1000"/>
              </a:spcBef>
              <a:spcAft>
                <a:spcPts val="0"/>
              </a:spcAft>
              <a:buClr>
                <a:schemeClr val="dk1"/>
              </a:buClr>
              <a:buSzPct val="100000"/>
              <a:buChar char="•"/>
            </a:pPr>
            <a:r>
              <a:rPr lang="en-US"/>
              <a:t>Muhammad, S., Latuconsina, R. and Setianingsih, C. (2021). </a:t>
            </a:r>
            <a:r>
              <a:rPr i="1" lang="en-US"/>
              <a:t>Budgeting System In Event Management Application Using Web-Based Genetic Algorithms</a:t>
            </a:r>
            <a:r>
              <a:rPr lang="en-US"/>
              <a:t>. [online] IEEE Xplore. doi:https://doi.org/10.1109/IoTaIS53735.2021.9628830.</a:t>
            </a:r>
            <a:endParaRPr/>
          </a:p>
          <a:p>
            <a:pPr indent="-228600" lvl="0" marL="228600" rtl="0" algn="just">
              <a:lnSpc>
                <a:spcPct val="90000"/>
              </a:lnSpc>
              <a:spcBef>
                <a:spcPts val="1000"/>
              </a:spcBef>
              <a:spcAft>
                <a:spcPts val="0"/>
              </a:spcAft>
              <a:buClr>
                <a:schemeClr val="dk1"/>
              </a:buClr>
              <a:buSzPct val="100000"/>
              <a:buChar char="•"/>
            </a:pPr>
            <a:r>
              <a:rPr lang="en-US"/>
              <a:t>Park, E. and Kim, S. (2024). </a:t>
            </a:r>
            <a:r>
              <a:rPr i="1" lang="en-US"/>
              <a:t>Handbook on Food Tourism</a:t>
            </a:r>
            <a:r>
              <a:rPr lang="en-US"/>
              <a:t>. Edward Elgar Publishing.</a:t>
            </a:r>
            <a:endParaRPr/>
          </a:p>
          <a:p>
            <a:pPr indent="-228600" lvl="0" marL="228600" rtl="0" algn="just">
              <a:lnSpc>
                <a:spcPct val="90000"/>
              </a:lnSpc>
              <a:spcBef>
                <a:spcPts val="1000"/>
              </a:spcBef>
              <a:spcAft>
                <a:spcPts val="0"/>
              </a:spcAft>
              <a:buClr>
                <a:schemeClr val="dk1"/>
              </a:buClr>
              <a:buSzPct val="100000"/>
              <a:buChar char="•"/>
            </a:pPr>
            <a:r>
              <a:rPr lang="en-US"/>
              <a:t>Partarakis, N.P. (2021). Representation and Presentation of Culinary Tradition as Cultural Heritage. </a:t>
            </a:r>
            <a:r>
              <a:rPr i="1" lang="en-US"/>
              <a:t>ProQuest</a:t>
            </a:r>
            <a:r>
              <a:rPr lang="en-US"/>
              <a:t>, [online] 4(2), p.612. doi:https://doi.org/10.3390/heritage4020036.</a:t>
            </a:r>
            <a:endParaRPr/>
          </a:p>
          <a:p>
            <a:pPr indent="-228600" lvl="0" marL="228600" rtl="0" algn="just">
              <a:lnSpc>
                <a:spcPct val="90000"/>
              </a:lnSpc>
              <a:spcBef>
                <a:spcPts val="1000"/>
              </a:spcBef>
              <a:spcAft>
                <a:spcPts val="0"/>
              </a:spcAft>
              <a:buClr>
                <a:schemeClr val="dk1"/>
              </a:buClr>
              <a:buSzPct val="100000"/>
              <a:buChar char="•"/>
            </a:pPr>
            <a:r>
              <a:rPr lang="en-US"/>
              <a:t>Rogers, T. and Wynn-Moylan, P. (2022). </a:t>
            </a:r>
            <a:r>
              <a:rPr i="1" lang="en-US"/>
              <a:t>Conferences and conventions : a global industry</a:t>
            </a:r>
            <a:r>
              <a:rPr lang="en-US"/>
              <a:t>. 4th ed. Abingdon ; New York: Routledge, Cop.</a:t>
            </a:r>
            <a:endParaRPr/>
          </a:p>
          <a:p>
            <a:pPr indent="-228600" lvl="0" marL="228600" rtl="0" algn="just">
              <a:lnSpc>
                <a:spcPct val="90000"/>
              </a:lnSpc>
              <a:spcBef>
                <a:spcPts val="1000"/>
              </a:spcBef>
              <a:spcAft>
                <a:spcPts val="0"/>
              </a:spcAft>
              <a:buClr>
                <a:schemeClr val="dk1"/>
              </a:buClr>
              <a:buSzPct val="100000"/>
              <a:buChar char="•"/>
            </a:pPr>
            <a:r>
              <a:rPr lang="en-US"/>
              <a:t>Stone, M.J., Migacz, S. and Wolf, E. (2021). Learning through culinary tourism and developing a culinary tourism education strategy. </a:t>
            </a:r>
            <a:r>
              <a:rPr i="1" lang="en-US"/>
              <a:t>Journal of Tourism and Cultural Change</a:t>
            </a:r>
            <a:r>
              <a:rPr lang="en-US"/>
              <a:t>, 20(1-2), pp.1–19. doi:https://doi.org/10.1080/14766825.2021.1876078.</a:t>
            </a:r>
            <a:endParaRPr/>
          </a:p>
          <a:p>
            <a:pPr indent="-228600" lvl="0" marL="228600" rtl="0" algn="just">
              <a:lnSpc>
                <a:spcPct val="90000"/>
              </a:lnSpc>
              <a:spcBef>
                <a:spcPts val="1000"/>
              </a:spcBef>
              <a:spcAft>
                <a:spcPts val="0"/>
              </a:spcAft>
              <a:buClr>
                <a:schemeClr val="dk1"/>
              </a:buClr>
              <a:buSzPct val="100000"/>
              <a:buChar char="•"/>
            </a:pPr>
            <a:r>
              <a:rPr lang="en-US"/>
              <a:t>Suzanne and Brouder, P. (2024). Culinary Tourism. pp.231–233. doi:https://doi.org/10.1007/978-3-030-74923-1_44.</a:t>
            </a:r>
            <a:endParaRPr/>
          </a:p>
          <a:p>
            <a:pPr indent="-228600" lvl="0" marL="228600" rtl="0" algn="just">
              <a:lnSpc>
                <a:spcPct val="90000"/>
              </a:lnSpc>
              <a:spcBef>
                <a:spcPts val="1000"/>
              </a:spcBef>
              <a:spcAft>
                <a:spcPts val="0"/>
              </a:spcAft>
              <a:buClr>
                <a:schemeClr val="dk1"/>
              </a:buClr>
              <a:buSzPct val="100000"/>
              <a:buChar char="•"/>
            </a:pPr>
            <a:r>
              <a:rPr lang="en-US"/>
              <a:t>Venuecymru (2023). </a:t>
            </a:r>
            <a:r>
              <a:rPr i="1" lang="en-US"/>
              <a:t>Our spaces</a:t>
            </a:r>
            <a:r>
              <a:rPr lang="en-US"/>
              <a:t>. [online] Venue Cymru. Available at: https://www.venuecymru.co.uk/our-rooms-content [Accessed 6 Jun. 2025].</a:t>
            </a:r>
            <a:endParaRPr/>
          </a:p>
          <a:p>
            <a:pPr indent="-228600" lvl="0" marL="228600" rtl="0" algn="just">
              <a:lnSpc>
                <a:spcPct val="90000"/>
              </a:lnSpc>
              <a:spcBef>
                <a:spcPts val="1000"/>
              </a:spcBef>
              <a:spcAft>
                <a:spcPts val="0"/>
              </a:spcAft>
              <a:buClr>
                <a:schemeClr val="dk1"/>
              </a:buClr>
              <a:buSzPct val="100000"/>
              <a:buChar char="•"/>
            </a:pPr>
            <a:r>
              <a:rPr lang="en-US"/>
              <a:t>Venuecymru.co.uk (2025). </a:t>
            </a:r>
            <a:r>
              <a:rPr i="1" lang="en-US"/>
              <a:t>Homepage</a:t>
            </a:r>
            <a:r>
              <a:rPr lang="en-US"/>
              <a:t>. [online] Venue Cymru. Available at: https://www.venuecymru.co.uk/ [Accessed 6 Jun. 2025].</a:t>
            </a:r>
            <a:endParaRPr/>
          </a:p>
          <a:p>
            <a:pPr indent="-228600" lvl="0" marL="228600" rtl="0" algn="just">
              <a:lnSpc>
                <a:spcPct val="90000"/>
              </a:lnSpc>
              <a:spcBef>
                <a:spcPts val="1000"/>
              </a:spcBef>
              <a:spcAft>
                <a:spcPts val="0"/>
              </a:spcAft>
              <a:buClr>
                <a:schemeClr val="dk1"/>
              </a:buClr>
              <a:buSzPct val="100000"/>
              <a:buChar char="•"/>
            </a:pPr>
            <a:r>
              <a:rPr lang="en-US"/>
              <a:t>Visitwales.com (2025). </a:t>
            </a:r>
            <a:r>
              <a:rPr i="1" lang="en-US"/>
              <a:t>Year of Croeso</a:t>
            </a:r>
            <a:r>
              <a:rPr lang="en-US"/>
              <a:t>. [online] Industry. Available at: https://industry.visitwales.com/get-involved/visit-wales-themed-year-campaigns/year-croeso [Accessed 6 Jun. 2025].</a:t>
            </a:r>
            <a:endParaRPr/>
          </a:p>
          <a:p>
            <a:pPr indent="-228600" lvl="0" marL="228600" rtl="0" algn="just">
              <a:lnSpc>
                <a:spcPct val="90000"/>
              </a:lnSpc>
              <a:spcBef>
                <a:spcPts val="1000"/>
              </a:spcBef>
              <a:spcAft>
                <a:spcPts val="0"/>
              </a:spcAft>
              <a:buClr>
                <a:schemeClr val="dk1"/>
              </a:buClr>
              <a:buSzPct val="100000"/>
              <a:buChar char="•"/>
            </a:pPr>
            <a:r>
              <a:rPr lang="en-US"/>
              <a:t>Wijaya, C., Shantika and Sena (2025). Preserving Culinary Heritage Through Sustainable Gastronomy Event: A Lesson Learn From The 101 Fontana Seminyak. </a:t>
            </a:r>
            <a:r>
              <a:rPr i="1" lang="en-US"/>
              <a:t>International Journal of Travel Hospitality and Events</a:t>
            </a:r>
            <a:r>
              <a:rPr lang="en-US"/>
              <a:t>, [online] 4(1), pp.21–33. doi:https://doi.org/10.56743/ijothe.v4i1.450.</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