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3" r:id="rId10"/>
    <p:sldId id="274" r:id="rId11"/>
    <p:sldId id="265" r:id="rId12"/>
    <p:sldId id="266" r:id="rId13"/>
    <p:sldId id="277" r:id="rId14"/>
    <p:sldId id="268" r:id="rId15"/>
    <p:sldId id="269" r:id="rId16"/>
    <p:sldId id="275" r:id="rId17"/>
    <p:sldId id="276" r:id="rId18"/>
    <p:sldId id="278" r:id="rId19"/>
    <p:sldId id="271" r:id="rId20"/>
    <p:sldId id="27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9EF06-D86B-45C2-9DEB-69F6486451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1A89B4-7B26-491F-B685-8EBDDC14F7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8754A5F-E818-4B18-BD4B-89439B5BEF69}" type="datetimeFigureOut">
              <a:rPr lang="en-GB" smtClean="0"/>
              <a:pPr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o.uk/url?sa=i&amp;rct=j&amp;q=&amp;esrc=s&amp;source=images&amp;cd=&amp;cad=rja&amp;uact=8&amp;ved=0CAcQjRxqFQoTCI3yhpX34MgCFUm4FAodE7cLUw&amp;url=http://www.visitlondon.com/things-to-do/place/149369-highgate-cemetery&amp;bvm=bv.105841590,d.dmo&amp;psig=AFQjCNH8I8-mDcHTcwZEVnB9R_JfMb56ww&amp;ust=1445976167607584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tomb1"/>
          <p:cNvPicPr>
            <a:picLocks noChangeAspect="1" noChangeArrowheads="1"/>
          </p:cNvPicPr>
          <p:nvPr/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107504" y="692696"/>
            <a:ext cx="8964612" cy="595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1210" y="3627844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Mortuary Archaeology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Funerary Ritual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464496" cy="48234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Very practical concern: removal of a human body from the living space</a:t>
            </a:r>
          </a:p>
          <a:p>
            <a:pPr>
              <a:defRPr/>
            </a:pPr>
            <a:r>
              <a:rPr lang="en-GB" dirty="0"/>
              <a:t>Loss of an individual: this might be a significant social loss &amp; undoubtedly a personal loss</a:t>
            </a:r>
          </a:p>
          <a:p>
            <a:pPr>
              <a:defRPr/>
            </a:pPr>
            <a:r>
              <a:rPr lang="en-GB" dirty="0"/>
              <a:t>People are faced with their own mortality</a:t>
            </a:r>
          </a:p>
          <a:p>
            <a:pPr>
              <a:defRPr/>
            </a:pPr>
            <a:r>
              <a:rPr lang="en-GB" dirty="0"/>
              <a:t>Funerary ritual: important arena in which human social identities &amp; ideologies are played out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5724128" y="6021288"/>
            <a:ext cx="2952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 err="1"/>
              <a:t>Vedbaek</a:t>
            </a:r>
            <a:r>
              <a:rPr lang="en-GB" dirty="0"/>
              <a:t>: Mesolithic burial</a:t>
            </a:r>
          </a:p>
        </p:txBody>
      </p:sp>
      <p:pic>
        <p:nvPicPr>
          <p:cNvPr id="7" name="Picture 2" descr="vedboe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220071" y="1628800"/>
            <a:ext cx="3585461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86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Rites of Passage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392488" cy="489542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/>
              <a:t>Van </a:t>
            </a:r>
            <a:r>
              <a:rPr lang="en-GB" dirty="0" err="1"/>
              <a:t>Gennep</a:t>
            </a:r>
            <a:r>
              <a:rPr lang="en-GB" dirty="0"/>
              <a:t> 1909 (1960)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Burial ritual = transition rituals that move individuals between social states, passing over thresholds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Identified three stages: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Separation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Marginalisation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Incorporation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5580112" y="4869160"/>
            <a:ext cx="29528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/>
              <a:t>Late Geometric vase:</a:t>
            </a:r>
          </a:p>
          <a:p>
            <a:r>
              <a:rPr lang="en-GB" dirty="0"/>
              <a:t>scene of </a:t>
            </a:r>
            <a:r>
              <a:rPr lang="en-GB" i="1" dirty="0" err="1"/>
              <a:t>prothesis</a:t>
            </a:r>
            <a:endParaRPr lang="en-GB" dirty="0"/>
          </a:p>
        </p:txBody>
      </p:sp>
      <p:pic>
        <p:nvPicPr>
          <p:cNvPr id="10" name="Picture 12" descr="bier-detai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32040" y="2276872"/>
            <a:ext cx="3847285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48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4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4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1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5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Rites of Passage</a:t>
            </a:r>
          </a:p>
        </p:txBody>
      </p:sp>
      <p:sp>
        <p:nvSpPr>
          <p:cNvPr id="53252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79512" y="1772816"/>
            <a:ext cx="4038600" cy="4623816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dirty="0"/>
              <a:t>The key phase for funerary ritual is </a:t>
            </a:r>
            <a:r>
              <a:rPr lang="en-GB" dirty="0">
                <a:solidFill>
                  <a:srgbClr val="FFC000"/>
                </a:solidFill>
              </a:rPr>
              <a:t>marginalisation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Liminal phase: mourners polluted through association with death</a:t>
            </a:r>
          </a:p>
          <a:p>
            <a:pPr lvl="1"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Performance of ritual allows deceased to pass to realm of ancestors…</a:t>
            </a:r>
          </a:p>
        </p:txBody>
      </p:sp>
      <p:pic>
        <p:nvPicPr>
          <p:cNvPr id="8" name="Picture 8" descr="prothesis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4644008" y="2145050"/>
            <a:ext cx="4038600" cy="2895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5652120" y="5241394"/>
            <a:ext cx="29528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/>
              <a:t>Late Geometric vase:</a:t>
            </a:r>
          </a:p>
          <a:p>
            <a:r>
              <a:rPr lang="en-GB" dirty="0"/>
              <a:t>scene of </a:t>
            </a:r>
            <a:r>
              <a:rPr lang="en-GB" i="1" dirty="0" err="1"/>
              <a:t>ekphora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3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4800"/>
              <a:t>Normative </a:t>
            </a:r>
            <a:r>
              <a:rPr lang="en-GB" sz="4800" err="1"/>
              <a:t>Diffusionist</a:t>
            </a:r>
            <a:r>
              <a:rPr lang="en-GB" sz="4800"/>
              <a:t> paradigm</a:t>
            </a:r>
          </a:p>
        </p:txBody>
      </p:sp>
      <p:sp>
        <p:nvSpPr>
          <p:cNvPr id="37892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608512" cy="489654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/>
              <a:t>Standardised patterns of funerary behaviour: one of a range of attributes used to define ancient cultures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Used to “decipher” religious beliefs/ideologies of cultural groups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Focus was </a:t>
            </a:r>
            <a:r>
              <a:rPr lang="en-GB" dirty="0">
                <a:solidFill>
                  <a:srgbClr val="FFC000"/>
                </a:solidFill>
              </a:rPr>
              <a:t>on cultural difference</a:t>
            </a:r>
            <a:r>
              <a:rPr lang="en-GB" dirty="0"/>
              <a:t> not internal social organisation: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err="1"/>
              <a:t>eg</a:t>
            </a:r>
            <a:r>
              <a:rPr lang="en-GB" dirty="0"/>
              <a:t>. Beaker burials represent a distinctive cultural signature of an ancient people</a:t>
            </a:r>
          </a:p>
        </p:txBody>
      </p:sp>
      <p:sp>
        <p:nvSpPr>
          <p:cNvPr id="7" name="Rectangle 6"/>
          <p:cNvSpPr/>
          <p:nvPr/>
        </p:nvSpPr>
        <p:spPr>
          <a:xfrm>
            <a:off x="6876256" y="5949280"/>
            <a:ext cx="14369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Beaker burial</a:t>
            </a:r>
            <a:endParaRPr lang="en-GB" dirty="0"/>
          </a:p>
        </p:txBody>
      </p:sp>
      <p:pic>
        <p:nvPicPr>
          <p:cNvPr id="9" name="Content Placeholder 8" descr="beakerBu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1844824"/>
            <a:ext cx="3411689" cy="395756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78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78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78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>
                <a:solidFill>
                  <a:srgbClr val="FFC000"/>
                </a:solidFill>
              </a:rPr>
              <a:t>Processual</a:t>
            </a:r>
            <a:r>
              <a:rPr lang="en-GB" sz="4800">
                <a:solidFill>
                  <a:srgbClr val="FFC000"/>
                </a:solidFill>
              </a:rPr>
              <a:t> Archaeology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536504" cy="482341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No longer identifying cultural “norms”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Social organisation </a:t>
            </a:r>
            <a:r>
              <a:rPr lang="en-GB" dirty="0"/>
              <a:t>identified as a key area for archaeological research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Burials = an important source of information on </a:t>
            </a:r>
            <a:r>
              <a:rPr lang="en-GB" dirty="0">
                <a:solidFill>
                  <a:srgbClr val="FFC000"/>
                </a:solidFill>
              </a:rPr>
              <a:t>past social structures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Looking at site formation processes (</a:t>
            </a:r>
            <a:r>
              <a:rPr lang="en-GB" dirty="0" err="1"/>
              <a:t>taphonomy</a:t>
            </a:r>
            <a:r>
              <a:rPr lang="en-GB" dirty="0"/>
              <a:t>)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They aimed to identify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cross-cultural laws</a:t>
            </a: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/>
              <a:t>about human behaviour</a:t>
            </a:r>
          </a:p>
        </p:txBody>
      </p:sp>
      <p:pic>
        <p:nvPicPr>
          <p:cNvPr id="6" name="Picture 4" descr="human_skul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4788024" y="2204863"/>
            <a:ext cx="4038599" cy="3028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/>
              <a:t>Binford</a:t>
            </a:r>
            <a:r>
              <a:rPr lang="en-GB" dirty="0"/>
              <a:t> (1971/1972)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968552" cy="48954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600" dirty="0"/>
              <a:t>“…the </a:t>
            </a:r>
            <a:r>
              <a:rPr lang="en-GB" sz="2600" dirty="0">
                <a:solidFill>
                  <a:srgbClr val="FFC000"/>
                </a:solidFill>
              </a:rPr>
              <a:t>heterogeneity</a:t>
            </a:r>
            <a:r>
              <a:rPr lang="en-GB" sz="2600" dirty="0"/>
              <a:t> in mortuary practices which is characteristic of a single </a:t>
            </a:r>
            <a:r>
              <a:rPr lang="en-GB" sz="2600" dirty="0" err="1"/>
              <a:t>sociocultural</a:t>
            </a:r>
            <a:r>
              <a:rPr lang="en-GB" sz="2600" dirty="0"/>
              <a:t> unit would vary directly with the </a:t>
            </a:r>
            <a:r>
              <a:rPr lang="en-GB" sz="2600" dirty="0">
                <a:solidFill>
                  <a:srgbClr val="FFC000"/>
                </a:solidFill>
              </a:rPr>
              <a:t>complexity</a:t>
            </a:r>
            <a:r>
              <a:rPr lang="en-GB" sz="2600" dirty="0"/>
              <a:t> of the </a:t>
            </a:r>
            <a:r>
              <a:rPr lang="en-GB" sz="2600" dirty="0">
                <a:solidFill>
                  <a:srgbClr val="FFC000"/>
                </a:solidFill>
              </a:rPr>
              <a:t>status hierarchy</a:t>
            </a:r>
            <a:r>
              <a:rPr lang="en-GB" sz="2600" dirty="0"/>
              <a:t>” (1971: 14)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/>
              <a:t>Social status can be inferred from the mortuary ritual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>
                <a:solidFill>
                  <a:srgbClr val="FFC000"/>
                </a:solidFill>
              </a:rPr>
              <a:t>Social personas </a:t>
            </a:r>
            <a:r>
              <a:rPr lang="en-GB" sz="2600" dirty="0"/>
              <a:t>symbolised in mortuary record: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A ”composite of the social identities maintained in life” (1971: 17)</a:t>
            </a:r>
          </a:p>
        </p:txBody>
      </p:sp>
      <p:pic>
        <p:nvPicPr>
          <p:cNvPr id="6" name="Picture 7" descr="atreus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1628800"/>
            <a:ext cx="3260463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652120" y="5949280"/>
            <a:ext cx="2891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Treasury of </a:t>
            </a:r>
            <a:r>
              <a:rPr lang="en-GB" dirty="0" err="1"/>
              <a:t>Atreus</a:t>
            </a:r>
            <a:r>
              <a:rPr lang="en-GB" dirty="0"/>
              <a:t>, Mycenae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 </a:t>
            </a:r>
            <a:r>
              <a:rPr lang="en-GB" dirty="0" err="1"/>
              <a:t>Goldstein (1981)</a:t>
            </a:r>
          </a:p>
        </p:txBody>
      </p:sp>
      <p:sp>
        <p:nvSpPr>
          <p:cNvPr id="41990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4536504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dirty="0"/>
              <a:t>Spatial variability in mortuary ritual</a:t>
            </a:r>
          </a:p>
          <a:p>
            <a:pPr>
              <a:defRPr/>
            </a:pPr>
            <a:r>
              <a:rPr lang="en-GB" sz="2600" dirty="0"/>
              <a:t>Corporate group rights over </a:t>
            </a:r>
            <a:r>
              <a:rPr lang="en-GB" sz="2600" dirty="0">
                <a:solidFill>
                  <a:srgbClr val="FFC000"/>
                </a:solidFill>
              </a:rPr>
              <a:t>restricted resources </a:t>
            </a:r>
            <a:r>
              <a:rPr lang="en-GB" sz="2600" dirty="0"/>
              <a:t>will be legitimated by </a:t>
            </a:r>
            <a:r>
              <a:rPr lang="en-GB" sz="2600" dirty="0">
                <a:solidFill>
                  <a:srgbClr val="FFC000"/>
                </a:solidFill>
              </a:rPr>
              <a:t>lineal descent </a:t>
            </a:r>
            <a:r>
              <a:rPr lang="en-GB" sz="2600" dirty="0"/>
              <a:t>(ancestors)</a:t>
            </a:r>
          </a:p>
          <a:p>
            <a:pPr>
              <a:defRPr/>
            </a:pPr>
            <a:r>
              <a:rPr lang="en-GB" sz="2600" dirty="0"/>
              <a:t>This is </a:t>
            </a:r>
            <a:r>
              <a:rPr lang="en-GB" sz="2600" dirty="0">
                <a:solidFill>
                  <a:srgbClr val="FFC000"/>
                </a:solidFill>
              </a:rPr>
              <a:t>reaffirmed through ritual</a:t>
            </a:r>
          </a:p>
          <a:p>
            <a:pPr lvl="1"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Maintenance of a permanent bounded area for the exclusive disposal of their dead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76872"/>
            <a:ext cx="3678560" cy="3049264"/>
          </a:xfrm>
          <a:ln w="57150">
            <a:solidFill>
              <a:schemeClr val="accent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5364088" y="5507940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Spiro mound group, Mississippi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9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19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Ancestors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26154"/>
            <a:ext cx="4834880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Funerary ritual &amp; burial grounds are used to legitimise  (territorial) rights</a:t>
            </a:r>
          </a:p>
          <a:p>
            <a:pPr lvl="1"/>
            <a:r>
              <a:rPr lang="en-GB" dirty="0"/>
              <a:t>Burial ground = burial place for a group’s ancestors</a:t>
            </a:r>
          </a:p>
          <a:p>
            <a:pPr lvl="1"/>
            <a:r>
              <a:rPr lang="en-GB" dirty="0"/>
              <a:t>Ethnographic analogy – especially the </a:t>
            </a:r>
            <a:r>
              <a:rPr lang="en-GB" dirty="0" err="1">
                <a:solidFill>
                  <a:srgbClr val="FFC000"/>
                </a:solidFill>
              </a:rPr>
              <a:t>Merina</a:t>
            </a:r>
            <a:r>
              <a:rPr lang="en-GB" dirty="0">
                <a:solidFill>
                  <a:srgbClr val="FFC000"/>
                </a:solidFill>
              </a:rPr>
              <a:t> of Madagascar</a:t>
            </a:r>
          </a:p>
          <a:p>
            <a:r>
              <a:rPr lang="en-GB" dirty="0"/>
              <a:t>Kinship-based agricultural groups maintain links with the ancestors to bolster their territorial claims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4896" y="5157192"/>
            <a:ext cx="3398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Ancestor  ceremony, Madagascar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20072" y="2204865"/>
            <a:ext cx="3709170" cy="287096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Ancestors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700808"/>
            <a:ext cx="4680520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Bloch: ancestors are our forbears who are remembered</a:t>
            </a:r>
          </a:p>
          <a:p>
            <a:pPr lvl="1"/>
            <a:r>
              <a:rPr lang="en-GB" dirty="0"/>
              <a:t>Not necessarily named individuals</a:t>
            </a:r>
          </a:p>
          <a:p>
            <a:pPr lvl="1"/>
            <a:r>
              <a:rPr lang="en-GB" dirty="0"/>
              <a:t>Might be a collective group</a:t>
            </a:r>
          </a:p>
          <a:p>
            <a:r>
              <a:rPr lang="en-GB" dirty="0"/>
              <a:t>“</a:t>
            </a:r>
            <a:r>
              <a:rPr lang="en-GB" dirty="0" err="1"/>
              <a:t>Ancestorhood</a:t>
            </a:r>
            <a:r>
              <a:rPr lang="en-GB" dirty="0"/>
              <a:t>”: achieved status</a:t>
            </a:r>
          </a:p>
          <a:p>
            <a:pPr lvl="1"/>
            <a:r>
              <a:rPr lang="en-GB" dirty="0"/>
              <a:t>The elect of the dead later generations regard as important</a:t>
            </a:r>
          </a:p>
          <a:p>
            <a:r>
              <a:rPr lang="en-GB" dirty="0"/>
              <a:t>Veneration of the ancestors is frequently ritually &amp; spatially distinct from funerary ritual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1218" y="4941168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Vietnamese ancestor cult</a:t>
            </a:r>
          </a:p>
        </p:txBody>
      </p:sp>
      <p:pic>
        <p:nvPicPr>
          <p:cNvPr id="9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25"/>
          <a:stretch/>
        </p:blipFill>
        <p:spPr>
          <a:xfrm>
            <a:off x="5274366" y="2492896"/>
            <a:ext cx="3532697" cy="2304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Brown (1981)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680520" cy="48234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Search for rank </a:t>
            </a:r>
            <a:r>
              <a:rPr lang="en-GB" dirty="0"/>
              <a:t>in prehistoric burials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The overall magnitude of bereavement varies in direct proportion to social scale…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(more members of society affected)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Greater wealth &amp; effort expended in funerary ritual</a:t>
            </a:r>
          </a:p>
        </p:txBody>
      </p:sp>
      <p:pic>
        <p:nvPicPr>
          <p:cNvPr id="6" name="Picture 21" descr="giza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148064" y="2276872"/>
            <a:ext cx="3786335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908172" y="4941168"/>
            <a:ext cx="1778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Pyramids at Giza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Brown (1981)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Power is symbolised through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exclusive access 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to specific burial locations</a:t>
            </a:r>
            <a:endParaRPr lang="en-GB" sz="2800" b="1" dirty="0">
              <a:effectLst>
                <a:outerShdw blurRad="38100" dist="38100" dir="2700000" algn="tl">
                  <a:srgbClr val="000000"/>
                </a:outerShdw>
              </a:effectLst>
              <a:ea typeface="+mn-ea"/>
            </a:endParaRP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solidFill>
                  <a:srgbClr val="FFC000"/>
                </a:solidFill>
                <a:ea typeface="+mn-ea"/>
              </a:rPr>
              <a:t>Hereditary rank/status: loss of children </a:t>
            </a:r>
            <a:r>
              <a:rPr lang="en-GB" sz="2800" b="1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i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s critical &amp; they will be singled out for elaborate funerary treatment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Increasing authority is concomitant with: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Greater expenditure of wealth in burials 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Symbols of authority</a:t>
            </a:r>
          </a:p>
        </p:txBody>
      </p:sp>
      <p:pic>
        <p:nvPicPr>
          <p:cNvPr id="8" name="Content Placeholder 7" descr="goldsui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7088499" y="3140968"/>
            <a:ext cx="1581655" cy="3312368"/>
          </a:xfrm>
        </p:spPr>
      </p:pic>
      <p:pic>
        <p:nvPicPr>
          <p:cNvPr id="9" name="Picture 3" descr="sword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28140" y="512456"/>
            <a:ext cx="3364340" cy="2377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436096" y="3429000"/>
            <a:ext cx="1461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Shaft Graves,</a:t>
            </a:r>
          </a:p>
          <a:p>
            <a:r>
              <a:rPr lang="en-GB" dirty="0"/>
              <a:t>Mycenae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Ucko</a:t>
            </a:r>
            <a:r>
              <a:rPr lang="en-GB" dirty="0"/>
              <a:t> (1969)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363272" cy="4625609"/>
          </a:xfrm>
        </p:spPr>
        <p:txBody>
          <a:bodyPr>
            <a:normAutofit/>
          </a:bodyPr>
          <a:lstStyle/>
          <a:p>
            <a:r>
              <a:rPr lang="en-GB" dirty="0"/>
              <a:t>Ethnographic evidence</a:t>
            </a:r>
          </a:p>
          <a:p>
            <a:r>
              <a:rPr lang="en-GB" dirty="0"/>
              <a:t>Identification of wealth &amp; status from funerary remains might not be straightforward</a:t>
            </a:r>
          </a:p>
          <a:p>
            <a:r>
              <a:rPr lang="en-GB" dirty="0"/>
              <a:t>Social significance of burial goods?</a:t>
            </a:r>
          </a:p>
          <a:p>
            <a:r>
              <a:rPr lang="en-GB" dirty="0"/>
              <a:t>Grave objects were socially selected, according to criteria that are now unknown</a:t>
            </a:r>
          </a:p>
          <a:p>
            <a:pPr lvl="1"/>
            <a:r>
              <a:rPr lang="en-GB" dirty="0"/>
              <a:t>Their apparent wealth might not reflect the actual wealth of the individual</a:t>
            </a:r>
          </a:p>
          <a:p>
            <a:pPr lvl="1"/>
            <a:r>
              <a:rPr lang="en-GB" dirty="0"/>
              <a:t>There might be other social &amp; ritual constraints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029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/>
              <a:t>Parker Pearson (1982)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176464" cy="48234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Variation in mortuary ritual reflects </a:t>
            </a:r>
            <a:r>
              <a:rPr lang="en-GB" dirty="0">
                <a:solidFill>
                  <a:srgbClr val="FFC000"/>
                </a:solidFill>
              </a:rPr>
              <a:t>social practices </a:t>
            </a:r>
            <a:r>
              <a:rPr lang="en-GB" dirty="0"/>
              <a:t>rather than social roles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Ideology </a:t>
            </a:r>
            <a:r>
              <a:rPr lang="en-GB" dirty="0"/>
              <a:t>legitimises power structures: </a:t>
            </a:r>
          </a:p>
          <a:p>
            <a:pPr lvl="1">
              <a:defRPr/>
            </a:pPr>
            <a:r>
              <a:rPr lang="en-GB" dirty="0"/>
              <a:t>A means of explaining the social &amp; natural world</a:t>
            </a:r>
          </a:p>
          <a:p>
            <a:pPr>
              <a:defRPr/>
            </a:pPr>
            <a:r>
              <a:rPr lang="en-GB" dirty="0"/>
              <a:t>Mortuary ritual = ritual/ideological communication:</a:t>
            </a:r>
          </a:p>
          <a:p>
            <a:pPr lvl="1">
              <a:defRPr/>
            </a:pPr>
            <a:r>
              <a:rPr lang="en-GB" dirty="0"/>
              <a:t>Manipulation of material culture</a:t>
            </a:r>
          </a:p>
        </p:txBody>
      </p:sp>
      <p:pic>
        <p:nvPicPr>
          <p:cNvPr id="6146" name="Picture 2" descr="http://cdn.londonandpartners.com/asset/5a9ae26d8caa8d60a2836d6d242f3f64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669882" y="2492896"/>
            <a:ext cx="4222598" cy="266429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640471" y="5229200"/>
            <a:ext cx="2046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Highgate Cemetery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54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Tarlow</a:t>
            </a:r>
            <a:r>
              <a:rPr lang="en-GB" sz="5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 (1999)</a:t>
            </a:r>
          </a:p>
        </p:txBody>
      </p:sp>
      <p:sp>
        <p:nvSpPr>
          <p:cNvPr id="32774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608512" cy="489542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“Death is necessarily an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emotional experience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, but the nature of the emotions… &amp; response to those emotions are culturally constructed” (1999: 183)</a:t>
            </a:r>
          </a:p>
          <a:p>
            <a:pPr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Emphasises importance of emotional experience in structuring social relations</a:t>
            </a:r>
          </a:p>
          <a:p>
            <a:pPr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Stresses importance of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material culture 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representing &amp; constructing these emotional experiences</a:t>
            </a:r>
          </a:p>
        </p:txBody>
      </p:sp>
      <p:pic>
        <p:nvPicPr>
          <p:cNvPr id="6" name="Picture 11" descr="ange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157993" y="2204864"/>
            <a:ext cx="3754427" cy="28083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27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Embodied Rituals (Stutz 2003)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896544"/>
          </a:xfrm>
        </p:spPr>
        <p:txBody>
          <a:bodyPr>
            <a:noAutofit/>
          </a:bodyPr>
          <a:lstStyle/>
          <a:p>
            <a:r>
              <a:rPr lang="en-GB" i="1" dirty="0" err="1">
                <a:solidFill>
                  <a:srgbClr val="FFC000"/>
                </a:solidFill>
              </a:rPr>
              <a:t>Anthropologie</a:t>
            </a:r>
            <a:r>
              <a:rPr lang="en-GB" i="1" dirty="0">
                <a:solidFill>
                  <a:srgbClr val="FFC000"/>
                </a:solidFill>
              </a:rPr>
              <a:t> de terrain:</a:t>
            </a:r>
          </a:p>
          <a:p>
            <a:pPr lvl="1"/>
            <a:r>
              <a:rPr lang="en-GB" dirty="0"/>
              <a:t>Embodied practices &amp; treatment of body</a:t>
            </a:r>
          </a:p>
          <a:p>
            <a:r>
              <a:rPr lang="en-GB" dirty="0"/>
              <a:t>Rites of passage: how ritual helps us deal with the dual aspect of the crisis of death:</a:t>
            </a:r>
          </a:p>
          <a:p>
            <a:pPr lvl="1"/>
            <a:r>
              <a:rPr lang="en-GB" dirty="0"/>
              <a:t>Loss of a social being?</a:t>
            </a:r>
          </a:p>
          <a:p>
            <a:pPr lvl="1"/>
            <a:r>
              <a:rPr lang="en-GB" dirty="0"/>
              <a:t>Emergence of a cadaver?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5724128" y="6021288"/>
            <a:ext cx="2952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 err="1"/>
              <a:t>Vedbaek</a:t>
            </a:r>
            <a:r>
              <a:rPr lang="en-GB" dirty="0"/>
              <a:t>: Mesolithic burial</a:t>
            </a:r>
          </a:p>
        </p:txBody>
      </p:sp>
      <p:pic>
        <p:nvPicPr>
          <p:cNvPr id="7" name="Picture 2" descr="vedboe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148064" y="1691715"/>
            <a:ext cx="35814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98055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Embodied Rituals (Stutz 2003)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320480" cy="4896544"/>
          </a:xfrm>
        </p:spPr>
        <p:txBody>
          <a:bodyPr>
            <a:noAutofit/>
          </a:bodyPr>
          <a:lstStyle/>
          <a:p>
            <a:r>
              <a:rPr lang="en-GB" dirty="0"/>
              <a:t>How do the living deal with the inevitably decomposing remains of our dead? </a:t>
            </a:r>
          </a:p>
          <a:p>
            <a:r>
              <a:rPr lang="en-GB" dirty="0"/>
              <a:t>How do the experiences &amp; memories of these rituals influence our understanding of body, self, life &amp; death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5724128" y="6021288"/>
            <a:ext cx="2952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 err="1"/>
              <a:t>Vedbaek</a:t>
            </a:r>
            <a:r>
              <a:rPr lang="en-GB" dirty="0"/>
              <a:t>: Mesolithic burial</a:t>
            </a:r>
          </a:p>
        </p:txBody>
      </p:sp>
      <p:pic>
        <p:nvPicPr>
          <p:cNvPr id="7" name="Picture 2" descr="vedboe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148064" y="1691715"/>
            <a:ext cx="35814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98055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Death &amp;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Funerary ritual creates social memories which negotiate &amp; reaffirm identities (living &amp; dead)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living bury the dead:</a:t>
            </a:r>
          </a:p>
          <a:p>
            <a:pPr lvl="1"/>
            <a:r>
              <a:rPr lang="en-GB" sz="2400" dirty="0"/>
              <a:t>“Even as the survivors </a:t>
            </a:r>
            <a:r>
              <a:rPr lang="en-GB" sz="2400" dirty="0" err="1"/>
              <a:t>honor</a:t>
            </a:r>
            <a:r>
              <a:rPr lang="en-GB" sz="2400" dirty="0"/>
              <a:t> &amp; celebrate the deceased, they may also embroider or deny certain dimensions of the dead person’s past identity, since the </a:t>
            </a:r>
            <a:r>
              <a:rPr lang="en-GB" sz="2400" dirty="0" err="1"/>
              <a:t>honors</a:t>
            </a:r>
            <a:r>
              <a:rPr lang="en-GB" sz="2400" dirty="0"/>
              <a:t> accorded to the dead will inevitably reflect upon the status of the funeral’s sponsors” (Keswani 2005: 341)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“identity” of the deceased is an idealised creation: politics of the </a:t>
            </a:r>
            <a:r>
              <a:rPr lang="en-GB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survivor</a:t>
            </a:r>
          </a:p>
          <a:p>
            <a:endParaRPr lang="en-GB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38299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4800" dirty="0">
                <a:solidFill>
                  <a:srgbClr val="FFC000"/>
                </a:solidFill>
              </a:rPr>
              <a:t>Commemoration &amp; Memory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700808"/>
            <a:ext cx="5040560" cy="496855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Funerary monuments &amp; ritual play are important in social relations: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sz="2400" dirty="0"/>
              <a:t>Creation of social memory</a:t>
            </a:r>
          </a:p>
          <a:p>
            <a:pPr>
              <a:defRPr/>
            </a:pPr>
            <a:r>
              <a:rPr lang="en-GB" dirty="0"/>
              <a:t>The creation/destruction of artefacts &amp; monuments can create/destroy memory</a:t>
            </a:r>
          </a:p>
          <a:p>
            <a:pPr>
              <a:defRPr/>
            </a:pPr>
            <a:r>
              <a:rPr lang="en-GB" dirty="0"/>
              <a:t>Manipulation of bones as part of funerary ritual another important medium for creation of group identities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0470" y="1844824"/>
            <a:ext cx="297633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435280" cy="4894169"/>
          </a:xfrm>
        </p:spPr>
        <p:txBody>
          <a:bodyPr>
            <a:no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Various approaches to the “Archaeology of Death”, reflecting changing interpretative frameworks in archaeology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History: tried to identify </a:t>
            </a:r>
            <a:r>
              <a:rPr lang="en-GB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norms 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(not concerned with ancient social structures)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Processual Archaeology: emphasis was general laws &amp; identifying ranking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Postprocessual Archaeology: varied approaches concerned </a:t>
            </a:r>
            <a:r>
              <a:rPr lang="en-GB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with:</a:t>
            </a:r>
          </a:p>
          <a:p>
            <a:pPr lvl="1"/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Ideology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memory, emotion, identity &amp; the society burying the dead rather than the deceased individual</a:t>
            </a:r>
          </a:p>
          <a:p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6832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305</TotalTime>
  <Words>999</Words>
  <Application>Microsoft Office PowerPoint</Application>
  <PresentationFormat>On-screen Show (4:3)</PresentationFormat>
  <Paragraphs>120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Corbel</vt:lpstr>
      <vt:lpstr>Wingdings</vt:lpstr>
      <vt:lpstr>Wingdings 2</vt:lpstr>
      <vt:lpstr>Wingdings 3</vt:lpstr>
      <vt:lpstr>Module</vt:lpstr>
      <vt:lpstr>HPAR5010</vt:lpstr>
      <vt:lpstr>Funerary Ritual</vt:lpstr>
      <vt:lpstr>Rites of Passage</vt:lpstr>
      <vt:lpstr>Rites of Passage</vt:lpstr>
      <vt:lpstr>Normative Diffusionist paradigm</vt:lpstr>
      <vt:lpstr>Processual Archaeology</vt:lpstr>
      <vt:lpstr>Binford (1971/1972)</vt:lpstr>
      <vt:lpstr> Goldstein (1981)</vt:lpstr>
      <vt:lpstr>The Ancestors</vt:lpstr>
      <vt:lpstr>The Ancestors</vt:lpstr>
      <vt:lpstr>Brown (1981)</vt:lpstr>
      <vt:lpstr>Brown (1981)</vt:lpstr>
      <vt:lpstr>Ucko (1969)</vt:lpstr>
      <vt:lpstr>Parker Pearson (1982)</vt:lpstr>
      <vt:lpstr>Tarlow (1999)</vt:lpstr>
      <vt:lpstr>Embodied Rituals (Stutz 2003)</vt:lpstr>
      <vt:lpstr>Embodied Rituals (Stutz 2003)</vt:lpstr>
      <vt:lpstr>Death &amp; Identity</vt:lpstr>
      <vt:lpstr>Commemoration &amp; Memory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</dc:creator>
  <cp:lastModifiedBy>Louise Steel</cp:lastModifiedBy>
  <cp:revision>42</cp:revision>
  <dcterms:created xsi:type="dcterms:W3CDTF">2012-11-07T10:14:58Z</dcterms:created>
  <dcterms:modified xsi:type="dcterms:W3CDTF">2018-09-20T14:24:03Z</dcterms:modified>
</cp:coreProperties>
</file>