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59" r:id="rId10"/>
    <p:sldId id="270" r:id="rId11"/>
    <p:sldId id="273" r:id="rId12"/>
    <p:sldId id="274" r:id="rId13"/>
    <p:sldId id="260" r:id="rId14"/>
    <p:sldId id="261" r:id="rId15"/>
    <p:sldId id="275" r:id="rId16"/>
    <p:sldId id="278" r:id="rId17"/>
    <p:sldId id="282" r:id="rId18"/>
    <p:sldId id="281" r:id="rId19"/>
    <p:sldId id="279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7C8E8-0D5E-1F19-5572-F07C8C6951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Recap: Core counselling skills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769F8-EF0B-545F-2202-28F050A254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267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63B46-1F8E-6F4A-03E1-7041F5E27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Agenda: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0077-4C0F-92EE-1E65-C4170D5D0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/>
              <a:t>SOLER</a:t>
            </a:r>
          </a:p>
          <a:p>
            <a:r>
              <a:rPr lang="en-GB" sz="4400" dirty="0"/>
              <a:t>Person-centred core conditions </a:t>
            </a:r>
          </a:p>
          <a:p>
            <a:r>
              <a:rPr lang="en-GB" sz="4400" dirty="0"/>
              <a:t>Basic counselling skills</a:t>
            </a:r>
          </a:p>
          <a:p>
            <a:endParaRPr lang="en-GB" sz="4400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307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endParaRPr lang="en-GB" sz="4000" dirty="0"/>
          </a:p>
          <a:p>
            <a:r>
              <a:rPr lang="en-GB" sz="4000" b="1" dirty="0"/>
              <a:t>O</a:t>
            </a:r>
            <a:endParaRPr lang="en-GB" sz="4000" dirty="0"/>
          </a:p>
          <a:p>
            <a:r>
              <a:rPr lang="en-GB" sz="4000" b="1" dirty="0"/>
              <a:t>L</a:t>
            </a:r>
            <a:endParaRPr lang="en-GB" sz="4000" dirty="0"/>
          </a:p>
          <a:p>
            <a:r>
              <a:rPr lang="en-GB" sz="4000" b="1" dirty="0"/>
              <a:t>E</a:t>
            </a:r>
            <a:endParaRPr lang="en-GB" sz="4000" dirty="0"/>
          </a:p>
          <a:p>
            <a:r>
              <a:rPr lang="en-GB" sz="4000" b="1" dirty="0"/>
              <a:t>R</a:t>
            </a:r>
            <a:endParaRPr lang="en-GB" sz="40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907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r>
              <a:rPr lang="en-GB" sz="4000" dirty="0"/>
              <a:t>itting</a:t>
            </a:r>
            <a:r>
              <a:rPr lang="en-GB" dirty="0"/>
              <a:t> </a:t>
            </a:r>
            <a:r>
              <a:rPr lang="en-GB" sz="4000" dirty="0"/>
              <a:t>squarely</a:t>
            </a:r>
          </a:p>
          <a:p>
            <a:r>
              <a:rPr lang="en-GB" sz="4000" b="1" dirty="0"/>
              <a:t>O</a:t>
            </a:r>
            <a:endParaRPr lang="en-GB" sz="4000" dirty="0"/>
          </a:p>
          <a:p>
            <a:r>
              <a:rPr lang="en-GB" sz="4000" b="1" dirty="0"/>
              <a:t>L</a:t>
            </a:r>
            <a:endParaRPr lang="en-GB" sz="4000" dirty="0"/>
          </a:p>
          <a:p>
            <a:r>
              <a:rPr lang="en-GB" sz="4000" b="1" dirty="0"/>
              <a:t>E</a:t>
            </a:r>
            <a:endParaRPr lang="en-GB" sz="4000" dirty="0"/>
          </a:p>
          <a:p>
            <a:r>
              <a:rPr lang="en-GB" sz="4000" b="1" dirty="0"/>
              <a:t>R</a:t>
            </a:r>
            <a:endParaRPr lang="en-GB" sz="40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013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r>
              <a:rPr lang="en-GB" sz="4000" dirty="0"/>
              <a:t>itting</a:t>
            </a:r>
            <a:r>
              <a:rPr lang="en-GB" dirty="0"/>
              <a:t> </a:t>
            </a:r>
            <a:r>
              <a:rPr lang="en-GB" sz="4000" dirty="0"/>
              <a:t>squarely</a:t>
            </a:r>
          </a:p>
          <a:p>
            <a:r>
              <a:rPr lang="en-GB" sz="4000" b="1" dirty="0"/>
              <a:t>O</a:t>
            </a:r>
            <a:r>
              <a:rPr lang="en-GB" sz="4000" dirty="0"/>
              <a:t>pen posture</a:t>
            </a:r>
          </a:p>
          <a:p>
            <a:r>
              <a:rPr lang="en-GB" sz="4000" b="1" dirty="0"/>
              <a:t>L</a:t>
            </a:r>
            <a:endParaRPr lang="en-GB" sz="4000" dirty="0"/>
          </a:p>
          <a:p>
            <a:r>
              <a:rPr lang="en-GB" sz="4000" b="1" dirty="0"/>
              <a:t>E</a:t>
            </a:r>
            <a:endParaRPr lang="en-GB" sz="4000" dirty="0"/>
          </a:p>
          <a:p>
            <a:r>
              <a:rPr lang="en-GB" sz="4000" b="1" dirty="0"/>
              <a:t>R</a:t>
            </a:r>
            <a:endParaRPr lang="en-GB" sz="40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726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r>
              <a:rPr lang="en-GB" sz="4000" dirty="0"/>
              <a:t>itting</a:t>
            </a:r>
            <a:r>
              <a:rPr lang="en-GB" dirty="0"/>
              <a:t> </a:t>
            </a:r>
            <a:r>
              <a:rPr lang="en-GB" sz="4000" dirty="0"/>
              <a:t>squarely</a:t>
            </a:r>
          </a:p>
          <a:p>
            <a:r>
              <a:rPr lang="en-GB" sz="4000" b="1" dirty="0"/>
              <a:t>O</a:t>
            </a:r>
            <a:r>
              <a:rPr lang="en-GB" sz="4000" dirty="0"/>
              <a:t>pen posture</a:t>
            </a:r>
          </a:p>
          <a:p>
            <a:r>
              <a:rPr lang="en-GB" sz="4000" b="1" dirty="0"/>
              <a:t>L</a:t>
            </a:r>
            <a:r>
              <a:rPr lang="en-GB" sz="4000" dirty="0"/>
              <a:t>eaning in</a:t>
            </a:r>
          </a:p>
          <a:p>
            <a:r>
              <a:rPr lang="en-GB" sz="4000" b="1" dirty="0"/>
              <a:t>E</a:t>
            </a:r>
            <a:endParaRPr lang="en-GB" sz="4000" dirty="0"/>
          </a:p>
          <a:p>
            <a:r>
              <a:rPr lang="en-GB" sz="4000" b="1" dirty="0"/>
              <a:t>R</a:t>
            </a:r>
            <a:endParaRPr lang="en-GB" sz="40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80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r>
              <a:rPr lang="en-GB" sz="4000" dirty="0"/>
              <a:t>itting</a:t>
            </a:r>
            <a:r>
              <a:rPr lang="en-GB" dirty="0"/>
              <a:t> </a:t>
            </a:r>
            <a:r>
              <a:rPr lang="en-GB" sz="4000" dirty="0"/>
              <a:t>squarely</a:t>
            </a:r>
          </a:p>
          <a:p>
            <a:r>
              <a:rPr lang="en-GB" sz="4000" b="1" dirty="0"/>
              <a:t>O</a:t>
            </a:r>
            <a:r>
              <a:rPr lang="en-GB" sz="4000" dirty="0"/>
              <a:t>pen posture</a:t>
            </a:r>
          </a:p>
          <a:p>
            <a:r>
              <a:rPr lang="en-GB" sz="4000" b="1" dirty="0"/>
              <a:t>L</a:t>
            </a:r>
            <a:r>
              <a:rPr lang="en-GB" sz="4000" dirty="0"/>
              <a:t>eaning in</a:t>
            </a:r>
          </a:p>
          <a:p>
            <a:r>
              <a:rPr lang="en-GB" sz="4000" b="1" dirty="0"/>
              <a:t>E</a:t>
            </a:r>
            <a:r>
              <a:rPr lang="en-GB" sz="4000" dirty="0"/>
              <a:t>ye contact</a:t>
            </a:r>
          </a:p>
          <a:p>
            <a:r>
              <a:rPr lang="en-GB" sz="4000" b="1" dirty="0"/>
              <a:t>R</a:t>
            </a:r>
            <a:endParaRPr lang="en-GB" sz="40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903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B6F24-6D19-D9C7-39CC-2E3E5EDF4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D80-A9D3-F46A-C2C1-491E2613E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S</a:t>
            </a:r>
            <a:r>
              <a:rPr lang="en-GB" sz="4000" dirty="0"/>
              <a:t>itting</a:t>
            </a:r>
            <a:r>
              <a:rPr lang="en-GB" dirty="0"/>
              <a:t> </a:t>
            </a:r>
            <a:r>
              <a:rPr lang="en-GB" sz="4000" dirty="0"/>
              <a:t>squarely</a:t>
            </a:r>
          </a:p>
          <a:p>
            <a:r>
              <a:rPr lang="en-GB" sz="4000" b="1" dirty="0"/>
              <a:t>O</a:t>
            </a:r>
            <a:r>
              <a:rPr lang="en-GB" sz="4000" dirty="0"/>
              <a:t>pen posture</a:t>
            </a:r>
          </a:p>
          <a:p>
            <a:r>
              <a:rPr lang="en-GB" sz="4000" b="1" dirty="0"/>
              <a:t>L</a:t>
            </a:r>
            <a:r>
              <a:rPr lang="en-GB" sz="4000" dirty="0"/>
              <a:t>eaning in</a:t>
            </a:r>
          </a:p>
          <a:p>
            <a:r>
              <a:rPr lang="en-GB" sz="4000" b="1" dirty="0"/>
              <a:t>E</a:t>
            </a:r>
            <a:r>
              <a:rPr lang="en-GB" sz="4000" dirty="0"/>
              <a:t>ye contact</a:t>
            </a:r>
          </a:p>
          <a:p>
            <a:r>
              <a:rPr lang="en-GB" sz="4000" b="1" dirty="0"/>
              <a:t>R</a:t>
            </a:r>
            <a:r>
              <a:rPr lang="en-GB" sz="4000" dirty="0"/>
              <a:t>elaxed body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883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Empathy</a:t>
            </a:r>
          </a:p>
          <a:p>
            <a:r>
              <a:rPr lang="en-GB" sz="4000" dirty="0"/>
              <a:t>Congruence</a:t>
            </a:r>
          </a:p>
          <a:p>
            <a:r>
              <a:rPr lang="en-GB" sz="4000" dirty="0"/>
              <a:t>Unconditional positive regard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027340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Empathy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Demonstrating an understanding of client’s issues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Tuning in to their perspective 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Accepting the person on their terms/worldview. 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Healing state for client when this is present </a:t>
            </a:r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846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Congruence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Demonstrating authenticity – external matching internal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Allows client to see own positive qualities – in a way may not have been seen before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Allows trust building</a:t>
            </a:r>
            <a:endParaRPr lang="en-GB" sz="2800" dirty="0"/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043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Unconditional positive regard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Warmth, caring, interest – which is healing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Non-judgemental – acceptance for who they are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Your acceptance leads to client self-acceptance </a:t>
            </a:r>
            <a:endParaRPr lang="en-GB" sz="3200" dirty="0"/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7262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BE765-C66E-D9BA-495B-041A3E0EA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7E45D-6A12-8C3A-EF76-8D7896955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Hidden conditions for the client:</a:t>
            </a:r>
          </a:p>
          <a:p>
            <a:pPr marL="0" indent="0" algn="ctr">
              <a:buNone/>
            </a:pPr>
            <a:endParaRPr lang="en-GB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Psychological contact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Client’s perception of therapist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4000" dirty="0"/>
              <a:t>Client incongruence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4400" dirty="0"/>
          </a:p>
          <a:p>
            <a:pPr>
              <a:buFont typeface="Arial" panose="020B0604020202020204" pitchFamily="34" charset="0"/>
              <a:buChar char="•"/>
            </a:pPr>
            <a:endParaRPr lang="en-GB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649280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ATTENDING AND NON-VERBALS – </a:t>
            </a:r>
          </a:p>
          <a:p>
            <a:endParaRPr lang="en-GB" sz="4000" dirty="0"/>
          </a:p>
          <a:p>
            <a:r>
              <a:rPr lang="en-GB" sz="4000" dirty="0"/>
              <a:t>SOLER and minimal encouragers e.g.‘uh-huh’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82920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paraphrasing</a:t>
            </a:r>
          </a:p>
          <a:p>
            <a:r>
              <a:rPr lang="en-GB" sz="4000" dirty="0"/>
              <a:t>summarising</a:t>
            </a:r>
          </a:p>
          <a:p>
            <a:r>
              <a:rPr lang="en-GB" sz="4000" dirty="0"/>
              <a:t>silence</a:t>
            </a:r>
          </a:p>
          <a:p>
            <a:r>
              <a:rPr lang="en-GB" sz="4000" dirty="0"/>
              <a:t>questions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64573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Paraphrasing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State back in your own words main points and emotions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Demonstrates you are listening and helps client reflect on their own words and meanings – clarify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Shows you understand the meaning of what client said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Non-directive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28004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Summarising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Helps at the end of session to review/remind client of salient points, emotions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If there are many points – mid session or end, helps client decide the most important ones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Demonstrates you are listening and confirming what client thinks is important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Gathers/organises content and theme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Invitation to check clarity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51433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Silence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Can be uncomfortable – urge to fill silence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Let’s client set the pace (Person-centred)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Gives time for processing feelings and thoughts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Gives time to digest a piece of psycho-education/assimilate new ideas</a:t>
            </a:r>
          </a:p>
          <a:p>
            <a:pPr lvl="2">
              <a:buFont typeface="Wingdings" pitchFamily="2" charset="2"/>
              <a:buChar char="Ø"/>
            </a:pPr>
            <a:endParaRPr lang="en-GB" sz="2400" dirty="0"/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511788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Questions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Open-ended, not leading to “yes” or “no”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Try to avoid asking questions just out of personal curiosity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Aim is to clarify your understanding of client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Don’t bombard – stay on topic.  Use sparingly. 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Be comfortable asking difficult questions e.g. suicide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/>
              <a:t>Begin Qs with “how” “what” or “who” rather than “why” to explore</a:t>
            </a:r>
          </a:p>
          <a:p>
            <a:pPr lvl="2">
              <a:buFont typeface="Wingdings" pitchFamily="2" charset="2"/>
              <a:buChar char="Ø"/>
            </a:pPr>
            <a:endParaRPr lang="en-GB" sz="2400" dirty="0"/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283534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C3B82-DBDC-EBFF-824D-D372CFFA6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8148-7789-5065-EA20-64C3054D5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Keeps client and counsellor safe</a:t>
            </a:r>
          </a:p>
          <a:p>
            <a:r>
              <a:rPr lang="en-GB" sz="2800" dirty="0"/>
              <a:t>Clarifies/defines relationship limits </a:t>
            </a:r>
          </a:p>
          <a:p>
            <a:r>
              <a:rPr lang="en-GB" sz="2800" dirty="0"/>
              <a:t>Promotes trust – client knows where they stand</a:t>
            </a:r>
          </a:p>
          <a:p>
            <a:r>
              <a:rPr lang="en-GB" sz="2800" dirty="0"/>
              <a:t>Use ethical framework from professional body as guide </a:t>
            </a:r>
          </a:p>
          <a:p>
            <a:r>
              <a:rPr lang="en-GB" sz="2800" dirty="0"/>
              <a:t>Helps prevent burnout – e.g. limits availability to session</a:t>
            </a:r>
          </a:p>
          <a:p>
            <a:r>
              <a:rPr lang="en-GB" sz="2800" dirty="0"/>
              <a:t> Role-modelling with client for other relationships </a:t>
            </a:r>
          </a:p>
          <a:p>
            <a:r>
              <a:rPr lang="en-GB" sz="2800" dirty="0"/>
              <a:t>Set out from beginning during contracting stage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52722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E415E-8BCD-C180-02C4-0DAA4E54A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Contracting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93D66-1A65-87E8-109C-65C923A9E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Outlines both the counsellor’s and client’s responsibilities</a:t>
            </a:r>
          </a:p>
          <a:p>
            <a:r>
              <a:rPr lang="en-GB" sz="2800" dirty="0"/>
              <a:t>Describes limits to confidentiality</a:t>
            </a:r>
          </a:p>
          <a:p>
            <a:r>
              <a:rPr lang="en-GB" sz="2800" dirty="0"/>
              <a:t>Expectations of outcomes</a:t>
            </a:r>
          </a:p>
          <a:p>
            <a:r>
              <a:rPr lang="en-GB" sz="2800" dirty="0"/>
              <a:t>Ethical framework/modalities/fees</a:t>
            </a:r>
          </a:p>
          <a:p>
            <a:r>
              <a:rPr lang="en-GB" sz="2800" dirty="0"/>
              <a:t>Vacation times</a:t>
            </a:r>
          </a:p>
          <a:p>
            <a:r>
              <a:rPr lang="en-GB" sz="2800" dirty="0"/>
              <a:t>Endings </a:t>
            </a:r>
          </a:p>
          <a:p>
            <a:r>
              <a:rPr lang="en-GB" sz="2800" dirty="0"/>
              <a:t>Rapport and trust building opportunity from beginning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584161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541</Words>
  <Application>Microsoft Office PowerPoint</Application>
  <PresentationFormat>Widescreen</PresentationFormat>
  <Paragraphs>148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Century Gothic</vt:lpstr>
      <vt:lpstr>Courier New</vt:lpstr>
      <vt:lpstr>Garamond</vt:lpstr>
      <vt:lpstr>Wingdings</vt:lpstr>
      <vt:lpstr>Savon</vt:lpstr>
      <vt:lpstr>Recap: Core counselling skills</vt:lpstr>
      <vt:lpstr>Today’s Agenda:</vt:lpstr>
      <vt:lpstr>SOLER</vt:lpstr>
      <vt:lpstr>SOLER</vt:lpstr>
      <vt:lpstr>SOLER</vt:lpstr>
      <vt:lpstr>SOLER</vt:lpstr>
      <vt:lpstr>SOLER</vt:lpstr>
      <vt:lpstr>SOLER</vt:lpstr>
      <vt:lpstr>Person-centred core conditions</vt:lpstr>
      <vt:lpstr>Person-centred core conditions</vt:lpstr>
      <vt:lpstr>Person-centred core conditions</vt:lpstr>
      <vt:lpstr>Person-centred core conditions</vt:lpstr>
      <vt:lpstr>Person-centred core conditions</vt:lpstr>
      <vt:lpstr>Basic Counselling Skills</vt:lpstr>
      <vt:lpstr>Basic Counselling Skills</vt:lpstr>
      <vt:lpstr>Basic Counselling Skills</vt:lpstr>
      <vt:lpstr>Basic Counselling Skills</vt:lpstr>
      <vt:lpstr>Basic Counselling Skills</vt:lpstr>
      <vt:lpstr>Basic Counselling Skills</vt:lpstr>
      <vt:lpstr>Boundaries</vt:lpstr>
      <vt:lpstr>Contracting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Recap: Core counselling skills</dc:title>
  <dc:creator>Jenny Brown (2106914)</dc:creator>
  <cp:lastModifiedBy>Ruth Groff</cp:lastModifiedBy>
  <cp:revision>2</cp:revision>
  <dcterms:created xsi:type="dcterms:W3CDTF">2022-04-24T13:34:01Z</dcterms:created>
  <dcterms:modified xsi:type="dcterms:W3CDTF">2022-04-27T12:52:46Z</dcterms:modified>
</cp:coreProperties>
</file>