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5"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0" dt="2026-10-16T11:33:38.007"/>
    <p1510:client id="{F9E1EFB8-1A56-411E-A513-6B74E5A5C712}" v="6" dt="2026-10-16T11:06:38.7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5" d="100"/>
          <a:sy n="95" d="100"/>
        </p:scale>
        <p:origin x="2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 Naveed (2519576)" userId="d0909ece-3df4-40ac-b7ef-2987e6ff3479" providerId="ADAL" clId="{262FA4B9-4237-4170-8803-D61005245BB4}"/>
    <pc:docChg chg="custSel modSld">
      <pc:chgData name="Saman Naveed (2519576)" userId="d0909ece-3df4-40ac-b7ef-2987e6ff3479" providerId="ADAL" clId="{262FA4B9-4237-4170-8803-D61005245BB4}" dt="2026-10-16T11:21:17.701" v="367" actId="20577"/>
      <pc:docMkLst>
        <pc:docMk/>
      </pc:docMkLst>
      <pc:sldChg chg="modSp mod">
        <pc:chgData name="Saman Naveed (2519576)" userId="d0909ece-3df4-40ac-b7ef-2987e6ff3479" providerId="ADAL" clId="{262FA4B9-4237-4170-8803-D61005245BB4}" dt="2026-10-16T11:21:17.701" v="367" actId="20577"/>
        <pc:sldMkLst>
          <pc:docMk/>
          <pc:sldMk cId="4003101992" sldId="256"/>
        </pc:sldMkLst>
        <pc:graphicFrameChg chg="modGraphic">
          <ac:chgData name="Saman Naveed (2519576)" userId="d0909ece-3df4-40ac-b7ef-2987e6ff3479" providerId="ADAL" clId="{262FA4B9-4237-4170-8803-D61005245BB4}" dt="2026-10-16T11:21:17.701" v="367" actId="20577"/>
          <ac:graphicFrameMkLst>
            <pc:docMk/>
            <pc:sldMk cId="4003101992" sldId="256"/>
            <ac:graphicFrameMk id="4" creationId="{00000000-0000-0000-0000-000000000000}"/>
          </ac:graphicFrameMkLst>
        </pc:graphicFrameChg>
      </pc:sldChg>
      <pc:sldChg chg="modSp mod">
        <pc:chgData name="Saman Naveed (2519576)" userId="d0909ece-3df4-40ac-b7ef-2987e6ff3479" providerId="ADAL" clId="{262FA4B9-4237-4170-8803-D61005245BB4}" dt="2026-10-16T10:44:29.550" v="22" actId="1076"/>
        <pc:sldMkLst>
          <pc:docMk/>
          <pc:sldMk cId="3473328639" sldId="257"/>
        </pc:sldMkLst>
        <pc:spChg chg="mod">
          <ac:chgData name="Saman Naveed (2519576)" userId="d0909ece-3df4-40ac-b7ef-2987e6ff3479" providerId="ADAL" clId="{262FA4B9-4237-4170-8803-D61005245BB4}" dt="2026-10-16T10:44:29.550" v="22" actId="1076"/>
          <ac:spMkLst>
            <pc:docMk/>
            <pc:sldMk cId="3473328639" sldId="257"/>
            <ac:spMk id="2" creationId="{00000000-0000-0000-0000-000000000000}"/>
          </ac:spMkLst>
        </pc:spChg>
        <pc:spChg chg="mod">
          <ac:chgData name="Saman Naveed (2519576)" userId="d0909ece-3df4-40ac-b7ef-2987e6ff3479" providerId="ADAL" clId="{262FA4B9-4237-4170-8803-D61005245BB4}" dt="2026-10-16T10:44:12.175" v="20" actId="20577"/>
          <ac:spMkLst>
            <pc:docMk/>
            <pc:sldMk cId="3473328639" sldId="257"/>
            <ac:spMk id="4" creationId="{00000000-0000-0000-0000-000000000000}"/>
          </ac:spMkLst>
        </pc:spChg>
      </pc:sldChg>
      <pc:sldChg chg="modSp mod">
        <pc:chgData name="Saman Naveed (2519576)" userId="d0909ece-3df4-40ac-b7ef-2987e6ff3479" providerId="ADAL" clId="{262FA4B9-4237-4170-8803-D61005245BB4}" dt="2026-10-16T10:51:40.794" v="64"/>
        <pc:sldMkLst>
          <pc:docMk/>
          <pc:sldMk cId="3278547758" sldId="258"/>
        </pc:sldMkLst>
        <pc:spChg chg="mod">
          <ac:chgData name="Saman Naveed (2519576)" userId="d0909ece-3df4-40ac-b7ef-2987e6ff3479" providerId="ADAL" clId="{262FA4B9-4237-4170-8803-D61005245BB4}" dt="2026-10-16T10:51:40.794" v="64"/>
          <ac:spMkLst>
            <pc:docMk/>
            <pc:sldMk cId="3278547758" sldId="258"/>
            <ac:spMk id="4" creationId="{00000000-0000-0000-0000-000000000000}"/>
          </ac:spMkLst>
        </pc:spChg>
      </pc:sldChg>
      <pc:sldChg chg="modSp mod">
        <pc:chgData name="Saman Naveed (2519576)" userId="d0909ece-3df4-40ac-b7ef-2987e6ff3479" providerId="ADAL" clId="{262FA4B9-4237-4170-8803-D61005245BB4}" dt="2026-10-16T11:13:56.189" v="245" actId="20577"/>
        <pc:sldMkLst>
          <pc:docMk/>
          <pc:sldMk cId="89918024" sldId="260"/>
        </pc:sldMkLst>
        <pc:spChg chg="mod">
          <ac:chgData name="Saman Naveed (2519576)" userId="d0909ece-3df4-40ac-b7ef-2987e6ff3479" providerId="ADAL" clId="{262FA4B9-4237-4170-8803-D61005245BB4}" dt="2026-10-16T11:13:56.189" v="245" actId="20577"/>
          <ac:spMkLst>
            <pc:docMk/>
            <pc:sldMk cId="89918024" sldId="260"/>
            <ac:spMk id="5" creationId="{00000000-0000-0000-0000-000000000000}"/>
          </ac:spMkLst>
        </pc:spChg>
      </pc:sldChg>
      <pc:sldChg chg="modSp mod">
        <pc:chgData name="Saman Naveed (2519576)" userId="d0909ece-3df4-40ac-b7ef-2987e6ff3479" providerId="ADAL" clId="{262FA4B9-4237-4170-8803-D61005245BB4}" dt="2026-10-16T11:08:00.455" v="104" actId="12"/>
        <pc:sldMkLst>
          <pc:docMk/>
          <pc:sldMk cId="2219833136" sldId="263"/>
        </pc:sldMkLst>
        <pc:spChg chg="mod">
          <ac:chgData name="Saman Naveed (2519576)" userId="d0909ece-3df4-40ac-b7ef-2987e6ff3479" providerId="ADAL" clId="{262FA4B9-4237-4170-8803-D61005245BB4}" dt="2026-10-16T11:08:00.455" v="104" actId="12"/>
          <ac:spMkLst>
            <pc:docMk/>
            <pc:sldMk cId="2219833136" sldId="263"/>
            <ac:spMk id="3" creationId="{00000000-0000-0000-0000-000000000000}"/>
          </ac:spMkLst>
        </pc:spChg>
      </pc:sldChg>
    </pc:docChg>
  </pc:docChgLst>
  <pc:docChgLst>
    <pc:chgData name="Saman Naveed (2519576)" userId="S::2519576@student.uwtsd.ac.uk::d0909ece-3df4-40ac-b7ef-2987e6ff3479" providerId="AD" clId="Web-{00000000-0000-0000-0000-000000000000}"/>
    <pc:docChg chg="modSld">
      <pc:chgData name="Saman Naveed (2519576)" userId="S::2519576@student.uwtsd.ac.uk::d0909ece-3df4-40ac-b7ef-2987e6ff3479" providerId="AD" clId="Web-{00000000-0000-0000-0000-000000000000}" dt="2026-10-16T11:33:38.007" v="9" actId="20577"/>
      <pc:docMkLst>
        <pc:docMk/>
      </pc:docMkLst>
      <pc:sldChg chg="modSp">
        <pc:chgData name="Saman Naveed (2519576)" userId="S::2519576@student.uwtsd.ac.uk::d0909ece-3df4-40ac-b7ef-2987e6ff3479" providerId="AD" clId="Web-{00000000-0000-0000-0000-000000000000}" dt="2026-10-16T11:33:38.007" v="9" actId="20577"/>
        <pc:sldMkLst>
          <pc:docMk/>
          <pc:sldMk cId="574236320" sldId="259"/>
        </pc:sldMkLst>
        <pc:spChg chg="mod">
          <ac:chgData name="Saman Naveed (2519576)" userId="S::2519576@student.uwtsd.ac.uk::d0909ece-3df4-40ac-b7ef-2987e6ff3479" providerId="AD" clId="Web-{00000000-0000-0000-0000-000000000000}" dt="2026-10-16T11:33:38.007" v="9" actId="20577"/>
          <ac:spMkLst>
            <pc:docMk/>
            <pc:sldMk cId="574236320" sldId="259"/>
            <ac:spMk id="4"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61BEF0D-F0BB-DE4B-95CE-6DB70DBA9567}" type="datetimeFigureOut">
              <a:rPr lang="en-US" smtClean="0"/>
              <a:pPr/>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6208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9277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70561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13666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4611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58259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98738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80506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1087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17186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527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B61BEF0D-F0BB-DE4B-95CE-6DB70DBA9567}" type="datetimeFigureOut">
              <a:rPr lang="en-US" smtClean="0"/>
              <a:pPr/>
              <a:t>10/16/2026</a:t>
            </a:fld>
            <a:endParaRPr lang="en-US" dirty="0"/>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D57F1E4F-1CFF-5643-939E-217C01CDF565}" type="slidenum">
              <a:rPr lang="en-US" smtClean="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2926235"/>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nhsjobs.com/job/UK/Essex/Southend_On_Sea/Mid_South_Essex_NHS_Foundation_Trust/Dental/Dental-v8332782" TargetMode="External"/><Relationship Id="rId2" Type="http://schemas.openxmlformats.org/officeDocument/2006/relationships/hyperlink" Target="https://www.gdc-uk.org/standards-guidance/standards-and-guidance/standards-for-the-dental-team" TargetMode="External"/><Relationship Id="rId1" Type="http://schemas.openxmlformats.org/officeDocument/2006/relationships/slideLayout" Target="../slideLayouts/slideLayout2.xml"/><Relationship Id="rId4" Type="http://schemas.openxmlformats.org/officeDocument/2006/relationships/hyperlink" Target="https://www.nebdn.org/qualifications/diploma-in-dental-nurs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9928" y="794537"/>
            <a:ext cx="8899236" cy="1463040"/>
          </a:xfrm>
        </p:spPr>
        <p:txBody>
          <a:bodyPr>
            <a:noAutofit/>
          </a:bodyPr>
          <a:lstStyle/>
          <a:p>
            <a:r>
              <a:rPr lang="en-GB" sz="6000" b="1" dirty="0"/>
              <a:t>Registered Dental Nurse – GDC Registered</a:t>
            </a:r>
          </a:p>
        </p:txBody>
      </p:sp>
      <p:graphicFrame>
        <p:nvGraphicFramePr>
          <p:cNvPr id="4" name="Table 3"/>
          <p:cNvGraphicFramePr>
            <a:graphicFrameLocks noGrp="1"/>
          </p:cNvGraphicFramePr>
          <p:nvPr>
            <p:extLst>
              <p:ext uri="{D42A27DB-BD31-4B8C-83A1-F6EECF244321}">
                <p14:modId xmlns:p14="http://schemas.microsoft.com/office/powerpoint/2010/main" val="1108401833"/>
              </p:ext>
            </p:extLst>
          </p:nvPr>
        </p:nvGraphicFramePr>
        <p:xfrm>
          <a:off x="5560291" y="4396508"/>
          <a:ext cx="6400800" cy="2336800"/>
        </p:xfrm>
        <a:graphic>
          <a:graphicData uri="http://schemas.openxmlformats.org/drawingml/2006/table">
            <a:tbl>
              <a:tblPr firstRow="1" bandRow="1">
                <a:tableStyleId>{00A15C55-8517-42AA-B614-E9B94910E393}</a:tableStyleId>
              </a:tblPr>
              <a:tblGrid>
                <a:gridCol w="3200400">
                  <a:extLst>
                    <a:ext uri="{9D8B030D-6E8A-4147-A177-3AD203B41FA5}">
                      <a16:colId xmlns:a16="http://schemas.microsoft.com/office/drawing/2014/main" val="20000"/>
                    </a:ext>
                  </a:extLst>
                </a:gridCol>
                <a:gridCol w="3200400">
                  <a:extLst>
                    <a:ext uri="{9D8B030D-6E8A-4147-A177-3AD203B41FA5}">
                      <a16:colId xmlns:a16="http://schemas.microsoft.com/office/drawing/2014/main" val="20001"/>
                    </a:ext>
                  </a:extLst>
                </a:gridCol>
              </a:tblGrid>
              <a:tr h="711200">
                <a:tc>
                  <a:txBody>
                    <a:bodyPr/>
                    <a:lstStyle/>
                    <a:p>
                      <a:r>
                        <a:rPr lang="en-GB" dirty="0"/>
                        <a:t>Name</a:t>
                      </a:r>
                    </a:p>
                  </a:txBody>
                  <a:tcPr/>
                </a:tc>
                <a:tc>
                  <a:txBody>
                    <a:bodyPr/>
                    <a:lstStyle/>
                    <a:p>
                      <a:r>
                        <a:rPr lang="en-GB" dirty="0"/>
                        <a:t>SAMAN NAVEED</a:t>
                      </a:r>
                    </a:p>
                  </a:txBody>
                  <a:tcPr/>
                </a:tc>
                <a:extLst>
                  <a:ext uri="{0D108BD9-81ED-4DB2-BD59-A6C34878D82A}">
                    <a16:rowId xmlns:a16="http://schemas.microsoft.com/office/drawing/2014/main" val="10000"/>
                  </a:ext>
                </a:extLst>
              </a:tr>
              <a:tr h="711200">
                <a:tc>
                  <a:txBody>
                    <a:bodyPr/>
                    <a:lstStyle/>
                    <a:p>
                      <a:r>
                        <a:rPr lang="en-GB" b="1" dirty="0"/>
                        <a:t>Student ID</a:t>
                      </a:r>
                    </a:p>
                  </a:txBody>
                  <a:tcPr/>
                </a:tc>
                <a:tc>
                  <a:txBody>
                    <a:bodyPr/>
                    <a:lstStyle/>
                    <a:p>
                      <a:r>
                        <a:rPr lang="en-GB" dirty="0"/>
                        <a:t>2519576</a:t>
                      </a:r>
                    </a:p>
                  </a:txBody>
                  <a:tcPr/>
                </a:tc>
                <a:extLst>
                  <a:ext uri="{0D108BD9-81ED-4DB2-BD59-A6C34878D82A}">
                    <a16:rowId xmlns:a16="http://schemas.microsoft.com/office/drawing/2014/main" val="10001"/>
                  </a:ext>
                </a:extLst>
              </a:tr>
              <a:tr h="711200">
                <a:tc>
                  <a:txBody>
                    <a:bodyPr/>
                    <a:lstStyle/>
                    <a:p>
                      <a:r>
                        <a:rPr lang="en-GB" b="1" dirty="0"/>
                        <a:t>Module Code</a:t>
                      </a:r>
                    </a:p>
                  </a:txBody>
                  <a:tcPr/>
                </a:tc>
                <a:tc>
                  <a:txBody>
                    <a:bodyPr/>
                    <a:lstStyle/>
                    <a:p>
                      <a:r>
                        <a:rPr lang="en-GB" dirty="0"/>
                        <a:t>(LCHS4009_BIRM)</a:t>
                      </a:r>
                    </a:p>
                    <a:p>
                      <a:r>
                        <a:rPr lang="en-GB" dirty="0"/>
                        <a:t>Professional development </a:t>
                      </a:r>
                      <a:r>
                        <a:rPr lang="en-GB"/>
                        <a:t>within Health and Social Care</a:t>
                      </a:r>
                      <a:endParaRPr lang="en-GB" dirty="0"/>
                    </a:p>
                  </a:txBody>
                  <a:tcPr/>
                </a:tc>
                <a:extLst>
                  <a:ext uri="{0D108BD9-81ED-4DB2-BD59-A6C34878D82A}">
                    <a16:rowId xmlns:a16="http://schemas.microsoft.com/office/drawing/2014/main" val="10002"/>
                  </a:ext>
                </a:extLst>
              </a:tr>
            </a:tbl>
          </a:graphicData>
        </a:graphic>
      </p:graphicFrame>
      <p:pic>
        <p:nvPicPr>
          <p:cNvPr id="5122" name="Picture 2" descr="How to Start Dental Nurse Training in the UK and Work Towards GDC  Regist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593" y="2432963"/>
            <a:ext cx="4711989" cy="3141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101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6530" y="735231"/>
            <a:ext cx="4389120" cy="1163327"/>
          </a:xfrm>
          <a:solidFill>
            <a:schemeClr val="accent2"/>
          </a:solidFill>
        </p:spPr>
        <p:txBody>
          <a:bodyPr/>
          <a:lstStyle/>
          <a:p>
            <a:r>
              <a:rPr lang="en-GB" b="1" dirty="0"/>
              <a:t>Introduction</a:t>
            </a:r>
          </a:p>
        </p:txBody>
      </p:sp>
      <p:sp>
        <p:nvSpPr>
          <p:cNvPr id="4" name="Text Placeholder 3"/>
          <p:cNvSpPr>
            <a:spLocks noGrp="1"/>
          </p:cNvSpPr>
          <p:nvPr>
            <p:ph type="body" sz="half" idx="2"/>
          </p:nvPr>
        </p:nvSpPr>
        <p:spPr>
          <a:xfrm>
            <a:off x="192507" y="2095522"/>
            <a:ext cx="5043793" cy="3762294"/>
          </a:xfrm>
        </p:spPr>
        <p:txBody>
          <a:bodyPr>
            <a:normAutofit fontScale="92500" lnSpcReduction="10000"/>
          </a:bodyPr>
          <a:lstStyle/>
          <a:p>
            <a:pPr fontAlgn="base"/>
            <a:r>
              <a:rPr lang="en-GB" dirty="0"/>
              <a:t>I have chosen to pursue a career as a GDC-Registered Dental Nurse within the UK Health and Social Care sector. My ultimate goal is to become fully qualified and registered with the General Dental Council, enabling me to practise as a professional dental nurse.</a:t>
            </a:r>
          </a:p>
          <a:p>
            <a:pPr fontAlgn="base"/>
            <a:r>
              <a:rPr lang="en-GB" dirty="0"/>
              <a:t>This career appeals to me because it combines compassionate patient care, clear communication, and working as part of a supportive team. I value the opportunity to develop clinical skills while making a positive difference to people’s oral health and wellbeing. There are also excellent prospects for professional growth and continuing development throughout the role.</a:t>
            </a:r>
          </a:p>
          <a:p>
            <a:pPr fontAlgn="base"/>
            <a:r>
              <a:rPr lang="en-GB" dirty="0"/>
              <a:t>A current vacancy for a Dental Nurse at Mid and South Essex NHS Foundation Trust (Rochford, 2025) confirms that there are active opportunities in this field and supports my decision to pursue this career path.</a:t>
            </a:r>
          </a:p>
          <a:p>
            <a:endParaRPr lang="en-GB" dirty="0"/>
          </a:p>
        </p:txBody>
      </p:sp>
      <p:pic>
        <p:nvPicPr>
          <p:cNvPr id="6146" name="Picture 2" descr="How to Start Dental Nurse Training in the UK and Work Towards GDC  Registratio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15000" y="1521883"/>
            <a:ext cx="5678488" cy="3785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3328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471509"/>
            <a:ext cx="4389120" cy="1625146"/>
          </a:xfrm>
          <a:solidFill>
            <a:schemeClr val="accent2"/>
          </a:solidFill>
        </p:spPr>
        <p:txBody>
          <a:bodyPr/>
          <a:lstStyle/>
          <a:p>
            <a:r>
              <a:rPr lang="en-GB" b="1" dirty="0"/>
              <a:t>Job Requirements Analysis</a:t>
            </a:r>
          </a:p>
        </p:txBody>
      </p:sp>
      <p:sp>
        <p:nvSpPr>
          <p:cNvPr id="4" name="Text Placeholder 3"/>
          <p:cNvSpPr>
            <a:spLocks noGrp="1"/>
          </p:cNvSpPr>
          <p:nvPr>
            <p:ph type="body" sz="half" idx="2"/>
          </p:nvPr>
        </p:nvSpPr>
        <p:spPr>
          <a:xfrm>
            <a:off x="1024127" y="2257506"/>
            <a:ext cx="4591581" cy="3762294"/>
          </a:xfrm>
        </p:spPr>
        <p:txBody>
          <a:bodyPr>
            <a:normAutofit/>
          </a:bodyPr>
          <a:lstStyle/>
          <a:p>
            <a:r>
              <a:rPr lang="en-US" dirty="0"/>
              <a:t>A Dental Nurse should have a </a:t>
            </a:r>
            <a:r>
              <a:rPr lang="en-US" dirty="0" err="1"/>
              <a:t>recognised</a:t>
            </a:r>
            <a:r>
              <a:rPr lang="en-US" dirty="0"/>
              <a:t> Dental Nursing qualification, be registered with the GDC and have experience working with patients in a dental or hospital setting. Key skills include chair side support, orthodontic support, infection prevention and control, communication and </a:t>
            </a:r>
            <a:r>
              <a:rPr lang="en-US" dirty="0" err="1"/>
              <a:t>organisation</a:t>
            </a:r>
            <a:r>
              <a:rPr lang="en-US" dirty="0"/>
              <a:t>. Confidentiality and patient centered care, team working and awareness of safeguarding issues are also required as part of the role (Magennis 2024). Further courses in dental radiography and orthodontic nursing can enhance employment prospects. These requirements will support the NHS 6Cs, care, compassion, competence and communication (</a:t>
            </a:r>
            <a:r>
              <a:rPr lang="en-US" dirty="0" err="1"/>
              <a:t>Hardicre</a:t>
            </a:r>
            <a:r>
              <a:rPr lang="en-US" dirty="0"/>
              <a:t>, 2014).</a:t>
            </a:r>
            <a:endParaRPr lang="en-GB" dirty="0"/>
          </a:p>
          <a:p>
            <a:endParaRPr lang="en-GB" dirty="0"/>
          </a:p>
        </p:txBody>
      </p:sp>
      <p:pic>
        <p:nvPicPr>
          <p:cNvPr id="1026" name="Picture 2" descr="Vector Design Dentist Nurse Icon Styl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61856" y="822325"/>
            <a:ext cx="5184775" cy="518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547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471509"/>
            <a:ext cx="4389120" cy="1468127"/>
          </a:xfrm>
          <a:solidFill>
            <a:schemeClr val="accent2"/>
          </a:solidFill>
        </p:spPr>
        <p:txBody>
          <a:bodyPr/>
          <a:lstStyle/>
          <a:p>
            <a:r>
              <a:rPr lang="en-GB" b="1" dirty="0"/>
              <a:t>Personal SWOT Analysis</a:t>
            </a:r>
          </a:p>
        </p:txBody>
      </p:sp>
      <p:sp>
        <p:nvSpPr>
          <p:cNvPr id="4" name="Text Placeholder 3"/>
          <p:cNvSpPr>
            <a:spLocks noGrp="1"/>
          </p:cNvSpPr>
          <p:nvPr>
            <p:ph type="body" sz="half" idx="2"/>
          </p:nvPr>
        </p:nvSpPr>
        <p:spPr>
          <a:xfrm>
            <a:off x="1024127" y="2257505"/>
            <a:ext cx="4804017" cy="4078639"/>
          </a:xfrm>
        </p:spPr>
        <p:txBody>
          <a:bodyPr vert="horz" lIns="91440" tIns="45720" rIns="91440" bIns="45720" rtlCol="0" anchor="t">
            <a:normAutofit fontScale="70000" lnSpcReduction="20000"/>
          </a:bodyPr>
          <a:lstStyle/>
          <a:p>
            <a:pPr marL="285750" indent="-285750">
              <a:lnSpc>
                <a:spcPct val="120000"/>
              </a:lnSpc>
              <a:buFont typeface="Arial" panose="020B0604020202020204" pitchFamily="34" charset="0"/>
              <a:buChar char="•"/>
            </a:pPr>
            <a:r>
              <a:rPr lang="en-US" b="1" dirty="0"/>
              <a:t>Strengths:</a:t>
            </a:r>
            <a:r>
              <a:rPr lang="en-US" dirty="0"/>
              <a:t> My strengths include empathy, communication and </a:t>
            </a:r>
            <a:r>
              <a:rPr lang="en-US" dirty="0" err="1"/>
              <a:t>organisation</a:t>
            </a:r>
            <a:r>
              <a:rPr lang="en-US" dirty="0"/>
              <a:t>, developed through three months of volunteering at a community dental access center and university group work. Volunteering gave me an insight into the need to comfort panicking patients. I also have an awareness of infection control, attention to detail and a commitment to continuous professional development (CPD).</a:t>
            </a:r>
          </a:p>
          <a:p>
            <a:pPr marL="285750" indent="-285750">
              <a:lnSpc>
                <a:spcPct val="120000"/>
              </a:lnSpc>
              <a:buFont typeface="Arial" panose="020B0604020202020204" pitchFamily="34" charset="0"/>
              <a:buChar char="•"/>
            </a:pPr>
            <a:r>
              <a:rPr lang="en-US" b="1" dirty="0"/>
              <a:t>Weaknesses:</a:t>
            </a:r>
            <a:r>
              <a:rPr lang="en-US" dirty="0"/>
              <a:t> I have limited experience in orthodontics, radiography and sedation. I also need to boost my confidence with dental IT systems like R4 and Exact.</a:t>
            </a:r>
          </a:p>
          <a:p>
            <a:pPr marL="285750" indent="-285750">
              <a:lnSpc>
                <a:spcPct val="120000"/>
              </a:lnSpc>
              <a:buFont typeface="Arial" panose="020B0604020202020204" pitchFamily="34" charset="0"/>
              <a:buChar char="•"/>
            </a:pPr>
            <a:r>
              <a:rPr lang="en-US" b="1" dirty="0"/>
              <a:t>Opportunities: </a:t>
            </a:r>
            <a:r>
              <a:rPr lang="en-US" dirty="0"/>
              <a:t>Skills will be developed during NEBDN training programs, and through UWTSD clinical skills experiences and opportunities for further training and qualification within the NHS in oral health education, radiography and orthodontics.</a:t>
            </a:r>
          </a:p>
          <a:p>
            <a:pPr marL="285750" indent="-285750">
              <a:lnSpc>
                <a:spcPct val="120000"/>
              </a:lnSpc>
              <a:buFont typeface="Arial" panose="020B0604020202020204" pitchFamily="34" charset="0"/>
              <a:buChar char="•"/>
            </a:pPr>
            <a:r>
              <a:rPr lang="en-US" b="1" dirty="0"/>
              <a:t>Competition</a:t>
            </a:r>
            <a:r>
              <a:rPr lang="en-US" dirty="0"/>
              <a:t> for NHS dental nursing roles, training expenses, the emotional demands of supporting nervous patients and general pressures on the dental profession could impact my career growth. I will tackle these challenges through ongoing training, experience and ongoing professional development.</a:t>
            </a:r>
          </a:p>
          <a:p>
            <a:pPr>
              <a:lnSpc>
                <a:spcPct val="120000"/>
              </a:lnSpc>
            </a:pPr>
            <a:r>
              <a:rPr lang="en-US" dirty="0"/>
              <a:t>SWOT analysis is a technique that is used to identify the internal strengths and weaknesses of an </a:t>
            </a:r>
            <a:r>
              <a:rPr lang="en-US"/>
              <a:t>organisation, and the external opportunities and threats, (Pickton </a:t>
            </a:r>
            <a:r>
              <a:rPr lang="en-US" dirty="0"/>
              <a:t>&amp; Wright, 1998).</a:t>
            </a:r>
          </a:p>
        </p:txBody>
      </p:sp>
      <p:pic>
        <p:nvPicPr>
          <p:cNvPr id="2050" name="Picture 2" descr="SWOT: Strengths, Weaknesses, Opportunities, Threat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34919" y="1371600"/>
            <a:ext cx="4438650" cy="4086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236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327" y="0"/>
            <a:ext cx="4867847" cy="1481116"/>
          </a:xfrm>
          <a:solidFill>
            <a:schemeClr val="accent2"/>
          </a:solidFill>
        </p:spPr>
        <p:txBody>
          <a:bodyPr/>
          <a:lstStyle/>
          <a:p>
            <a:r>
              <a:rPr lang="en-US" b="1" dirty="0"/>
              <a:t>Using Strengths to Overcome Weaknesses </a:t>
            </a:r>
            <a:endParaRPr lang="en-GB" b="1" dirty="0"/>
          </a:p>
        </p:txBody>
      </p:sp>
      <p:sp>
        <p:nvSpPr>
          <p:cNvPr id="5" name="Rectangle 1"/>
          <p:cNvSpPr>
            <a:spLocks noGrp="1" noChangeArrowheads="1"/>
          </p:cNvSpPr>
          <p:nvPr>
            <p:ph type="body" sz="half" idx="2"/>
          </p:nvPr>
        </p:nvSpPr>
        <p:spPr bwMode="auto">
          <a:xfrm>
            <a:off x="66675" y="1405729"/>
            <a:ext cx="6140161" cy="5465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indent="-285750">
              <a:buFont typeface="Arial" panose="020B0604020202020204" pitchFamily="34" charset="0"/>
              <a:buChar char="•"/>
            </a:pPr>
            <a:r>
              <a:rPr lang="en-US" b="1" dirty="0"/>
              <a:t>Orthodontic experience: </a:t>
            </a:r>
            <a:r>
              <a:rPr lang="en-US" dirty="0"/>
              <a:t>Use my empathy and attention to detail to help patients feels at ease when attending, seek supervised experience and undertake relevant orthodontic training.</a:t>
            </a:r>
          </a:p>
          <a:p>
            <a:pPr marL="285750" indent="-285750">
              <a:buFont typeface="Arial" panose="020B0604020202020204" pitchFamily="34" charset="0"/>
              <a:buChar char="•"/>
            </a:pPr>
            <a:r>
              <a:rPr lang="en-US" b="1" dirty="0"/>
              <a:t>Sedation: </a:t>
            </a:r>
            <a:r>
              <a:rPr lang="en-US" dirty="0"/>
              <a:t>Be aware of suitable training, supervised experience (if appropriate), and record progress in a CPD portfolio. </a:t>
            </a:r>
          </a:p>
          <a:p>
            <a:pPr marL="285750" indent="-285750">
              <a:buFont typeface="Arial" panose="020B0604020202020204" pitchFamily="34" charset="0"/>
              <a:buChar char="•"/>
            </a:pPr>
            <a:r>
              <a:rPr lang="en-US" b="1" dirty="0"/>
              <a:t>Radiography:</a:t>
            </a:r>
            <a:r>
              <a:rPr lang="en-US" dirty="0"/>
              <a:t> Identify appropriate training, gain supervised experience (if appropriate), and record progress in a CPD portfolio.</a:t>
            </a:r>
          </a:p>
          <a:p>
            <a:pPr marL="285750" indent="-285750">
              <a:buFont typeface="Arial" panose="020B0604020202020204" pitchFamily="34" charset="0"/>
              <a:buChar char="•"/>
            </a:pPr>
            <a:r>
              <a:rPr lang="en-US" b="1" dirty="0"/>
              <a:t>IT and time management </a:t>
            </a:r>
            <a:r>
              <a:rPr lang="en-US" dirty="0"/>
              <a:t>include using my </a:t>
            </a:r>
            <a:r>
              <a:rPr lang="en-US" dirty="0" err="1"/>
              <a:t>organisation</a:t>
            </a:r>
            <a:r>
              <a:rPr lang="en-US" dirty="0"/>
              <a:t> and communication skills to practice R4/SOE, to follow checklists and </a:t>
            </a:r>
            <a:r>
              <a:rPr lang="en-US" dirty="0" err="1"/>
              <a:t>prioritise</a:t>
            </a:r>
            <a:r>
              <a:rPr lang="en-US" dirty="0"/>
              <a:t> tasks.</a:t>
            </a:r>
          </a:p>
          <a:p>
            <a:pPr marL="285750" indent="-285750">
              <a:buFont typeface="Arial" panose="020B0604020202020204" pitchFamily="34" charset="0"/>
              <a:buChar char="•"/>
            </a:pPr>
            <a:r>
              <a:rPr lang="en-US" b="1" dirty="0"/>
              <a:t>Job competition: </a:t>
            </a:r>
            <a:r>
              <a:rPr lang="en-US" dirty="0"/>
              <a:t>Refer to STAR from group work at university and volunteering experiences to show how well I communicated, worked in teams, and provided patient care when compared to the job requirements.</a:t>
            </a:r>
          </a:p>
          <a:p>
            <a:pPr marL="285750" indent="-285750">
              <a:buFont typeface="Arial" panose="020B0604020202020204" pitchFamily="34" charset="0"/>
              <a:buChar char="•"/>
            </a:pPr>
            <a:r>
              <a:rPr lang="en-US" b="1" dirty="0"/>
              <a:t>Working with patient anxiety: </a:t>
            </a:r>
            <a:r>
              <a:rPr lang="en-US" b="1" u="sng" dirty="0"/>
              <a:t>use my</a:t>
            </a:r>
            <a:r>
              <a:rPr lang="en-US" dirty="0"/>
              <a:t> empathy through communication to build trust and provide person-centered care (GDC, 2023).</a:t>
            </a:r>
          </a:p>
        </p:txBody>
      </p:sp>
      <p:pic>
        <p:nvPicPr>
          <p:cNvPr id="3075" name="Picture 3" descr="Повышение квалификации «Сестринское дело в стоматологии» — очно с применением дистанционных образовательных технологий (ЭО и ДОТ), без отрыва от работы, 144 ч, удостоверение"/>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513512" y="1316858"/>
            <a:ext cx="5678488" cy="3726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918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255" y="139000"/>
            <a:ext cx="5338618" cy="1737360"/>
          </a:xfrm>
          <a:solidFill>
            <a:schemeClr val="accent2"/>
          </a:solidFill>
        </p:spPr>
        <p:txBody>
          <a:bodyPr/>
          <a:lstStyle/>
          <a:p>
            <a:r>
              <a:rPr lang="en-US" b="1" dirty="0"/>
              <a:t>Career Growth: Turning Opportunities into Action</a:t>
            </a:r>
            <a:endParaRPr lang="en-GB" b="1" dirty="0"/>
          </a:p>
        </p:txBody>
      </p:sp>
      <p:sp>
        <p:nvSpPr>
          <p:cNvPr id="4" name="Text Placeholder 3"/>
          <p:cNvSpPr>
            <a:spLocks noGrp="1"/>
          </p:cNvSpPr>
          <p:nvPr>
            <p:ph type="body" sz="half" idx="2"/>
          </p:nvPr>
        </p:nvSpPr>
        <p:spPr>
          <a:xfrm>
            <a:off x="249382" y="2257506"/>
            <a:ext cx="5163866" cy="3762294"/>
          </a:xfrm>
        </p:spPr>
        <p:txBody>
          <a:bodyPr/>
          <a:lstStyle/>
          <a:p>
            <a:r>
              <a:rPr lang="en-US" dirty="0"/>
              <a:t>I will use my </a:t>
            </a:r>
            <a:r>
              <a:rPr lang="en-US" b="1" dirty="0"/>
              <a:t>empathy and communication skills</a:t>
            </a:r>
            <a:r>
              <a:rPr lang="en-US" dirty="0"/>
              <a:t> to seek NHS trainee Dental Nurse opportunities and gain supervised practical experience. I will use my </a:t>
            </a:r>
            <a:r>
              <a:rPr lang="en-US" b="1" dirty="0" err="1"/>
              <a:t>organisation</a:t>
            </a:r>
            <a:r>
              <a:rPr lang="en-US" b="1" dirty="0"/>
              <a:t> and commitment to learning</a:t>
            </a:r>
            <a:r>
              <a:rPr lang="en-US" dirty="0"/>
              <a:t> to complete a recognised NEBDN qualification and meet the requirements for GDC registration (GDC, 2023; NEBDN, </a:t>
            </a:r>
            <a:r>
              <a:rPr lang="en-US" dirty="0" err="1"/>
              <a:t>n.d.</a:t>
            </a:r>
            <a:r>
              <a:rPr lang="en-US" dirty="0"/>
              <a:t>). I will seek feedback from supervisors and record my progress through CPD. Upon successful completion of this course, I would like to enhance my employability by gaining specialist skills within orthodontics and radiography and oral health education, as relevant, with the NHS (Mid and South Essex NHS Foundation Trust) in 2026.</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bwMode="auto">
          <a:xfrm>
            <a:off x="5715000" y="1521883"/>
            <a:ext cx="5678488" cy="3785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867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lstStyle/>
          <a:p>
            <a:r>
              <a:rPr lang="en-GB" b="1" dirty="0"/>
              <a:t>Conclusion &amp; Personal Action Plan</a:t>
            </a:r>
          </a:p>
        </p:txBody>
      </p:sp>
      <p:sp>
        <p:nvSpPr>
          <p:cNvPr id="3" name="Content Placeholder 2"/>
          <p:cNvSpPr>
            <a:spLocks noGrp="1"/>
          </p:cNvSpPr>
          <p:nvPr>
            <p:ph idx="1"/>
          </p:nvPr>
        </p:nvSpPr>
        <p:spPr/>
        <p:txBody>
          <a:bodyPr>
            <a:normAutofit fontScale="92500" lnSpcReduction="20000"/>
          </a:bodyPr>
          <a:lstStyle/>
          <a:p>
            <a:r>
              <a:rPr lang="en-US" b="1" dirty="0"/>
              <a:t>Conclusion</a:t>
            </a:r>
          </a:p>
          <a:p>
            <a:r>
              <a:rPr lang="en-US" dirty="0"/>
              <a:t>My empathy, communication and organisational skills are excellent and are vital to Dental Nursing. I will develop my practical skills by completing my training with recognised NEBDN and supervised experience and continuing professional development (CPD). I want to build relevant skills and enhance my clinical ability to become a qualified Dental Nurse (GDC registered) and develop my career aspirations into NHS Band 4.</a:t>
            </a:r>
          </a:p>
          <a:p>
            <a:r>
              <a:rPr lang="en-US" b="1" dirty="0"/>
              <a:t>12-Month Action Plan</a:t>
            </a:r>
          </a:p>
          <a:p>
            <a:pPr>
              <a:buFont typeface="Arial" panose="020B0604020202020204" pitchFamily="34" charset="0"/>
              <a:buChar char="•"/>
            </a:pPr>
            <a:r>
              <a:rPr lang="en-US" b="1" dirty="0"/>
              <a:t> Months 1–3: </a:t>
            </a:r>
            <a:r>
              <a:rPr lang="en-US" dirty="0"/>
              <a:t>Research NEBDN courses and entry requirements and apply for appropriate trainee Dental Nurse position.</a:t>
            </a:r>
          </a:p>
          <a:p>
            <a:pPr>
              <a:buFont typeface="Arial" panose="020B0604020202020204" pitchFamily="34" charset="0"/>
              <a:buChar char="•"/>
            </a:pPr>
            <a:r>
              <a:rPr lang="en-US" b="1" dirty="0"/>
              <a:t> Months 4- 6: </a:t>
            </a:r>
            <a:r>
              <a:rPr lang="en-US" dirty="0"/>
              <a:t>Practical experience under supervision, acquire PPE and decontamination skills, ask for feedback and get it.</a:t>
            </a:r>
          </a:p>
          <a:p>
            <a:pPr>
              <a:buFont typeface="Arial" panose="020B0604020202020204" pitchFamily="34" charset="0"/>
              <a:buChar char="•"/>
            </a:pPr>
            <a:r>
              <a:rPr lang="en-US" b="1" dirty="0"/>
              <a:t> Months 7-12: </a:t>
            </a:r>
            <a:r>
              <a:rPr lang="en-US" dirty="0"/>
              <a:t>To continue to complete my qualification, maintain CPD, research orthodontic training and apply for appropriate qualified Dental Nurse positions available, months 7-12.</a:t>
            </a:r>
          </a:p>
        </p:txBody>
      </p:sp>
    </p:spTree>
    <p:extLst>
      <p:ext uri="{BB962C8B-B14F-4D97-AF65-F5344CB8AC3E}">
        <p14:creationId xmlns:p14="http://schemas.microsoft.com/office/powerpoint/2010/main" val="1885797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lstStyle/>
          <a:p>
            <a:r>
              <a:rPr lang="en-GB" b="1" dirty="0"/>
              <a:t>References</a:t>
            </a:r>
          </a:p>
        </p:txBody>
      </p:sp>
      <p:sp>
        <p:nvSpPr>
          <p:cNvPr id="3" name="Content Placeholder 2"/>
          <p:cNvSpPr>
            <a:spLocks noGrp="1"/>
          </p:cNvSpPr>
          <p:nvPr>
            <p:ph idx="1"/>
          </p:nvPr>
        </p:nvSpPr>
        <p:spPr/>
        <p:txBody>
          <a:bodyPr>
            <a:normAutofit fontScale="77500" lnSpcReduction="20000"/>
          </a:bodyPr>
          <a:lstStyle/>
          <a:p>
            <a:pPr>
              <a:buFont typeface="Arial" panose="020B0604020202020204" pitchFamily="34" charset="0"/>
              <a:buChar char="•"/>
            </a:pPr>
            <a:r>
              <a:rPr lang="en-GB" dirty="0"/>
              <a:t>Barrow, H., Bartlett, S., Bullock, A. and </a:t>
            </a:r>
            <a:r>
              <a:rPr lang="en-GB" dirty="0" err="1"/>
              <a:t>Cowpe</a:t>
            </a:r>
            <a:r>
              <a:rPr lang="en-GB" dirty="0"/>
              <a:t>, J., 2023. Are the standards of professionalism expected in dentistry justified? Views of dental professionals and the public: Are the standards of professionalism expected in dentistry justified? Views of dental professionals and the public. </a:t>
            </a:r>
            <a:r>
              <a:rPr lang="en-GB" i="1" dirty="0"/>
              <a:t>British Dental Journal</a:t>
            </a:r>
            <a:r>
              <a:rPr lang="en-GB" dirty="0"/>
              <a:t>, </a:t>
            </a:r>
            <a:r>
              <a:rPr lang="en-GB" i="1" dirty="0"/>
              <a:t>234</a:t>
            </a:r>
            <a:r>
              <a:rPr lang="en-GB" dirty="0"/>
              <a:t>(5), pp.329-333.</a:t>
            </a:r>
          </a:p>
          <a:p>
            <a:pPr>
              <a:buFont typeface="Arial" panose="020B0604020202020204" pitchFamily="34" charset="0"/>
              <a:buChar char="•"/>
            </a:pPr>
            <a:r>
              <a:rPr lang="en-GB" dirty="0"/>
              <a:t> General Dental Council (GDC) (2023) Standards for the Dental Team. Available at: </a:t>
            </a:r>
            <a:r>
              <a:rPr lang="en-GB" u="sng" dirty="0">
                <a:hlinkClick r:id="rId2"/>
              </a:rPr>
              <a:t>https://www.gdc-uk.org/standards-guidance/standards-and-guidance/standards-for-the-dental-team</a:t>
            </a:r>
            <a:r>
              <a:rPr lang="en-GB" dirty="0"/>
              <a:t> (Accessed: 14 October 2026).</a:t>
            </a:r>
          </a:p>
          <a:p>
            <a:pPr>
              <a:buFont typeface="Arial" panose="020B0604020202020204" pitchFamily="34" charset="0"/>
              <a:buChar char="•"/>
            </a:pPr>
            <a:r>
              <a:rPr lang="en-GB" dirty="0"/>
              <a:t>Mid and South Essex NHS Foundation Trust (2026) Dental Nurse – Band 4, Job reference: 390-SUR-SO-8469-A. NHS Jobs. Available at: </a:t>
            </a:r>
            <a:r>
              <a:rPr lang="en-GB" u="sng" dirty="0">
                <a:hlinkClick r:id="rId3"/>
              </a:rPr>
              <a:t>https://www.nhsjobs.com/job/UK/Essex/Southend_On_Sea/Mid_South_Essex_NHS_Foundation_Trust/Dental/Dental-v8332782</a:t>
            </a:r>
            <a:r>
              <a:rPr lang="en-GB" dirty="0"/>
              <a:t> (Accessed: 14 October 2026).</a:t>
            </a:r>
          </a:p>
          <a:p>
            <a:pPr>
              <a:buFont typeface="Arial" panose="020B0604020202020204" pitchFamily="34" charset="0"/>
              <a:buChar char="•"/>
            </a:pPr>
            <a:r>
              <a:rPr lang="en-GB" dirty="0"/>
              <a:t>National Examining Board for Dental Nurses (NEBDN) (n.d.) Diploma in Dental Nursing. Available at: </a:t>
            </a:r>
            <a:r>
              <a:rPr lang="en-GB" u="sng" dirty="0">
                <a:hlinkClick r:id="rId4"/>
              </a:rPr>
              <a:t>https://www.nebdn.org/qualifications/diploma-in-dental-nursing/</a:t>
            </a:r>
            <a:r>
              <a:rPr lang="en-GB" dirty="0"/>
              <a:t> (Accessed: 14 October 2026</a:t>
            </a:r>
          </a:p>
          <a:p>
            <a:pPr>
              <a:buFont typeface="Arial" panose="020B0604020202020204" pitchFamily="34" charset="0"/>
              <a:buChar char="•"/>
            </a:pPr>
            <a:r>
              <a:rPr lang="en-GB" dirty="0"/>
              <a:t>Pickton, D.W. and Wright, S., 1998. What's swot in strategic analysis?. </a:t>
            </a:r>
            <a:r>
              <a:rPr lang="en-GB" i="1" dirty="0"/>
              <a:t>Strategic change</a:t>
            </a:r>
            <a:r>
              <a:rPr lang="en-GB" dirty="0"/>
              <a:t>, </a:t>
            </a:r>
            <a:r>
              <a:rPr lang="en-GB" i="1" dirty="0"/>
              <a:t>7</a:t>
            </a:r>
            <a:r>
              <a:rPr lang="en-GB" dirty="0"/>
              <a:t>(2), pp.101-109.</a:t>
            </a:r>
          </a:p>
          <a:p>
            <a:pPr>
              <a:buFont typeface="Arial" panose="020B0604020202020204" pitchFamily="34" charset="0"/>
              <a:buChar char="•"/>
            </a:pPr>
            <a:r>
              <a:rPr lang="en-GB" dirty="0"/>
              <a:t>Rochford, D., 2025. Working to a full scope of practice in general dental practice. A mixed methods study presenting the results of a British Society of Dental Hygiene and Therapy member survey. </a:t>
            </a:r>
            <a:r>
              <a:rPr lang="en-GB" i="1" dirty="0"/>
              <a:t>International Journal of Dental Hygiene</a:t>
            </a:r>
            <a:r>
              <a:rPr lang="en-GB" dirty="0"/>
              <a:t>.</a:t>
            </a:r>
          </a:p>
          <a:p>
            <a:pPr>
              <a:buFont typeface="Arial" panose="020B0604020202020204" pitchFamily="34" charset="0"/>
              <a:buChar char="•"/>
            </a:pPr>
            <a:endParaRPr lang="en-GB" dirty="0"/>
          </a:p>
          <a:p>
            <a:endParaRPr lang="en-GB" dirty="0"/>
          </a:p>
          <a:p>
            <a:endParaRPr lang="en-GB" dirty="0"/>
          </a:p>
        </p:txBody>
      </p:sp>
    </p:spTree>
    <p:extLst>
      <p:ext uri="{BB962C8B-B14F-4D97-AF65-F5344CB8AC3E}">
        <p14:creationId xmlns:p14="http://schemas.microsoft.com/office/powerpoint/2010/main" val="221983313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172</TotalTime>
  <Words>1203</Words>
  <Application>Microsoft Office PowerPoint</Application>
  <PresentationFormat>Widescreen</PresentationFormat>
  <Paragraphs>45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Integral</vt:lpstr>
      <vt:lpstr>Registered Dental Nurse – GDC Registered</vt:lpstr>
      <vt:lpstr>Introduction</vt:lpstr>
      <vt:lpstr>Job Requirements Analysis</vt:lpstr>
      <vt:lpstr>Personal SWOT Analysis</vt:lpstr>
      <vt:lpstr>Using Strengths to Overcome Weaknesses </vt:lpstr>
      <vt:lpstr>Career Growth: Turning Opportunities into Action</vt:lpstr>
      <vt:lpstr>Conclusion &amp; Personal Action Plan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Registered Dental Nurse – GDC Registered</dc:title>
  <dc:creator>pc</dc:creator>
  <cp:lastModifiedBy>Saman Naveed (2519576)</cp:lastModifiedBy>
  <cp:revision>22</cp:revision>
  <dcterms:created xsi:type="dcterms:W3CDTF">2026-10-04T05:05:32Z</dcterms:created>
  <dcterms:modified xsi:type="dcterms:W3CDTF">2026-10-16T11:33:40Z</dcterms:modified>
</cp:coreProperties>
</file>