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6" r:id="rId3"/>
  </p:sldMasterIdLst>
  <p:notesMasterIdLst>
    <p:notesMasterId r:id="rId32"/>
  </p:notesMasterIdLst>
  <p:handoutMasterIdLst>
    <p:handoutMasterId r:id="rId33"/>
  </p:handoutMasterIdLst>
  <p:sldIdLst>
    <p:sldId id="256" r:id="rId4"/>
    <p:sldId id="296" r:id="rId5"/>
    <p:sldId id="338" r:id="rId6"/>
    <p:sldId id="339" r:id="rId7"/>
    <p:sldId id="337" r:id="rId8"/>
    <p:sldId id="340" r:id="rId9"/>
    <p:sldId id="341" r:id="rId10"/>
    <p:sldId id="336" r:id="rId11"/>
    <p:sldId id="342" r:id="rId12"/>
    <p:sldId id="348" r:id="rId13"/>
    <p:sldId id="343" r:id="rId14"/>
    <p:sldId id="356" r:id="rId15"/>
    <p:sldId id="353" r:id="rId16"/>
    <p:sldId id="344" r:id="rId17"/>
    <p:sldId id="350" r:id="rId18"/>
    <p:sldId id="349" r:id="rId19"/>
    <p:sldId id="345" r:id="rId20"/>
    <p:sldId id="351" r:id="rId21"/>
    <p:sldId id="355" r:id="rId22"/>
    <p:sldId id="352" r:id="rId23"/>
    <p:sldId id="304" r:id="rId24"/>
    <p:sldId id="305" r:id="rId25"/>
    <p:sldId id="346" r:id="rId26"/>
    <p:sldId id="303" r:id="rId27"/>
    <p:sldId id="358" r:id="rId28"/>
    <p:sldId id="306" r:id="rId29"/>
    <p:sldId id="357" r:id="rId30"/>
    <p:sldId id="295" r:id="rId31"/>
  </p:sldIdLst>
  <p:sldSz cx="9144000" cy="6858000" type="screen4x3"/>
  <p:notesSz cx="6797675" cy="9926638"/>
  <p:custShowLst>
    <p:custShow name="Lecture Presentation" id="0">
      <p:sldLst>
        <p:sld r:id="rId4"/>
        <p:sld r:id="rId31"/>
      </p:sldLst>
    </p:custShow>
  </p:custShow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Kemi Ademoye" initials="KA" lastIdx="0" clrIdx="0">
    <p:extLst>
      <p:ext uri="{19B8F6BF-5375-455C-9EA6-DF929625EA0E}">
        <p15:presenceInfo xmlns:p15="http://schemas.microsoft.com/office/powerpoint/2012/main" userId="S-1-5-21-809251214-2178901256-4152538893-26684"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1BC6E5"/>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1444" autoAdjust="0"/>
  </p:normalViewPr>
  <p:slideViewPr>
    <p:cSldViewPr>
      <p:cViewPr varScale="1">
        <p:scale>
          <a:sx n="91" d="100"/>
          <a:sy n="91" d="100"/>
        </p:scale>
        <p:origin x="588" y="7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21" Type="http://schemas.openxmlformats.org/officeDocument/2006/relationships/slide" Target="slides/slide18.xml"/><Relationship Id="rId34" Type="http://schemas.openxmlformats.org/officeDocument/2006/relationships/commentAuthors" Target="commentAuthors.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handoutMaster" Target="handoutMasters/handoutMaster1.xml"/><Relationship Id="rId38"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1" Type="http://schemas.openxmlformats.org/officeDocument/2006/relationships/customXml" Target="../customXml/item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notesMaster" Target="notesMasters/notesMaster1.xml"/><Relationship Id="rId37" Type="http://schemas.openxmlformats.org/officeDocument/2006/relationships/theme" Target="theme/theme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viewProps" Target="viewProps.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presProps" Target="presProps.xml"/><Relationship Id="rId8" Type="http://schemas.openxmlformats.org/officeDocument/2006/relationships/slide" Target="slides/slide5.xml"/><Relationship Id="rId3" Type="http://schemas.openxmlformats.org/officeDocument/2006/relationships/slideMaster" Target="slideMasters/slide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859A93B2-AC31-4CC8-8888-43B06E0E59AB}" type="datetimeFigureOut">
              <a:rPr lang="en-GB" smtClean="0"/>
              <a:t>28/02/2021</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E06CB166-AF45-45F0-8AC9-283301A83121}" type="slidenum">
              <a:rPr lang="en-GB" smtClean="0"/>
              <a:t>‹#›</a:t>
            </a:fld>
            <a:endParaRPr lang="en-GB"/>
          </a:p>
        </p:txBody>
      </p:sp>
    </p:spTree>
    <p:extLst>
      <p:ext uri="{BB962C8B-B14F-4D97-AF65-F5344CB8AC3E}">
        <p14:creationId xmlns:p14="http://schemas.microsoft.com/office/powerpoint/2010/main" val="235138552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5709BF45-866D-408B-BE41-63D4CBED4D11}" type="datetimeFigureOut">
              <a:rPr lang="en-US" smtClean="0"/>
              <a:pPr/>
              <a:t>2/25/2021</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C97F37A7-6CD5-480C-8A9C-8A14678CA55C}" type="slidenum">
              <a:rPr lang="en-GB" smtClean="0"/>
              <a:pPr/>
              <a:t>‹#›</a:t>
            </a:fld>
            <a:endParaRPr lang="en-GB"/>
          </a:p>
        </p:txBody>
      </p:sp>
    </p:spTree>
    <p:extLst>
      <p:ext uri="{BB962C8B-B14F-4D97-AF65-F5344CB8AC3E}">
        <p14:creationId xmlns:p14="http://schemas.microsoft.com/office/powerpoint/2010/main" val="21021626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1</a:t>
            </a:fld>
            <a:endParaRPr lang="en-GB"/>
          </a:p>
        </p:txBody>
      </p:sp>
    </p:spTree>
    <p:extLst>
      <p:ext uri="{BB962C8B-B14F-4D97-AF65-F5344CB8AC3E}">
        <p14:creationId xmlns:p14="http://schemas.microsoft.com/office/powerpoint/2010/main" val="30774404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97F37A7-6CD5-480C-8A9C-8A14678CA55C}" type="slidenum">
              <a:rPr lang="en-GB" smtClean="0"/>
              <a:pPr/>
              <a:t>13</a:t>
            </a:fld>
            <a:endParaRPr lang="en-GB"/>
          </a:p>
        </p:txBody>
      </p:sp>
    </p:spTree>
    <p:extLst>
      <p:ext uri="{BB962C8B-B14F-4D97-AF65-F5344CB8AC3E}">
        <p14:creationId xmlns:p14="http://schemas.microsoft.com/office/powerpoint/2010/main" val="24272797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97F37A7-6CD5-480C-8A9C-8A14678CA55C}" type="slidenum">
              <a:rPr lang="en-GB" smtClean="0"/>
              <a:pPr/>
              <a:t>20</a:t>
            </a:fld>
            <a:endParaRPr lang="en-GB"/>
          </a:p>
        </p:txBody>
      </p:sp>
    </p:spTree>
    <p:extLst>
      <p:ext uri="{BB962C8B-B14F-4D97-AF65-F5344CB8AC3E}">
        <p14:creationId xmlns:p14="http://schemas.microsoft.com/office/powerpoint/2010/main" val="9943108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Source: http://www.w3schools.com/html/html5_semantic_elements.asp</a:t>
            </a:r>
          </a:p>
        </p:txBody>
      </p:sp>
      <p:sp>
        <p:nvSpPr>
          <p:cNvPr id="4" name="Slide Number Placeholder 3"/>
          <p:cNvSpPr>
            <a:spLocks noGrp="1"/>
          </p:cNvSpPr>
          <p:nvPr>
            <p:ph type="sldNum" sz="quarter" idx="10"/>
          </p:nvPr>
        </p:nvSpPr>
        <p:spPr/>
        <p:txBody>
          <a:bodyPr/>
          <a:lstStyle/>
          <a:p>
            <a:fld id="{C97F37A7-6CD5-480C-8A9C-8A14678CA55C}" type="slidenum">
              <a:rPr lang="en-GB" smtClean="0"/>
              <a:pPr/>
              <a:t>22</a:t>
            </a:fld>
            <a:endParaRPr lang="en-GB"/>
          </a:p>
        </p:txBody>
      </p:sp>
    </p:spTree>
    <p:extLst>
      <p:ext uri="{BB962C8B-B14F-4D97-AF65-F5344CB8AC3E}">
        <p14:creationId xmlns:p14="http://schemas.microsoft.com/office/powerpoint/2010/main" val="160403420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97F37A7-6CD5-480C-8A9C-8A14678CA55C}" type="slidenum">
              <a:rPr lang="en-GB" smtClean="0"/>
              <a:pPr/>
              <a:t>27</a:t>
            </a:fld>
            <a:endParaRPr lang="en-GB"/>
          </a:p>
        </p:txBody>
      </p:sp>
    </p:spTree>
    <p:extLst>
      <p:ext uri="{BB962C8B-B14F-4D97-AF65-F5344CB8AC3E}">
        <p14:creationId xmlns:p14="http://schemas.microsoft.com/office/powerpoint/2010/main" val="907110484"/>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bwMode="white">
          <a:xfrm>
            <a:off x="0" y="5971032"/>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9144" y="6053328"/>
            <a:ext cx="2249424"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2359152" y="6044184"/>
            <a:ext cx="6784848"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2362200" y="4038600"/>
            <a:ext cx="6477000" cy="1828800"/>
          </a:xfrm>
        </p:spPr>
        <p:txBody>
          <a:bodyPr anchor="b"/>
          <a:lstStyle>
            <a:lvl1pPr>
              <a:defRPr cap="all" baseline="0"/>
            </a:lvl1pPr>
          </a:lstStyle>
          <a:p>
            <a:r>
              <a:rPr kumimoji="0" lang="en-US"/>
              <a:t>Click to edit Master title style</a:t>
            </a:r>
          </a:p>
        </p:txBody>
      </p:sp>
      <p:sp>
        <p:nvSpPr>
          <p:cNvPr id="9" name="Subtitle 8"/>
          <p:cNvSpPr>
            <a:spLocks noGrp="1"/>
          </p:cNvSpPr>
          <p:nvPr>
            <p:ph type="subTitle" idx="1"/>
          </p:nvPr>
        </p:nvSpPr>
        <p:spPr>
          <a:xfrm>
            <a:off x="2362200" y="6050037"/>
            <a:ext cx="6705600" cy="685800"/>
          </a:xfrm>
        </p:spPr>
        <p:txBody>
          <a:bodyPr anchor="ctr">
            <a:normAutofit/>
          </a:bodyPr>
          <a:lstStyle>
            <a:lvl1pPr marL="0" indent="0" algn="l">
              <a:buNone/>
              <a:defRPr sz="2600">
                <a:solidFill>
                  <a:srgbClr val="FFFFFF"/>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a:xfrm>
            <a:off x="76200" y="6068699"/>
            <a:ext cx="2057400" cy="685800"/>
          </a:xfrm>
        </p:spPr>
        <p:txBody>
          <a:bodyPr>
            <a:noAutofit/>
          </a:bodyPr>
          <a:lstStyle>
            <a:lvl1pPr algn="ctr">
              <a:defRPr sz="2000">
                <a:solidFill>
                  <a:srgbClr val="FFFFFF"/>
                </a:solidFill>
              </a:defRPr>
            </a:lvl1pPr>
          </a:lstStyle>
          <a:p>
            <a:fld id="{EFD89C59-280D-43ED-8FC0-545418D6ECAE}" type="datetimeFigureOut">
              <a:rPr lang="en-US" smtClean="0"/>
              <a:pPr/>
              <a:t>2/25/2021</a:t>
            </a:fld>
            <a:endParaRPr lang="en-GB"/>
          </a:p>
        </p:txBody>
      </p:sp>
      <p:sp>
        <p:nvSpPr>
          <p:cNvPr id="17" name="Footer Placeholder 16"/>
          <p:cNvSpPr>
            <a:spLocks noGrp="1"/>
          </p:cNvSpPr>
          <p:nvPr>
            <p:ph type="ftr" sz="quarter" idx="11"/>
          </p:nvPr>
        </p:nvSpPr>
        <p:spPr>
          <a:xfrm>
            <a:off x="2085393" y="236538"/>
            <a:ext cx="5867400" cy="365125"/>
          </a:xfrm>
        </p:spPr>
        <p:txBody>
          <a:bodyPr/>
          <a:lstStyle>
            <a:lvl1pPr algn="r">
              <a:defRPr>
                <a:solidFill>
                  <a:schemeClr val="tx2"/>
                </a:solidFill>
              </a:defRPr>
            </a:lvl1pPr>
          </a:lstStyle>
          <a:p>
            <a:endParaRPr lang="en-GB"/>
          </a:p>
        </p:txBody>
      </p:sp>
      <p:sp>
        <p:nvSpPr>
          <p:cNvPr id="29" name="Slide Number Placeholder 28"/>
          <p:cNvSpPr>
            <a:spLocks noGrp="1"/>
          </p:cNvSpPr>
          <p:nvPr>
            <p:ph type="sldNum" sz="quarter" idx="12"/>
          </p:nvPr>
        </p:nvSpPr>
        <p:spPr>
          <a:xfrm>
            <a:off x="8001000" y="228600"/>
            <a:ext cx="838200" cy="381000"/>
          </a:xfrm>
        </p:spPr>
        <p:txBody>
          <a:bodyPr/>
          <a:lstStyle>
            <a:lvl1pPr>
              <a:defRPr>
                <a:solidFill>
                  <a:schemeClr val="tx2"/>
                </a:solidFill>
              </a:defRPr>
            </a:lvl1pPr>
          </a:lstStyle>
          <a:p>
            <a:fld id="{A6EA856F-7FCD-4AED-824B-82A47E56E707}" type="slidenum">
              <a:rPr lang="en-GB" smtClean="0"/>
              <a:pPr/>
              <a:t>‹#›</a:t>
            </a:fld>
            <a:endParaRPr lang="en-GB"/>
          </a:p>
        </p:txBody>
      </p:sp>
      <p:pic>
        <p:nvPicPr>
          <p:cNvPr id="4" name="Picture 3"/>
          <p:cNvPicPr>
            <a:picLocks noChangeAspect="1"/>
          </p:cNvPicPr>
          <p:nvPr userDrawn="1"/>
        </p:nvPicPr>
        <p:blipFill>
          <a:blip r:embed="rId2"/>
          <a:stretch>
            <a:fillRect/>
          </a:stretch>
        </p:blipFill>
        <p:spPr>
          <a:xfrm>
            <a:off x="108000" y="108000"/>
            <a:ext cx="2857500" cy="1000125"/>
          </a:xfrm>
          <a:prstGeom prst="rect">
            <a:avLst/>
          </a:prstGeom>
        </p:spPr>
      </p:pic>
      <p:pic>
        <p:nvPicPr>
          <p:cNvPr id="16" name="Picture 15"/>
          <p:cNvPicPr>
            <a:picLocks noChangeAspect="1"/>
          </p:cNvPicPr>
          <p:nvPr userDrawn="1"/>
        </p:nvPicPr>
        <p:blipFill>
          <a:blip r:embed="rId3"/>
          <a:stretch>
            <a:fillRect/>
          </a:stretch>
        </p:blipFill>
        <p:spPr>
          <a:xfrm>
            <a:off x="7596000" y="108000"/>
            <a:ext cx="1543050" cy="1143000"/>
          </a:xfrm>
          <a:prstGeom prst="rect">
            <a:avLst/>
          </a:prstGeom>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12648" y="228600"/>
            <a:ext cx="8153400" cy="990600"/>
          </a:xfrm>
        </p:spPr>
        <p:txBody>
          <a:bodyPr/>
          <a:lstStyle/>
          <a:p>
            <a:r>
              <a:rPr kumimoji="0" lang="en-US" dirty="0"/>
              <a:t>Click to edit Master title style</a:t>
            </a:r>
          </a:p>
        </p:txBody>
      </p:sp>
      <p:sp>
        <p:nvSpPr>
          <p:cNvPr id="4" name="Date Placeholder 3"/>
          <p:cNvSpPr>
            <a:spLocks noGrp="1"/>
          </p:cNvSpPr>
          <p:nvPr>
            <p:ph type="dt" sz="half" idx="10"/>
          </p:nvPr>
        </p:nvSpPr>
        <p:spPr/>
        <p:txBody>
          <a:bodyPr/>
          <a:lstStyle/>
          <a:p>
            <a:fld id="{EFD89C59-280D-43ED-8FC0-545418D6ECAE}" type="datetimeFigureOut">
              <a:rPr lang="en-US" smtClean="0"/>
              <a:pPr/>
              <a:t>2/25/2021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A6EA856F-7FCD-4AED-824B-82A47E56E707}" type="slidenum">
              <a:rPr lang="en-GB" smtClean="0"/>
              <a:pPr/>
              <a:t>‹#›</a:t>
            </a:fld>
            <a:endParaRPr lang="en-GB"/>
          </a:p>
        </p:txBody>
      </p:sp>
      <p:sp>
        <p:nvSpPr>
          <p:cNvPr id="8" name="Content Placeholder 7"/>
          <p:cNvSpPr>
            <a:spLocks noGrp="1"/>
          </p:cNvSpPr>
          <p:nvPr>
            <p:ph sz="quarter" idx="1"/>
          </p:nvPr>
        </p:nvSpPr>
        <p:spPr>
          <a:xfrm>
            <a:off x="612648" y="1600200"/>
            <a:ext cx="8153400" cy="44958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371600" y="2743200"/>
            <a:ext cx="7123113" cy="1673225"/>
          </a:xfrm>
        </p:spPr>
        <p:txBody>
          <a:bodyPr anchor="t"/>
          <a:lstStyle>
            <a:lvl1pPr marL="0" indent="0">
              <a:buNone/>
              <a:defRPr sz="280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7" name="Rectangle 6"/>
          <p:cNvSpPr/>
          <p:nvPr/>
        </p:nvSpPr>
        <p:spPr bwMode="white">
          <a:xfrm>
            <a:off x="0" y="1524000"/>
            <a:ext cx="9144000" cy="114300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600200"/>
            <a:ext cx="1295400" cy="990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1371600" y="1600200"/>
            <a:ext cx="7772400" cy="990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371600" y="1600200"/>
            <a:ext cx="7620000" cy="990600"/>
          </a:xfrm>
        </p:spPr>
        <p:txBody>
          <a:bodyPr/>
          <a:lstStyle>
            <a:lvl1pPr algn="l">
              <a:buNone/>
              <a:defRPr sz="4400" b="0" cap="none">
                <a:solidFill>
                  <a:srgbClr val="FFFFFF"/>
                </a:solidFill>
              </a:defRPr>
            </a:lvl1pPr>
          </a:lstStyle>
          <a:p>
            <a:r>
              <a:rPr kumimoji="0" lang="en-US"/>
              <a:t>Click to edit Master title style</a:t>
            </a:r>
          </a:p>
        </p:txBody>
      </p:sp>
      <p:sp>
        <p:nvSpPr>
          <p:cNvPr id="12" name="Date Placeholder 11"/>
          <p:cNvSpPr>
            <a:spLocks noGrp="1"/>
          </p:cNvSpPr>
          <p:nvPr>
            <p:ph type="dt" sz="half" idx="10"/>
          </p:nvPr>
        </p:nvSpPr>
        <p:spPr/>
        <p:txBody>
          <a:bodyPr/>
          <a:lstStyle/>
          <a:p>
            <a:fld id="{EFD89C59-280D-43ED-8FC0-545418D6ECAE}" type="datetimeFigureOut">
              <a:rPr lang="en-US" smtClean="0"/>
              <a:pPr/>
              <a:t>2/25/2021</a:t>
            </a:fld>
            <a:endParaRPr lang="en-GB"/>
          </a:p>
        </p:txBody>
      </p:sp>
      <p:sp>
        <p:nvSpPr>
          <p:cNvPr id="13" name="Slide Number Placeholder 12"/>
          <p:cNvSpPr>
            <a:spLocks noGrp="1"/>
          </p:cNvSpPr>
          <p:nvPr>
            <p:ph type="sldNum" sz="quarter" idx="11"/>
          </p:nvPr>
        </p:nvSpPr>
        <p:spPr>
          <a:xfrm>
            <a:off x="0" y="1752600"/>
            <a:ext cx="1295400" cy="701676"/>
          </a:xfrm>
        </p:spPr>
        <p:txBody>
          <a:bodyPr>
            <a:noAutofit/>
          </a:bodyPr>
          <a:lstStyle>
            <a:lvl1pPr>
              <a:defRPr sz="2400">
                <a:solidFill>
                  <a:srgbClr val="FFFFFF"/>
                </a:solidFill>
              </a:defRPr>
            </a:lvl1pPr>
          </a:lstStyle>
          <a:p>
            <a:fld id="{A6EA856F-7FCD-4AED-824B-82A47E56E707}" type="slidenum">
              <a:rPr lang="en-GB" smtClean="0"/>
              <a:pPr/>
              <a:t>‹#›</a:t>
            </a:fld>
            <a:endParaRPr lang="en-GB"/>
          </a:p>
        </p:txBody>
      </p:sp>
      <p:sp>
        <p:nvSpPr>
          <p:cNvPr id="14" name="Footer Placeholder 13"/>
          <p:cNvSpPr>
            <a:spLocks noGrp="1"/>
          </p:cNvSpPr>
          <p:nvPr>
            <p:ph type="ftr" sz="quarter" idx="12"/>
          </p:nvPr>
        </p:nvSpPr>
        <p:spPr/>
        <p:txBody>
          <a:bodyPr/>
          <a:lstStyle/>
          <a:p>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9" name="Content Placeholder 8"/>
          <p:cNvSpPr>
            <a:spLocks noGrp="1"/>
          </p:cNvSpPr>
          <p:nvPr>
            <p:ph sz="quarter" idx="1"/>
          </p:nvPr>
        </p:nvSpPr>
        <p:spPr>
          <a:xfrm>
            <a:off x="609600" y="1589567"/>
            <a:ext cx="38862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1" name="Content Placeholder 10"/>
          <p:cNvSpPr>
            <a:spLocks noGrp="1"/>
          </p:cNvSpPr>
          <p:nvPr>
            <p:ph sz="quarter" idx="2"/>
          </p:nvPr>
        </p:nvSpPr>
        <p:spPr>
          <a:xfrm>
            <a:off x="4844901" y="1589567"/>
            <a:ext cx="38862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8" name="Date Placeholder 7"/>
          <p:cNvSpPr>
            <a:spLocks noGrp="1"/>
          </p:cNvSpPr>
          <p:nvPr>
            <p:ph type="dt" sz="half" idx="15"/>
          </p:nvPr>
        </p:nvSpPr>
        <p:spPr/>
        <p:txBody>
          <a:bodyPr rtlCol="0"/>
          <a:lstStyle/>
          <a:p>
            <a:fld id="{EFD89C59-280D-43ED-8FC0-545418D6ECAE}" type="datetimeFigureOut">
              <a:rPr lang="en-US" smtClean="0"/>
              <a:pPr/>
              <a:t>2/25/2021</a:t>
            </a:fld>
            <a:endParaRPr lang="en-GB"/>
          </a:p>
        </p:txBody>
      </p:sp>
      <p:sp>
        <p:nvSpPr>
          <p:cNvPr id="10" name="Slide Number Placeholder 9"/>
          <p:cNvSpPr>
            <a:spLocks noGrp="1"/>
          </p:cNvSpPr>
          <p:nvPr>
            <p:ph type="sldNum" sz="quarter" idx="16"/>
          </p:nvPr>
        </p:nvSpPr>
        <p:spPr/>
        <p:txBody>
          <a:bodyPr rtlCol="0"/>
          <a:lstStyle/>
          <a:p>
            <a:fld id="{A6EA856F-7FCD-4AED-824B-82A47E56E707}" type="slidenum">
              <a:rPr lang="en-GB" smtClean="0"/>
              <a:pPr/>
              <a:t>‹#›</a:t>
            </a:fld>
            <a:endParaRPr lang="en-GB"/>
          </a:p>
        </p:txBody>
      </p:sp>
      <p:sp>
        <p:nvSpPr>
          <p:cNvPr id="12" name="Footer Placeholder 11"/>
          <p:cNvSpPr>
            <a:spLocks noGrp="1"/>
          </p:cNvSpPr>
          <p:nvPr>
            <p:ph type="ftr" sz="quarter" idx="17"/>
          </p:nvPr>
        </p:nvSpPr>
        <p:spPr/>
        <p:txBody>
          <a:bodyPr rtlCol="0"/>
          <a:lstStyle/>
          <a:p>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3400" y="273050"/>
            <a:ext cx="8153400" cy="869950"/>
          </a:xfrm>
        </p:spPr>
        <p:txBody>
          <a:bodyPr anchor="ctr"/>
          <a:lstStyle>
            <a:lvl1pPr>
              <a:defRPr/>
            </a:lvl1pPr>
          </a:lstStyle>
          <a:p>
            <a:r>
              <a:rPr kumimoji="0" lang="en-US"/>
              <a:t>Click to edit Master title style</a:t>
            </a:r>
          </a:p>
        </p:txBody>
      </p:sp>
      <p:sp>
        <p:nvSpPr>
          <p:cNvPr id="11" name="Content Placeholder 10"/>
          <p:cNvSpPr>
            <a:spLocks noGrp="1"/>
          </p:cNvSpPr>
          <p:nvPr>
            <p:ph sz="quarter" idx="2"/>
          </p:nvPr>
        </p:nvSpPr>
        <p:spPr>
          <a:xfrm>
            <a:off x="609600" y="2438400"/>
            <a:ext cx="3886200" cy="35814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quarter" idx="4"/>
          </p:nvPr>
        </p:nvSpPr>
        <p:spPr>
          <a:xfrm>
            <a:off x="4800600" y="2438400"/>
            <a:ext cx="3886200" cy="35814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0" name="Date Placeholder 9"/>
          <p:cNvSpPr>
            <a:spLocks noGrp="1"/>
          </p:cNvSpPr>
          <p:nvPr>
            <p:ph type="dt" sz="half" idx="15"/>
          </p:nvPr>
        </p:nvSpPr>
        <p:spPr/>
        <p:txBody>
          <a:bodyPr rtlCol="0"/>
          <a:lstStyle/>
          <a:p>
            <a:fld id="{EFD89C59-280D-43ED-8FC0-545418D6ECAE}" type="datetimeFigureOut">
              <a:rPr lang="en-US" smtClean="0"/>
              <a:pPr/>
              <a:t>2/25/2021</a:t>
            </a:fld>
            <a:endParaRPr lang="en-GB"/>
          </a:p>
        </p:txBody>
      </p:sp>
      <p:sp>
        <p:nvSpPr>
          <p:cNvPr id="12" name="Slide Number Placeholder 11"/>
          <p:cNvSpPr>
            <a:spLocks noGrp="1"/>
          </p:cNvSpPr>
          <p:nvPr>
            <p:ph type="sldNum" sz="quarter" idx="16"/>
          </p:nvPr>
        </p:nvSpPr>
        <p:spPr/>
        <p:txBody>
          <a:bodyPr rtlCol="0"/>
          <a:lstStyle/>
          <a:p>
            <a:fld id="{A6EA856F-7FCD-4AED-824B-82A47E56E707}" type="slidenum">
              <a:rPr lang="en-GB" smtClean="0"/>
              <a:pPr/>
              <a:t>‹#›</a:t>
            </a:fld>
            <a:endParaRPr lang="en-GB"/>
          </a:p>
        </p:txBody>
      </p:sp>
      <p:sp>
        <p:nvSpPr>
          <p:cNvPr id="14" name="Footer Placeholder 13"/>
          <p:cNvSpPr>
            <a:spLocks noGrp="1"/>
          </p:cNvSpPr>
          <p:nvPr>
            <p:ph type="ftr" sz="quarter" idx="17"/>
          </p:nvPr>
        </p:nvSpPr>
        <p:spPr/>
        <p:txBody>
          <a:bodyPr rtlCol="0"/>
          <a:lstStyle/>
          <a:p>
            <a:endParaRPr lang="en-GB"/>
          </a:p>
        </p:txBody>
      </p:sp>
      <p:sp>
        <p:nvSpPr>
          <p:cNvPr id="16" name="Text Placeholder 15"/>
          <p:cNvSpPr>
            <a:spLocks noGrp="1"/>
          </p:cNvSpPr>
          <p:nvPr>
            <p:ph type="body" sz="quarter" idx="1"/>
          </p:nvPr>
        </p:nvSpPr>
        <p:spPr>
          <a:xfrm>
            <a:off x="609600" y="1752600"/>
            <a:ext cx="3886200" cy="640080"/>
          </a:xfrm>
          <a:solidFill>
            <a:schemeClr val="accent2"/>
          </a:solidFill>
        </p:spPr>
        <p:txBody>
          <a:bodyPr rtlCol="0" anchor="ctr"/>
          <a:lstStyle>
            <a:lvl1pPr marL="0" indent="0">
              <a:buFontTx/>
              <a:buNone/>
              <a:defRPr sz="2000" b="1">
                <a:solidFill>
                  <a:srgbClr val="FFFFFF"/>
                </a:solidFill>
              </a:defRPr>
            </a:lvl1pPr>
          </a:lstStyle>
          <a:p>
            <a:pPr lvl="0" eaLnBrk="1" latinLnBrk="0" hangingPunct="1"/>
            <a:r>
              <a:rPr kumimoji="0" lang="en-US"/>
              <a:t>Click to edit Master text styles</a:t>
            </a:r>
          </a:p>
        </p:txBody>
      </p:sp>
      <p:sp>
        <p:nvSpPr>
          <p:cNvPr id="15" name="Text Placeholder 14"/>
          <p:cNvSpPr>
            <a:spLocks noGrp="1"/>
          </p:cNvSpPr>
          <p:nvPr>
            <p:ph type="body" sz="quarter" idx="3"/>
          </p:nvPr>
        </p:nvSpPr>
        <p:spPr>
          <a:xfrm>
            <a:off x="4800600" y="1752600"/>
            <a:ext cx="3886200" cy="640080"/>
          </a:xfrm>
          <a:solidFill>
            <a:schemeClr val="accent4"/>
          </a:solidFill>
        </p:spPr>
        <p:txBody>
          <a:bodyPr rtlCol="0" anchor="ctr"/>
          <a:lstStyle>
            <a:lvl1pPr marL="0" indent="0">
              <a:buFontTx/>
              <a:buNone/>
              <a:defRPr sz="2000" b="1">
                <a:solidFill>
                  <a:srgbClr val="FFFFFF"/>
                </a:solidFill>
              </a:defRPr>
            </a:lvl1pPr>
          </a:lstStyle>
          <a:p>
            <a:pPr lvl="0" eaLnBrk="1" latinLnBrk="0" hangingPunct="1"/>
            <a:r>
              <a:rPr kumimoji="0" lang="en-US"/>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EFD89C59-280D-43ED-8FC0-545418D6ECAE}" type="datetimeFigureOut">
              <a:rPr lang="en-US" smtClean="0"/>
              <a:pPr/>
              <a:t>2/25/2021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lvl1pPr>
              <a:defRPr>
                <a:solidFill>
                  <a:srgbClr val="FFFFFF"/>
                </a:solidFill>
              </a:defRPr>
            </a:lvl1pPr>
          </a:lstStyle>
          <a:p>
            <a:fld id="{A6EA856F-7FCD-4AED-824B-82A47E56E707}"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FD89C59-280D-43ED-8FC0-545418D6ECAE}" type="datetimeFigureOut">
              <a:rPr lang="en-US" smtClean="0"/>
              <a:pPr/>
              <a:t>2/25/2021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a:xfrm>
            <a:off x="0" y="6248400"/>
            <a:ext cx="533400" cy="381000"/>
          </a:xfrm>
        </p:spPr>
        <p:txBody>
          <a:bodyPr/>
          <a:lstStyle>
            <a:lvl1pPr>
              <a:defRPr>
                <a:solidFill>
                  <a:schemeClr val="tx2"/>
                </a:solidFill>
              </a:defRPr>
            </a:lvl1pPr>
          </a:lstStyle>
          <a:p>
            <a:fld id="{A6EA856F-7FCD-4AED-824B-82A47E56E707}"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8077200" cy="869950"/>
          </a:xfrm>
        </p:spPr>
        <p:txBody>
          <a:bodyPr anchor="ctr"/>
          <a:lstStyle>
            <a:lvl1pPr algn="l">
              <a:buNone/>
              <a:defRPr sz="4400" b="0"/>
            </a:lvl1pPr>
          </a:lstStyle>
          <a:p>
            <a:r>
              <a:rPr kumimoji="0" lang="en-US"/>
              <a:t>Click to edit Master title style</a:t>
            </a:r>
          </a:p>
        </p:txBody>
      </p:sp>
      <p:sp>
        <p:nvSpPr>
          <p:cNvPr id="5" name="Date Placeholder 4"/>
          <p:cNvSpPr>
            <a:spLocks noGrp="1"/>
          </p:cNvSpPr>
          <p:nvPr>
            <p:ph type="dt" sz="half" idx="10"/>
          </p:nvPr>
        </p:nvSpPr>
        <p:spPr/>
        <p:txBody>
          <a:bodyPr/>
          <a:lstStyle/>
          <a:p>
            <a:fld id="{EFD89C59-280D-43ED-8FC0-545418D6ECAE}" type="datetimeFigureOut">
              <a:rPr lang="en-US" smtClean="0"/>
              <a:pPr/>
              <a:t>2/25/2021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lvl1pPr>
              <a:defRPr>
                <a:solidFill>
                  <a:srgbClr val="FFFFFF"/>
                </a:solidFill>
              </a:defRPr>
            </a:lvl1pPr>
          </a:lstStyle>
          <a:p>
            <a:fld id="{A6EA856F-7FCD-4AED-824B-82A47E56E707}" type="slidenum">
              <a:rPr lang="en-GB" smtClean="0"/>
              <a:pPr/>
              <a:t>‹#›</a:t>
            </a:fld>
            <a:endParaRPr lang="en-GB"/>
          </a:p>
        </p:txBody>
      </p:sp>
      <p:sp>
        <p:nvSpPr>
          <p:cNvPr id="3" name="Text Placeholder 2"/>
          <p:cNvSpPr>
            <a:spLocks noGrp="1"/>
          </p:cNvSpPr>
          <p:nvPr>
            <p:ph type="body" idx="2"/>
          </p:nvPr>
        </p:nvSpPr>
        <p:spPr>
          <a:xfrm>
            <a:off x="609600" y="1752600"/>
            <a:ext cx="1600200" cy="4343400"/>
          </a:xfrm>
          <a:ln w="50800" cap="sq" cmpd="dbl" algn="ctr">
            <a:solidFill>
              <a:schemeClr val="accent2"/>
            </a:solidFill>
            <a:prstDash val="solid"/>
            <a:miter lim="800000"/>
          </a:ln>
          <a:effectLst/>
        </p:spPr>
        <p:style>
          <a:lnRef idx="3">
            <a:schemeClr val="lt1"/>
          </a:lnRef>
          <a:fillRef idx="1">
            <a:schemeClr val="accent2"/>
          </a:fillRef>
          <a:effectRef idx="1">
            <a:schemeClr val="accent2"/>
          </a:effectRef>
          <a:fontRef idx="minor">
            <a:schemeClr val="lt1"/>
          </a:fontRef>
        </p:style>
        <p:txBody>
          <a:bodyPr lIns="137160" tIns="182880" rIns="137160" bIns="91440"/>
          <a:lstStyle>
            <a:lvl1pPr marL="0" indent="0">
              <a:spcAft>
                <a:spcPts val="1000"/>
              </a:spcAft>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9" name="Content Placeholder 8"/>
          <p:cNvSpPr>
            <a:spLocks noGrp="1"/>
          </p:cNvSpPr>
          <p:nvPr>
            <p:ph sz="quarter" idx="1"/>
          </p:nvPr>
        </p:nvSpPr>
        <p:spPr>
          <a:xfrm>
            <a:off x="2362200" y="1752600"/>
            <a:ext cx="6400800" cy="44196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600200" y="5486400"/>
            <a:ext cx="7315200" cy="685800"/>
          </a:xfrm>
        </p:spPr>
        <p:txBody>
          <a:bodyPr/>
          <a:lstStyle>
            <a:lvl1pPr marL="0" indent="0">
              <a:buFontTx/>
              <a:buNone/>
              <a:defRPr sz="17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a:t>Click to edit Master text styles</a:t>
            </a:r>
          </a:p>
        </p:txBody>
      </p:sp>
      <p:sp>
        <p:nvSpPr>
          <p:cNvPr id="8" name="Rectangle 7"/>
          <p:cNvSpPr/>
          <p:nvPr/>
        </p:nvSpPr>
        <p:spPr bwMode="white">
          <a:xfrm>
            <a:off x="-9144" y="4572000"/>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9144" y="4663440"/>
            <a:ext cx="1463040"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1545336" y="4654296"/>
            <a:ext cx="7598664"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600200" y="4648200"/>
            <a:ext cx="7315200" cy="685800"/>
          </a:xfrm>
        </p:spPr>
        <p:txBody>
          <a:bodyPr anchor="ctr"/>
          <a:lstStyle>
            <a:lvl1pPr algn="l">
              <a:buNone/>
              <a:defRPr sz="2800" b="0">
                <a:solidFill>
                  <a:srgbClr val="FFFFFF"/>
                </a:solidFill>
              </a:defRPr>
            </a:lvl1pPr>
          </a:lstStyle>
          <a:p>
            <a:r>
              <a:rPr kumimoji="0" lang="en-US"/>
              <a:t>Click to edit Master title style</a:t>
            </a:r>
          </a:p>
        </p:txBody>
      </p:sp>
      <p:sp>
        <p:nvSpPr>
          <p:cNvPr id="11" name="Rectangle 10"/>
          <p:cNvSpPr/>
          <p:nvPr/>
        </p:nvSpPr>
        <p:spPr bwMode="white">
          <a:xfrm>
            <a:off x="1447800" y="0"/>
            <a:ext cx="100584" cy="6867144"/>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Date Placeholder 11"/>
          <p:cNvSpPr>
            <a:spLocks noGrp="1"/>
          </p:cNvSpPr>
          <p:nvPr>
            <p:ph type="dt" sz="half" idx="10"/>
          </p:nvPr>
        </p:nvSpPr>
        <p:spPr>
          <a:xfrm>
            <a:off x="6248400" y="6248400"/>
            <a:ext cx="2667000" cy="365125"/>
          </a:xfrm>
        </p:spPr>
        <p:txBody>
          <a:bodyPr rtlCol="0"/>
          <a:lstStyle/>
          <a:p>
            <a:fld id="{EFD89C59-280D-43ED-8FC0-545418D6ECAE}" type="datetimeFigureOut">
              <a:rPr lang="en-US" smtClean="0"/>
              <a:pPr/>
              <a:t>2/25/2021</a:t>
            </a:fld>
            <a:endParaRPr lang="en-GB"/>
          </a:p>
        </p:txBody>
      </p:sp>
      <p:sp>
        <p:nvSpPr>
          <p:cNvPr id="13" name="Slide Number Placeholder 12"/>
          <p:cNvSpPr>
            <a:spLocks noGrp="1"/>
          </p:cNvSpPr>
          <p:nvPr>
            <p:ph type="sldNum" sz="quarter" idx="11"/>
          </p:nvPr>
        </p:nvSpPr>
        <p:spPr>
          <a:xfrm>
            <a:off x="0" y="4667249"/>
            <a:ext cx="1447800" cy="663578"/>
          </a:xfrm>
        </p:spPr>
        <p:txBody>
          <a:bodyPr rtlCol="0"/>
          <a:lstStyle>
            <a:lvl1pPr>
              <a:defRPr sz="2800"/>
            </a:lvl1pPr>
          </a:lstStyle>
          <a:p>
            <a:fld id="{A6EA856F-7FCD-4AED-824B-82A47E56E707}" type="slidenum">
              <a:rPr lang="en-GB" smtClean="0"/>
              <a:pPr/>
              <a:t>‹#›</a:t>
            </a:fld>
            <a:endParaRPr lang="en-GB"/>
          </a:p>
        </p:txBody>
      </p:sp>
      <p:sp>
        <p:nvSpPr>
          <p:cNvPr id="14" name="Footer Placeholder 13"/>
          <p:cNvSpPr>
            <a:spLocks noGrp="1"/>
          </p:cNvSpPr>
          <p:nvPr>
            <p:ph type="ftr" sz="quarter" idx="12"/>
          </p:nvPr>
        </p:nvSpPr>
        <p:spPr>
          <a:xfrm>
            <a:off x="1600200" y="6248206"/>
            <a:ext cx="4572000" cy="365125"/>
          </a:xfrm>
        </p:spPr>
        <p:txBody>
          <a:bodyPr rtlCol="0"/>
          <a:lstStyle/>
          <a:p>
            <a:endParaRPr lang="en-GB"/>
          </a:p>
        </p:txBody>
      </p:sp>
      <p:sp>
        <p:nvSpPr>
          <p:cNvPr id="3" name="Picture Placeholder 2"/>
          <p:cNvSpPr>
            <a:spLocks noGrp="1"/>
          </p:cNvSpPr>
          <p:nvPr>
            <p:ph type="pic" idx="1"/>
          </p:nvPr>
        </p:nvSpPr>
        <p:spPr>
          <a:xfrm>
            <a:off x="1560576" y="0"/>
            <a:ext cx="7583424" cy="4568952"/>
          </a:xfrm>
          <a:solidFill>
            <a:schemeClr val="accent1">
              <a:tint val="40000"/>
            </a:schemeClr>
          </a:solidFill>
          <a:ln>
            <a:noFill/>
          </a:ln>
        </p:spPr>
        <p:txBody>
          <a:bodyPr/>
          <a:lstStyle>
            <a:lvl1pPr marL="0" indent="0">
              <a:buNone/>
              <a:defRPr sz="3200"/>
            </a:lvl1pPr>
          </a:lstStyle>
          <a:p>
            <a:r>
              <a:rPr kumimoji="0" lang="en-US"/>
              <a:t>Click icon to add picture</a:t>
            </a:r>
            <a:endParaRPr kumimoji="0"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EFD89C59-280D-43ED-8FC0-545418D6ECAE}" type="datetimeFigureOut">
              <a:rPr lang="en-US" smtClean="0"/>
              <a:pPr/>
              <a:t>2/25/2021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6EA856F-7FCD-4AED-824B-82A47E56E707}"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3200" y="609600"/>
            <a:ext cx="2057400" cy="5516563"/>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609600"/>
            <a:ext cx="5562600" cy="5516564"/>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a:xfrm>
            <a:off x="6553200" y="6248402"/>
            <a:ext cx="2209800" cy="365125"/>
          </a:xfrm>
        </p:spPr>
        <p:txBody>
          <a:bodyPr/>
          <a:lstStyle/>
          <a:p>
            <a:fld id="{EFD89C59-280D-43ED-8FC0-545418D6ECAE}" type="datetimeFigureOut">
              <a:rPr lang="en-US" smtClean="0"/>
              <a:pPr/>
              <a:t>2/25/2021</a:t>
            </a:fld>
            <a:endParaRPr lang="en-GB"/>
          </a:p>
        </p:txBody>
      </p:sp>
      <p:sp>
        <p:nvSpPr>
          <p:cNvPr id="5" name="Footer Placeholder 4"/>
          <p:cNvSpPr>
            <a:spLocks noGrp="1"/>
          </p:cNvSpPr>
          <p:nvPr>
            <p:ph type="ftr" sz="quarter" idx="11"/>
          </p:nvPr>
        </p:nvSpPr>
        <p:spPr>
          <a:xfrm>
            <a:off x="457201" y="6248207"/>
            <a:ext cx="5573483" cy="365125"/>
          </a:xfrm>
        </p:spPr>
        <p:txBody>
          <a:bodyPr/>
          <a:lstStyle/>
          <a:p>
            <a:endParaRPr lang="en-GB"/>
          </a:p>
        </p:txBody>
      </p:sp>
      <p:sp>
        <p:nvSpPr>
          <p:cNvPr id="7" name="Rectangle 6"/>
          <p:cNvSpPr/>
          <p:nvPr/>
        </p:nvSpPr>
        <p:spPr bwMode="white">
          <a:xfrm>
            <a:off x="6096318" y="0"/>
            <a:ext cx="320040" cy="6858000"/>
          </a:xfrm>
          <a:prstGeom prst="rect">
            <a:avLst/>
          </a:prstGeom>
          <a:solidFill>
            <a:srgbClr val="FFFFFF"/>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8" name="Rectangle 7"/>
          <p:cNvSpPr/>
          <p:nvPr/>
        </p:nvSpPr>
        <p:spPr>
          <a:xfrm>
            <a:off x="6142038" y="609600"/>
            <a:ext cx="228600" cy="6248400"/>
          </a:xfrm>
          <a:prstGeom prst="rect">
            <a:avLst/>
          </a:prstGeom>
          <a:solidFill>
            <a:schemeClr val="accent1"/>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a:xfrm>
            <a:off x="6142038" y="0"/>
            <a:ext cx="228600" cy="533400"/>
          </a:xfrm>
          <a:prstGeom prst="rect">
            <a:avLst/>
          </a:prstGeom>
          <a:solidFill>
            <a:schemeClr val="accent2"/>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6" name="Slide Number Placeholder 5"/>
          <p:cNvSpPr>
            <a:spLocks noGrp="1"/>
          </p:cNvSpPr>
          <p:nvPr>
            <p:ph type="sldNum" sz="quarter" idx="12"/>
          </p:nvPr>
        </p:nvSpPr>
        <p:spPr>
          <a:xfrm rot="5400000">
            <a:off x="5989638" y="144462"/>
            <a:ext cx="533400" cy="244476"/>
          </a:xfrm>
        </p:spPr>
        <p:txBody>
          <a:bodyPr/>
          <a:lstStyle/>
          <a:p>
            <a:fld id="{A6EA856F-7FCD-4AED-824B-82A47E56E707}"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609600" y="228600"/>
            <a:ext cx="8153400" cy="990600"/>
          </a:xfrm>
          <a:prstGeom prst="rect">
            <a:avLst/>
          </a:prstGeom>
        </p:spPr>
        <p:txBody>
          <a:bodyPr vert="horz" anchor="ctr">
            <a:normAutofit/>
          </a:bodyPr>
          <a:lstStyle/>
          <a:p>
            <a:r>
              <a:rPr kumimoji="0" lang="en-US" dirty="0"/>
              <a:t>Click to edit Master title style</a:t>
            </a:r>
          </a:p>
        </p:txBody>
      </p:sp>
      <p:sp>
        <p:nvSpPr>
          <p:cNvPr id="13" name="Text Placeholder 12"/>
          <p:cNvSpPr>
            <a:spLocks noGrp="1"/>
          </p:cNvSpPr>
          <p:nvPr>
            <p:ph type="body" idx="1"/>
          </p:nvPr>
        </p:nvSpPr>
        <p:spPr>
          <a:xfrm>
            <a:off x="612648" y="1600200"/>
            <a:ext cx="8153400" cy="452628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6096000" y="6248400"/>
            <a:ext cx="2667000" cy="365125"/>
          </a:xfrm>
          <a:prstGeom prst="rect">
            <a:avLst/>
          </a:prstGeom>
        </p:spPr>
        <p:txBody>
          <a:bodyPr vert="horz" anchor="ctr" anchorCtr="0"/>
          <a:lstStyle>
            <a:lvl1pPr algn="l" eaLnBrk="1" latinLnBrk="0" hangingPunct="1">
              <a:defRPr kumimoji="0" sz="1400">
                <a:solidFill>
                  <a:schemeClr val="tx2"/>
                </a:solidFill>
              </a:defRPr>
            </a:lvl1pPr>
          </a:lstStyle>
          <a:p>
            <a:fld id="{EFD89C59-280D-43ED-8FC0-545418D6ECAE}" type="datetimeFigureOut">
              <a:rPr lang="en-US" smtClean="0"/>
              <a:pPr/>
              <a:t>2/25/2021</a:t>
            </a:fld>
            <a:endParaRPr lang="en-GB"/>
          </a:p>
        </p:txBody>
      </p:sp>
      <p:sp>
        <p:nvSpPr>
          <p:cNvPr id="3" name="Footer Placeholder 2"/>
          <p:cNvSpPr>
            <a:spLocks noGrp="1"/>
          </p:cNvSpPr>
          <p:nvPr>
            <p:ph type="ftr" sz="quarter" idx="3"/>
          </p:nvPr>
        </p:nvSpPr>
        <p:spPr>
          <a:xfrm>
            <a:off x="609600" y="6248206"/>
            <a:ext cx="5421083" cy="365125"/>
          </a:xfrm>
          <a:prstGeom prst="rect">
            <a:avLst/>
          </a:prstGeom>
        </p:spPr>
        <p:txBody>
          <a:bodyPr vert="horz" anchor="ctr"/>
          <a:lstStyle>
            <a:lvl1pPr algn="r" eaLnBrk="1" latinLnBrk="0" hangingPunct="1">
              <a:defRPr kumimoji="0" sz="1400">
                <a:solidFill>
                  <a:schemeClr val="tx2"/>
                </a:solidFill>
              </a:defRPr>
            </a:lvl1pPr>
          </a:lstStyle>
          <a:p>
            <a:endParaRPr lang="en-GB" dirty="0"/>
          </a:p>
        </p:txBody>
      </p:sp>
      <p:sp>
        <p:nvSpPr>
          <p:cNvPr id="7" name="Rectangle 6"/>
          <p:cNvSpPr/>
          <p:nvPr/>
        </p:nvSpPr>
        <p:spPr bwMode="white">
          <a:xfrm>
            <a:off x="0" y="1234440"/>
            <a:ext cx="9144000" cy="32004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280160"/>
            <a:ext cx="533400" cy="228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590550" y="1280160"/>
            <a:ext cx="8553450" cy="228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0" y="1272222"/>
            <a:ext cx="533400" cy="244476"/>
          </a:xfrm>
          <a:prstGeom prst="rect">
            <a:avLst/>
          </a:prstGeom>
        </p:spPr>
        <p:txBody>
          <a:bodyPr vert="horz" anchor="ctr" anchorCtr="0">
            <a:normAutofit/>
          </a:bodyPr>
          <a:lstStyle>
            <a:lvl1pPr algn="ctr" eaLnBrk="1" latinLnBrk="0" hangingPunct="1">
              <a:defRPr kumimoji="0" sz="1400" b="1">
                <a:solidFill>
                  <a:srgbClr val="FFFFFF"/>
                </a:solidFill>
              </a:defRPr>
            </a:lvl1pPr>
          </a:lstStyle>
          <a:p>
            <a:fld id="{A6EA856F-7FCD-4AED-824B-82A47E56E707}"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62" r:id="rId6"/>
    <p:sldLayoutId id="2147483763" r:id="rId7"/>
    <p:sldLayoutId id="2147483764" r:id="rId8"/>
    <p:sldLayoutId id="2147483765" r:id="rId9"/>
    <p:sldLayoutId id="2147483766" r:id="rId10"/>
    <p:sldLayoutId id="2147483767" r:id="rId11"/>
  </p:sldLayoutIdLst>
  <p:txStyles>
    <p:titleStyle>
      <a:lvl1pPr algn="l" rtl="0" eaLnBrk="1" latinLnBrk="0" hangingPunct="1">
        <a:spcBef>
          <a:spcPct val="0"/>
        </a:spcBef>
        <a:buNone/>
        <a:defRPr kumimoji="0" sz="4400" kern="1200">
          <a:solidFill>
            <a:schemeClr val="tx2"/>
          </a:solidFill>
          <a:latin typeface="+mj-lt"/>
          <a:ea typeface="+mj-ea"/>
          <a:cs typeface="+mj-cs"/>
        </a:defRPr>
      </a:lvl1pPr>
    </p:titleStyle>
    <p:bodyStyle>
      <a:lvl1pPr marL="320040" indent="-320040" algn="l" rtl="0" eaLnBrk="1" latinLnBrk="0" hangingPunct="1">
        <a:spcBef>
          <a:spcPts val="700"/>
        </a:spcBef>
        <a:buClr>
          <a:schemeClr val="accent2"/>
        </a:buClr>
        <a:buSzPct val="60000"/>
        <a:buFont typeface="Wingdings"/>
        <a:buChar char=""/>
        <a:defRPr kumimoji="0" sz="2900" kern="1200">
          <a:solidFill>
            <a:schemeClr val="tx1"/>
          </a:solidFill>
          <a:latin typeface="+mn-lt"/>
          <a:ea typeface="+mn-ea"/>
          <a:cs typeface="+mn-cs"/>
        </a:defRPr>
      </a:lvl1pPr>
      <a:lvl2pPr marL="640080" indent="-274320" algn="l" rtl="0" eaLnBrk="1" latinLnBrk="0" hangingPunct="1">
        <a:spcBef>
          <a:spcPts val="550"/>
        </a:spcBef>
        <a:buClr>
          <a:schemeClr val="accent1"/>
        </a:buClr>
        <a:buSzPct val="70000"/>
        <a:buFont typeface="Wingdings 2"/>
        <a:buChar char=""/>
        <a:defRPr kumimoji="0" sz="2600" kern="1200">
          <a:solidFill>
            <a:schemeClr val="tx1"/>
          </a:solidFill>
          <a:latin typeface="+mn-lt"/>
          <a:ea typeface="+mn-ea"/>
          <a:cs typeface="+mn-cs"/>
        </a:defRPr>
      </a:lvl2pPr>
      <a:lvl3pPr marL="914400" indent="-228600" algn="l" rtl="0" eaLnBrk="1" latinLnBrk="0" hangingPunct="1">
        <a:spcBef>
          <a:spcPts val="500"/>
        </a:spcBef>
        <a:buClr>
          <a:schemeClr val="accent2"/>
        </a:buClr>
        <a:buSzPct val="75000"/>
        <a:buFont typeface="Wingdings"/>
        <a:buChar char=""/>
        <a:defRPr kumimoji="0" sz="2300" kern="1200">
          <a:solidFill>
            <a:schemeClr val="tx1"/>
          </a:solidFill>
          <a:latin typeface="+mn-lt"/>
          <a:ea typeface="+mn-ea"/>
          <a:cs typeface="+mn-cs"/>
        </a:defRPr>
      </a:lvl3pPr>
      <a:lvl4pPr marL="1371600" indent="-228600" algn="l" rtl="0" eaLnBrk="1" latinLnBrk="0" hangingPunct="1">
        <a:spcBef>
          <a:spcPts val="400"/>
        </a:spcBef>
        <a:buClr>
          <a:schemeClr val="accent3"/>
        </a:buClr>
        <a:buSzPct val="75000"/>
        <a:buFont typeface="Wingdings"/>
        <a:buChar char=""/>
        <a:defRPr kumimoji="0" sz="2000" kern="1200">
          <a:solidFill>
            <a:schemeClr val="tx1"/>
          </a:solidFill>
          <a:latin typeface="+mn-lt"/>
          <a:ea typeface="+mn-ea"/>
          <a:cs typeface="+mn-cs"/>
        </a:defRPr>
      </a:lvl4pPr>
      <a:lvl5pPr marL="1828800" indent="-228600" algn="l" rtl="0" eaLnBrk="1" latinLnBrk="0" hangingPunct="1">
        <a:spcBef>
          <a:spcPts val="400"/>
        </a:spcBef>
        <a:buClr>
          <a:schemeClr val="accent4"/>
        </a:buClr>
        <a:buSzPct val="65000"/>
        <a:buFont typeface="Wingdings"/>
        <a:buChar char=""/>
        <a:defRPr kumimoji="0" sz="2000" kern="1200">
          <a:solidFill>
            <a:schemeClr val="tx1"/>
          </a:solidFill>
          <a:latin typeface="+mn-lt"/>
          <a:ea typeface="+mn-ea"/>
          <a:cs typeface="+mn-cs"/>
        </a:defRPr>
      </a:lvl5pPr>
      <a:lvl6pPr marL="2103120" indent="-228600" algn="l" rtl="0" eaLnBrk="1" latinLnBrk="0" hangingPunct="1">
        <a:spcBef>
          <a:spcPct val="20000"/>
        </a:spcBef>
        <a:buClr>
          <a:schemeClr val="accent1"/>
        </a:buClr>
        <a:buFont typeface="Wingdings"/>
        <a:buChar char="§"/>
        <a:defRPr kumimoji="0" sz="1800" kern="1200" baseline="0">
          <a:solidFill>
            <a:schemeClr val="tx1"/>
          </a:solidFill>
          <a:latin typeface="+mn-lt"/>
          <a:ea typeface="+mn-ea"/>
          <a:cs typeface="+mn-cs"/>
        </a:defRPr>
      </a:lvl6pPr>
      <a:lvl7pPr marL="2377440" indent="-228600" algn="l" rtl="0" eaLnBrk="1" latinLnBrk="0" hangingPunct="1">
        <a:spcBef>
          <a:spcPct val="20000"/>
        </a:spcBef>
        <a:buClr>
          <a:schemeClr val="accent2"/>
        </a:buClr>
        <a:buFont typeface="Wingdings"/>
        <a:buChar char="§"/>
        <a:defRPr kumimoji="0" sz="1800" kern="1200" baseline="0">
          <a:solidFill>
            <a:schemeClr val="tx1"/>
          </a:solidFill>
          <a:latin typeface="+mn-lt"/>
          <a:ea typeface="+mn-ea"/>
          <a:cs typeface="+mn-cs"/>
        </a:defRPr>
      </a:lvl7pPr>
      <a:lvl8pPr marL="2651760" indent="-228600" algn="l" rtl="0" eaLnBrk="1" latinLnBrk="0" hangingPunct="1">
        <a:spcBef>
          <a:spcPct val="20000"/>
        </a:spcBef>
        <a:buClr>
          <a:schemeClr val="accent3"/>
        </a:buClr>
        <a:buFont typeface="Wingdings"/>
        <a:buChar char="§"/>
        <a:defRPr kumimoji="0" sz="1800" kern="1200" baseline="0">
          <a:solidFill>
            <a:schemeClr val="tx1"/>
          </a:solidFill>
          <a:latin typeface="+mn-lt"/>
          <a:ea typeface="+mn-ea"/>
          <a:cs typeface="+mn-cs"/>
        </a:defRPr>
      </a:lvl8pPr>
      <a:lvl9pPr marL="2926080" indent="-228600" algn="l" rtl="0" eaLnBrk="1" latinLnBrk="0" hangingPunct="1">
        <a:spcBef>
          <a:spcPct val="20000"/>
        </a:spcBef>
        <a:buClr>
          <a:schemeClr val="accent4"/>
        </a:buClr>
        <a:buFont typeface="Wingdings"/>
        <a:buChar char="§"/>
        <a:defRPr kumimoji="0" sz="18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www.w3schools.com/cssref/css3_pr_mediaquery.asp"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s://uxdesign.cc/semantic-html-the-foundation-of-web-accessibility-e5bbecad7c17"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www.w3schools.com/html/html5_semantic_elements.asp"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hyperlink" Target="https://developer.mozilla.org/en-US/docs/Web/HTML/Element"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image" Target="../media/image11.png"/><Relationship Id="rId1" Type="http://schemas.openxmlformats.org/officeDocument/2006/relationships/slideLayout" Target="../slideLayouts/slideLayout6.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13.pn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051720" y="1844824"/>
            <a:ext cx="6477000" cy="1828800"/>
          </a:xfrm>
        </p:spPr>
        <p:txBody>
          <a:bodyPr>
            <a:normAutofit/>
          </a:bodyPr>
          <a:lstStyle/>
          <a:p>
            <a:pPr algn="ctr"/>
            <a:r>
              <a:rPr lang="en-GB" dirty="0"/>
              <a:t>Introduction to CSS</a:t>
            </a:r>
            <a:br>
              <a:rPr lang="en-GB" dirty="0"/>
            </a:br>
            <a:r>
              <a:rPr lang="en-GB" dirty="0"/>
              <a:t>Pt2</a:t>
            </a:r>
          </a:p>
        </p:txBody>
      </p:sp>
      <p:sp>
        <p:nvSpPr>
          <p:cNvPr id="3" name="Subtitle 2"/>
          <p:cNvSpPr>
            <a:spLocks noGrp="1"/>
          </p:cNvSpPr>
          <p:nvPr>
            <p:ph type="subTitle" idx="1"/>
          </p:nvPr>
        </p:nvSpPr>
        <p:spPr/>
        <p:txBody>
          <a:bodyPr>
            <a:normAutofit/>
          </a:bodyPr>
          <a:lstStyle/>
          <a:p>
            <a:r>
              <a:rPr lang="en-GB" dirty="0"/>
              <a:t>Gareth Jones</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Today’s Lecture</a:t>
            </a:r>
          </a:p>
        </p:txBody>
      </p:sp>
      <p:sp>
        <p:nvSpPr>
          <p:cNvPr id="3" name="Content Placeholder 2"/>
          <p:cNvSpPr>
            <a:spLocks noGrp="1"/>
          </p:cNvSpPr>
          <p:nvPr>
            <p:ph sz="quarter" idx="1"/>
          </p:nvPr>
        </p:nvSpPr>
        <p:spPr/>
        <p:txBody>
          <a:bodyPr/>
          <a:lstStyle/>
          <a:p>
            <a:r>
              <a:rPr lang="en-GB" dirty="0"/>
              <a:t>Continuation of intro to CSS</a:t>
            </a:r>
          </a:p>
        </p:txBody>
      </p:sp>
    </p:spTree>
    <p:extLst>
      <p:ext uri="{BB962C8B-B14F-4D97-AF65-F5344CB8AC3E}">
        <p14:creationId xmlns:p14="http://schemas.microsoft.com/office/powerpoint/2010/main" val="6016194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468C5E-6EA0-463E-BCC5-7693692D604E}"/>
              </a:ext>
            </a:extLst>
          </p:cNvPr>
          <p:cNvSpPr>
            <a:spLocks noGrp="1"/>
          </p:cNvSpPr>
          <p:nvPr>
            <p:ph type="title"/>
          </p:nvPr>
        </p:nvSpPr>
        <p:spPr/>
        <p:txBody>
          <a:bodyPr/>
          <a:lstStyle/>
          <a:p>
            <a:r>
              <a:rPr lang="en-GB" dirty="0"/>
              <a:t>Previous session – output was:</a:t>
            </a:r>
          </a:p>
        </p:txBody>
      </p:sp>
      <p:pic>
        <p:nvPicPr>
          <p:cNvPr id="4" name="Content Placeholder 3">
            <a:extLst>
              <a:ext uri="{FF2B5EF4-FFF2-40B4-BE49-F238E27FC236}">
                <a16:creationId xmlns:a16="http://schemas.microsoft.com/office/drawing/2014/main" id="{1FDEC942-BCFC-431A-974D-260462165E7B}"/>
              </a:ext>
            </a:extLst>
          </p:cNvPr>
          <p:cNvPicPr>
            <a:picLocks noGrp="1" noChangeAspect="1"/>
          </p:cNvPicPr>
          <p:nvPr>
            <p:ph sz="quarter" idx="1"/>
          </p:nvPr>
        </p:nvPicPr>
        <p:blipFill>
          <a:blip r:embed="rId2"/>
          <a:stretch>
            <a:fillRect/>
          </a:stretch>
        </p:blipFill>
        <p:spPr>
          <a:xfrm>
            <a:off x="1979712" y="1529903"/>
            <a:ext cx="5531662" cy="5328097"/>
          </a:xfrm>
          <a:prstGeom prst="rect">
            <a:avLst/>
          </a:prstGeom>
        </p:spPr>
      </p:pic>
    </p:spTree>
    <p:extLst>
      <p:ext uri="{BB962C8B-B14F-4D97-AF65-F5344CB8AC3E}">
        <p14:creationId xmlns:p14="http://schemas.microsoft.com/office/powerpoint/2010/main" val="24705477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468C5E-6EA0-463E-BCC5-7693692D604E}"/>
              </a:ext>
            </a:extLst>
          </p:cNvPr>
          <p:cNvSpPr>
            <a:spLocks noGrp="1"/>
          </p:cNvSpPr>
          <p:nvPr>
            <p:ph type="title"/>
          </p:nvPr>
        </p:nvSpPr>
        <p:spPr/>
        <p:txBody>
          <a:bodyPr>
            <a:normAutofit fontScale="90000"/>
          </a:bodyPr>
          <a:lstStyle/>
          <a:p>
            <a:r>
              <a:rPr lang="en-GB" dirty="0"/>
              <a:t>  HTML  						CSS</a:t>
            </a:r>
          </a:p>
        </p:txBody>
      </p:sp>
      <p:sp>
        <p:nvSpPr>
          <p:cNvPr id="4" name="TextBox 3">
            <a:extLst>
              <a:ext uri="{FF2B5EF4-FFF2-40B4-BE49-F238E27FC236}">
                <a16:creationId xmlns:a16="http://schemas.microsoft.com/office/drawing/2014/main" id="{1B912C74-365A-45B0-A21C-3D7CB4A8B713}"/>
              </a:ext>
            </a:extLst>
          </p:cNvPr>
          <p:cNvSpPr txBox="1"/>
          <p:nvPr/>
        </p:nvSpPr>
        <p:spPr>
          <a:xfrm>
            <a:off x="0" y="1556792"/>
            <a:ext cx="4788024" cy="4770537"/>
          </a:xfrm>
          <a:prstGeom prst="rect">
            <a:avLst/>
          </a:prstGeom>
          <a:noFill/>
        </p:spPr>
        <p:txBody>
          <a:bodyPr wrap="square" rtlCol="0">
            <a:spAutoFit/>
          </a:bodyPr>
          <a:lstStyle/>
          <a:p>
            <a:r>
              <a:rPr lang="en-GB" sz="800" dirty="0"/>
              <a:t>&lt;!DOCTYPE html&gt;</a:t>
            </a:r>
          </a:p>
          <a:p>
            <a:r>
              <a:rPr lang="en-GB" sz="800" dirty="0"/>
              <a:t>&lt;html&gt;</a:t>
            </a:r>
          </a:p>
          <a:p>
            <a:r>
              <a:rPr lang="en-GB" sz="800" dirty="0"/>
              <a:t>&lt;head&gt;</a:t>
            </a:r>
          </a:p>
          <a:p>
            <a:r>
              <a:rPr lang="en-GB" sz="800" dirty="0"/>
              <a:t>    &lt;meta charset="utf-8" /&gt;</a:t>
            </a:r>
          </a:p>
          <a:p>
            <a:r>
              <a:rPr lang="en-GB" sz="800" dirty="0"/>
              <a:t>    &lt;title&gt;Gareth's CSS demo&lt;/title&gt;</a:t>
            </a:r>
          </a:p>
          <a:p>
            <a:r>
              <a:rPr lang="en-GB" sz="800" dirty="0"/>
              <a:t>	&lt;link </a:t>
            </a:r>
            <a:r>
              <a:rPr lang="en-GB" sz="800" dirty="0" err="1"/>
              <a:t>rel</a:t>
            </a:r>
            <a:r>
              <a:rPr lang="en-GB" sz="800" dirty="0"/>
              <a:t>="stylesheet" type="text/</a:t>
            </a:r>
            <a:r>
              <a:rPr lang="en-GB" sz="800" dirty="0" err="1"/>
              <a:t>css</a:t>
            </a:r>
            <a:r>
              <a:rPr lang="en-GB" sz="800" dirty="0"/>
              <a:t>"</a:t>
            </a:r>
          </a:p>
          <a:p>
            <a:r>
              <a:rPr lang="en-GB" sz="800" dirty="0"/>
              <a:t>	</a:t>
            </a:r>
            <a:r>
              <a:rPr lang="en-GB" sz="800" dirty="0" err="1"/>
              <a:t>href</a:t>
            </a:r>
            <a:r>
              <a:rPr lang="en-GB" sz="800" dirty="0"/>
              <a:t>="example.css"&gt;</a:t>
            </a:r>
          </a:p>
          <a:p>
            <a:r>
              <a:rPr lang="en-GB" sz="800" dirty="0"/>
              <a:t>&lt;/head&gt;</a:t>
            </a:r>
          </a:p>
          <a:p>
            <a:r>
              <a:rPr lang="en-GB" sz="800" dirty="0"/>
              <a:t>&lt;body&gt;</a:t>
            </a:r>
          </a:p>
          <a:p>
            <a:endParaRPr lang="en-GB" sz="800" dirty="0"/>
          </a:p>
          <a:p>
            <a:r>
              <a:rPr lang="en-GB" sz="800" dirty="0"/>
              <a:t>&lt;!-- lets set everything in a container --&gt;</a:t>
            </a:r>
          </a:p>
          <a:p>
            <a:endParaRPr lang="en-GB" sz="800" dirty="0"/>
          </a:p>
          <a:p>
            <a:r>
              <a:rPr lang="en-GB" sz="800" dirty="0"/>
              <a:t>&lt;div class="container"&gt;</a:t>
            </a:r>
          </a:p>
          <a:p>
            <a:endParaRPr lang="en-GB" sz="800" dirty="0"/>
          </a:p>
          <a:p>
            <a:endParaRPr lang="en-GB" sz="800" dirty="0"/>
          </a:p>
          <a:p>
            <a:r>
              <a:rPr lang="en-GB" sz="800" dirty="0"/>
              <a:t>	&lt;div class="top-para"&gt;</a:t>
            </a:r>
          </a:p>
          <a:p>
            <a:r>
              <a:rPr lang="en-GB" sz="800" dirty="0"/>
              <a:t>		&lt;h1&gt;  Heading 1 text &lt;/h1&gt;</a:t>
            </a:r>
          </a:p>
          <a:p>
            <a:r>
              <a:rPr lang="en-GB" sz="800" dirty="0"/>
              <a:t>		Lorem Ipsum </a:t>
            </a:r>
            <a:r>
              <a:rPr lang="en-GB" sz="800" dirty="0" err="1"/>
              <a:t>dolor</a:t>
            </a:r>
            <a:r>
              <a:rPr lang="en-GB" sz="800" dirty="0"/>
              <a:t> sit </a:t>
            </a:r>
            <a:r>
              <a:rPr lang="en-GB" sz="800" dirty="0" err="1"/>
              <a:t>amet</a:t>
            </a:r>
            <a:r>
              <a:rPr lang="en-GB" sz="800" dirty="0"/>
              <a:t>, </a:t>
            </a:r>
            <a:r>
              <a:rPr lang="en-GB" sz="800" dirty="0" err="1"/>
              <a:t>consectetuer</a:t>
            </a:r>
            <a:r>
              <a:rPr lang="en-GB" sz="800" dirty="0"/>
              <a:t> </a:t>
            </a:r>
            <a:r>
              <a:rPr lang="en-GB" sz="800" dirty="0" err="1"/>
              <a:t>adipiscingelit</a:t>
            </a:r>
            <a:r>
              <a:rPr lang="en-GB" sz="800" dirty="0"/>
              <a:t>. Duis </a:t>
            </a:r>
            <a:r>
              <a:rPr lang="en-GB" sz="800" dirty="0" err="1"/>
              <a:t>tellus</a:t>
            </a:r>
            <a:r>
              <a:rPr lang="en-GB" sz="800" dirty="0"/>
              <a:t>. </a:t>
            </a:r>
            <a:r>
              <a:rPr lang="en-GB" sz="800" dirty="0" err="1"/>
              <a:t>Donec</a:t>
            </a:r>
            <a:r>
              <a:rPr lang="en-GB" sz="800" dirty="0"/>
              <a:t> ante </a:t>
            </a:r>
            <a:r>
              <a:rPr lang="en-GB" sz="800" dirty="0" err="1"/>
              <a:t>dolor</a:t>
            </a:r>
            <a:r>
              <a:rPr lang="en-GB" sz="800" dirty="0"/>
              <a:t>, </a:t>
            </a:r>
            <a:r>
              <a:rPr lang="en-GB" sz="800" dirty="0" err="1"/>
              <a:t>iaculis</a:t>
            </a:r>
            <a:r>
              <a:rPr lang="en-GB" sz="800" dirty="0"/>
              <a:t> </a:t>
            </a:r>
            <a:r>
              <a:rPr lang="en-GB" sz="800" dirty="0" err="1"/>
              <a:t>nec</a:t>
            </a:r>
            <a:r>
              <a:rPr lang="en-GB" sz="800" dirty="0"/>
              <a:t>, </a:t>
            </a:r>
            <a:r>
              <a:rPr lang="en-GB" sz="800" dirty="0" err="1"/>
              <a:t>gravidaac</a:t>
            </a:r>
            <a:r>
              <a:rPr lang="en-GB" sz="800" dirty="0"/>
              <a:t>, cursus in, </a:t>
            </a:r>
            <a:r>
              <a:rPr lang="en-GB" sz="800" dirty="0" err="1"/>
              <a:t>eros</a:t>
            </a:r>
            <a:r>
              <a:rPr lang="en-GB" sz="800" dirty="0"/>
              <a:t>. </a:t>
            </a:r>
            <a:r>
              <a:rPr lang="en-GB" sz="800" dirty="0" err="1"/>
              <a:t>Mauris</a:t>
            </a:r>
            <a:r>
              <a:rPr lang="en-GB" sz="800" dirty="0"/>
              <a:t> vestibulum, </a:t>
            </a:r>
            <a:r>
              <a:rPr lang="en-GB" sz="800" dirty="0" err="1"/>
              <a:t>felis</a:t>
            </a:r>
            <a:r>
              <a:rPr lang="en-GB" sz="800" dirty="0"/>
              <a:t> et </a:t>
            </a:r>
            <a:r>
              <a:rPr lang="en-GB" sz="800" dirty="0" err="1"/>
              <a:t>egestasullamcorper</a:t>
            </a:r>
            <a:r>
              <a:rPr lang="en-GB" sz="800" dirty="0"/>
              <a:t>, </a:t>
            </a:r>
            <a:r>
              <a:rPr lang="en-GB" sz="800" dirty="0" err="1"/>
              <a:t>purus</a:t>
            </a:r>
            <a:r>
              <a:rPr lang="en-GB" sz="800" dirty="0"/>
              <a:t> </a:t>
            </a:r>
            <a:r>
              <a:rPr lang="en-GB" sz="800" dirty="0" err="1"/>
              <a:t>nibh</a:t>
            </a:r>
            <a:r>
              <a:rPr lang="en-GB" sz="800" dirty="0"/>
              <a:t> </a:t>
            </a:r>
            <a:r>
              <a:rPr lang="en-GB" sz="800" dirty="0" err="1"/>
              <a:t>vehicula</a:t>
            </a:r>
            <a:r>
              <a:rPr lang="en-GB" sz="800" dirty="0"/>
              <a:t> </a:t>
            </a:r>
            <a:r>
              <a:rPr lang="en-GB" sz="800" dirty="0" err="1"/>
              <a:t>sem</a:t>
            </a:r>
            <a:r>
              <a:rPr lang="en-GB" sz="800" dirty="0"/>
              <a:t>, </a:t>
            </a:r>
            <a:r>
              <a:rPr lang="en-GB" sz="800" dirty="0" err="1"/>
              <a:t>eu</a:t>
            </a:r>
            <a:r>
              <a:rPr lang="en-GB" sz="800" dirty="0"/>
              <a:t> </a:t>
            </a:r>
            <a:r>
              <a:rPr lang="en-GB" sz="800" dirty="0" err="1"/>
              <a:t>egestas</a:t>
            </a:r>
            <a:r>
              <a:rPr lang="en-GB" sz="800" dirty="0"/>
              <a:t> </a:t>
            </a:r>
            <a:r>
              <a:rPr lang="en-GB" sz="800" dirty="0" err="1"/>
              <a:t>antenisl</a:t>
            </a:r>
            <a:r>
              <a:rPr lang="en-GB" sz="800" dirty="0"/>
              <a:t> non </a:t>
            </a:r>
            <a:r>
              <a:rPr lang="en-GB" sz="800" dirty="0" err="1"/>
              <a:t>justo</a:t>
            </a:r>
            <a:r>
              <a:rPr lang="en-GB" sz="800" dirty="0"/>
              <a:t>. </a:t>
            </a:r>
            <a:r>
              <a:rPr lang="en-GB" sz="800" dirty="0" err="1"/>
              <a:t>Fusce</a:t>
            </a:r>
            <a:r>
              <a:rPr lang="en-GB" sz="800" dirty="0"/>
              <a:t> </a:t>
            </a:r>
            <a:r>
              <a:rPr lang="en-GB" sz="800" dirty="0" err="1"/>
              <a:t>tincidunt</a:t>
            </a:r>
            <a:r>
              <a:rPr lang="en-GB" sz="800" dirty="0"/>
              <a:t>, lorem </a:t>
            </a:r>
            <a:r>
              <a:rPr lang="en-GB" sz="800" dirty="0" err="1"/>
              <a:t>nev</a:t>
            </a:r>
            <a:r>
              <a:rPr lang="en-GB" sz="800" dirty="0"/>
              <a:t> </a:t>
            </a:r>
            <a:r>
              <a:rPr lang="en-GB" sz="800" dirty="0" err="1"/>
              <a:t>dapibusconsectetuer</a:t>
            </a:r>
            <a:r>
              <a:rPr lang="en-GB" sz="800" dirty="0"/>
              <a:t>, </a:t>
            </a:r>
            <a:r>
              <a:rPr lang="en-GB" sz="800" dirty="0" err="1"/>
              <a:t>leo</a:t>
            </a:r>
            <a:r>
              <a:rPr lang="en-GB" sz="800" dirty="0"/>
              <a:t> </a:t>
            </a:r>
            <a:r>
              <a:rPr lang="en-GB" sz="800" dirty="0" err="1"/>
              <a:t>orci</a:t>
            </a:r>
            <a:r>
              <a:rPr lang="en-GB" sz="800" dirty="0"/>
              <a:t> </a:t>
            </a:r>
            <a:r>
              <a:rPr lang="en-GB" sz="800" dirty="0" err="1"/>
              <a:t>mollis</a:t>
            </a:r>
            <a:r>
              <a:rPr lang="en-GB" sz="800" dirty="0"/>
              <a:t> ipsum, </a:t>
            </a:r>
            <a:r>
              <a:rPr lang="en-GB" sz="800" dirty="0" err="1"/>
              <a:t>eget</a:t>
            </a:r>
            <a:r>
              <a:rPr lang="en-GB" sz="800" dirty="0"/>
              <a:t> </a:t>
            </a:r>
            <a:r>
              <a:rPr lang="en-GB" sz="800" dirty="0" err="1"/>
              <a:t>suscipit</a:t>
            </a:r>
            <a:r>
              <a:rPr lang="en-GB" sz="800" dirty="0"/>
              <a:t> </a:t>
            </a:r>
            <a:r>
              <a:rPr lang="en-GB" sz="800" dirty="0" err="1"/>
              <a:t>erospurus</a:t>
            </a:r>
            <a:r>
              <a:rPr lang="en-GB" sz="800" dirty="0"/>
              <a:t> in ante.</a:t>
            </a:r>
          </a:p>
          <a:p>
            <a:r>
              <a:rPr lang="en-GB" sz="800" dirty="0"/>
              <a:t>	&lt;/div&gt;</a:t>
            </a:r>
          </a:p>
          <a:p>
            <a:endParaRPr lang="en-GB" sz="800" dirty="0"/>
          </a:p>
          <a:p>
            <a:endParaRPr lang="en-GB" sz="800" dirty="0"/>
          </a:p>
          <a:p>
            <a:r>
              <a:rPr lang="en-GB" sz="800" dirty="0"/>
              <a:t>	&lt;div class="bot-para"&gt;</a:t>
            </a:r>
          </a:p>
          <a:p>
            <a:r>
              <a:rPr lang="en-GB" sz="800" dirty="0"/>
              <a:t>		&lt;h2&gt;  Heading 2 text &lt;/h2&gt;</a:t>
            </a:r>
          </a:p>
          <a:p>
            <a:r>
              <a:rPr lang="en-GB" sz="800" dirty="0"/>
              <a:t>		&lt;p&gt;At ipsum vitae </a:t>
            </a:r>
            <a:r>
              <a:rPr lang="en-GB" sz="800" dirty="0" err="1"/>
              <a:t>est</a:t>
            </a:r>
            <a:r>
              <a:rPr lang="en-GB" sz="800" dirty="0"/>
              <a:t> lacinia </a:t>
            </a:r>
            <a:r>
              <a:rPr lang="en-GB" sz="800" dirty="0" err="1"/>
              <a:t>tincidunt</a:t>
            </a:r>
            <a:r>
              <a:rPr lang="en-GB" sz="800" dirty="0"/>
              <a:t>. Maecenas </a:t>
            </a:r>
            <a:r>
              <a:rPr lang="en-GB" sz="800" dirty="0" err="1"/>
              <a:t>elit</a:t>
            </a:r>
            <a:r>
              <a:rPr lang="en-GB" sz="800" dirty="0"/>
              <a:t> </a:t>
            </a:r>
            <a:r>
              <a:rPr lang="en-GB" sz="800" dirty="0" err="1"/>
              <a:t>orci,gravida</a:t>
            </a:r>
            <a:r>
              <a:rPr lang="en-GB" sz="800" dirty="0"/>
              <a:t> </a:t>
            </a:r>
            <a:r>
              <a:rPr lang="en-GB" sz="800" dirty="0" err="1"/>
              <a:t>ut</a:t>
            </a:r>
            <a:r>
              <a:rPr lang="en-GB" sz="800" dirty="0"/>
              <a:t>, </a:t>
            </a:r>
            <a:r>
              <a:rPr lang="en-GB" sz="800" dirty="0" err="1"/>
              <a:t>molestie</a:t>
            </a:r>
            <a:r>
              <a:rPr lang="en-GB" sz="800" dirty="0"/>
              <a:t> non, </a:t>
            </a:r>
            <a:r>
              <a:rPr lang="en-GB" sz="800" dirty="0" err="1"/>
              <a:t>venenatis</a:t>
            </a:r>
            <a:r>
              <a:rPr lang="en-GB" sz="800" dirty="0"/>
              <a:t> </a:t>
            </a:r>
            <a:r>
              <a:rPr lang="en-GB" sz="800" dirty="0" err="1"/>
              <a:t>vel</a:t>
            </a:r>
            <a:r>
              <a:rPr lang="en-GB" sz="800" dirty="0"/>
              <a:t>, lorem. </a:t>
            </a:r>
            <a:r>
              <a:rPr lang="en-GB" sz="800" dirty="0" err="1"/>
              <a:t>Sedlacinia</a:t>
            </a:r>
            <a:r>
              <a:rPr lang="en-GB" sz="800" dirty="0"/>
              <a:t>. </a:t>
            </a:r>
            <a:r>
              <a:rPr lang="en-GB" sz="800" dirty="0" err="1"/>
              <a:t>Suspendisse</a:t>
            </a:r>
            <a:r>
              <a:rPr lang="en-GB" sz="800" dirty="0"/>
              <a:t> </a:t>
            </a:r>
            <a:r>
              <a:rPr lang="en-GB" sz="800" dirty="0" err="1"/>
              <a:t>potenti</a:t>
            </a:r>
            <a:r>
              <a:rPr lang="en-GB" sz="800" dirty="0"/>
              <a:t>. </a:t>
            </a:r>
            <a:r>
              <a:rPr lang="en-GB" sz="800" dirty="0" err="1"/>
              <a:t>Sed</a:t>
            </a:r>
            <a:r>
              <a:rPr lang="en-GB" sz="800" dirty="0"/>
              <a:t> </a:t>
            </a:r>
            <a:r>
              <a:rPr lang="en-GB" sz="800" dirty="0" err="1"/>
              <a:t>ultricies</a:t>
            </a:r>
            <a:r>
              <a:rPr lang="en-GB" sz="800" dirty="0"/>
              <a:t> </a:t>
            </a:r>
            <a:r>
              <a:rPr lang="en-GB" sz="800" dirty="0" err="1"/>
              <a:t>cursuslectus</a:t>
            </a:r>
            <a:r>
              <a:rPr lang="en-GB" sz="800" dirty="0"/>
              <a:t>. In id magna sit </a:t>
            </a:r>
            <a:r>
              <a:rPr lang="en-GB" sz="800" dirty="0" err="1"/>
              <a:t>amet</a:t>
            </a:r>
            <a:r>
              <a:rPr lang="en-GB" sz="800" dirty="0"/>
              <a:t> </a:t>
            </a:r>
            <a:r>
              <a:rPr lang="en-GB" sz="800" dirty="0" err="1"/>
              <a:t>nibh</a:t>
            </a:r>
            <a:r>
              <a:rPr lang="en-GB" sz="800" dirty="0"/>
              <a:t> </a:t>
            </a:r>
            <a:r>
              <a:rPr lang="en-GB" sz="800" dirty="0" err="1"/>
              <a:t>suspicit</a:t>
            </a:r>
            <a:r>
              <a:rPr lang="en-GB" sz="800" dirty="0"/>
              <a:t> </a:t>
            </a:r>
            <a:r>
              <a:rPr lang="en-GB" sz="800" dirty="0" err="1"/>
              <a:t>euismod.Integer</a:t>
            </a:r>
            <a:r>
              <a:rPr lang="en-GB" sz="800" dirty="0"/>
              <a:t> </a:t>
            </a:r>
            <a:r>
              <a:rPr lang="en-GB" sz="800" dirty="0" err="1"/>
              <a:t>enim</a:t>
            </a:r>
            <a:r>
              <a:rPr lang="en-GB" sz="800" dirty="0"/>
              <a:t>. </a:t>
            </a:r>
            <a:r>
              <a:rPr lang="en-GB" sz="800" dirty="0" err="1"/>
              <a:t>Donec</a:t>
            </a:r>
            <a:r>
              <a:rPr lang="en-GB" sz="800" dirty="0"/>
              <a:t> </a:t>
            </a:r>
            <a:r>
              <a:rPr lang="en-GB" sz="800" dirty="0" err="1"/>
              <a:t>sapien</a:t>
            </a:r>
            <a:r>
              <a:rPr lang="en-GB" sz="800" dirty="0"/>
              <a:t> ante, </a:t>
            </a:r>
            <a:r>
              <a:rPr lang="en-GB" sz="800" dirty="0" err="1"/>
              <a:t>accumsan</a:t>
            </a:r>
            <a:r>
              <a:rPr lang="en-GB" sz="800" dirty="0"/>
              <a:t> </a:t>
            </a:r>
            <a:r>
              <a:rPr lang="en-GB" sz="800" dirty="0" err="1"/>
              <a:t>ut,sodales</a:t>
            </a:r>
            <a:r>
              <a:rPr lang="en-GB" sz="800" dirty="0"/>
              <a:t> </a:t>
            </a:r>
            <a:r>
              <a:rPr lang="en-GB" sz="800" dirty="0" err="1"/>
              <a:t>commodo</a:t>
            </a:r>
            <a:r>
              <a:rPr lang="en-GB" sz="800" dirty="0"/>
              <a:t>, </a:t>
            </a:r>
            <a:r>
              <a:rPr lang="en-GB" sz="800" dirty="0" err="1"/>
              <a:t>auctor</a:t>
            </a:r>
            <a:r>
              <a:rPr lang="en-GB" sz="800" dirty="0"/>
              <a:t> </a:t>
            </a:r>
            <a:r>
              <a:rPr lang="en-GB" sz="800" dirty="0" err="1"/>
              <a:t>quis</a:t>
            </a:r>
            <a:r>
              <a:rPr lang="en-GB" sz="800" dirty="0"/>
              <a:t>, </a:t>
            </a:r>
            <a:r>
              <a:rPr lang="en-GB" sz="800" dirty="0" err="1"/>
              <a:t>lacus</a:t>
            </a:r>
            <a:r>
              <a:rPr lang="en-GB" sz="800" dirty="0"/>
              <a:t>. Maecenas a </a:t>
            </a:r>
            <a:r>
              <a:rPr lang="en-GB" sz="800" dirty="0" err="1"/>
              <a:t>elitlacinia</a:t>
            </a:r>
            <a:r>
              <a:rPr lang="en-GB" sz="800" dirty="0"/>
              <a:t> </a:t>
            </a:r>
            <a:r>
              <a:rPr lang="en-GB" sz="800" dirty="0" err="1"/>
              <a:t>urna</a:t>
            </a:r>
            <a:r>
              <a:rPr lang="en-GB" sz="800" dirty="0"/>
              <a:t> </a:t>
            </a:r>
            <a:r>
              <a:rPr lang="en-GB" sz="800" dirty="0" err="1"/>
              <a:t>posuere</a:t>
            </a:r>
            <a:r>
              <a:rPr lang="en-GB" sz="800" dirty="0"/>
              <a:t> </a:t>
            </a:r>
            <a:r>
              <a:rPr lang="en-GB" sz="800" dirty="0" err="1"/>
              <a:t>sodales</a:t>
            </a:r>
            <a:r>
              <a:rPr lang="en-GB" sz="800" dirty="0"/>
              <a:t>. </a:t>
            </a:r>
            <a:r>
              <a:rPr lang="en-GB" sz="800" dirty="0" err="1"/>
              <a:t>Curabitur</a:t>
            </a:r>
            <a:r>
              <a:rPr lang="en-GB" sz="800" dirty="0"/>
              <a:t> </a:t>
            </a:r>
            <a:r>
              <a:rPr lang="en-GB" sz="800" dirty="0" err="1"/>
              <a:t>pede</a:t>
            </a:r>
            <a:r>
              <a:rPr lang="en-GB" sz="800" dirty="0"/>
              <a:t> </a:t>
            </a:r>
            <a:r>
              <a:rPr lang="en-GB" sz="800" dirty="0" err="1"/>
              <a:t>pede,molestie</a:t>
            </a:r>
            <a:r>
              <a:rPr lang="en-GB" sz="800" dirty="0"/>
              <a:t> id, </a:t>
            </a:r>
            <a:r>
              <a:rPr lang="en-GB" sz="800" dirty="0" err="1"/>
              <a:t>blandit</a:t>
            </a:r>
            <a:r>
              <a:rPr lang="en-GB" sz="800" dirty="0"/>
              <a:t> vitae, </a:t>
            </a:r>
            <a:r>
              <a:rPr lang="en-GB" sz="800" dirty="0" err="1"/>
              <a:t>varius</a:t>
            </a:r>
            <a:r>
              <a:rPr lang="en-GB" sz="800" dirty="0"/>
              <a:t> ac, </a:t>
            </a:r>
            <a:r>
              <a:rPr lang="en-GB" sz="800" dirty="0" err="1"/>
              <a:t>purus</a:t>
            </a:r>
            <a:r>
              <a:rPr lang="en-GB" sz="800" dirty="0"/>
              <a:t>. </a:t>
            </a:r>
            <a:r>
              <a:rPr lang="en-GB" sz="800" dirty="0" err="1"/>
              <a:t>Mauris</a:t>
            </a:r>
            <a:r>
              <a:rPr lang="en-GB" sz="800" dirty="0"/>
              <a:t> </a:t>
            </a:r>
            <a:r>
              <a:rPr lang="en-GB" sz="800" dirty="0" err="1"/>
              <a:t>atipsum</a:t>
            </a:r>
            <a:r>
              <a:rPr lang="en-GB" sz="800" dirty="0"/>
              <a:t> vitae </a:t>
            </a:r>
            <a:r>
              <a:rPr lang="en-GB" sz="800" dirty="0" err="1"/>
              <a:t>est</a:t>
            </a:r>
            <a:r>
              <a:rPr lang="en-GB" sz="800" dirty="0"/>
              <a:t> lacinia </a:t>
            </a:r>
            <a:r>
              <a:rPr lang="en-GB" sz="800" dirty="0" err="1"/>
              <a:t>tincidunt</a:t>
            </a:r>
            <a:r>
              <a:rPr lang="en-GB" sz="800" dirty="0"/>
              <a:t>. Maecenas </a:t>
            </a:r>
            <a:r>
              <a:rPr lang="en-GB" sz="800" dirty="0" err="1"/>
              <a:t>elit</a:t>
            </a:r>
            <a:r>
              <a:rPr lang="en-GB" sz="800" dirty="0"/>
              <a:t> </a:t>
            </a:r>
            <a:r>
              <a:rPr lang="en-GB" sz="800" dirty="0" err="1"/>
              <a:t>orci</a:t>
            </a:r>
            <a:r>
              <a:rPr lang="en-GB" sz="800" dirty="0"/>
              <a:t>, gravida </a:t>
            </a:r>
            <a:r>
              <a:rPr lang="en-GB" sz="800" dirty="0" err="1"/>
              <a:t>ut</a:t>
            </a:r>
            <a:r>
              <a:rPr lang="en-GB" sz="800" dirty="0"/>
              <a:t>, </a:t>
            </a:r>
            <a:r>
              <a:rPr lang="en-GB" sz="800" dirty="0" err="1"/>
              <a:t>molestie</a:t>
            </a:r>
            <a:r>
              <a:rPr lang="en-GB" sz="800" dirty="0"/>
              <a:t> non, </a:t>
            </a:r>
            <a:r>
              <a:rPr lang="en-GB" sz="800" dirty="0" err="1"/>
              <a:t>venenatis</a:t>
            </a:r>
            <a:r>
              <a:rPr lang="en-GB" sz="800" dirty="0"/>
              <a:t> </a:t>
            </a:r>
            <a:r>
              <a:rPr lang="en-GB" sz="800" dirty="0" err="1"/>
              <a:t>vel,lorem</a:t>
            </a:r>
            <a:r>
              <a:rPr lang="en-GB" sz="800" dirty="0"/>
              <a:t>&lt;/p&gt;</a:t>
            </a:r>
          </a:p>
          <a:p>
            <a:r>
              <a:rPr lang="en-GB" sz="800" dirty="0"/>
              <a:t>	&lt;/div&gt;</a:t>
            </a:r>
          </a:p>
          <a:p>
            <a:endParaRPr lang="en-GB" sz="800" dirty="0"/>
          </a:p>
          <a:p>
            <a:r>
              <a:rPr lang="en-GB" sz="800" dirty="0"/>
              <a:t>&lt;/div&gt;</a:t>
            </a:r>
          </a:p>
          <a:p>
            <a:endParaRPr lang="en-GB" sz="800" dirty="0"/>
          </a:p>
          <a:p>
            <a:r>
              <a:rPr lang="en-GB" sz="800" dirty="0"/>
              <a:t>&lt;/body&gt;</a:t>
            </a:r>
          </a:p>
          <a:p>
            <a:r>
              <a:rPr lang="en-GB" sz="800" dirty="0"/>
              <a:t>&lt;/html&gt;</a:t>
            </a:r>
          </a:p>
        </p:txBody>
      </p:sp>
      <p:sp>
        <p:nvSpPr>
          <p:cNvPr id="5" name="TextBox 4">
            <a:extLst>
              <a:ext uri="{FF2B5EF4-FFF2-40B4-BE49-F238E27FC236}">
                <a16:creationId xmlns:a16="http://schemas.microsoft.com/office/drawing/2014/main" id="{2FD34976-CC66-4A5F-A865-DE8F8D34B11A}"/>
              </a:ext>
            </a:extLst>
          </p:cNvPr>
          <p:cNvSpPr txBox="1"/>
          <p:nvPr/>
        </p:nvSpPr>
        <p:spPr>
          <a:xfrm>
            <a:off x="5140638" y="1700808"/>
            <a:ext cx="4032448" cy="2431435"/>
          </a:xfrm>
          <a:prstGeom prst="rect">
            <a:avLst/>
          </a:prstGeom>
          <a:noFill/>
        </p:spPr>
        <p:txBody>
          <a:bodyPr wrap="square" rtlCol="0">
            <a:spAutoFit/>
          </a:bodyPr>
          <a:lstStyle/>
          <a:p>
            <a:r>
              <a:rPr lang="en-GB" sz="800" dirty="0"/>
              <a:t>Body	{</a:t>
            </a:r>
          </a:p>
          <a:p>
            <a:r>
              <a:rPr lang="en-GB" sz="800" dirty="0"/>
              <a:t>	background-</a:t>
            </a:r>
            <a:r>
              <a:rPr lang="en-GB" sz="800" dirty="0" err="1"/>
              <a:t>color</a:t>
            </a:r>
            <a:r>
              <a:rPr lang="en-GB" sz="800" dirty="0"/>
              <a:t>:#7f7f7f;</a:t>
            </a:r>
          </a:p>
          <a:p>
            <a:r>
              <a:rPr lang="en-GB" sz="800" dirty="0"/>
              <a:t>	</a:t>
            </a:r>
            <a:r>
              <a:rPr lang="en-GB" sz="800" dirty="0" err="1"/>
              <a:t>color</a:t>
            </a:r>
            <a:r>
              <a:rPr lang="en-GB" sz="800" dirty="0"/>
              <a:t>: white;</a:t>
            </a:r>
          </a:p>
          <a:p>
            <a:r>
              <a:rPr lang="en-GB" sz="800" dirty="0"/>
              <a:t>	font-family: Courier;</a:t>
            </a:r>
          </a:p>
          <a:p>
            <a:r>
              <a:rPr lang="en-GB" sz="800" dirty="0"/>
              <a:t>	font-size:16px;</a:t>
            </a:r>
          </a:p>
          <a:p>
            <a:r>
              <a:rPr lang="en-GB" sz="800" dirty="0"/>
              <a:t>	line-height:1em;</a:t>
            </a:r>
          </a:p>
          <a:p>
            <a:r>
              <a:rPr lang="en-GB" sz="800" dirty="0"/>
              <a:t>	}</a:t>
            </a:r>
          </a:p>
          <a:p>
            <a:endParaRPr lang="en-GB" sz="800" dirty="0"/>
          </a:p>
          <a:p>
            <a:r>
              <a:rPr lang="en-GB" sz="800" dirty="0"/>
              <a:t>.top-para{</a:t>
            </a:r>
          </a:p>
          <a:p>
            <a:r>
              <a:rPr lang="en-GB" sz="800" dirty="0"/>
              <a:t>		</a:t>
            </a:r>
            <a:r>
              <a:rPr lang="en-GB" sz="800" dirty="0" err="1"/>
              <a:t>background-color:white</a:t>
            </a:r>
            <a:r>
              <a:rPr lang="en-GB" sz="800" dirty="0"/>
              <a:t>;</a:t>
            </a:r>
          </a:p>
          <a:p>
            <a:r>
              <a:rPr lang="en-GB" sz="800" dirty="0"/>
              <a:t>		</a:t>
            </a:r>
            <a:r>
              <a:rPr lang="en-GB" sz="800" dirty="0" err="1"/>
              <a:t>color:black</a:t>
            </a:r>
            <a:r>
              <a:rPr lang="en-GB" sz="800" dirty="0"/>
              <a:t>;</a:t>
            </a:r>
          </a:p>
          <a:p>
            <a:r>
              <a:rPr lang="en-GB" sz="800" dirty="0"/>
              <a:t>		padding:20px;</a:t>
            </a:r>
          </a:p>
          <a:p>
            <a:r>
              <a:rPr lang="en-GB" sz="800" dirty="0"/>
              <a:t>		text-align: left;</a:t>
            </a:r>
          </a:p>
          <a:p>
            <a:r>
              <a:rPr lang="en-GB" sz="800" dirty="0"/>
              <a:t>}</a:t>
            </a:r>
          </a:p>
          <a:p>
            <a:endParaRPr lang="en-GB" sz="800" dirty="0"/>
          </a:p>
          <a:p>
            <a:r>
              <a:rPr lang="en-GB" sz="800" dirty="0"/>
              <a:t>.container{</a:t>
            </a:r>
          </a:p>
          <a:p>
            <a:r>
              <a:rPr lang="en-GB" sz="800" dirty="0"/>
              <a:t>			width:80%;</a:t>
            </a:r>
          </a:p>
          <a:p>
            <a:r>
              <a:rPr lang="en-GB" sz="800" dirty="0"/>
              <a:t>			</a:t>
            </a:r>
            <a:r>
              <a:rPr lang="en-GB" sz="800" dirty="0" err="1"/>
              <a:t>margin:auto</a:t>
            </a:r>
            <a:r>
              <a:rPr lang="en-GB" sz="800" dirty="0"/>
              <a:t>;</a:t>
            </a:r>
          </a:p>
          <a:p>
            <a:r>
              <a:rPr lang="en-GB" sz="800" dirty="0"/>
              <a:t>}</a:t>
            </a:r>
          </a:p>
        </p:txBody>
      </p:sp>
    </p:spTree>
    <p:extLst>
      <p:ext uri="{BB962C8B-B14F-4D97-AF65-F5344CB8AC3E}">
        <p14:creationId xmlns:p14="http://schemas.microsoft.com/office/powerpoint/2010/main" val="13182314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468C5E-6EA0-463E-BCC5-7693692D604E}"/>
              </a:ext>
            </a:extLst>
          </p:cNvPr>
          <p:cNvSpPr>
            <a:spLocks noGrp="1"/>
          </p:cNvSpPr>
          <p:nvPr>
            <p:ph type="title"/>
          </p:nvPr>
        </p:nvSpPr>
        <p:spPr/>
        <p:txBody>
          <a:bodyPr/>
          <a:lstStyle/>
          <a:p>
            <a:r>
              <a:rPr lang="en-GB" dirty="0"/>
              <a:t>Testing with null hyperlinks</a:t>
            </a:r>
          </a:p>
        </p:txBody>
      </p:sp>
      <p:sp>
        <p:nvSpPr>
          <p:cNvPr id="3" name="Content Placeholder 2">
            <a:extLst>
              <a:ext uri="{FF2B5EF4-FFF2-40B4-BE49-F238E27FC236}">
                <a16:creationId xmlns:a16="http://schemas.microsoft.com/office/drawing/2014/main" id="{F42BF6BB-7E59-4ED6-B046-616C7302F658}"/>
              </a:ext>
            </a:extLst>
          </p:cNvPr>
          <p:cNvSpPr>
            <a:spLocks noGrp="1"/>
          </p:cNvSpPr>
          <p:nvPr>
            <p:ph sz="quarter" idx="1"/>
          </p:nvPr>
        </p:nvSpPr>
        <p:spPr/>
        <p:txBody>
          <a:bodyPr/>
          <a:lstStyle/>
          <a:p>
            <a:pPr marL="0" indent="0">
              <a:buNone/>
            </a:pPr>
            <a:r>
              <a:rPr lang="en-GB" dirty="0"/>
              <a:t>We can use the # symbol alone – when you click or hover, it works as normal, but doesn’t actually go anywhere (and doesn’t produce an ‘file not found’ error)</a:t>
            </a:r>
          </a:p>
          <a:p>
            <a:endParaRPr lang="en-GB" dirty="0"/>
          </a:p>
          <a:p>
            <a:r>
              <a:rPr lang="en-GB" dirty="0"/>
              <a:t>&lt;a </a:t>
            </a:r>
            <a:r>
              <a:rPr lang="en-GB" dirty="0" err="1"/>
              <a:t>href</a:t>
            </a:r>
            <a:r>
              <a:rPr lang="en-GB" dirty="0"/>
              <a:t>="#"&gt; hyperlink1 &lt;/a&gt;</a:t>
            </a:r>
          </a:p>
        </p:txBody>
      </p:sp>
    </p:spTree>
    <p:extLst>
      <p:ext uri="{BB962C8B-B14F-4D97-AF65-F5344CB8AC3E}">
        <p14:creationId xmlns:p14="http://schemas.microsoft.com/office/powerpoint/2010/main" val="22537367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468C5E-6EA0-463E-BCC5-7693692D604E}"/>
              </a:ext>
            </a:extLst>
          </p:cNvPr>
          <p:cNvSpPr>
            <a:spLocks noGrp="1"/>
          </p:cNvSpPr>
          <p:nvPr>
            <p:ph type="title"/>
          </p:nvPr>
        </p:nvSpPr>
        <p:spPr>
          <a:xfrm>
            <a:off x="179512" y="228600"/>
            <a:ext cx="8856984" cy="990600"/>
          </a:xfrm>
        </p:spPr>
        <p:txBody>
          <a:bodyPr>
            <a:normAutofit/>
          </a:bodyPr>
          <a:lstStyle/>
          <a:p>
            <a:r>
              <a:rPr lang="en-GB" sz="3600" dirty="0"/>
              <a:t>Lets add a list and make it a menu selector </a:t>
            </a:r>
          </a:p>
        </p:txBody>
      </p:sp>
      <p:sp>
        <p:nvSpPr>
          <p:cNvPr id="3" name="Content Placeholder 2">
            <a:extLst>
              <a:ext uri="{FF2B5EF4-FFF2-40B4-BE49-F238E27FC236}">
                <a16:creationId xmlns:a16="http://schemas.microsoft.com/office/drawing/2014/main" id="{F42BF6BB-7E59-4ED6-B046-616C7302F658}"/>
              </a:ext>
            </a:extLst>
          </p:cNvPr>
          <p:cNvSpPr>
            <a:spLocks noGrp="1"/>
          </p:cNvSpPr>
          <p:nvPr>
            <p:ph sz="quarter" idx="1"/>
          </p:nvPr>
        </p:nvSpPr>
        <p:spPr>
          <a:xfrm>
            <a:off x="612648" y="1600200"/>
            <a:ext cx="4175376" cy="2332856"/>
          </a:xfrm>
        </p:spPr>
        <p:txBody>
          <a:bodyPr>
            <a:normAutofit lnSpcReduction="10000"/>
          </a:bodyPr>
          <a:lstStyle/>
          <a:p>
            <a:pPr marL="0" indent="0">
              <a:buNone/>
            </a:pPr>
            <a:r>
              <a:rPr lang="it-IT" sz="2000" dirty="0"/>
              <a:t>&lt;ul id="main-menu"&gt;</a:t>
            </a:r>
          </a:p>
          <a:p>
            <a:pPr marL="0" indent="0">
              <a:buNone/>
            </a:pPr>
            <a:r>
              <a:rPr lang="it-IT" sz="2000" dirty="0"/>
              <a:t>    &lt;li&gt;&lt;a href="#"&gt;Menu1&lt;/a&gt;&lt;/li&gt;</a:t>
            </a:r>
          </a:p>
          <a:p>
            <a:pPr marL="0" indent="0">
              <a:buNone/>
            </a:pPr>
            <a:r>
              <a:rPr lang="it-IT" sz="2000" dirty="0"/>
              <a:t>    &lt;li&gt;&lt;a href="#"&gt;Menu2&lt;/a&gt;&lt;/li&gt;</a:t>
            </a:r>
          </a:p>
          <a:p>
            <a:pPr marL="0" indent="0">
              <a:buNone/>
            </a:pPr>
            <a:r>
              <a:rPr lang="it-IT" sz="2000" dirty="0"/>
              <a:t>    &lt;li&gt;&lt;a href="#"&gt;Menu3&lt;/a&gt;&lt;/li&gt;</a:t>
            </a:r>
          </a:p>
          <a:p>
            <a:pPr marL="0" indent="0">
              <a:buNone/>
            </a:pPr>
            <a:r>
              <a:rPr lang="it-IT" sz="2000" dirty="0"/>
              <a:t>    &lt;li&gt;&lt;a href="#"&gt;Menu4&lt;/a&gt;&lt;/li&gt;</a:t>
            </a:r>
          </a:p>
          <a:p>
            <a:pPr marL="0" indent="0">
              <a:buNone/>
            </a:pPr>
            <a:r>
              <a:rPr lang="it-IT" sz="2000" dirty="0"/>
              <a:t>&lt;/ul&gt;</a:t>
            </a:r>
          </a:p>
          <a:p>
            <a:pPr marL="0" indent="0">
              <a:buNone/>
            </a:pPr>
            <a:endParaRPr lang="en-GB" sz="2000" dirty="0"/>
          </a:p>
        </p:txBody>
      </p:sp>
      <p:pic>
        <p:nvPicPr>
          <p:cNvPr id="4" name="Picture 3">
            <a:extLst>
              <a:ext uri="{FF2B5EF4-FFF2-40B4-BE49-F238E27FC236}">
                <a16:creationId xmlns:a16="http://schemas.microsoft.com/office/drawing/2014/main" id="{4EB4413F-03A2-4E7C-8E18-204428EA5B04}"/>
              </a:ext>
            </a:extLst>
          </p:cNvPr>
          <p:cNvPicPr>
            <a:picLocks noChangeAspect="1"/>
          </p:cNvPicPr>
          <p:nvPr/>
        </p:nvPicPr>
        <p:blipFill>
          <a:blip r:embed="rId2"/>
          <a:stretch>
            <a:fillRect/>
          </a:stretch>
        </p:blipFill>
        <p:spPr>
          <a:xfrm>
            <a:off x="5004048" y="1785451"/>
            <a:ext cx="4202404" cy="1737943"/>
          </a:xfrm>
          <a:prstGeom prst="rect">
            <a:avLst/>
          </a:prstGeom>
        </p:spPr>
      </p:pic>
      <p:sp>
        <p:nvSpPr>
          <p:cNvPr id="5" name="TextBox 4">
            <a:extLst>
              <a:ext uri="{FF2B5EF4-FFF2-40B4-BE49-F238E27FC236}">
                <a16:creationId xmlns:a16="http://schemas.microsoft.com/office/drawing/2014/main" id="{D057ED98-A1C4-4215-91E5-BA5BF40DD64F}"/>
              </a:ext>
            </a:extLst>
          </p:cNvPr>
          <p:cNvSpPr txBox="1"/>
          <p:nvPr/>
        </p:nvSpPr>
        <p:spPr>
          <a:xfrm>
            <a:off x="612648" y="4581128"/>
            <a:ext cx="4391400" cy="2031325"/>
          </a:xfrm>
          <a:prstGeom prst="rect">
            <a:avLst/>
          </a:prstGeom>
          <a:noFill/>
        </p:spPr>
        <p:txBody>
          <a:bodyPr wrap="square" rtlCol="0">
            <a:spAutoFit/>
          </a:bodyPr>
          <a:lstStyle/>
          <a:p>
            <a:r>
              <a:rPr lang="en-GB" dirty="0"/>
              <a:t>In the CSS file, we can make the menu items light up when we hover over them:</a:t>
            </a:r>
          </a:p>
          <a:p>
            <a:endParaRPr lang="en-GB" dirty="0"/>
          </a:p>
          <a:p>
            <a:r>
              <a:rPr lang="en-GB" dirty="0"/>
              <a:t>a:hover{</a:t>
            </a:r>
          </a:p>
          <a:p>
            <a:r>
              <a:rPr lang="en-GB" dirty="0"/>
              <a:t>		</a:t>
            </a:r>
            <a:r>
              <a:rPr lang="en-GB" dirty="0" err="1"/>
              <a:t>color:yellow</a:t>
            </a:r>
            <a:r>
              <a:rPr lang="en-GB" dirty="0"/>
              <a:t>;</a:t>
            </a:r>
          </a:p>
          <a:p>
            <a:r>
              <a:rPr lang="en-GB" dirty="0"/>
              <a:t>}</a:t>
            </a:r>
          </a:p>
          <a:p>
            <a:endParaRPr lang="en-GB" dirty="0"/>
          </a:p>
        </p:txBody>
      </p:sp>
    </p:spTree>
    <p:extLst>
      <p:ext uri="{BB962C8B-B14F-4D97-AF65-F5344CB8AC3E}">
        <p14:creationId xmlns:p14="http://schemas.microsoft.com/office/powerpoint/2010/main" val="41042146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468C5E-6EA0-463E-BCC5-7693692D604E}"/>
              </a:ext>
            </a:extLst>
          </p:cNvPr>
          <p:cNvSpPr>
            <a:spLocks noGrp="1"/>
          </p:cNvSpPr>
          <p:nvPr>
            <p:ph type="title"/>
          </p:nvPr>
        </p:nvSpPr>
        <p:spPr/>
        <p:txBody>
          <a:bodyPr/>
          <a:lstStyle/>
          <a:p>
            <a:r>
              <a:rPr lang="en-GB" dirty="0"/>
              <a:t>‘Class’ vs ‘id’</a:t>
            </a:r>
          </a:p>
        </p:txBody>
      </p:sp>
      <p:sp>
        <p:nvSpPr>
          <p:cNvPr id="3" name="Content Placeholder 2">
            <a:extLst>
              <a:ext uri="{FF2B5EF4-FFF2-40B4-BE49-F238E27FC236}">
                <a16:creationId xmlns:a16="http://schemas.microsoft.com/office/drawing/2014/main" id="{F42BF6BB-7E59-4ED6-B046-616C7302F658}"/>
              </a:ext>
            </a:extLst>
          </p:cNvPr>
          <p:cNvSpPr>
            <a:spLocks noGrp="1"/>
          </p:cNvSpPr>
          <p:nvPr>
            <p:ph sz="quarter" idx="1"/>
          </p:nvPr>
        </p:nvSpPr>
        <p:spPr/>
        <p:txBody>
          <a:bodyPr/>
          <a:lstStyle/>
          <a:p>
            <a:r>
              <a:rPr lang="en-GB" b="1" dirty="0">
                <a:solidFill>
                  <a:srgbClr val="40424E"/>
                </a:solidFill>
                <a:latin typeface="urw-din"/>
              </a:rPr>
              <a:t>What is the difference between the id and class attribute:</a:t>
            </a:r>
            <a:r>
              <a:rPr lang="en-GB" dirty="0">
                <a:solidFill>
                  <a:srgbClr val="40424E"/>
                </a:solidFill>
                <a:latin typeface="urw-din"/>
              </a:rPr>
              <a:t> </a:t>
            </a:r>
          </a:p>
          <a:p>
            <a:r>
              <a:rPr lang="en-GB" dirty="0">
                <a:solidFill>
                  <a:srgbClr val="40424E"/>
                </a:solidFill>
                <a:latin typeface="urw-din"/>
              </a:rPr>
              <a:t>The only difference between them is that “id” is unique in a page and can only apply to one element, while “class” selector can apply to multiple elements</a:t>
            </a:r>
            <a:endParaRPr lang="en-GB" dirty="0"/>
          </a:p>
        </p:txBody>
      </p:sp>
    </p:spTree>
    <p:extLst>
      <p:ext uri="{BB962C8B-B14F-4D97-AF65-F5344CB8AC3E}">
        <p14:creationId xmlns:p14="http://schemas.microsoft.com/office/powerpoint/2010/main" val="38619254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468C5E-6EA0-463E-BCC5-7693692D604E}"/>
              </a:ext>
            </a:extLst>
          </p:cNvPr>
          <p:cNvSpPr>
            <a:spLocks noGrp="1"/>
          </p:cNvSpPr>
          <p:nvPr>
            <p:ph type="title"/>
          </p:nvPr>
        </p:nvSpPr>
        <p:spPr/>
        <p:txBody>
          <a:bodyPr/>
          <a:lstStyle/>
          <a:p>
            <a:r>
              <a:rPr lang="en-GB" dirty="0"/>
              <a:t>Setting/resetting defaults</a:t>
            </a:r>
          </a:p>
        </p:txBody>
      </p:sp>
      <p:sp>
        <p:nvSpPr>
          <p:cNvPr id="3" name="Content Placeholder 2">
            <a:extLst>
              <a:ext uri="{FF2B5EF4-FFF2-40B4-BE49-F238E27FC236}">
                <a16:creationId xmlns:a16="http://schemas.microsoft.com/office/drawing/2014/main" id="{F42BF6BB-7E59-4ED6-B046-616C7302F658}"/>
              </a:ext>
            </a:extLst>
          </p:cNvPr>
          <p:cNvSpPr>
            <a:spLocks noGrp="1"/>
          </p:cNvSpPr>
          <p:nvPr>
            <p:ph sz="quarter" idx="1"/>
          </p:nvPr>
        </p:nvSpPr>
        <p:spPr/>
        <p:txBody>
          <a:bodyPr/>
          <a:lstStyle/>
          <a:p>
            <a:pPr marL="0" indent="0">
              <a:buNone/>
            </a:pPr>
            <a:r>
              <a:rPr lang="en-GB" dirty="0"/>
              <a:t>At the top of the CSS file, add something like:</a:t>
            </a:r>
          </a:p>
          <a:p>
            <a:pPr marL="0" indent="0">
              <a:buNone/>
            </a:pPr>
            <a:endParaRPr lang="en-GB" dirty="0"/>
          </a:p>
          <a:p>
            <a:pPr marL="0" indent="0">
              <a:buNone/>
            </a:pPr>
            <a:r>
              <a:rPr lang="en-GB" dirty="0"/>
              <a:t>*{</a:t>
            </a:r>
          </a:p>
          <a:p>
            <a:pPr marL="0" indent="0">
              <a:buNone/>
            </a:pPr>
            <a:r>
              <a:rPr lang="en-GB" dirty="0"/>
              <a:t>	padding:20px;</a:t>
            </a:r>
          </a:p>
          <a:p>
            <a:pPr marL="0" indent="0">
              <a:buNone/>
            </a:pPr>
            <a:r>
              <a:rPr lang="en-GB" dirty="0"/>
              <a:t>}</a:t>
            </a:r>
          </a:p>
          <a:p>
            <a:pPr marL="0" indent="0">
              <a:buNone/>
            </a:pPr>
            <a:endParaRPr lang="en-GB" dirty="0"/>
          </a:p>
          <a:p>
            <a:pPr marL="0" indent="0">
              <a:buNone/>
            </a:pPr>
            <a:r>
              <a:rPr lang="en-GB" dirty="0"/>
              <a:t>Where the ‘*’ means everything</a:t>
            </a:r>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19581505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468C5E-6EA0-463E-BCC5-7693692D604E}"/>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F42BF6BB-7E59-4ED6-B046-616C7302F658}"/>
              </a:ext>
            </a:extLst>
          </p:cNvPr>
          <p:cNvSpPr>
            <a:spLocks noGrp="1"/>
          </p:cNvSpPr>
          <p:nvPr>
            <p:ph sz="quarter" idx="1"/>
          </p:nvPr>
        </p:nvSpPr>
        <p:spPr/>
        <p:txBody>
          <a:bodyPr/>
          <a:lstStyle/>
          <a:p>
            <a:r>
              <a:rPr lang="en-GB" dirty="0"/>
              <a:t>Note that the hyperlinks in the list have the default HTML style</a:t>
            </a:r>
            <a:br>
              <a:rPr lang="en-GB" dirty="0"/>
            </a:br>
            <a:endParaRPr lang="en-GB" dirty="0"/>
          </a:p>
        </p:txBody>
      </p:sp>
      <p:pic>
        <p:nvPicPr>
          <p:cNvPr id="4" name="Picture 3">
            <a:extLst>
              <a:ext uri="{FF2B5EF4-FFF2-40B4-BE49-F238E27FC236}">
                <a16:creationId xmlns:a16="http://schemas.microsoft.com/office/drawing/2014/main" id="{B3BAEC9F-9D25-42AA-B7B6-3EB1AF287A9A}"/>
              </a:ext>
            </a:extLst>
          </p:cNvPr>
          <p:cNvPicPr>
            <a:picLocks noChangeAspect="1"/>
          </p:cNvPicPr>
          <p:nvPr/>
        </p:nvPicPr>
        <p:blipFill>
          <a:blip r:embed="rId2"/>
          <a:stretch>
            <a:fillRect/>
          </a:stretch>
        </p:blipFill>
        <p:spPr>
          <a:xfrm>
            <a:off x="827584" y="2852936"/>
            <a:ext cx="2388146" cy="2003847"/>
          </a:xfrm>
          <a:prstGeom prst="rect">
            <a:avLst/>
          </a:prstGeom>
        </p:spPr>
      </p:pic>
    </p:spTree>
    <p:extLst>
      <p:ext uri="{BB962C8B-B14F-4D97-AF65-F5344CB8AC3E}">
        <p14:creationId xmlns:p14="http://schemas.microsoft.com/office/powerpoint/2010/main" val="3830982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468C5E-6EA0-463E-BCC5-7693692D604E}"/>
              </a:ext>
            </a:extLst>
          </p:cNvPr>
          <p:cNvSpPr>
            <a:spLocks noGrp="1"/>
          </p:cNvSpPr>
          <p:nvPr>
            <p:ph type="title"/>
          </p:nvPr>
        </p:nvSpPr>
        <p:spPr/>
        <p:txBody>
          <a:bodyPr/>
          <a:lstStyle/>
          <a:p>
            <a:r>
              <a:rPr lang="en-GB" dirty="0"/>
              <a:t>Setting/resetting defaults</a:t>
            </a:r>
          </a:p>
        </p:txBody>
      </p:sp>
      <p:sp>
        <p:nvSpPr>
          <p:cNvPr id="3" name="Content Placeholder 2">
            <a:extLst>
              <a:ext uri="{FF2B5EF4-FFF2-40B4-BE49-F238E27FC236}">
                <a16:creationId xmlns:a16="http://schemas.microsoft.com/office/drawing/2014/main" id="{F42BF6BB-7E59-4ED6-B046-616C7302F658}"/>
              </a:ext>
            </a:extLst>
          </p:cNvPr>
          <p:cNvSpPr>
            <a:spLocks noGrp="1"/>
          </p:cNvSpPr>
          <p:nvPr>
            <p:ph sz="quarter" idx="1"/>
          </p:nvPr>
        </p:nvSpPr>
        <p:spPr/>
        <p:txBody>
          <a:bodyPr/>
          <a:lstStyle/>
          <a:p>
            <a:pPr marL="0" indent="0">
              <a:buNone/>
            </a:pPr>
            <a:r>
              <a:rPr lang="en-GB" dirty="0"/>
              <a:t>Let change the look of all the hyperlinks</a:t>
            </a:r>
          </a:p>
          <a:p>
            <a:pPr marL="0" indent="0">
              <a:buNone/>
            </a:pPr>
            <a:r>
              <a:rPr lang="en-GB" dirty="0"/>
              <a:t>a{</a:t>
            </a:r>
          </a:p>
          <a:p>
            <a:pPr marL="0" indent="0">
              <a:buNone/>
            </a:pPr>
            <a:r>
              <a:rPr lang="en-GB" dirty="0"/>
              <a:t>	</a:t>
            </a:r>
            <a:r>
              <a:rPr lang="en-GB" dirty="0" err="1"/>
              <a:t>color:black</a:t>
            </a:r>
            <a:r>
              <a:rPr lang="en-GB" dirty="0"/>
              <a:t>;</a:t>
            </a:r>
          </a:p>
          <a:p>
            <a:pPr marL="0" indent="0">
              <a:buNone/>
            </a:pPr>
            <a:r>
              <a:rPr lang="en-GB" dirty="0"/>
              <a:t>}</a:t>
            </a:r>
          </a:p>
          <a:p>
            <a:pPr marL="0" indent="0">
              <a:buNone/>
            </a:pPr>
            <a:r>
              <a:rPr lang="en-GB" dirty="0"/>
              <a:t>a:hover{</a:t>
            </a:r>
          </a:p>
          <a:p>
            <a:pPr marL="0" indent="0">
              <a:buNone/>
            </a:pPr>
            <a:r>
              <a:rPr lang="en-GB" dirty="0"/>
              <a:t>	</a:t>
            </a:r>
            <a:r>
              <a:rPr lang="en-GB" dirty="0" err="1"/>
              <a:t>color:yellow</a:t>
            </a:r>
            <a:r>
              <a:rPr lang="en-GB" dirty="0"/>
              <a:t>;</a:t>
            </a:r>
          </a:p>
          <a:p>
            <a:pPr marL="0" indent="0">
              <a:buNone/>
            </a:pPr>
            <a:r>
              <a:rPr lang="en-GB" dirty="0"/>
              <a:t>}</a:t>
            </a:r>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28626288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468C5E-6EA0-463E-BCC5-7693692D604E}"/>
              </a:ext>
            </a:extLst>
          </p:cNvPr>
          <p:cNvSpPr>
            <a:spLocks noGrp="1"/>
          </p:cNvSpPr>
          <p:nvPr>
            <p:ph type="title"/>
          </p:nvPr>
        </p:nvSpPr>
        <p:spPr/>
        <p:txBody>
          <a:bodyPr/>
          <a:lstStyle/>
          <a:p>
            <a:r>
              <a:rPr lang="en-GB" dirty="0"/>
              <a:t>Changing the defaults</a:t>
            </a:r>
          </a:p>
        </p:txBody>
      </p:sp>
      <p:sp>
        <p:nvSpPr>
          <p:cNvPr id="3" name="Content Placeholder 2">
            <a:extLst>
              <a:ext uri="{FF2B5EF4-FFF2-40B4-BE49-F238E27FC236}">
                <a16:creationId xmlns:a16="http://schemas.microsoft.com/office/drawing/2014/main" id="{F42BF6BB-7E59-4ED6-B046-616C7302F658}"/>
              </a:ext>
            </a:extLst>
          </p:cNvPr>
          <p:cNvSpPr>
            <a:spLocks noGrp="1"/>
          </p:cNvSpPr>
          <p:nvPr>
            <p:ph sz="quarter" idx="1"/>
          </p:nvPr>
        </p:nvSpPr>
        <p:spPr/>
        <p:txBody>
          <a:bodyPr/>
          <a:lstStyle/>
          <a:p>
            <a:r>
              <a:rPr lang="en-GB" dirty="0"/>
              <a:t>Lets also get rid of the bullets and the underline</a:t>
            </a:r>
          </a:p>
          <a:p>
            <a:endParaRPr lang="en-GB" dirty="0"/>
          </a:p>
          <a:p>
            <a:endParaRPr lang="en-GB" dirty="0"/>
          </a:p>
        </p:txBody>
      </p:sp>
      <p:sp>
        <p:nvSpPr>
          <p:cNvPr id="4" name="TextBox 3">
            <a:extLst>
              <a:ext uri="{FF2B5EF4-FFF2-40B4-BE49-F238E27FC236}">
                <a16:creationId xmlns:a16="http://schemas.microsoft.com/office/drawing/2014/main" id="{CD9820AA-0554-4792-9D5F-880E19A327B1}"/>
              </a:ext>
            </a:extLst>
          </p:cNvPr>
          <p:cNvSpPr txBox="1"/>
          <p:nvPr/>
        </p:nvSpPr>
        <p:spPr>
          <a:xfrm>
            <a:off x="467544" y="2348880"/>
            <a:ext cx="3960440" cy="4108817"/>
          </a:xfrm>
          <a:prstGeom prst="rect">
            <a:avLst/>
          </a:prstGeom>
          <a:noFill/>
        </p:spPr>
        <p:txBody>
          <a:bodyPr wrap="square" rtlCol="0">
            <a:spAutoFit/>
          </a:bodyPr>
          <a:lstStyle/>
          <a:p>
            <a:r>
              <a:rPr lang="en-GB" sz="900" dirty="0"/>
              <a:t>a:hover{</a:t>
            </a:r>
          </a:p>
          <a:p>
            <a:r>
              <a:rPr lang="en-GB" sz="900" dirty="0"/>
              <a:t>		</a:t>
            </a:r>
            <a:r>
              <a:rPr lang="en-GB" sz="900" dirty="0" err="1"/>
              <a:t>color:yellow</a:t>
            </a:r>
            <a:r>
              <a:rPr lang="en-GB" sz="900" dirty="0"/>
              <a:t>;</a:t>
            </a:r>
          </a:p>
          <a:p>
            <a:r>
              <a:rPr lang="en-GB" sz="900" dirty="0"/>
              <a:t>}</a:t>
            </a:r>
          </a:p>
          <a:p>
            <a:endParaRPr lang="en-GB" sz="900" dirty="0"/>
          </a:p>
          <a:p>
            <a:r>
              <a:rPr lang="en-GB" sz="900" dirty="0"/>
              <a:t>#main-menu {</a:t>
            </a:r>
          </a:p>
          <a:p>
            <a:r>
              <a:rPr lang="en-GB" sz="900" dirty="0"/>
              <a:t>				padding:30;</a:t>
            </a:r>
          </a:p>
          <a:p>
            <a:r>
              <a:rPr lang="en-GB" sz="900" dirty="0"/>
              <a:t>				</a:t>
            </a:r>
            <a:r>
              <a:rPr lang="en-GB" sz="900" dirty="0" err="1"/>
              <a:t>list-style:none</a:t>
            </a:r>
            <a:r>
              <a:rPr lang="en-GB" sz="900" dirty="0"/>
              <a:t>;</a:t>
            </a:r>
          </a:p>
          <a:p>
            <a:endParaRPr lang="en-GB" sz="900" dirty="0"/>
          </a:p>
          <a:p>
            <a:r>
              <a:rPr lang="en-GB" sz="900" dirty="0"/>
              <a:t>				</a:t>
            </a:r>
            <a:r>
              <a:rPr lang="en-GB" sz="900" dirty="0" err="1"/>
              <a:t>border:solid</a:t>
            </a:r>
            <a:r>
              <a:rPr lang="en-GB" sz="900" dirty="0"/>
              <a:t> 1px;</a:t>
            </a:r>
          </a:p>
          <a:p>
            <a:r>
              <a:rPr lang="en-GB" sz="900" dirty="0"/>
              <a:t>				font-size:16px;</a:t>
            </a:r>
          </a:p>
          <a:p>
            <a:r>
              <a:rPr lang="en-GB" sz="900" dirty="0"/>
              <a:t>				margin-top:40px;</a:t>
            </a:r>
          </a:p>
          <a:p>
            <a:r>
              <a:rPr lang="en-GB" sz="900" dirty="0"/>
              <a:t>}</a:t>
            </a:r>
          </a:p>
          <a:p>
            <a:r>
              <a:rPr lang="en-GB" sz="900" dirty="0"/>
              <a:t>#main-menu &gt; li {</a:t>
            </a:r>
          </a:p>
          <a:p>
            <a:r>
              <a:rPr lang="en-GB" sz="900" dirty="0"/>
              <a:t>				</a:t>
            </a:r>
            <a:r>
              <a:rPr lang="en-GB" sz="900" dirty="0" err="1"/>
              <a:t>display:inline</a:t>
            </a:r>
            <a:r>
              <a:rPr lang="en-GB" sz="900" dirty="0"/>
              <a:t>;</a:t>
            </a:r>
          </a:p>
          <a:p>
            <a:r>
              <a:rPr lang="en-GB" sz="900" dirty="0"/>
              <a:t>				padding:10px;</a:t>
            </a:r>
          </a:p>
          <a:p>
            <a:r>
              <a:rPr lang="en-GB" sz="900" dirty="0"/>
              <a:t>}</a:t>
            </a:r>
          </a:p>
          <a:p>
            <a:endParaRPr lang="en-GB" sz="900" dirty="0"/>
          </a:p>
          <a:p>
            <a:r>
              <a:rPr lang="en-GB" sz="900" dirty="0"/>
              <a:t>a{</a:t>
            </a:r>
          </a:p>
          <a:p>
            <a:r>
              <a:rPr lang="en-GB" sz="900" dirty="0"/>
              <a:t>	</a:t>
            </a:r>
            <a:r>
              <a:rPr lang="en-GB" sz="900" dirty="0" err="1"/>
              <a:t>color:black</a:t>
            </a:r>
            <a:r>
              <a:rPr lang="en-GB" sz="900" dirty="0"/>
              <a:t>;</a:t>
            </a:r>
          </a:p>
          <a:p>
            <a:r>
              <a:rPr lang="en-GB" sz="900" dirty="0"/>
              <a:t>	</a:t>
            </a:r>
            <a:r>
              <a:rPr lang="en-GB" sz="900" dirty="0" err="1"/>
              <a:t>text-decoration:none</a:t>
            </a:r>
            <a:r>
              <a:rPr lang="en-GB" sz="900" dirty="0"/>
              <a:t>;</a:t>
            </a:r>
          </a:p>
          <a:p>
            <a:endParaRPr lang="en-GB" sz="900" dirty="0"/>
          </a:p>
          <a:p>
            <a:r>
              <a:rPr lang="en-GB" sz="900" dirty="0"/>
              <a:t>}</a:t>
            </a:r>
          </a:p>
        </p:txBody>
      </p:sp>
      <p:pic>
        <p:nvPicPr>
          <p:cNvPr id="5" name="Picture 4">
            <a:extLst>
              <a:ext uri="{FF2B5EF4-FFF2-40B4-BE49-F238E27FC236}">
                <a16:creationId xmlns:a16="http://schemas.microsoft.com/office/drawing/2014/main" id="{E78BB774-0EF5-41A7-8A10-7E32A43EB881}"/>
              </a:ext>
            </a:extLst>
          </p:cNvPr>
          <p:cNvPicPr>
            <a:picLocks noChangeAspect="1"/>
          </p:cNvPicPr>
          <p:nvPr/>
        </p:nvPicPr>
        <p:blipFill>
          <a:blip r:embed="rId2"/>
          <a:stretch>
            <a:fillRect/>
          </a:stretch>
        </p:blipFill>
        <p:spPr>
          <a:xfrm>
            <a:off x="5292080" y="2348880"/>
            <a:ext cx="3439423" cy="4170983"/>
          </a:xfrm>
          <a:prstGeom prst="rect">
            <a:avLst/>
          </a:prstGeom>
        </p:spPr>
      </p:pic>
    </p:spTree>
    <p:extLst>
      <p:ext uri="{BB962C8B-B14F-4D97-AF65-F5344CB8AC3E}">
        <p14:creationId xmlns:p14="http://schemas.microsoft.com/office/powerpoint/2010/main" val="21322023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A5E244-2B66-4D90-93DA-C72403BB01FE}"/>
              </a:ext>
            </a:extLst>
          </p:cNvPr>
          <p:cNvSpPr>
            <a:spLocks noGrp="1"/>
          </p:cNvSpPr>
          <p:nvPr>
            <p:ph type="title"/>
          </p:nvPr>
        </p:nvSpPr>
        <p:spPr/>
        <p:txBody>
          <a:bodyPr/>
          <a:lstStyle/>
          <a:p>
            <a:r>
              <a:rPr lang="en-GB" dirty="0"/>
              <a:t>CSS Media Queries</a:t>
            </a:r>
          </a:p>
        </p:txBody>
      </p:sp>
      <p:sp>
        <p:nvSpPr>
          <p:cNvPr id="3" name="Content Placeholder 2">
            <a:extLst>
              <a:ext uri="{FF2B5EF4-FFF2-40B4-BE49-F238E27FC236}">
                <a16:creationId xmlns:a16="http://schemas.microsoft.com/office/drawing/2014/main" id="{02A47746-0C64-48A3-BDCA-C944895CE1AA}"/>
              </a:ext>
            </a:extLst>
          </p:cNvPr>
          <p:cNvSpPr>
            <a:spLocks noGrp="1"/>
          </p:cNvSpPr>
          <p:nvPr>
            <p:ph sz="quarter" idx="1"/>
          </p:nvPr>
        </p:nvSpPr>
        <p:spPr/>
        <p:txBody>
          <a:bodyPr>
            <a:normAutofit lnSpcReduction="10000"/>
          </a:bodyPr>
          <a:lstStyle/>
          <a:p>
            <a:r>
              <a:rPr lang="en-GB" dirty="0"/>
              <a:t>You can use @media to interrogate the browser/device and format accordingly.</a:t>
            </a:r>
            <a:br>
              <a:rPr lang="en-GB" dirty="0"/>
            </a:br>
            <a:r>
              <a:rPr lang="en-GB" dirty="0"/>
              <a:t>You can check things like:</a:t>
            </a:r>
            <a:br>
              <a:rPr lang="en-GB" dirty="0"/>
            </a:br>
            <a:r>
              <a:rPr lang="en-GB" dirty="0"/>
              <a:t>Width and Height</a:t>
            </a:r>
            <a:br>
              <a:rPr lang="en-GB" dirty="0"/>
            </a:br>
            <a:r>
              <a:rPr lang="en-GB" dirty="0"/>
              <a:t>Resolution</a:t>
            </a:r>
            <a:br>
              <a:rPr lang="en-GB" dirty="0"/>
            </a:br>
            <a:r>
              <a:rPr lang="en-GB" dirty="0"/>
              <a:t>Orientation</a:t>
            </a:r>
            <a:br>
              <a:rPr lang="en-GB" dirty="0"/>
            </a:br>
            <a:r>
              <a:rPr lang="en-GB" dirty="0"/>
              <a:t>see:</a:t>
            </a:r>
          </a:p>
          <a:p>
            <a:br>
              <a:rPr lang="en-GB" dirty="0"/>
            </a:br>
            <a:r>
              <a:rPr lang="en-GB" dirty="0">
                <a:hlinkClick r:id="rId2"/>
              </a:rPr>
              <a:t>https://www.w3schools.com/cssref/css3_pr_mediaquery.asp</a:t>
            </a:r>
            <a:endParaRPr lang="en-GB" dirty="0"/>
          </a:p>
          <a:p>
            <a:endParaRPr lang="en-GB" dirty="0"/>
          </a:p>
          <a:p>
            <a:endParaRPr lang="en-GB" dirty="0"/>
          </a:p>
        </p:txBody>
      </p:sp>
    </p:spTree>
    <p:extLst>
      <p:ext uri="{BB962C8B-B14F-4D97-AF65-F5344CB8AC3E}">
        <p14:creationId xmlns:p14="http://schemas.microsoft.com/office/powerpoint/2010/main" val="42363611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4978905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468C5E-6EA0-463E-BCC5-7693692D604E}"/>
              </a:ext>
            </a:extLst>
          </p:cNvPr>
          <p:cNvSpPr>
            <a:spLocks noGrp="1"/>
          </p:cNvSpPr>
          <p:nvPr>
            <p:ph type="title"/>
          </p:nvPr>
        </p:nvSpPr>
        <p:spPr/>
        <p:txBody>
          <a:bodyPr/>
          <a:lstStyle/>
          <a:p>
            <a:r>
              <a:rPr lang="en-GB" dirty="0"/>
              <a:t>Semantics</a:t>
            </a:r>
          </a:p>
        </p:txBody>
      </p:sp>
      <p:sp>
        <p:nvSpPr>
          <p:cNvPr id="3" name="Content Placeholder 2">
            <a:extLst>
              <a:ext uri="{FF2B5EF4-FFF2-40B4-BE49-F238E27FC236}">
                <a16:creationId xmlns:a16="http://schemas.microsoft.com/office/drawing/2014/main" id="{F42BF6BB-7E59-4ED6-B046-616C7302F658}"/>
              </a:ext>
            </a:extLst>
          </p:cNvPr>
          <p:cNvSpPr>
            <a:spLocks noGrp="1"/>
          </p:cNvSpPr>
          <p:nvPr>
            <p:ph sz="quarter" idx="1"/>
          </p:nvPr>
        </p:nvSpPr>
        <p:spPr/>
        <p:txBody>
          <a:bodyPr/>
          <a:lstStyle/>
          <a:p>
            <a:r>
              <a:rPr lang="en-GB" b="1" dirty="0"/>
              <a:t>“Semantics</a:t>
            </a:r>
            <a:r>
              <a:rPr lang="en-GB" dirty="0"/>
              <a:t> is the study of the relationship between words and how we draw meaning from those words”</a:t>
            </a:r>
          </a:p>
          <a:p>
            <a:endParaRPr lang="en-GB" dirty="0"/>
          </a:p>
        </p:txBody>
      </p:sp>
    </p:spTree>
    <p:extLst>
      <p:ext uri="{BB962C8B-B14F-4D97-AF65-F5344CB8AC3E}">
        <p14:creationId xmlns:p14="http://schemas.microsoft.com/office/powerpoint/2010/main" val="156024370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468C5E-6EA0-463E-BCC5-7693692D604E}"/>
              </a:ext>
            </a:extLst>
          </p:cNvPr>
          <p:cNvSpPr>
            <a:spLocks noGrp="1"/>
          </p:cNvSpPr>
          <p:nvPr>
            <p:ph type="title"/>
          </p:nvPr>
        </p:nvSpPr>
        <p:spPr/>
        <p:txBody>
          <a:bodyPr/>
          <a:lstStyle/>
          <a:p>
            <a:r>
              <a:rPr lang="en-GB" dirty="0"/>
              <a:t>The semantic web</a:t>
            </a:r>
          </a:p>
        </p:txBody>
      </p:sp>
      <p:sp>
        <p:nvSpPr>
          <p:cNvPr id="3" name="Content Placeholder 2">
            <a:extLst>
              <a:ext uri="{FF2B5EF4-FFF2-40B4-BE49-F238E27FC236}">
                <a16:creationId xmlns:a16="http://schemas.microsoft.com/office/drawing/2014/main" id="{F42BF6BB-7E59-4ED6-B046-616C7302F658}"/>
              </a:ext>
            </a:extLst>
          </p:cNvPr>
          <p:cNvSpPr>
            <a:spLocks noGrp="1"/>
          </p:cNvSpPr>
          <p:nvPr>
            <p:ph sz="quarter" idx="1"/>
          </p:nvPr>
        </p:nvSpPr>
        <p:spPr>
          <a:xfrm>
            <a:off x="0" y="1600200"/>
            <a:ext cx="9144000" cy="5257800"/>
          </a:xfrm>
        </p:spPr>
        <p:txBody>
          <a:bodyPr>
            <a:noAutofit/>
          </a:bodyPr>
          <a:lstStyle/>
          <a:p>
            <a:r>
              <a:rPr lang="en-GB" sz="2400" dirty="0"/>
              <a:t>The term was coined by Tim Berners-Lee for a web of data (or data web)that can be processed by machines—that is, one in which much of the meaning is machine-readable.</a:t>
            </a:r>
            <a:br>
              <a:rPr lang="en-GB" sz="2400" dirty="0"/>
            </a:br>
            <a:endParaRPr lang="en-GB" sz="2400" dirty="0"/>
          </a:p>
          <a:p>
            <a:r>
              <a:rPr lang="en-GB" sz="2400" dirty="0"/>
              <a:t>Berners-Lee originally expressed his vision of the Semantic Web in 1999 as follows:</a:t>
            </a:r>
            <a:br>
              <a:rPr lang="en-GB" sz="2400" dirty="0"/>
            </a:br>
            <a:r>
              <a:rPr lang="en-GB" sz="2400" dirty="0"/>
              <a:t>“I have a dream for the Web [in which computers] become capable of </a:t>
            </a:r>
            <a:r>
              <a:rPr lang="en-GB" sz="2400" dirty="0" err="1"/>
              <a:t>analyzing</a:t>
            </a:r>
            <a:r>
              <a:rPr lang="en-GB" sz="2400" dirty="0"/>
              <a:t> all the data on the Web – the content, links, and transactions between people and computers. A "Semantic Web", which makes this possible, has yet to emerge, but when it does, the day-to-day mechanisms of trade, bureaucracy and our daily lives will be handled by machines talking to machines. The "intelligent agents" people have touted for ages will finally materialize.”</a:t>
            </a:r>
          </a:p>
        </p:txBody>
      </p:sp>
    </p:spTree>
    <p:extLst>
      <p:ext uri="{BB962C8B-B14F-4D97-AF65-F5344CB8AC3E}">
        <p14:creationId xmlns:p14="http://schemas.microsoft.com/office/powerpoint/2010/main" val="327792501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468C5E-6EA0-463E-BCC5-7693692D604E}"/>
              </a:ext>
            </a:extLst>
          </p:cNvPr>
          <p:cNvSpPr>
            <a:spLocks noGrp="1"/>
          </p:cNvSpPr>
          <p:nvPr>
            <p:ph type="title"/>
          </p:nvPr>
        </p:nvSpPr>
        <p:spPr/>
        <p:txBody>
          <a:bodyPr/>
          <a:lstStyle/>
          <a:p>
            <a:r>
              <a:rPr lang="en-GB" dirty="0"/>
              <a:t>Semantic HTML</a:t>
            </a:r>
          </a:p>
        </p:txBody>
      </p:sp>
      <p:sp>
        <p:nvSpPr>
          <p:cNvPr id="3" name="Content Placeholder 2">
            <a:extLst>
              <a:ext uri="{FF2B5EF4-FFF2-40B4-BE49-F238E27FC236}">
                <a16:creationId xmlns:a16="http://schemas.microsoft.com/office/drawing/2014/main" id="{F42BF6BB-7E59-4ED6-B046-616C7302F658}"/>
              </a:ext>
            </a:extLst>
          </p:cNvPr>
          <p:cNvSpPr>
            <a:spLocks noGrp="1"/>
          </p:cNvSpPr>
          <p:nvPr>
            <p:ph sz="quarter" idx="1"/>
          </p:nvPr>
        </p:nvSpPr>
        <p:spPr>
          <a:xfrm>
            <a:off x="251520" y="1600200"/>
            <a:ext cx="8640960" cy="5141168"/>
          </a:xfrm>
        </p:spPr>
        <p:txBody>
          <a:bodyPr>
            <a:normAutofit/>
          </a:bodyPr>
          <a:lstStyle/>
          <a:p>
            <a:r>
              <a:rPr lang="en-GB" dirty="0">
                <a:solidFill>
                  <a:srgbClr val="292929"/>
                </a:solidFill>
                <a:latin typeface="charter"/>
              </a:rPr>
              <a:t>HTML has the most critical role in ensuring web accessibility. The HTML </a:t>
            </a:r>
            <a:r>
              <a:rPr lang="en-GB" dirty="0" err="1">
                <a:solidFill>
                  <a:srgbClr val="292929"/>
                </a:solidFill>
                <a:latin typeface="charter"/>
              </a:rPr>
              <a:t>markup</a:t>
            </a:r>
            <a:r>
              <a:rPr lang="en-GB" dirty="0">
                <a:solidFill>
                  <a:srgbClr val="292929"/>
                </a:solidFill>
                <a:latin typeface="charter"/>
              </a:rPr>
              <a:t> of a web document alone can determine its accessibility. This is why it is important to understand Semantic HTML and how it makes the web more accessible.</a:t>
            </a:r>
          </a:p>
          <a:p>
            <a:r>
              <a:rPr lang="en-GB" dirty="0">
                <a:solidFill>
                  <a:srgbClr val="292929"/>
                </a:solidFill>
                <a:latin typeface="charter"/>
              </a:rPr>
              <a:t>Semantic HTML is considered the foundation of web accessibility. This is because assistive technologies (that aid disabled users to browse the web) depend on the semantic structure and meaning of web pages to convey information to their users.</a:t>
            </a:r>
          </a:p>
          <a:p>
            <a:r>
              <a:rPr lang="en-GB" sz="1700" dirty="0">
                <a:hlinkClick r:id="rId2"/>
              </a:rPr>
              <a:t>https://uxdesign.cc/semantic-html-the-foundation-of-web-accessibility-e5bbecad7c17</a:t>
            </a:r>
            <a:endParaRPr lang="en-GB" sz="1700" dirty="0"/>
          </a:p>
          <a:p>
            <a:endParaRPr lang="en-GB" dirty="0"/>
          </a:p>
        </p:txBody>
      </p:sp>
    </p:spTree>
    <p:extLst>
      <p:ext uri="{BB962C8B-B14F-4D97-AF65-F5344CB8AC3E}">
        <p14:creationId xmlns:p14="http://schemas.microsoft.com/office/powerpoint/2010/main" val="282883391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468C5E-6EA0-463E-BCC5-7693692D604E}"/>
              </a:ext>
            </a:extLst>
          </p:cNvPr>
          <p:cNvSpPr>
            <a:spLocks noGrp="1"/>
          </p:cNvSpPr>
          <p:nvPr>
            <p:ph type="title"/>
          </p:nvPr>
        </p:nvSpPr>
        <p:spPr>
          <a:xfrm>
            <a:off x="0" y="228600"/>
            <a:ext cx="9036496" cy="990600"/>
          </a:xfrm>
        </p:spPr>
        <p:txBody>
          <a:bodyPr>
            <a:noAutofit/>
          </a:bodyPr>
          <a:lstStyle/>
          <a:p>
            <a:r>
              <a:rPr lang="en-GB" sz="3200" dirty="0"/>
              <a:t>Various semantic elements for defining specific parts of web pages are included in HTML5. E.g.</a:t>
            </a:r>
          </a:p>
        </p:txBody>
      </p:sp>
      <p:pic>
        <p:nvPicPr>
          <p:cNvPr id="4" name="Content Placeholder 3">
            <a:extLst>
              <a:ext uri="{FF2B5EF4-FFF2-40B4-BE49-F238E27FC236}">
                <a16:creationId xmlns:a16="http://schemas.microsoft.com/office/drawing/2014/main" id="{847E3357-A577-4505-8493-701E435C1509}"/>
              </a:ext>
            </a:extLst>
          </p:cNvPr>
          <p:cNvPicPr>
            <a:picLocks noGrp="1" noChangeAspect="1"/>
          </p:cNvPicPr>
          <p:nvPr>
            <p:ph sz="quarter" idx="1"/>
          </p:nvPr>
        </p:nvPicPr>
        <p:blipFill>
          <a:blip r:embed="rId2"/>
          <a:stretch>
            <a:fillRect/>
          </a:stretch>
        </p:blipFill>
        <p:spPr>
          <a:xfrm>
            <a:off x="2169072" y="1844824"/>
            <a:ext cx="4805855" cy="4495800"/>
          </a:xfrm>
          <a:prstGeom prst="rect">
            <a:avLst/>
          </a:prstGeom>
        </p:spPr>
      </p:pic>
    </p:spTree>
    <p:extLst>
      <p:ext uri="{BB962C8B-B14F-4D97-AF65-F5344CB8AC3E}">
        <p14:creationId xmlns:p14="http://schemas.microsoft.com/office/powerpoint/2010/main" val="39634661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468C5E-6EA0-463E-BCC5-7693692D604E}"/>
              </a:ext>
            </a:extLst>
          </p:cNvPr>
          <p:cNvSpPr>
            <a:spLocks noGrp="1"/>
          </p:cNvSpPr>
          <p:nvPr>
            <p:ph type="title"/>
          </p:nvPr>
        </p:nvSpPr>
        <p:spPr/>
        <p:txBody>
          <a:bodyPr/>
          <a:lstStyle/>
          <a:p>
            <a:r>
              <a:rPr lang="en-GB" dirty="0"/>
              <a:t>Semantic HTML</a:t>
            </a:r>
          </a:p>
        </p:txBody>
      </p:sp>
      <p:sp>
        <p:nvSpPr>
          <p:cNvPr id="3" name="Content Placeholder 2">
            <a:extLst>
              <a:ext uri="{FF2B5EF4-FFF2-40B4-BE49-F238E27FC236}">
                <a16:creationId xmlns:a16="http://schemas.microsoft.com/office/drawing/2014/main" id="{F42BF6BB-7E59-4ED6-B046-616C7302F658}"/>
              </a:ext>
            </a:extLst>
          </p:cNvPr>
          <p:cNvSpPr>
            <a:spLocks noGrp="1"/>
          </p:cNvSpPr>
          <p:nvPr>
            <p:ph sz="quarter" idx="1"/>
          </p:nvPr>
        </p:nvSpPr>
        <p:spPr>
          <a:xfrm>
            <a:off x="612648" y="1600200"/>
            <a:ext cx="8153400" cy="5141168"/>
          </a:xfrm>
        </p:spPr>
        <p:txBody>
          <a:bodyPr>
            <a:normAutofit fontScale="92500"/>
          </a:bodyPr>
          <a:lstStyle/>
          <a:p>
            <a:r>
              <a:rPr lang="en-GB" dirty="0">
                <a:solidFill>
                  <a:srgbClr val="292929"/>
                </a:solidFill>
                <a:latin typeface="charter"/>
              </a:rPr>
              <a:t>Consider, for example, the users of screen readers (an assistive technology that renders text and image content as speech or Braille output) and how they can quickly navigate and have an understanding of the structure of a web document. Screen readers make use of the semantic HTML </a:t>
            </a:r>
            <a:r>
              <a:rPr lang="en-GB" dirty="0" err="1">
                <a:solidFill>
                  <a:srgbClr val="292929"/>
                </a:solidFill>
                <a:latin typeface="charter"/>
              </a:rPr>
              <a:t>markup</a:t>
            </a:r>
            <a:r>
              <a:rPr lang="en-GB" dirty="0">
                <a:solidFill>
                  <a:srgbClr val="292929"/>
                </a:solidFill>
                <a:latin typeface="charter"/>
              </a:rPr>
              <a:t> of a web page (ignoring visual styles and layout added using CSS) to understand and communicate the structure of the web page to its users. Therefore, to ensure accessibility, semantic HTML should be used to define a meaningful structure that transcends what is visible through visual CSS styling.</a:t>
            </a:r>
            <a:endParaRPr lang="en-GB" dirty="0"/>
          </a:p>
        </p:txBody>
      </p:sp>
    </p:spTree>
    <p:extLst>
      <p:ext uri="{BB962C8B-B14F-4D97-AF65-F5344CB8AC3E}">
        <p14:creationId xmlns:p14="http://schemas.microsoft.com/office/powerpoint/2010/main" val="32746470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468C5E-6EA0-463E-BCC5-7693692D604E}"/>
              </a:ext>
            </a:extLst>
          </p:cNvPr>
          <p:cNvSpPr>
            <a:spLocks noGrp="1"/>
          </p:cNvSpPr>
          <p:nvPr>
            <p:ph type="title"/>
          </p:nvPr>
        </p:nvSpPr>
        <p:spPr/>
        <p:txBody>
          <a:bodyPr/>
          <a:lstStyle/>
          <a:p>
            <a:r>
              <a:rPr lang="en-GB" dirty="0"/>
              <a:t>But what is Semantic HTML?</a:t>
            </a:r>
          </a:p>
        </p:txBody>
      </p:sp>
      <p:sp>
        <p:nvSpPr>
          <p:cNvPr id="3" name="Content Placeholder 2">
            <a:extLst>
              <a:ext uri="{FF2B5EF4-FFF2-40B4-BE49-F238E27FC236}">
                <a16:creationId xmlns:a16="http://schemas.microsoft.com/office/drawing/2014/main" id="{F42BF6BB-7E59-4ED6-B046-616C7302F658}"/>
              </a:ext>
            </a:extLst>
          </p:cNvPr>
          <p:cNvSpPr>
            <a:spLocks noGrp="1"/>
          </p:cNvSpPr>
          <p:nvPr>
            <p:ph sz="quarter" idx="1"/>
          </p:nvPr>
        </p:nvSpPr>
        <p:spPr>
          <a:xfrm>
            <a:off x="251520" y="1600200"/>
            <a:ext cx="8514528" cy="4495800"/>
          </a:xfrm>
        </p:spPr>
        <p:txBody>
          <a:bodyPr>
            <a:normAutofit fontScale="92500"/>
          </a:bodyPr>
          <a:lstStyle/>
          <a:p>
            <a:r>
              <a:rPr lang="en-GB" dirty="0"/>
              <a:t>HTML is made up of both semantic and non-semantic elements. Semantic elements (e.g. &lt;header&gt; and &lt;footer&gt;) communicate the meaning of their enclosed content to both the browser and the developer, while non-semantic HTML elements (e.g. &lt;div&gt; and &lt;p&gt;) say nothing about the meaning of their enclosed content. Semantic HTML is the use of HTML elements for the primary purpose of communicating meaning or information about the content within web documents rather than solely for presentation purposes.</a:t>
            </a:r>
          </a:p>
        </p:txBody>
      </p:sp>
    </p:spTree>
    <p:extLst>
      <p:ext uri="{BB962C8B-B14F-4D97-AF65-F5344CB8AC3E}">
        <p14:creationId xmlns:p14="http://schemas.microsoft.com/office/powerpoint/2010/main" val="397371053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42BF6BB-7E59-4ED6-B046-616C7302F658}"/>
              </a:ext>
            </a:extLst>
          </p:cNvPr>
          <p:cNvSpPr>
            <a:spLocks noGrp="1"/>
          </p:cNvSpPr>
          <p:nvPr>
            <p:ph sz="quarter" idx="4294967295"/>
          </p:nvPr>
        </p:nvSpPr>
        <p:spPr>
          <a:xfrm>
            <a:off x="3448" y="3717032"/>
            <a:ext cx="9033048" cy="3140968"/>
          </a:xfrm>
        </p:spPr>
        <p:txBody>
          <a:bodyPr>
            <a:normAutofit fontScale="92500" lnSpcReduction="10000"/>
          </a:bodyPr>
          <a:lstStyle/>
          <a:p>
            <a:pPr marL="0" indent="0" algn="just">
              <a:buNone/>
            </a:pPr>
            <a:r>
              <a:rPr lang="en-GB" dirty="0"/>
              <a:t>In the properly structured ‘Page A’, the main heading of the page is declared using &lt;h1&gt; which enables screen readers to recognise it as the heading at the highest level, and with the most importance. There are then three headings defined at the next level using &lt;h2&gt;, and the user is able to understand that these are headings for sections within the page. A third level of &lt;h3&gt; headings also exist within sections and serve as headings for subsections.</a:t>
            </a:r>
          </a:p>
        </p:txBody>
      </p:sp>
      <p:pic>
        <p:nvPicPr>
          <p:cNvPr id="4" name="Picture 3">
            <a:extLst>
              <a:ext uri="{FF2B5EF4-FFF2-40B4-BE49-F238E27FC236}">
                <a16:creationId xmlns:a16="http://schemas.microsoft.com/office/drawing/2014/main" id="{4768CF54-4300-4DE2-9CBC-9B37373273BE}"/>
              </a:ext>
            </a:extLst>
          </p:cNvPr>
          <p:cNvPicPr>
            <a:picLocks noChangeAspect="1"/>
          </p:cNvPicPr>
          <p:nvPr/>
        </p:nvPicPr>
        <p:blipFill>
          <a:blip r:embed="rId3"/>
          <a:stretch>
            <a:fillRect/>
          </a:stretch>
        </p:blipFill>
        <p:spPr>
          <a:xfrm>
            <a:off x="1259632" y="0"/>
            <a:ext cx="6781800" cy="3771900"/>
          </a:xfrm>
          <a:prstGeom prst="rect">
            <a:avLst/>
          </a:prstGeom>
        </p:spPr>
      </p:pic>
    </p:spTree>
    <p:extLst>
      <p:ext uri="{BB962C8B-B14F-4D97-AF65-F5344CB8AC3E}">
        <p14:creationId xmlns:p14="http://schemas.microsoft.com/office/powerpoint/2010/main" val="35137005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Summary</a:t>
            </a:r>
          </a:p>
        </p:txBody>
      </p:sp>
      <p:sp>
        <p:nvSpPr>
          <p:cNvPr id="3" name="Content Placeholder 2"/>
          <p:cNvSpPr>
            <a:spLocks noGrp="1"/>
          </p:cNvSpPr>
          <p:nvPr>
            <p:ph sz="quarter" idx="1"/>
          </p:nvPr>
        </p:nvSpPr>
        <p:spPr/>
        <p:txBody>
          <a:bodyPr>
            <a:normAutofit/>
          </a:bodyPr>
          <a:lstStyle/>
          <a:p>
            <a:r>
              <a:rPr lang="en-GB" dirty="0"/>
              <a:t>Semantic elements are </a:t>
            </a:r>
            <a:r>
              <a:rPr lang="en-GB" b="1" i="1" dirty="0"/>
              <a:t>elements with meaning</a:t>
            </a:r>
            <a:r>
              <a:rPr lang="en-GB" dirty="0"/>
              <a:t>.</a:t>
            </a:r>
          </a:p>
          <a:p>
            <a:pPr lvl="1"/>
            <a:r>
              <a:rPr lang="en-GB" dirty="0"/>
              <a:t>They replace the non-semantic elements, &lt;div&gt; and &lt;span&gt; which </a:t>
            </a:r>
            <a:r>
              <a:rPr lang="en-GB" i="1" dirty="0"/>
              <a:t>tell you nothing about their type of content</a:t>
            </a:r>
            <a:r>
              <a:rPr lang="en-GB" dirty="0"/>
              <a:t>.</a:t>
            </a:r>
          </a:p>
          <a:p>
            <a:r>
              <a:rPr lang="en-GB" dirty="0"/>
              <a:t>A semantic element clearly </a:t>
            </a:r>
            <a:r>
              <a:rPr lang="en-GB" b="1" dirty="0"/>
              <a:t>describes what its content represents</a:t>
            </a:r>
            <a:r>
              <a:rPr lang="en-GB" dirty="0"/>
              <a:t>, to the browser and also the developer(s). For example:</a:t>
            </a:r>
          </a:p>
          <a:p>
            <a:pPr lvl="1"/>
            <a:r>
              <a:rPr lang="en-GB" dirty="0"/>
              <a:t>&lt;table&gt;, &lt;form&gt;, &lt;</a:t>
            </a:r>
            <a:r>
              <a:rPr lang="en-GB" dirty="0" err="1"/>
              <a:t>img</a:t>
            </a:r>
            <a:r>
              <a:rPr lang="en-GB" dirty="0"/>
              <a:t>&gt;</a:t>
            </a:r>
          </a:p>
          <a:p>
            <a:pPr lvl="1"/>
            <a:r>
              <a:rPr lang="en-GB" dirty="0"/>
              <a:t>&lt;header&gt;, &lt;footer&gt;, etc.</a:t>
            </a:r>
          </a:p>
          <a:p>
            <a:endParaRPr lang="en-GB" dirty="0"/>
          </a:p>
        </p:txBody>
      </p:sp>
    </p:spTree>
    <p:extLst>
      <p:ext uri="{BB962C8B-B14F-4D97-AF65-F5344CB8AC3E}">
        <p14:creationId xmlns:p14="http://schemas.microsoft.com/office/powerpoint/2010/main" val="388024208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HTML5 Semantic Elements</a:t>
            </a:r>
          </a:p>
        </p:txBody>
      </p:sp>
      <p:graphicFrame>
        <p:nvGraphicFramePr>
          <p:cNvPr id="4" name="Content Placeholder 3"/>
          <p:cNvGraphicFramePr>
            <a:graphicFrameLocks noGrp="1"/>
          </p:cNvGraphicFramePr>
          <p:nvPr>
            <p:ph sz="quarter" idx="1"/>
          </p:nvPr>
        </p:nvGraphicFramePr>
        <p:xfrm>
          <a:off x="612775" y="1600200"/>
          <a:ext cx="8153400" cy="5233211"/>
        </p:xfrm>
        <a:graphic>
          <a:graphicData uri="http://schemas.openxmlformats.org/drawingml/2006/table">
            <a:tbl>
              <a:tblPr firstRow="1" bandRow="1">
                <a:tableStyleId>{3B4B98B0-60AC-42C2-AFA5-B58CD77FA1E5}</a:tableStyleId>
              </a:tblPr>
              <a:tblGrid>
                <a:gridCol w="1726977">
                  <a:extLst>
                    <a:ext uri="{9D8B030D-6E8A-4147-A177-3AD203B41FA5}">
                      <a16:colId xmlns:a16="http://schemas.microsoft.com/office/drawing/2014/main" val="20000"/>
                    </a:ext>
                  </a:extLst>
                </a:gridCol>
                <a:gridCol w="6426423">
                  <a:extLst>
                    <a:ext uri="{9D8B030D-6E8A-4147-A177-3AD203B41FA5}">
                      <a16:colId xmlns:a16="http://schemas.microsoft.com/office/drawing/2014/main" val="20001"/>
                    </a:ext>
                  </a:extLst>
                </a:gridCol>
              </a:tblGrid>
              <a:tr h="358007">
                <a:tc>
                  <a:txBody>
                    <a:bodyPr/>
                    <a:lstStyle/>
                    <a:p>
                      <a:r>
                        <a:rPr lang="en-GB" sz="1600" dirty="0"/>
                        <a:t>Tag</a:t>
                      </a:r>
                    </a:p>
                  </a:txBody>
                  <a:tcPr/>
                </a:tc>
                <a:tc>
                  <a:txBody>
                    <a:bodyPr/>
                    <a:lstStyle/>
                    <a:p>
                      <a:r>
                        <a:rPr lang="en-GB" sz="1600" dirty="0"/>
                        <a:t>Description</a:t>
                      </a:r>
                    </a:p>
                  </a:txBody>
                  <a:tcPr/>
                </a:tc>
                <a:extLst>
                  <a:ext uri="{0D108BD9-81ED-4DB2-BD59-A6C34878D82A}">
                    <a16:rowId xmlns:a16="http://schemas.microsoft.com/office/drawing/2014/main" val="10000"/>
                  </a:ext>
                </a:extLst>
              </a:tr>
              <a:tr h="358007">
                <a:tc>
                  <a:txBody>
                    <a:bodyPr/>
                    <a:lstStyle/>
                    <a:p>
                      <a:r>
                        <a:rPr lang="en-GB" sz="1600" dirty="0"/>
                        <a:t>&lt;article&gt;</a:t>
                      </a:r>
                    </a:p>
                  </a:txBody>
                  <a:tcPr/>
                </a:tc>
                <a:tc>
                  <a:txBody>
                    <a:bodyPr/>
                    <a:lstStyle/>
                    <a:p>
                      <a:r>
                        <a:rPr lang="en-GB" sz="1600" dirty="0"/>
                        <a:t>Defines an article</a:t>
                      </a:r>
                    </a:p>
                  </a:txBody>
                  <a:tcPr/>
                </a:tc>
                <a:extLst>
                  <a:ext uri="{0D108BD9-81ED-4DB2-BD59-A6C34878D82A}">
                    <a16:rowId xmlns:a16="http://schemas.microsoft.com/office/drawing/2014/main" val="10001"/>
                  </a:ext>
                </a:extLst>
              </a:tr>
              <a:tr h="358007">
                <a:tc>
                  <a:txBody>
                    <a:bodyPr/>
                    <a:lstStyle/>
                    <a:p>
                      <a:r>
                        <a:rPr lang="en-GB" sz="1600" dirty="0"/>
                        <a:t>&lt;aside&gt;</a:t>
                      </a:r>
                    </a:p>
                  </a:txBody>
                  <a:tcPr/>
                </a:tc>
                <a:tc>
                  <a:txBody>
                    <a:bodyPr/>
                    <a:lstStyle/>
                    <a:p>
                      <a:r>
                        <a:rPr lang="en-GB" sz="1600" dirty="0"/>
                        <a:t>Defines content aside from the page content</a:t>
                      </a:r>
                    </a:p>
                  </a:txBody>
                  <a:tcPr/>
                </a:tc>
                <a:extLst>
                  <a:ext uri="{0D108BD9-81ED-4DB2-BD59-A6C34878D82A}">
                    <a16:rowId xmlns:a16="http://schemas.microsoft.com/office/drawing/2014/main" val="10002"/>
                  </a:ext>
                </a:extLst>
              </a:tr>
              <a:tr h="358007">
                <a:tc>
                  <a:txBody>
                    <a:bodyPr/>
                    <a:lstStyle/>
                    <a:p>
                      <a:r>
                        <a:rPr lang="en-GB" sz="1600" dirty="0"/>
                        <a:t>&lt;details&gt;</a:t>
                      </a:r>
                    </a:p>
                  </a:txBody>
                  <a:tcPr/>
                </a:tc>
                <a:tc>
                  <a:txBody>
                    <a:bodyPr/>
                    <a:lstStyle/>
                    <a:p>
                      <a:r>
                        <a:rPr lang="en-GB" sz="1600" dirty="0"/>
                        <a:t>Defines additional details that the user can view or hide</a:t>
                      </a:r>
                    </a:p>
                  </a:txBody>
                  <a:tcPr/>
                </a:tc>
                <a:extLst>
                  <a:ext uri="{0D108BD9-81ED-4DB2-BD59-A6C34878D82A}">
                    <a16:rowId xmlns:a16="http://schemas.microsoft.com/office/drawing/2014/main" val="10003"/>
                  </a:ext>
                </a:extLst>
              </a:tr>
              <a:tr h="358007">
                <a:tc>
                  <a:txBody>
                    <a:bodyPr/>
                    <a:lstStyle/>
                    <a:p>
                      <a:r>
                        <a:rPr lang="en-GB" sz="1600" dirty="0"/>
                        <a:t>&lt;</a:t>
                      </a:r>
                      <a:r>
                        <a:rPr lang="en-GB" sz="1600" dirty="0" err="1"/>
                        <a:t>figcaption</a:t>
                      </a:r>
                      <a:r>
                        <a:rPr lang="en-GB" sz="1600" dirty="0"/>
                        <a:t>&gt;</a:t>
                      </a:r>
                    </a:p>
                  </a:txBody>
                  <a:tcPr/>
                </a:tc>
                <a:tc>
                  <a:txBody>
                    <a:bodyPr/>
                    <a:lstStyle/>
                    <a:p>
                      <a:r>
                        <a:rPr lang="en-GB" sz="1600" dirty="0"/>
                        <a:t>Defines a caption for a &lt;figure&gt; element</a:t>
                      </a:r>
                    </a:p>
                  </a:txBody>
                  <a:tcPr/>
                </a:tc>
                <a:extLst>
                  <a:ext uri="{0D108BD9-81ED-4DB2-BD59-A6C34878D82A}">
                    <a16:rowId xmlns:a16="http://schemas.microsoft.com/office/drawing/2014/main" val="10004"/>
                  </a:ext>
                </a:extLst>
              </a:tr>
              <a:tr h="559080">
                <a:tc>
                  <a:txBody>
                    <a:bodyPr/>
                    <a:lstStyle/>
                    <a:p>
                      <a:r>
                        <a:rPr lang="en-GB" sz="1600" dirty="0"/>
                        <a:t>&lt;figure&gt;</a:t>
                      </a:r>
                    </a:p>
                  </a:txBody>
                  <a:tcPr/>
                </a:tc>
                <a:tc>
                  <a:txBody>
                    <a:bodyPr/>
                    <a:lstStyle/>
                    <a:p>
                      <a:r>
                        <a:rPr lang="en-GB" sz="1600" dirty="0"/>
                        <a:t>Specifies self-contained content, like illustrations, diagrams, photos, code listings, etc.</a:t>
                      </a:r>
                    </a:p>
                  </a:txBody>
                  <a:tcPr/>
                </a:tc>
                <a:extLst>
                  <a:ext uri="{0D108BD9-81ED-4DB2-BD59-A6C34878D82A}">
                    <a16:rowId xmlns:a16="http://schemas.microsoft.com/office/drawing/2014/main" val="10005"/>
                  </a:ext>
                </a:extLst>
              </a:tr>
              <a:tr h="358007">
                <a:tc>
                  <a:txBody>
                    <a:bodyPr/>
                    <a:lstStyle/>
                    <a:p>
                      <a:r>
                        <a:rPr lang="en-GB" sz="1600" dirty="0"/>
                        <a:t>&lt;footer&gt;</a:t>
                      </a:r>
                    </a:p>
                  </a:txBody>
                  <a:tcPr/>
                </a:tc>
                <a:tc>
                  <a:txBody>
                    <a:bodyPr/>
                    <a:lstStyle/>
                    <a:p>
                      <a:r>
                        <a:rPr lang="en-GB" sz="1600" dirty="0"/>
                        <a:t>Defines a footer for a document or section</a:t>
                      </a:r>
                    </a:p>
                  </a:txBody>
                  <a:tcPr/>
                </a:tc>
                <a:extLst>
                  <a:ext uri="{0D108BD9-81ED-4DB2-BD59-A6C34878D82A}">
                    <a16:rowId xmlns:a16="http://schemas.microsoft.com/office/drawing/2014/main" val="10006"/>
                  </a:ext>
                </a:extLst>
              </a:tr>
              <a:tr h="358007">
                <a:tc>
                  <a:txBody>
                    <a:bodyPr/>
                    <a:lstStyle/>
                    <a:p>
                      <a:r>
                        <a:rPr lang="en-GB" sz="1600" dirty="0"/>
                        <a:t>&lt;header&gt;</a:t>
                      </a:r>
                    </a:p>
                  </a:txBody>
                  <a:tcPr/>
                </a:tc>
                <a:tc>
                  <a:txBody>
                    <a:bodyPr/>
                    <a:lstStyle/>
                    <a:p>
                      <a:r>
                        <a:rPr lang="en-GB" sz="1600" dirty="0"/>
                        <a:t>Specifies a header for a document or section</a:t>
                      </a:r>
                    </a:p>
                  </a:txBody>
                  <a:tcPr/>
                </a:tc>
                <a:extLst>
                  <a:ext uri="{0D108BD9-81ED-4DB2-BD59-A6C34878D82A}">
                    <a16:rowId xmlns:a16="http://schemas.microsoft.com/office/drawing/2014/main" val="10007"/>
                  </a:ext>
                </a:extLst>
              </a:tr>
              <a:tr h="358007">
                <a:tc>
                  <a:txBody>
                    <a:bodyPr/>
                    <a:lstStyle/>
                    <a:p>
                      <a:r>
                        <a:rPr lang="en-GB" sz="1600" dirty="0"/>
                        <a:t>&lt;main&gt;</a:t>
                      </a:r>
                    </a:p>
                  </a:txBody>
                  <a:tcPr/>
                </a:tc>
                <a:tc>
                  <a:txBody>
                    <a:bodyPr/>
                    <a:lstStyle/>
                    <a:p>
                      <a:r>
                        <a:rPr lang="en-GB" sz="1600" dirty="0"/>
                        <a:t>Specifies the main content of a document</a:t>
                      </a:r>
                    </a:p>
                  </a:txBody>
                  <a:tcPr/>
                </a:tc>
                <a:extLst>
                  <a:ext uri="{0D108BD9-81ED-4DB2-BD59-A6C34878D82A}">
                    <a16:rowId xmlns:a16="http://schemas.microsoft.com/office/drawing/2014/main" val="10008"/>
                  </a:ext>
                </a:extLst>
              </a:tr>
              <a:tr h="358007">
                <a:tc>
                  <a:txBody>
                    <a:bodyPr/>
                    <a:lstStyle/>
                    <a:p>
                      <a:endParaRPr lang="en-GB" sz="1600" dirty="0"/>
                    </a:p>
                  </a:txBody>
                  <a:tcPr/>
                </a:tc>
                <a:tc>
                  <a:txBody>
                    <a:bodyPr/>
                    <a:lstStyle/>
                    <a:p>
                      <a:r>
                        <a:rPr lang="en-GB" sz="1600" dirty="0"/>
                        <a:t>Defines marked/highlighted text</a:t>
                      </a:r>
                    </a:p>
                  </a:txBody>
                  <a:tcPr/>
                </a:tc>
                <a:extLst>
                  <a:ext uri="{0D108BD9-81ED-4DB2-BD59-A6C34878D82A}">
                    <a16:rowId xmlns:a16="http://schemas.microsoft.com/office/drawing/2014/main" val="10009"/>
                  </a:ext>
                </a:extLst>
              </a:tr>
              <a:tr h="358007">
                <a:tc>
                  <a:txBody>
                    <a:bodyPr/>
                    <a:lstStyle/>
                    <a:p>
                      <a:r>
                        <a:rPr lang="en-GB" sz="1600" dirty="0"/>
                        <a:t>&lt;</a:t>
                      </a:r>
                      <a:r>
                        <a:rPr lang="en-GB" sz="1600" dirty="0" err="1"/>
                        <a:t>nav</a:t>
                      </a:r>
                      <a:r>
                        <a:rPr lang="en-GB" sz="1600" dirty="0"/>
                        <a:t>&gt;</a:t>
                      </a:r>
                    </a:p>
                  </a:txBody>
                  <a:tcPr/>
                </a:tc>
                <a:tc>
                  <a:txBody>
                    <a:bodyPr/>
                    <a:lstStyle/>
                    <a:p>
                      <a:r>
                        <a:rPr lang="en-GB" sz="1600" dirty="0"/>
                        <a:t>Defines navigation links</a:t>
                      </a:r>
                    </a:p>
                  </a:txBody>
                  <a:tcPr/>
                </a:tc>
                <a:extLst>
                  <a:ext uri="{0D108BD9-81ED-4DB2-BD59-A6C34878D82A}">
                    <a16:rowId xmlns:a16="http://schemas.microsoft.com/office/drawing/2014/main" val="10010"/>
                  </a:ext>
                </a:extLst>
              </a:tr>
              <a:tr h="358007">
                <a:tc>
                  <a:txBody>
                    <a:bodyPr/>
                    <a:lstStyle/>
                    <a:p>
                      <a:r>
                        <a:rPr lang="en-GB" sz="1600" dirty="0"/>
                        <a:t>&lt;section&gt;</a:t>
                      </a:r>
                    </a:p>
                  </a:txBody>
                  <a:tcPr/>
                </a:tc>
                <a:tc>
                  <a:txBody>
                    <a:bodyPr/>
                    <a:lstStyle/>
                    <a:p>
                      <a:r>
                        <a:rPr lang="en-GB" sz="1600" dirty="0"/>
                        <a:t>Defines a section in a document</a:t>
                      </a:r>
                    </a:p>
                  </a:txBody>
                  <a:tcPr/>
                </a:tc>
                <a:extLst>
                  <a:ext uri="{0D108BD9-81ED-4DB2-BD59-A6C34878D82A}">
                    <a16:rowId xmlns:a16="http://schemas.microsoft.com/office/drawing/2014/main" val="10011"/>
                  </a:ext>
                </a:extLst>
              </a:tr>
              <a:tr h="358007">
                <a:tc>
                  <a:txBody>
                    <a:bodyPr/>
                    <a:lstStyle/>
                    <a:p>
                      <a:r>
                        <a:rPr lang="en-GB" sz="1600" dirty="0"/>
                        <a:t>&lt;summary&gt;</a:t>
                      </a:r>
                    </a:p>
                  </a:txBody>
                  <a:tcPr/>
                </a:tc>
                <a:tc>
                  <a:txBody>
                    <a:bodyPr/>
                    <a:lstStyle/>
                    <a:p>
                      <a:r>
                        <a:rPr lang="en-GB" sz="1600" dirty="0"/>
                        <a:t>Defines a visible heading for a &lt;details&gt; element</a:t>
                      </a:r>
                    </a:p>
                  </a:txBody>
                  <a:tcPr/>
                </a:tc>
                <a:extLst>
                  <a:ext uri="{0D108BD9-81ED-4DB2-BD59-A6C34878D82A}">
                    <a16:rowId xmlns:a16="http://schemas.microsoft.com/office/drawing/2014/main" val="10012"/>
                  </a:ext>
                </a:extLst>
              </a:tr>
              <a:tr h="358007">
                <a:tc>
                  <a:txBody>
                    <a:bodyPr/>
                    <a:lstStyle/>
                    <a:p>
                      <a:r>
                        <a:rPr lang="en-GB" sz="1600" dirty="0"/>
                        <a:t>&lt;time&gt;</a:t>
                      </a:r>
                    </a:p>
                  </a:txBody>
                  <a:tcPr/>
                </a:tc>
                <a:tc>
                  <a:txBody>
                    <a:bodyPr/>
                    <a:lstStyle/>
                    <a:p>
                      <a:r>
                        <a:rPr lang="en-GB" sz="1600" dirty="0"/>
                        <a:t>Defines a date/time</a:t>
                      </a:r>
                    </a:p>
                  </a:txBody>
                  <a:tcPr/>
                </a:tc>
                <a:extLst>
                  <a:ext uri="{0D108BD9-81ED-4DB2-BD59-A6C34878D82A}">
                    <a16:rowId xmlns:a16="http://schemas.microsoft.com/office/drawing/2014/main" val="10013"/>
                  </a:ext>
                </a:extLst>
              </a:tr>
            </a:tbl>
          </a:graphicData>
        </a:graphic>
      </p:graphicFrame>
      <p:sp>
        <p:nvSpPr>
          <p:cNvPr id="5" name="TextBox 4"/>
          <p:cNvSpPr txBox="1"/>
          <p:nvPr/>
        </p:nvSpPr>
        <p:spPr>
          <a:xfrm>
            <a:off x="7092280" y="6581001"/>
            <a:ext cx="1788631" cy="276999"/>
          </a:xfrm>
          <a:prstGeom prst="rect">
            <a:avLst/>
          </a:prstGeom>
          <a:noFill/>
        </p:spPr>
        <p:txBody>
          <a:bodyPr wrap="none" rtlCol="0">
            <a:spAutoFit/>
          </a:bodyPr>
          <a:lstStyle/>
          <a:p>
            <a:r>
              <a:rPr lang="en-GB" sz="1200" dirty="0">
                <a:hlinkClick r:id="rId3"/>
              </a:rPr>
              <a:t>See more on W3Schools </a:t>
            </a:r>
            <a:endParaRPr lang="en-GB" sz="1200" dirty="0"/>
          </a:p>
        </p:txBody>
      </p:sp>
    </p:spTree>
    <p:extLst>
      <p:ext uri="{BB962C8B-B14F-4D97-AF65-F5344CB8AC3E}">
        <p14:creationId xmlns:p14="http://schemas.microsoft.com/office/powerpoint/2010/main" val="248236759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468C5E-6EA0-463E-BCC5-7693692D604E}"/>
              </a:ext>
            </a:extLst>
          </p:cNvPr>
          <p:cNvSpPr>
            <a:spLocks noGrp="1"/>
          </p:cNvSpPr>
          <p:nvPr>
            <p:ph type="title"/>
          </p:nvPr>
        </p:nvSpPr>
        <p:spPr/>
        <p:txBody>
          <a:bodyPr/>
          <a:lstStyle/>
          <a:p>
            <a:r>
              <a:rPr lang="en-GB" dirty="0"/>
              <a:t>HTML5 elements reference</a:t>
            </a:r>
          </a:p>
        </p:txBody>
      </p:sp>
      <p:sp>
        <p:nvSpPr>
          <p:cNvPr id="3" name="Content Placeholder 2">
            <a:extLst>
              <a:ext uri="{FF2B5EF4-FFF2-40B4-BE49-F238E27FC236}">
                <a16:creationId xmlns:a16="http://schemas.microsoft.com/office/drawing/2014/main" id="{F42BF6BB-7E59-4ED6-B046-616C7302F658}"/>
              </a:ext>
            </a:extLst>
          </p:cNvPr>
          <p:cNvSpPr>
            <a:spLocks noGrp="1"/>
          </p:cNvSpPr>
          <p:nvPr>
            <p:ph sz="quarter" idx="1"/>
          </p:nvPr>
        </p:nvSpPr>
        <p:spPr/>
        <p:txBody>
          <a:bodyPr/>
          <a:lstStyle/>
          <a:p>
            <a:r>
              <a:rPr lang="en-GB" dirty="0">
                <a:hlinkClick r:id="rId2"/>
              </a:rPr>
              <a:t>https://developer.mozilla.org/en-US/docs/Web/HTML/Element</a:t>
            </a:r>
            <a:endParaRPr lang="en-GB" dirty="0"/>
          </a:p>
          <a:p>
            <a:r>
              <a:rPr lang="en-GB" dirty="0"/>
              <a:t>A useful list of the HTML elements.</a:t>
            </a:r>
            <a:br>
              <a:rPr lang="en-GB" dirty="0"/>
            </a:br>
            <a:r>
              <a:rPr lang="en-GB" dirty="0"/>
              <a:t>See the “content sectioning” for document organisation.</a:t>
            </a:r>
          </a:p>
        </p:txBody>
      </p:sp>
    </p:spTree>
    <p:extLst>
      <p:ext uri="{BB962C8B-B14F-4D97-AF65-F5344CB8AC3E}">
        <p14:creationId xmlns:p14="http://schemas.microsoft.com/office/powerpoint/2010/main" val="345143400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Example Page Layouts</a:t>
            </a:r>
          </a:p>
        </p:txBody>
      </p:sp>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93498" y="1817376"/>
            <a:ext cx="2028825" cy="11525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099"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59207" y="1817376"/>
            <a:ext cx="2095500" cy="11620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101"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93496" y="3377037"/>
            <a:ext cx="2028825" cy="1343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102" name="Picture 6"/>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961421" y="3377037"/>
            <a:ext cx="2914650" cy="13620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103" name="Picture 7"/>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559207" y="3377037"/>
            <a:ext cx="2095500" cy="14001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104" name="Picture 8"/>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93496" y="4919353"/>
            <a:ext cx="2981325" cy="18097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88379958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3600" dirty="0">
                <a:solidFill>
                  <a:srgbClr val="464646"/>
                </a:solidFill>
              </a:rPr>
              <a:t>Example1 Page Layout using Semantic Elements</a:t>
            </a:r>
            <a:endParaRPr lang="en-GB" dirty="0"/>
          </a:p>
        </p:txBody>
      </p:sp>
      <p:graphicFrame>
        <p:nvGraphicFramePr>
          <p:cNvPr id="4" name="Content Placeholder 3"/>
          <p:cNvGraphicFramePr>
            <a:graphicFrameLocks noGrp="1"/>
          </p:cNvGraphicFramePr>
          <p:nvPr>
            <p:ph sz="quarter" idx="1"/>
          </p:nvPr>
        </p:nvGraphicFramePr>
        <p:xfrm>
          <a:off x="611560" y="1600200"/>
          <a:ext cx="8154615" cy="4587240"/>
        </p:xfrm>
        <a:graphic>
          <a:graphicData uri="http://schemas.openxmlformats.org/drawingml/2006/table">
            <a:tbl>
              <a:tblPr firstRow="1" bandRow="1">
                <a:tableStyleId>{5940675A-B579-460E-94D1-54222C63F5DA}</a:tableStyleId>
              </a:tblPr>
              <a:tblGrid>
                <a:gridCol w="6196744">
                  <a:extLst>
                    <a:ext uri="{9D8B030D-6E8A-4147-A177-3AD203B41FA5}">
                      <a16:colId xmlns:a16="http://schemas.microsoft.com/office/drawing/2014/main" val="20000"/>
                    </a:ext>
                  </a:extLst>
                </a:gridCol>
                <a:gridCol w="1957871">
                  <a:extLst>
                    <a:ext uri="{9D8B030D-6E8A-4147-A177-3AD203B41FA5}">
                      <a16:colId xmlns:a16="http://schemas.microsoft.com/office/drawing/2014/main" val="20001"/>
                    </a:ext>
                  </a:extLst>
                </a:gridCol>
              </a:tblGrid>
              <a:tr h="370840">
                <a:tc gridSpan="2">
                  <a:txBody>
                    <a:bodyPr/>
                    <a:lstStyle/>
                    <a:p>
                      <a:pPr algn="ctr"/>
                      <a:r>
                        <a:rPr lang="en-GB" sz="1800" dirty="0">
                          <a:solidFill>
                            <a:srgbClr val="0000FF"/>
                          </a:solidFill>
                          <a:latin typeface="Consolas" panose="020B0609020204030204" pitchFamily="49" charset="0"/>
                        </a:rPr>
                        <a:t>&lt;</a:t>
                      </a:r>
                      <a:r>
                        <a:rPr lang="en-GB" sz="1800" dirty="0">
                          <a:solidFill>
                            <a:srgbClr val="800000"/>
                          </a:solidFill>
                          <a:latin typeface="Consolas" panose="020B0609020204030204" pitchFamily="49" charset="0"/>
                        </a:rPr>
                        <a:t>header</a:t>
                      </a:r>
                      <a:r>
                        <a:rPr lang="en-GB" sz="1800" dirty="0">
                          <a:solidFill>
                            <a:srgbClr val="0000FF"/>
                          </a:solidFill>
                          <a:latin typeface="Consolas" panose="020B0609020204030204" pitchFamily="49" charset="0"/>
                        </a:rPr>
                        <a:t>&gt;</a:t>
                      </a:r>
                      <a:r>
                        <a:rPr lang="en-GB" dirty="0"/>
                        <a:t>						</a:t>
                      </a:r>
                      <a:r>
                        <a:rPr lang="en-GB" sz="1800" dirty="0">
                          <a:solidFill>
                            <a:srgbClr val="0000FF"/>
                          </a:solidFill>
                          <a:latin typeface="Consolas" panose="020B0609020204030204" pitchFamily="49" charset="0"/>
                        </a:rPr>
                        <a:t>&lt;/</a:t>
                      </a:r>
                      <a:r>
                        <a:rPr lang="en-GB" sz="1800" dirty="0">
                          <a:solidFill>
                            <a:srgbClr val="800000"/>
                          </a:solidFill>
                          <a:latin typeface="Consolas" panose="020B0609020204030204" pitchFamily="49" charset="0"/>
                        </a:rPr>
                        <a:t>header</a:t>
                      </a:r>
                      <a:r>
                        <a:rPr lang="en-GB" sz="1800" dirty="0">
                          <a:solidFill>
                            <a:srgbClr val="0000FF"/>
                          </a:solidFill>
                          <a:latin typeface="Consolas" panose="020B0609020204030204" pitchFamily="49" charset="0"/>
                        </a:rPr>
                        <a:t>&gt;</a:t>
                      </a:r>
                      <a:endParaRPr lang="en-GB" dirty="0"/>
                    </a:p>
                  </a:txBody>
                  <a:tcPr/>
                </a:tc>
                <a:tc hMerge="1">
                  <a:txBody>
                    <a:bodyPr/>
                    <a:lstStyle/>
                    <a:p>
                      <a:endParaRPr lang="en-GB" dirty="0"/>
                    </a:p>
                  </a:txBody>
                  <a:tcPr/>
                </a:tc>
                <a:extLst>
                  <a:ext uri="{0D108BD9-81ED-4DB2-BD59-A6C34878D82A}">
                    <a16:rowId xmlns:a16="http://schemas.microsoft.com/office/drawing/2014/main" val="10000"/>
                  </a:ext>
                </a:extLst>
              </a:tr>
              <a:tr h="370840">
                <a:tc gridSpan="2">
                  <a:txBody>
                    <a:bodyPr/>
                    <a:lstStyle/>
                    <a:p>
                      <a:pPr algn="ctr"/>
                      <a:r>
                        <a:rPr lang="en-GB" sz="1800" dirty="0">
                          <a:solidFill>
                            <a:srgbClr val="0000FF"/>
                          </a:solidFill>
                          <a:latin typeface="Consolas" panose="020B0609020204030204" pitchFamily="49" charset="0"/>
                        </a:rPr>
                        <a:t>&lt;</a:t>
                      </a:r>
                      <a:r>
                        <a:rPr lang="en-GB" sz="1800" dirty="0" err="1">
                          <a:solidFill>
                            <a:srgbClr val="800000"/>
                          </a:solidFill>
                          <a:latin typeface="Consolas" panose="020B0609020204030204" pitchFamily="49" charset="0"/>
                        </a:rPr>
                        <a:t>nav</a:t>
                      </a:r>
                      <a:r>
                        <a:rPr lang="en-GB" sz="1800" dirty="0">
                          <a:solidFill>
                            <a:srgbClr val="0000FF"/>
                          </a:solidFill>
                          <a:latin typeface="Consolas" panose="020B0609020204030204" pitchFamily="49" charset="0"/>
                        </a:rPr>
                        <a:t>&gt;</a:t>
                      </a:r>
                      <a:r>
                        <a:rPr lang="en-GB" dirty="0"/>
                        <a:t>		Menu links		</a:t>
                      </a:r>
                      <a:r>
                        <a:rPr lang="en-GB" sz="1800" dirty="0">
                          <a:solidFill>
                            <a:srgbClr val="0000FF"/>
                          </a:solidFill>
                          <a:latin typeface="Consolas" panose="020B0609020204030204" pitchFamily="49" charset="0"/>
                        </a:rPr>
                        <a:t>&lt;/</a:t>
                      </a:r>
                      <a:r>
                        <a:rPr lang="en-GB" sz="1800" dirty="0" err="1">
                          <a:solidFill>
                            <a:srgbClr val="800000"/>
                          </a:solidFill>
                          <a:latin typeface="Consolas" panose="020B0609020204030204" pitchFamily="49" charset="0"/>
                        </a:rPr>
                        <a:t>nav</a:t>
                      </a:r>
                      <a:r>
                        <a:rPr lang="en-GB" sz="1800" dirty="0">
                          <a:solidFill>
                            <a:srgbClr val="0000FF"/>
                          </a:solidFill>
                          <a:latin typeface="Consolas" panose="020B0609020204030204" pitchFamily="49" charset="0"/>
                        </a:rPr>
                        <a:t>&gt;</a:t>
                      </a:r>
                      <a:endParaRPr lang="en-GB" dirty="0"/>
                    </a:p>
                  </a:txBody>
                  <a:tcPr/>
                </a:tc>
                <a:tc hMerge="1">
                  <a:txBody>
                    <a:bodyPr/>
                    <a:lstStyle/>
                    <a:p>
                      <a:endParaRPr lang="en-GB" dirty="0"/>
                    </a:p>
                  </a:txBody>
                  <a:tcPr/>
                </a:tc>
                <a:extLst>
                  <a:ext uri="{0D108BD9-81ED-4DB2-BD59-A6C34878D82A}">
                    <a16:rowId xmlns:a16="http://schemas.microsoft.com/office/drawing/2014/main" val="10001"/>
                  </a:ext>
                </a:extLst>
              </a:tr>
              <a:tr h="370840">
                <a:tc>
                  <a:txBody>
                    <a:bodyPr/>
                    <a:lstStyle/>
                    <a:p>
                      <a:r>
                        <a:rPr lang="en-GB" sz="1800" dirty="0">
                          <a:solidFill>
                            <a:srgbClr val="0000FF"/>
                          </a:solidFill>
                          <a:latin typeface="Consolas" panose="020B0609020204030204" pitchFamily="49" charset="0"/>
                        </a:rPr>
                        <a:t>&lt;</a:t>
                      </a:r>
                      <a:r>
                        <a:rPr lang="en-GB" sz="1800" dirty="0">
                          <a:solidFill>
                            <a:srgbClr val="800000"/>
                          </a:solidFill>
                          <a:latin typeface="Consolas" panose="020B0609020204030204" pitchFamily="49" charset="0"/>
                        </a:rPr>
                        <a:t>article</a:t>
                      </a:r>
                      <a:r>
                        <a:rPr lang="en-GB" sz="1800" dirty="0">
                          <a:solidFill>
                            <a:srgbClr val="0000FF"/>
                          </a:solidFill>
                          <a:latin typeface="Consolas" panose="020B0609020204030204" pitchFamily="49" charset="0"/>
                        </a:rPr>
                        <a:t>&gt;</a:t>
                      </a:r>
                      <a:endParaRPr lang="en-GB" dirty="0"/>
                    </a:p>
                    <a:p>
                      <a:r>
                        <a:rPr lang="en-GB" dirty="0"/>
                        <a:t>(group content on the page that could stand alone – think of a newspaper article, blog or forum post</a:t>
                      </a:r>
                      <a:r>
                        <a:rPr lang="en-GB" baseline="0" dirty="0"/>
                        <a:t>)</a:t>
                      </a:r>
                      <a:endParaRPr lang="en-GB" dirty="0"/>
                    </a:p>
                    <a:p>
                      <a:endParaRPr lang="en-GB" dirty="0"/>
                    </a:p>
                    <a:p>
                      <a:endParaRPr lang="en-GB" dirty="0"/>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FF"/>
                          </a:solidFill>
                          <a:latin typeface="Consolas" panose="020B0609020204030204" pitchFamily="49" charset="0"/>
                        </a:rPr>
                        <a:t>&lt;/</a:t>
                      </a:r>
                      <a:r>
                        <a:rPr lang="en-GB" sz="1800" dirty="0">
                          <a:solidFill>
                            <a:srgbClr val="800000"/>
                          </a:solidFill>
                          <a:latin typeface="Consolas" panose="020B0609020204030204" pitchFamily="49" charset="0"/>
                        </a:rPr>
                        <a:t>article</a:t>
                      </a:r>
                      <a:r>
                        <a:rPr lang="en-GB" sz="1800" dirty="0">
                          <a:solidFill>
                            <a:srgbClr val="0000FF"/>
                          </a:solidFill>
                          <a:latin typeface="Consolas" panose="020B0609020204030204" pitchFamily="49" charset="0"/>
                        </a:rPr>
                        <a:t>&gt;</a:t>
                      </a:r>
                      <a:endParaRPr lang="en-GB" dirty="0"/>
                    </a:p>
                  </a:txBody>
                  <a:tcPr/>
                </a:tc>
                <a:tc rowSpan="2">
                  <a:txBody>
                    <a:bodyPr/>
                    <a:lstStyle/>
                    <a:p>
                      <a:r>
                        <a:rPr lang="en-GB" sz="1800" dirty="0">
                          <a:solidFill>
                            <a:srgbClr val="0000FF"/>
                          </a:solidFill>
                          <a:latin typeface="Consolas" panose="020B0609020204030204" pitchFamily="49" charset="0"/>
                        </a:rPr>
                        <a:t>&lt;</a:t>
                      </a:r>
                      <a:r>
                        <a:rPr lang="en-GB" sz="1800" dirty="0">
                          <a:solidFill>
                            <a:srgbClr val="800000"/>
                          </a:solidFill>
                          <a:latin typeface="Consolas" panose="020B0609020204030204" pitchFamily="49" charset="0"/>
                        </a:rPr>
                        <a:t>aside</a:t>
                      </a:r>
                      <a:r>
                        <a:rPr lang="en-GB" sz="1800" dirty="0">
                          <a:solidFill>
                            <a:srgbClr val="0000FF"/>
                          </a:solidFill>
                          <a:latin typeface="Consolas" panose="020B0609020204030204" pitchFamily="49" charset="0"/>
                        </a:rPr>
                        <a:t>&gt;</a:t>
                      </a:r>
                      <a:endParaRPr lang="en-GB" dirty="0"/>
                    </a:p>
                    <a:p>
                      <a:r>
                        <a:rPr lang="en-GB" dirty="0"/>
                        <a:t>content aside from the main content – think of sidebar adverts.</a:t>
                      </a:r>
                    </a:p>
                    <a:p>
                      <a:r>
                        <a:rPr lang="en-GB" sz="1800" dirty="0">
                          <a:solidFill>
                            <a:srgbClr val="0000FF"/>
                          </a:solidFill>
                          <a:latin typeface="Consolas" panose="020B0609020204030204" pitchFamily="49" charset="0"/>
                        </a:rPr>
                        <a:t>&lt;/</a:t>
                      </a:r>
                      <a:r>
                        <a:rPr lang="en-GB" sz="1800" dirty="0">
                          <a:solidFill>
                            <a:srgbClr val="800000"/>
                          </a:solidFill>
                          <a:latin typeface="Consolas" panose="020B0609020204030204" pitchFamily="49" charset="0"/>
                        </a:rPr>
                        <a:t>aside</a:t>
                      </a:r>
                      <a:r>
                        <a:rPr lang="en-GB" sz="1800" dirty="0">
                          <a:solidFill>
                            <a:srgbClr val="0000FF"/>
                          </a:solidFill>
                          <a:latin typeface="Consolas" panose="020B0609020204030204" pitchFamily="49" charset="0"/>
                        </a:rPr>
                        <a:t>&gt;</a:t>
                      </a:r>
                      <a:endParaRPr lang="en-GB" dirty="0"/>
                    </a:p>
                  </a:txBody>
                  <a:tcPr/>
                </a:tc>
                <a:extLst>
                  <a:ext uri="{0D108BD9-81ED-4DB2-BD59-A6C34878D82A}">
                    <a16:rowId xmlns:a16="http://schemas.microsoft.com/office/drawing/2014/main" val="10002"/>
                  </a:ext>
                </a:extLst>
              </a:tr>
              <a:tr h="370840">
                <a:tc>
                  <a:txBody>
                    <a:bodyPr/>
                    <a:lstStyle/>
                    <a:p>
                      <a:r>
                        <a:rPr lang="en-GB" sz="1800" dirty="0">
                          <a:solidFill>
                            <a:srgbClr val="0000FF"/>
                          </a:solidFill>
                          <a:latin typeface="Consolas" panose="020B0609020204030204" pitchFamily="49" charset="0"/>
                        </a:rPr>
                        <a:t>&lt;</a:t>
                      </a:r>
                      <a:r>
                        <a:rPr lang="en-GB" sz="1800" dirty="0">
                          <a:solidFill>
                            <a:srgbClr val="800000"/>
                          </a:solidFill>
                          <a:latin typeface="Consolas" panose="020B0609020204030204" pitchFamily="49" charset="0"/>
                        </a:rPr>
                        <a:t>section</a:t>
                      </a:r>
                      <a:r>
                        <a:rPr lang="en-GB" sz="1800" dirty="0">
                          <a:solidFill>
                            <a:srgbClr val="0000FF"/>
                          </a:solidFill>
                          <a:latin typeface="Consolas" panose="020B0609020204030204" pitchFamily="49" charset="0"/>
                        </a:rPr>
                        <a:t>&gt;</a:t>
                      </a:r>
                      <a:endParaRPr lang="en-GB" dirty="0"/>
                    </a:p>
                    <a:p>
                      <a:r>
                        <a:rPr lang="en-GB" dirty="0"/>
                        <a:t>(defines a document</a:t>
                      </a:r>
                      <a:r>
                        <a:rPr lang="en-GB" baseline="0" dirty="0"/>
                        <a:t> section – groups related content in a document, typically with a heading, followed by section content)</a:t>
                      </a:r>
                      <a:endParaRPr lang="en-GB" dirty="0"/>
                    </a:p>
                    <a:p>
                      <a:r>
                        <a:rPr lang="en-GB" sz="1800" dirty="0">
                          <a:solidFill>
                            <a:srgbClr val="0000FF"/>
                          </a:solidFill>
                          <a:latin typeface="Consolas" panose="020B0609020204030204" pitchFamily="49" charset="0"/>
                        </a:rPr>
                        <a:t>&lt;/</a:t>
                      </a:r>
                      <a:r>
                        <a:rPr lang="en-GB" sz="1800" dirty="0">
                          <a:solidFill>
                            <a:srgbClr val="800000"/>
                          </a:solidFill>
                          <a:latin typeface="Consolas" panose="020B0609020204030204" pitchFamily="49" charset="0"/>
                        </a:rPr>
                        <a:t>section</a:t>
                      </a:r>
                      <a:r>
                        <a:rPr lang="en-GB" sz="1800" dirty="0">
                          <a:solidFill>
                            <a:srgbClr val="0000FF"/>
                          </a:solidFill>
                          <a:latin typeface="Consolas" panose="020B0609020204030204" pitchFamily="49" charset="0"/>
                        </a:rPr>
                        <a:t>&gt;</a:t>
                      </a:r>
                      <a:endParaRPr lang="en-GB" dirty="0"/>
                    </a:p>
                  </a:txBody>
                  <a:tcPr/>
                </a:tc>
                <a:tc vMerge="1">
                  <a:txBody>
                    <a:bodyPr/>
                    <a:lstStyle/>
                    <a:p>
                      <a:endParaRPr lang="en-GB" dirty="0"/>
                    </a:p>
                  </a:txBody>
                  <a:tcPr/>
                </a:tc>
                <a:extLst>
                  <a:ext uri="{0D108BD9-81ED-4DB2-BD59-A6C34878D82A}">
                    <a16:rowId xmlns:a16="http://schemas.microsoft.com/office/drawing/2014/main" val="10003"/>
                  </a:ext>
                </a:extLst>
              </a:tr>
              <a:tr h="370840">
                <a:tc gridSpan="2">
                  <a:txBody>
                    <a:bodyPr/>
                    <a:lstStyle/>
                    <a:p>
                      <a:pPr algn="ctr"/>
                      <a:r>
                        <a:rPr lang="en-GB" sz="1800" dirty="0">
                          <a:solidFill>
                            <a:srgbClr val="0000FF"/>
                          </a:solidFill>
                          <a:latin typeface="Consolas" panose="020B0609020204030204" pitchFamily="49" charset="0"/>
                        </a:rPr>
                        <a:t>&lt;</a:t>
                      </a:r>
                      <a:r>
                        <a:rPr lang="en-GB" sz="1800" dirty="0">
                          <a:solidFill>
                            <a:srgbClr val="800000"/>
                          </a:solidFill>
                          <a:latin typeface="Consolas" panose="020B0609020204030204" pitchFamily="49" charset="0"/>
                        </a:rPr>
                        <a:t>footer</a:t>
                      </a:r>
                      <a:r>
                        <a:rPr lang="en-GB" sz="1800" dirty="0">
                          <a:solidFill>
                            <a:srgbClr val="0000FF"/>
                          </a:solidFill>
                          <a:latin typeface="Consolas" panose="020B0609020204030204" pitchFamily="49" charset="0"/>
                        </a:rPr>
                        <a:t>&gt;</a:t>
                      </a:r>
                      <a:r>
                        <a:rPr lang="en-GB" dirty="0"/>
                        <a:t>						</a:t>
                      </a:r>
                      <a:r>
                        <a:rPr lang="en-GB" sz="1800" dirty="0">
                          <a:solidFill>
                            <a:srgbClr val="0000FF"/>
                          </a:solidFill>
                          <a:latin typeface="Consolas" panose="020B0609020204030204" pitchFamily="49" charset="0"/>
                        </a:rPr>
                        <a:t>&lt;/</a:t>
                      </a:r>
                      <a:r>
                        <a:rPr lang="en-GB" sz="1800" dirty="0">
                          <a:solidFill>
                            <a:srgbClr val="800000"/>
                          </a:solidFill>
                          <a:latin typeface="Consolas" panose="020B0609020204030204" pitchFamily="49" charset="0"/>
                        </a:rPr>
                        <a:t>footer</a:t>
                      </a:r>
                      <a:r>
                        <a:rPr lang="en-GB" sz="1800" dirty="0">
                          <a:solidFill>
                            <a:srgbClr val="0000FF"/>
                          </a:solidFill>
                          <a:latin typeface="Consolas" panose="020B0609020204030204" pitchFamily="49" charset="0"/>
                        </a:rPr>
                        <a:t>&gt;</a:t>
                      </a:r>
                      <a:endParaRPr lang="en-GB" dirty="0"/>
                    </a:p>
                  </a:txBody>
                  <a:tcPr/>
                </a:tc>
                <a:tc hMerge="1">
                  <a:txBody>
                    <a:bodyPr/>
                    <a:lstStyle/>
                    <a:p>
                      <a:endParaRPr lang="en-GB" dirty="0"/>
                    </a:p>
                  </a:txBody>
                  <a:tcP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415656576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228600"/>
            <a:ext cx="9073008" cy="824136"/>
          </a:xfrm>
        </p:spPr>
        <p:txBody>
          <a:bodyPr>
            <a:noAutofit/>
          </a:bodyPr>
          <a:lstStyle/>
          <a:p>
            <a:r>
              <a:rPr lang="en-GB" sz="3600" dirty="0"/>
              <a:t>Example2 Page Layout using Semantic Elements</a:t>
            </a:r>
          </a:p>
        </p:txBody>
      </p:sp>
      <p:graphicFrame>
        <p:nvGraphicFramePr>
          <p:cNvPr id="4" name="Content Placeholder 3"/>
          <p:cNvGraphicFramePr>
            <a:graphicFrameLocks noGrp="1"/>
          </p:cNvGraphicFramePr>
          <p:nvPr>
            <p:ph sz="quarter" idx="1"/>
            <p:extLst>
              <p:ext uri="{D42A27DB-BD31-4B8C-83A1-F6EECF244321}">
                <p14:modId xmlns:p14="http://schemas.microsoft.com/office/powerpoint/2010/main" val="2670684758"/>
              </p:ext>
            </p:extLst>
          </p:nvPr>
        </p:nvGraphicFramePr>
        <p:xfrm>
          <a:off x="611560" y="1600200"/>
          <a:ext cx="8154615" cy="5141169"/>
        </p:xfrm>
        <a:graphic>
          <a:graphicData uri="http://schemas.openxmlformats.org/drawingml/2006/table">
            <a:tbl>
              <a:tblPr firstRow="1" bandRow="1">
                <a:tableStyleId>{5940675A-B579-460E-94D1-54222C63F5DA}</a:tableStyleId>
              </a:tblPr>
              <a:tblGrid>
                <a:gridCol w="5760640">
                  <a:extLst>
                    <a:ext uri="{9D8B030D-6E8A-4147-A177-3AD203B41FA5}">
                      <a16:colId xmlns:a16="http://schemas.microsoft.com/office/drawing/2014/main" val="20000"/>
                    </a:ext>
                  </a:extLst>
                </a:gridCol>
                <a:gridCol w="2393975">
                  <a:extLst>
                    <a:ext uri="{9D8B030D-6E8A-4147-A177-3AD203B41FA5}">
                      <a16:colId xmlns:a16="http://schemas.microsoft.com/office/drawing/2014/main" val="20001"/>
                    </a:ext>
                  </a:extLst>
                </a:gridCol>
              </a:tblGrid>
              <a:tr h="391605">
                <a:tc gridSpan="2">
                  <a:txBody>
                    <a:bodyPr/>
                    <a:lstStyle/>
                    <a:p>
                      <a:pPr algn="ctr"/>
                      <a:r>
                        <a:rPr lang="en-GB" sz="1800" dirty="0">
                          <a:solidFill>
                            <a:srgbClr val="0000FF"/>
                          </a:solidFill>
                          <a:latin typeface="Consolas" panose="020B0609020204030204" pitchFamily="49" charset="0"/>
                        </a:rPr>
                        <a:t>&lt;</a:t>
                      </a:r>
                      <a:r>
                        <a:rPr lang="en-GB" sz="1800" dirty="0">
                          <a:solidFill>
                            <a:srgbClr val="800000"/>
                          </a:solidFill>
                          <a:latin typeface="Consolas" panose="020B0609020204030204" pitchFamily="49" charset="0"/>
                        </a:rPr>
                        <a:t>header</a:t>
                      </a:r>
                      <a:r>
                        <a:rPr lang="en-GB" sz="1800" dirty="0">
                          <a:solidFill>
                            <a:srgbClr val="0000FF"/>
                          </a:solidFill>
                          <a:latin typeface="Consolas" panose="020B0609020204030204" pitchFamily="49" charset="0"/>
                        </a:rPr>
                        <a:t>&gt;</a:t>
                      </a:r>
                      <a:r>
                        <a:rPr lang="en-GB" dirty="0"/>
                        <a:t>						</a:t>
                      </a:r>
                      <a:r>
                        <a:rPr lang="en-GB" sz="1800" dirty="0">
                          <a:solidFill>
                            <a:srgbClr val="0000FF"/>
                          </a:solidFill>
                          <a:latin typeface="Consolas" panose="020B0609020204030204" pitchFamily="49" charset="0"/>
                        </a:rPr>
                        <a:t>&lt;/</a:t>
                      </a:r>
                      <a:r>
                        <a:rPr lang="en-GB" sz="1800" dirty="0">
                          <a:solidFill>
                            <a:srgbClr val="800000"/>
                          </a:solidFill>
                          <a:latin typeface="Consolas" panose="020B0609020204030204" pitchFamily="49" charset="0"/>
                        </a:rPr>
                        <a:t>header</a:t>
                      </a:r>
                      <a:r>
                        <a:rPr lang="en-GB" sz="1800" dirty="0">
                          <a:solidFill>
                            <a:srgbClr val="0000FF"/>
                          </a:solidFill>
                          <a:latin typeface="Consolas" panose="020B0609020204030204" pitchFamily="49" charset="0"/>
                        </a:rPr>
                        <a:t>&gt;</a:t>
                      </a:r>
                      <a:endParaRPr lang="en-GB" dirty="0"/>
                    </a:p>
                  </a:txBody>
                  <a:tcPr/>
                </a:tc>
                <a:tc hMerge="1">
                  <a:txBody>
                    <a:bodyPr/>
                    <a:lstStyle/>
                    <a:p>
                      <a:endParaRPr lang="en-GB" dirty="0"/>
                    </a:p>
                  </a:txBody>
                  <a:tcPr/>
                </a:tc>
                <a:extLst>
                  <a:ext uri="{0D108BD9-81ED-4DB2-BD59-A6C34878D82A}">
                    <a16:rowId xmlns:a16="http://schemas.microsoft.com/office/drawing/2014/main" val="10000"/>
                  </a:ext>
                </a:extLst>
              </a:tr>
              <a:tr h="398997">
                <a:tc gridSpan="2">
                  <a:txBody>
                    <a:bodyPr/>
                    <a:lstStyle/>
                    <a:p>
                      <a:pPr algn="ctr"/>
                      <a:r>
                        <a:rPr lang="en-GB" sz="1800" dirty="0">
                          <a:solidFill>
                            <a:srgbClr val="0000FF"/>
                          </a:solidFill>
                          <a:latin typeface="Consolas" panose="020B0609020204030204" pitchFamily="49" charset="0"/>
                        </a:rPr>
                        <a:t>&lt;</a:t>
                      </a:r>
                      <a:r>
                        <a:rPr lang="en-GB" sz="1800" dirty="0" err="1">
                          <a:solidFill>
                            <a:srgbClr val="800000"/>
                          </a:solidFill>
                          <a:latin typeface="Consolas" panose="020B0609020204030204" pitchFamily="49" charset="0"/>
                        </a:rPr>
                        <a:t>nav</a:t>
                      </a:r>
                      <a:r>
                        <a:rPr lang="en-GB" sz="1800" dirty="0">
                          <a:solidFill>
                            <a:srgbClr val="0000FF"/>
                          </a:solidFill>
                          <a:latin typeface="Consolas" panose="020B0609020204030204" pitchFamily="49" charset="0"/>
                        </a:rPr>
                        <a:t>&gt;</a:t>
                      </a:r>
                      <a:r>
                        <a:rPr lang="en-GB" dirty="0"/>
                        <a:t>		Menu links		</a:t>
                      </a:r>
                      <a:r>
                        <a:rPr lang="en-GB" sz="1800" dirty="0">
                          <a:solidFill>
                            <a:srgbClr val="0000FF"/>
                          </a:solidFill>
                          <a:latin typeface="Consolas" panose="020B0609020204030204" pitchFamily="49" charset="0"/>
                        </a:rPr>
                        <a:t>&lt;/</a:t>
                      </a:r>
                      <a:r>
                        <a:rPr lang="en-GB" sz="1800" dirty="0" err="1">
                          <a:solidFill>
                            <a:srgbClr val="800000"/>
                          </a:solidFill>
                          <a:latin typeface="Consolas" panose="020B0609020204030204" pitchFamily="49" charset="0"/>
                        </a:rPr>
                        <a:t>nav</a:t>
                      </a:r>
                      <a:r>
                        <a:rPr lang="en-GB" sz="1800" dirty="0">
                          <a:solidFill>
                            <a:srgbClr val="0000FF"/>
                          </a:solidFill>
                          <a:latin typeface="Consolas" panose="020B0609020204030204" pitchFamily="49" charset="0"/>
                        </a:rPr>
                        <a:t>&gt;</a:t>
                      </a:r>
                      <a:endParaRPr lang="en-GB" dirty="0"/>
                    </a:p>
                  </a:txBody>
                  <a:tcPr/>
                </a:tc>
                <a:tc hMerge="1">
                  <a:txBody>
                    <a:bodyPr/>
                    <a:lstStyle/>
                    <a:p>
                      <a:endParaRPr lang="en-GB" dirty="0"/>
                    </a:p>
                  </a:txBody>
                  <a:tcPr/>
                </a:tc>
                <a:extLst>
                  <a:ext uri="{0D108BD9-81ED-4DB2-BD59-A6C34878D82A}">
                    <a16:rowId xmlns:a16="http://schemas.microsoft.com/office/drawing/2014/main" val="10001"/>
                  </a:ext>
                </a:extLst>
              </a:tr>
              <a:tr h="2124321">
                <a:tc gridSpan="2">
                  <a:txBody>
                    <a:bodyPr/>
                    <a:lstStyle/>
                    <a:p>
                      <a:r>
                        <a:rPr lang="en-GB" sz="1800" dirty="0">
                          <a:solidFill>
                            <a:srgbClr val="0000FF"/>
                          </a:solidFill>
                          <a:latin typeface="Consolas" panose="020B0609020204030204" pitchFamily="49" charset="0"/>
                        </a:rPr>
                        <a:t>&lt;</a:t>
                      </a:r>
                      <a:r>
                        <a:rPr lang="en-GB" sz="1800" dirty="0">
                          <a:solidFill>
                            <a:srgbClr val="800000"/>
                          </a:solidFill>
                          <a:latin typeface="Consolas" panose="020B0609020204030204" pitchFamily="49" charset="0"/>
                        </a:rPr>
                        <a:t>section</a:t>
                      </a:r>
                      <a:r>
                        <a:rPr lang="en-GB" sz="1800" dirty="0">
                          <a:solidFill>
                            <a:srgbClr val="0000FF"/>
                          </a:solidFill>
                          <a:latin typeface="Consolas" panose="020B0609020204030204" pitchFamily="49" charset="0"/>
                        </a:rPr>
                        <a:t>&gt;</a:t>
                      </a:r>
                      <a:endParaRPr lang="en-GB" dirty="0"/>
                    </a:p>
                    <a:p>
                      <a:r>
                        <a:rPr lang="en-GB" dirty="0"/>
                        <a:t>(Possibly a large splash image with some attention grabbing text</a:t>
                      </a:r>
                      <a:r>
                        <a:rPr lang="en-GB" baseline="0" dirty="0"/>
                        <a:t>)</a:t>
                      </a:r>
                      <a:endParaRPr lang="en-GB" dirty="0"/>
                    </a:p>
                    <a:p>
                      <a:endParaRPr lang="en-GB" dirty="0"/>
                    </a:p>
                    <a:p>
                      <a:endParaRPr lang="en-GB" dirty="0"/>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FF"/>
                          </a:solidFill>
                          <a:latin typeface="Consolas" panose="020B0609020204030204" pitchFamily="49" charset="0"/>
                        </a:rPr>
                        <a:t>&lt;/</a:t>
                      </a:r>
                      <a:r>
                        <a:rPr lang="en-GB" sz="1800" dirty="0">
                          <a:solidFill>
                            <a:srgbClr val="800000"/>
                          </a:solidFill>
                          <a:latin typeface="Consolas" panose="020B0609020204030204" pitchFamily="49" charset="0"/>
                        </a:rPr>
                        <a:t>section</a:t>
                      </a:r>
                      <a:r>
                        <a:rPr lang="en-GB" sz="1800" dirty="0">
                          <a:solidFill>
                            <a:srgbClr val="0000FF"/>
                          </a:solidFill>
                          <a:latin typeface="Consolas" panose="020B0609020204030204" pitchFamily="49" charset="0"/>
                        </a:rPr>
                        <a:t>&gt;</a:t>
                      </a:r>
                      <a:endParaRPr lang="en-GB" dirty="0"/>
                    </a:p>
                  </a:txBody>
                  <a:tcPr/>
                </a:tc>
                <a:tc hMerge="1">
                  <a:txBody>
                    <a:bodyPr/>
                    <a:lstStyle/>
                    <a:p>
                      <a:endParaRPr lang="en-GB" dirty="0"/>
                    </a:p>
                  </a:txBody>
                  <a:tcPr/>
                </a:tc>
                <a:extLst>
                  <a:ext uri="{0D108BD9-81ED-4DB2-BD59-A6C34878D82A}">
                    <a16:rowId xmlns:a16="http://schemas.microsoft.com/office/drawing/2014/main" val="10002"/>
                  </a:ext>
                </a:extLst>
              </a:tr>
              <a:tr h="1834641">
                <a:tc>
                  <a:txBody>
                    <a:bodyPr/>
                    <a:lstStyle/>
                    <a:p>
                      <a:r>
                        <a:rPr lang="en-GB" sz="1800" dirty="0">
                          <a:solidFill>
                            <a:srgbClr val="0000FF"/>
                          </a:solidFill>
                          <a:latin typeface="Consolas" panose="020B0609020204030204" pitchFamily="49" charset="0"/>
                        </a:rPr>
                        <a:t>&lt;</a:t>
                      </a:r>
                      <a:r>
                        <a:rPr lang="en-GB" sz="1800" dirty="0">
                          <a:solidFill>
                            <a:srgbClr val="800000"/>
                          </a:solidFill>
                          <a:latin typeface="Consolas" panose="020B0609020204030204" pitchFamily="49" charset="0"/>
                        </a:rPr>
                        <a:t>section</a:t>
                      </a:r>
                      <a:r>
                        <a:rPr lang="en-GB" sz="1800" dirty="0">
                          <a:solidFill>
                            <a:srgbClr val="0000FF"/>
                          </a:solidFill>
                          <a:latin typeface="Consolas" panose="020B0609020204030204" pitchFamily="49" charset="0"/>
                        </a:rPr>
                        <a:t>&gt;</a:t>
                      </a:r>
                      <a:endParaRPr lang="en-GB" dirty="0"/>
                    </a:p>
                    <a:p>
                      <a:r>
                        <a:rPr lang="en-GB" dirty="0"/>
                        <a:t>(defines a document</a:t>
                      </a:r>
                      <a:r>
                        <a:rPr lang="en-GB" baseline="0" dirty="0"/>
                        <a:t> section – groups related content in a document, typically with a heading, followed by section content)</a:t>
                      </a:r>
                      <a:endParaRPr lang="en-GB" dirty="0"/>
                    </a:p>
                    <a:p>
                      <a:r>
                        <a:rPr lang="en-GB" sz="1800" dirty="0">
                          <a:solidFill>
                            <a:srgbClr val="0000FF"/>
                          </a:solidFill>
                          <a:latin typeface="Consolas" panose="020B0609020204030204" pitchFamily="49" charset="0"/>
                        </a:rPr>
                        <a:t>&lt;/</a:t>
                      </a:r>
                      <a:r>
                        <a:rPr lang="en-GB" sz="1800" dirty="0">
                          <a:solidFill>
                            <a:srgbClr val="800000"/>
                          </a:solidFill>
                          <a:latin typeface="Consolas" panose="020B0609020204030204" pitchFamily="49" charset="0"/>
                        </a:rPr>
                        <a:t>section</a:t>
                      </a:r>
                      <a:r>
                        <a:rPr lang="en-GB" sz="1800" dirty="0">
                          <a:solidFill>
                            <a:srgbClr val="0000FF"/>
                          </a:solidFill>
                          <a:latin typeface="Consolas" panose="020B0609020204030204" pitchFamily="49" charset="0"/>
                        </a:rPr>
                        <a:t>&gt;</a:t>
                      </a:r>
                      <a:endParaRPr lang="en-GB" dirty="0"/>
                    </a:p>
                  </a:txBody>
                  <a:tcPr/>
                </a:tc>
                <a:tc>
                  <a:txBody>
                    <a:bodyPr/>
                    <a:lstStyle/>
                    <a:p>
                      <a:r>
                        <a:rPr lang="en-GB" sz="1800" dirty="0">
                          <a:solidFill>
                            <a:srgbClr val="0000FF"/>
                          </a:solidFill>
                          <a:latin typeface="Consolas" panose="020B0609020204030204" pitchFamily="49" charset="0"/>
                        </a:rPr>
                        <a:t>&lt;</a:t>
                      </a:r>
                      <a:r>
                        <a:rPr lang="en-GB" sz="1800" dirty="0">
                          <a:solidFill>
                            <a:srgbClr val="800000"/>
                          </a:solidFill>
                          <a:latin typeface="Consolas" panose="020B0609020204030204" pitchFamily="49" charset="0"/>
                        </a:rPr>
                        <a:t>aside</a:t>
                      </a:r>
                      <a:r>
                        <a:rPr lang="en-GB" sz="1800" dirty="0">
                          <a:solidFill>
                            <a:srgbClr val="0000FF"/>
                          </a:solidFill>
                          <a:latin typeface="Consolas" panose="020B0609020204030204" pitchFamily="49" charset="0"/>
                        </a:rPr>
                        <a:t>&gt;</a:t>
                      </a:r>
                      <a:endParaRPr lang="en-GB" dirty="0"/>
                    </a:p>
                    <a:p>
                      <a:r>
                        <a:rPr lang="en-GB" dirty="0"/>
                        <a:t>(content aside from the main content, maybe with alternate colour scheme) </a:t>
                      </a:r>
                      <a:r>
                        <a:rPr lang="en-GB" sz="1800" dirty="0">
                          <a:solidFill>
                            <a:srgbClr val="0000FF"/>
                          </a:solidFill>
                          <a:latin typeface="Consolas" panose="020B0609020204030204" pitchFamily="49" charset="0"/>
                        </a:rPr>
                        <a:t>&lt;/</a:t>
                      </a:r>
                      <a:r>
                        <a:rPr lang="en-GB" sz="1800" dirty="0">
                          <a:solidFill>
                            <a:srgbClr val="800000"/>
                          </a:solidFill>
                          <a:latin typeface="Consolas" panose="020B0609020204030204" pitchFamily="49" charset="0"/>
                        </a:rPr>
                        <a:t>aside</a:t>
                      </a:r>
                      <a:r>
                        <a:rPr lang="en-GB" sz="1800" dirty="0">
                          <a:solidFill>
                            <a:srgbClr val="0000FF"/>
                          </a:solidFill>
                          <a:latin typeface="Consolas" panose="020B0609020204030204" pitchFamily="49" charset="0"/>
                        </a:rPr>
                        <a:t>&gt;</a:t>
                      </a:r>
                      <a:endParaRPr lang="en-GB" dirty="0"/>
                    </a:p>
                  </a:txBody>
                  <a:tcPr/>
                </a:tc>
                <a:extLst>
                  <a:ext uri="{0D108BD9-81ED-4DB2-BD59-A6C34878D82A}">
                    <a16:rowId xmlns:a16="http://schemas.microsoft.com/office/drawing/2014/main" val="10003"/>
                  </a:ext>
                </a:extLst>
              </a:tr>
              <a:tr h="391605">
                <a:tc gridSpan="2">
                  <a:txBody>
                    <a:bodyPr/>
                    <a:lstStyle/>
                    <a:p>
                      <a:pPr algn="ctr"/>
                      <a:r>
                        <a:rPr lang="en-GB" sz="1800" dirty="0">
                          <a:solidFill>
                            <a:srgbClr val="0000FF"/>
                          </a:solidFill>
                          <a:latin typeface="Consolas" panose="020B0609020204030204" pitchFamily="49" charset="0"/>
                        </a:rPr>
                        <a:t>&lt;</a:t>
                      </a:r>
                      <a:r>
                        <a:rPr lang="en-GB" sz="1800" dirty="0">
                          <a:solidFill>
                            <a:srgbClr val="800000"/>
                          </a:solidFill>
                          <a:latin typeface="Consolas" panose="020B0609020204030204" pitchFamily="49" charset="0"/>
                        </a:rPr>
                        <a:t>footer</a:t>
                      </a:r>
                      <a:r>
                        <a:rPr lang="en-GB" sz="1800" dirty="0">
                          <a:solidFill>
                            <a:srgbClr val="0000FF"/>
                          </a:solidFill>
                          <a:latin typeface="Consolas" panose="020B0609020204030204" pitchFamily="49" charset="0"/>
                        </a:rPr>
                        <a:t>&gt;</a:t>
                      </a:r>
                      <a:r>
                        <a:rPr lang="en-GB" dirty="0"/>
                        <a:t>						</a:t>
                      </a:r>
                      <a:r>
                        <a:rPr lang="en-GB" sz="1800" dirty="0">
                          <a:solidFill>
                            <a:srgbClr val="0000FF"/>
                          </a:solidFill>
                          <a:latin typeface="Consolas" panose="020B0609020204030204" pitchFamily="49" charset="0"/>
                        </a:rPr>
                        <a:t>&lt;/</a:t>
                      </a:r>
                      <a:r>
                        <a:rPr lang="en-GB" sz="1800" dirty="0">
                          <a:solidFill>
                            <a:srgbClr val="800000"/>
                          </a:solidFill>
                          <a:latin typeface="Consolas" panose="020B0609020204030204" pitchFamily="49" charset="0"/>
                        </a:rPr>
                        <a:t>footer</a:t>
                      </a:r>
                      <a:r>
                        <a:rPr lang="en-GB" sz="1800" dirty="0">
                          <a:solidFill>
                            <a:srgbClr val="0000FF"/>
                          </a:solidFill>
                          <a:latin typeface="Consolas" panose="020B0609020204030204" pitchFamily="49" charset="0"/>
                        </a:rPr>
                        <a:t>&gt;</a:t>
                      </a:r>
                      <a:endParaRPr lang="en-GB" dirty="0"/>
                    </a:p>
                  </a:txBody>
                  <a:tcPr/>
                </a:tc>
                <a:tc hMerge="1">
                  <a:txBody>
                    <a:bodyPr/>
                    <a:lstStyle/>
                    <a:p>
                      <a:endParaRPr lang="en-GB" dirty="0"/>
                    </a:p>
                  </a:txBody>
                  <a:tcP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233772556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273D24F-208E-4027-A5CD-0D940EB7FD29}"/>
              </a:ext>
            </a:extLst>
          </p:cNvPr>
          <p:cNvPicPr/>
          <p:nvPr/>
        </p:nvPicPr>
        <p:blipFill>
          <a:blip r:embed="rId3"/>
          <a:stretch>
            <a:fillRect/>
          </a:stretch>
        </p:blipFill>
        <p:spPr>
          <a:xfrm>
            <a:off x="1547664" y="70276"/>
            <a:ext cx="6466473" cy="6813377"/>
          </a:xfrm>
          <a:prstGeom prst="rect">
            <a:avLst/>
          </a:prstGeom>
        </p:spPr>
      </p:pic>
    </p:spTree>
    <p:extLst>
      <p:ext uri="{BB962C8B-B14F-4D97-AF65-F5344CB8AC3E}">
        <p14:creationId xmlns:p14="http://schemas.microsoft.com/office/powerpoint/2010/main" val="337704683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Lab Exercise</a:t>
            </a:r>
          </a:p>
        </p:txBody>
      </p:sp>
      <p:sp>
        <p:nvSpPr>
          <p:cNvPr id="3" name="Content Placeholder 2"/>
          <p:cNvSpPr>
            <a:spLocks noGrp="1"/>
          </p:cNvSpPr>
          <p:nvPr>
            <p:ph sz="quarter" idx="1"/>
          </p:nvPr>
        </p:nvSpPr>
        <p:spPr/>
        <p:txBody>
          <a:bodyPr/>
          <a:lstStyle/>
          <a:p>
            <a:r>
              <a:rPr lang="en-GB" dirty="0"/>
              <a:t>Download the “Two floating sections…” document from moodle.</a:t>
            </a:r>
          </a:p>
          <a:p>
            <a:r>
              <a:rPr lang="en-GB" dirty="0"/>
              <a:t>Type/copy the information into your own html and </a:t>
            </a:r>
            <a:r>
              <a:rPr lang="en-GB" dirty="0" err="1"/>
              <a:t>css</a:t>
            </a:r>
            <a:r>
              <a:rPr lang="en-GB" dirty="0"/>
              <a:t> files and preview</a:t>
            </a:r>
          </a:p>
          <a:p>
            <a:r>
              <a:rPr lang="en-GB" dirty="0"/>
              <a:t>Modify the code so that you insert your own graphics and appropriate colour scheme</a:t>
            </a:r>
          </a:p>
          <a:p>
            <a:r>
              <a:rPr lang="en-GB" dirty="0"/>
              <a:t>Create the additional pages so that the menu/navigation works correctly</a:t>
            </a:r>
          </a:p>
        </p:txBody>
      </p:sp>
    </p:spTree>
    <p:extLst>
      <p:ext uri="{BB962C8B-B14F-4D97-AF65-F5344CB8AC3E}">
        <p14:creationId xmlns:p14="http://schemas.microsoft.com/office/powerpoint/2010/main" val="3286370832"/>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edian">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Office 2">
      <a:majorFont>
        <a:latin typeface="Calibri"/>
        <a:ea typeface=""/>
        <a:cs typeface=""/>
        <a:font script="Jpan" typeface="HGｺﾞｼｯｸM"/>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Cambria"/>
        <a:ea typeface=""/>
        <a:cs typeface=""/>
        <a:font script="Jpan" typeface="HG明朝B"/>
        <a:font script="Hang" typeface="맑은 고딕"/>
        <a:font script="Hans" typeface="黑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Median">
      <a:fillStyleLst>
        <a:solidFill>
          <a:schemeClr val="phClr"/>
        </a:solidFill>
        <a:solidFill>
          <a:schemeClr val="phClr">
            <a:tint val="50000"/>
          </a:schemeClr>
        </a:solidFill>
        <a:solidFill>
          <a:schemeClr val="phClr"/>
        </a:soli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outerShdw blurRad="38100" dist="30000" dir="5400000" rotWithShape="0">
              <a:srgbClr val="000000">
                <a:alpha val="45000"/>
              </a:srgbClr>
            </a:outerShdw>
          </a:effectLst>
        </a:effectStyle>
        <a:effectStyle>
          <a:effectLst>
            <a:outerShdw blurRad="38100" dist="30000" dir="5400000" rotWithShape="0">
              <a:srgbClr val="000000">
                <a:alpha val="45000"/>
              </a:srgbClr>
            </a:outerShdw>
          </a:effectLst>
        </a:effectStyle>
        <a:effectStyle>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phClr"/>
            </a:contourClr>
          </a:sp3d>
        </a:effectStyle>
      </a:effectStyleLst>
      <a:bgFillStyleLst>
        <a:solidFill>
          <a:schemeClr val="phClr"/>
        </a:solidFill>
        <a:blipFill>
          <a:blip xmlns:r="http://schemas.openxmlformats.org/officeDocument/2006/relationships" r:embed="rId1">
            <a:duotone>
              <a:schemeClr val="phClr">
                <a:shade val="90000"/>
                <a:satMod val="140000"/>
              </a:schemeClr>
              <a:schemeClr val="phClr">
                <a:satMod val="120000"/>
              </a:schemeClr>
            </a:duotone>
          </a:blip>
          <a:tile tx="0" ty="0" sx="100000" sy="100000" flip="none" algn="tl"/>
        </a:blipFill>
        <a:blipFill>
          <a:blip xmlns:r="http://schemas.openxmlformats.org/officeDocument/2006/relationships" r:embed="rId2">
            <a:duotone>
              <a:schemeClr val="phClr">
                <a:shade val="90000"/>
                <a:satMod val="140000"/>
              </a:schemeClr>
              <a:schemeClr val="phClr">
                <a:satMod val="12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Control xmlns="http://schemas.microsoft.com/VisualStudio/2011/storyboarding/control">
  <Id Name="System.Storyboarding.Common.TextInput" Revision="1" Stencil="System.Storyboarding.Common" StencilVersion="0.1"/>
</Control>
</file>

<file path=customXml/item2.xml><?xml version="1.0" encoding="utf-8"?>
<Control xmlns="http://schemas.microsoft.com/VisualStudio/2011/storyboarding/control">
  <Id Name="System.Storyboarding.Backgrounds.WebBrowser" Revision="1" Stencil="System.Storyboarding.Backgrounds" StencilVersion="0.1"/>
</Control>
</file>

<file path=customXml/itemProps1.xml><?xml version="1.0" encoding="utf-8"?>
<ds:datastoreItem xmlns:ds="http://schemas.openxmlformats.org/officeDocument/2006/customXml" ds:itemID="{69CA5B40-25F3-41C0-8BBC-13DDE9C63212}">
  <ds:schemaRefs>
    <ds:schemaRef ds:uri="http://schemas.microsoft.com/VisualStudio/2011/storyboarding/control"/>
  </ds:schemaRefs>
</ds:datastoreItem>
</file>

<file path=customXml/itemProps2.xml><?xml version="1.0" encoding="utf-8"?>
<ds:datastoreItem xmlns:ds="http://schemas.openxmlformats.org/officeDocument/2006/customXml" ds:itemID="{EB7B554C-29BD-42EC-82E7-C9EE7367E9A1}">
  <ds:schemaRefs>
    <ds:schemaRef ds:uri="http://schemas.microsoft.com/VisualStudio/2011/storyboarding/control"/>
  </ds:schemaRefs>
</ds:datastoreItem>
</file>

<file path=docProps/app.xml><?xml version="1.0" encoding="utf-8"?>
<Properties xmlns="http://schemas.openxmlformats.org/officeDocument/2006/extended-properties" xmlns:vt="http://schemas.openxmlformats.org/officeDocument/2006/docPropsVTypes">
  <Template>Median</Template>
  <TotalTime>21948</TotalTime>
  <Words>1967</Words>
  <Application>Microsoft Office PowerPoint</Application>
  <PresentationFormat>On-screen Show (4:3)</PresentationFormat>
  <Paragraphs>216</Paragraphs>
  <Slides>28</Slides>
  <Notes>5</Notes>
  <HiddenSlides>0</HiddenSlides>
  <MMClips>0</MMClips>
  <ScaleCrop>false</ScaleCrop>
  <HeadingPairs>
    <vt:vector size="8" baseType="variant">
      <vt:variant>
        <vt:lpstr>Fonts Used</vt:lpstr>
      </vt:variant>
      <vt:variant>
        <vt:i4>7</vt:i4>
      </vt:variant>
      <vt:variant>
        <vt:lpstr>Theme</vt:lpstr>
      </vt:variant>
      <vt:variant>
        <vt:i4>1</vt:i4>
      </vt:variant>
      <vt:variant>
        <vt:lpstr>Slide Titles</vt:lpstr>
      </vt:variant>
      <vt:variant>
        <vt:i4>28</vt:i4>
      </vt:variant>
      <vt:variant>
        <vt:lpstr>Custom Shows</vt:lpstr>
      </vt:variant>
      <vt:variant>
        <vt:i4>1</vt:i4>
      </vt:variant>
    </vt:vector>
  </HeadingPairs>
  <TitlesOfParts>
    <vt:vector size="37" baseType="lpstr">
      <vt:lpstr>Calibri</vt:lpstr>
      <vt:lpstr>Cambria</vt:lpstr>
      <vt:lpstr>charter</vt:lpstr>
      <vt:lpstr>Consolas</vt:lpstr>
      <vt:lpstr>urw-din</vt:lpstr>
      <vt:lpstr>Wingdings</vt:lpstr>
      <vt:lpstr>Wingdings 2</vt:lpstr>
      <vt:lpstr>Median</vt:lpstr>
      <vt:lpstr>Introduction to CSS Pt2</vt:lpstr>
      <vt:lpstr>Today’s Lecture</vt:lpstr>
      <vt:lpstr>Previous session – output was:</vt:lpstr>
      <vt:lpstr>  HTML        CSS</vt:lpstr>
      <vt:lpstr>Testing with null hyperlinks</vt:lpstr>
      <vt:lpstr>Lets add a list and make it a menu selector </vt:lpstr>
      <vt:lpstr>‘Class’ vs ‘id’</vt:lpstr>
      <vt:lpstr>Setting/resetting defaults</vt:lpstr>
      <vt:lpstr>PowerPoint Presentation</vt:lpstr>
      <vt:lpstr>Setting/resetting defaults</vt:lpstr>
      <vt:lpstr>Changing the defaults</vt:lpstr>
      <vt:lpstr>CSS Media Queries</vt:lpstr>
      <vt:lpstr>PowerPoint Presentation</vt:lpstr>
      <vt:lpstr>Semantics</vt:lpstr>
      <vt:lpstr>The semantic web</vt:lpstr>
      <vt:lpstr>Semantic HTML</vt:lpstr>
      <vt:lpstr>Various semantic elements for defining specific parts of web pages are included in HTML5. E.g.</vt:lpstr>
      <vt:lpstr>Semantic HTML</vt:lpstr>
      <vt:lpstr>But what is Semantic HTML?</vt:lpstr>
      <vt:lpstr>PowerPoint Presentation</vt:lpstr>
      <vt:lpstr>Summary</vt:lpstr>
      <vt:lpstr>HTML5 Semantic Elements</vt:lpstr>
      <vt:lpstr>HTML5 elements reference</vt:lpstr>
      <vt:lpstr>Example Page Layouts</vt:lpstr>
      <vt:lpstr>Example1 Page Layout using Semantic Elements</vt:lpstr>
      <vt:lpstr>Example2 Page Layout using Semantic Elements</vt:lpstr>
      <vt:lpstr>PowerPoint Presentation</vt:lpstr>
      <vt:lpstr>Lab Exercise</vt:lpstr>
      <vt:lpstr>Lecture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Kemi Ademoye</dc:creator>
  <cp:lastModifiedBy>Gareth Jones</cp:lastModifiedBy>
  <cp:revision>1490</cp:revision>
  <cp:lastPrinted>2014-09-29T16:21:25Z</cp:lastPrinted>
  <dcterms:created xsi:type="dcterms:W3CDTF">2013-09-18T07:00:31Z</dcterms:created>
  <dcterms:modified xsi:type="dcterms:W3CDTF">2021-02-28T08:50:55Z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fs.IsStoryboard">
    <vt:bool>true</vt:bool>
  </property>
</Properties>
</file>