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318" r:id="rId3"/>
    <p:sldId id="319" r:id="rId4"/>
    <p:sldId id="257" r:id="rId5"/>
    <p:sldId id="320" r:id="rId6"/>
    <p:sldId id="321" r:id="rId7"/>
    <p:sldId id="265" r:id="rId8"/>
    <p:sldId id="264" r:id="rId9"/>
    <p:sldId id="259" r:id="rId10"/>
    <p:sldId id="261" r:id="rId11"/>
    <p:sldId id="263" r:id="rId12"/>
    <p:sldId id="322" r:id="rId13"/>
    <p:sldId id="262" r:id="rId14"/>
    <p:sldId id="26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860FE3-DDB5-9B2D-CE4C-93C2FF9658C7}" v="687" dt="2026-06-11T17:00:22.628"/>
    <p1510:client id="{4882A7EC-CF98-1254-A72F-31D339A646D6}" v="691" dt="2026-06-11T16:20:15.500"/>
    <p1510:client id="{69745B5B-574E-7385-6214-D00A5A2CAD2D}" v="21" dt="2026-06-10T13:13:42.221"/>
    <p1510:client id="{6D6819EA-E137-4B42-E1AC-DC12F45D03D1}" v="457" dt="2026-06-11T16:04:09.908"/>
    <p1510:client id="{91E58839-9F53-E92C-10FD-959F153DB1B0}" v="744" dt="2026-06-11T13:56:31.096"/>
    <p1510:client id="{CB9C06DA-0CA8-2894-C8D8-B31C59F568A8}" v="341" dt="2026-06-11T14:40:28.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825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09018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2099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8034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8091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42694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11614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79981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6280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40210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08800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653193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22511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79815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97168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51641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62124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6/11/2026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68486967"/>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ourses.lumenlearning.com/wm-businesscommunicationmgrs/chapter/working-in-microsoft-excel/"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office.lasakovi.com/excel/zaklady/excel-navod/" TargetMode="External"/><Relationship Id="rId3" Type="http://schemas.openxmlformats.org/officeDocument/2006/relationships/image" Target="../media/image2.png"/><Relationship Id="rId7"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advantedge-training.com/professional-development-courses/" TargetMode="External"/><Relationship Id="rId2" Type="http://schemas.openxmlformats.org/officeDocument/2006/relationships/hyperlink" Target="https://www.theaccessgroup.com/en-gb/blog/hcm-effective-staffscheduling-and-employee/" TargetMode="External"/><Relationship Id="rId1" Type="http://schemas.openxmlformats.org/officeDocument/2006/relationships/slideLayout" Target="../slideLayouts/slideLayout2.xml"/><Relationship Id="rId6" Type="http://schemas.openxmlformats.org/officeDocument/2006/relationships/hyperlink" Target="http://www.applytosupply.com" TargetMode="External"/><Relationship Id="rId5" Type="http://schemas.openxmlformats.org/officeDocument/2006/relationships/hyperlink" Target="https://research.polyu.edu.hk/en/publications/digitalisation-for-optimising-nursing-staff-demand-modelling-and-/" TargetMode="External"/><Relationship Id="rId4" Type="http://schemas.openxmlformats.org/officeDocument/2006/relationships/hyperlink" Target="https://www.cmpa-acpm.ca/en/advice-publications/browse-articles/2020/writing-with-care-word-choice-matters-in-medical-records-and-rep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D4979-06A3-7943-28FF-2FB6521035FD}"/>
              </a:ext>
            </a:extLst>
          </p:cNvPr>
          <p:cNvSpPr>
            <a:spLocks noGrp="1"/>
          </p:cNvSpPr>
          <p:nvPr>
            <p:ph type="ctrTitle"/>
          </p:nvPr>
        </p:nvSpPr>
        <p:spPr>
          <a:xfrm>
            <a:off x="2301923" y="1122363"/>
            <a:ext cx="7818192" cy="608324"/>
          </a:xfrm>
        </p:spPr>
        <p:txBody>
          <a:bodyPr>
            <a:normAutofit/>
          </a:bodyPr>
          <a:lstStyle/>
          <a:p>
            <a:r>
              <a:rPr lang="en-GB" sz="1600">
                <a:solidFill>
                  <a:schemeClr val="tx2">
                    <a:lumMod val="76000"/>
                    <a:lumOff val="24000"/>
                  </a:schemeClr>
                </a:solidFill>
              </a:rPr>
              <a:t>                        </a:t>
            </a:r>
            <a:r>
              <a:rPr lang="en-GB" sz="2000">
                <a:solidFill>
                  <a:schemeClr val="tx2">
                    <a:lumMod val="76000"/>
                    <a:lumOff val="24000"/>
                  </a:schemeClr>
                </a:solidFill>
                <a:latin typeface="Bell MT"/>
                <a:ea typeface="Cambria"/>
              </a:rPr>
              <a:t>WELCOME TO RIVER DALE NURSING HOME</a:t>
            </a:r>
          </a:p>
        </p:txBody>
      </p:sp>
      <p:sp>
        <p:nvSpPr>
          <p:cNvPr id="3" name="Subtitle 2">
            <a:extLst>
              <a:ext uri="{FF2B5EF4-FFF2-40B4-BE49-F238E27FC236}">
                <a16:creationId xmlns:a16="http://schemas.microsoft.com/office/drawing/2014/main" id="{80AA7D4B-A218-D3E5-A003-50BAAFA97667}"/>
              </a:ext>
            </a:extLst>
          </p:cNvPr>
          <p:cNvSpPr>
            <a:spLocks noGrp="1"/>
          </p:cNvSpPr>
          <p:nvPr>
            <p:ph type="subTitle" idx="1"/>
          </p:nvPr>
        </p:nvSpPr>
        <p:spPr>
          <a:xfrm>
            <a:off x="979207" y="2089671"/>
            <a:ext cx="10708040" cy="4217675"/>
          </a:xfrm>
        </p:spPr>
        <p:txBody>
          <a:bodyPr/>
          <a:lstStyle/>
          <a:p>
            <a:endParaRPr lang="en-GB"/>
          </a:p>
        </p:txBody>
      </p:sp>
      <p:pic>
        <p:nvPicPr>
          <p:cNvPr id="7" name="Picture 6" descr="A tree branch with leaves and a sunset&#10;&#10;AI-generated content may be incorrect.">
            <a:extLst>
              <a:ext uri="{FF2B5EF4-FFF2-40B4-BE49-F238E27FC236}">
                <a16:creationId xmlns:a16="http://schemas.microsoft.com/office/drawing/2014/main" id="{158C90F5-4F60-C4A0-22A2-3F7E419DFF6E}"/>
              </a:ext>
            </a:extLst>
          </p:cNvPr>
          <p:cNvPicPr>
            <a:picLocks noChangeAspect="1"/>
          </p:cNvPicPr>
          <p:nvPr/>
        </p:nvPicPr>
        <p:blipFill>
          <a:blip r:embed="rId2"/>
          <a:stretch>
            <a:fillRect/>
          </a:stretch>
        </p:blipFill>
        <p:spPr>
          <a:xfrm>
            <a:off x="972197" y="2084716"/>
            <a:ext cx="10865830" cy="44138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93630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37E5E-4F68-198B-523F-05E4E397B3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0C54A5A-1239-182A-38FB-F9EE143BF21C}"/>
              </a:ext>
            </a:extLst>
          </p:cNvPr>
          <p:cNvSpPr>
            <a:spLocks noGrp="1"/>
          </p:cNvSpPr>
          <p:nvPr>
            <p:ph idx="1"/>
          </p:nvPr>
        </p:nvSpPr>
        <p:spPr/>
        <p:txBody>
          <a:bodyPr vert="horz" lIns="91440" tIns="45720" rIns="91440" bIns="45720" rtlCol="0" anchor="t">
            <a:normAutofit/>
          </a:bodyPr>
          <a:lstStyle/>
          <a:p>
            <a:endParaRPr lang="en-US"/>
          </a:p>
          <a:p>
            <a:endParaRPr lang="en-US"/>
          </a:p>
          <a:p>
            <a:r>
              <a:rPr lang="en-US"/>
              <a:t>Task:  Writing care related documents / care </a:t>
            </a:r>
            <a:r>
              <a:rPr lang="en-US" err="1"/>
              <a:t>documentatio</a:t>
            </a:r>
            <a:r>
              <a:rPr lang="en-US"/>
              <a:t>n</a:t>
            </a:r>
          </a:p>
          <a:p>
            <a:r>
              <a:rPr lang="en-US"/>
              <a:t>Tools used : Word</a:t>
            </a:r>
          </a:p>
          <a:p>
            <a:r>
              <a:rPr lang="en-US"/>
              <a:t>I have chosen to use Word as the appropriate tool for this task for the following reasons</a:t>
            </a:r>
          </a:p>
          <a:p>
            <a:endParaRPr lang="en-US"/>
          </a:p>
        </p:txBody>
      </p:sp>
      <p:sp>
        <p:nvSpPr>
          <p:cNvPr id="4" name="Footer Placeholder 3">
            <a:extLst>
              <a:ext uri="{FF2B5EF4-FFF2-40B4-BE49-F238E27FC236}">
                <a16:creationId xmlns:a16="http://schemas.microsoft.com/office/drawing/2014/main" id="{A2148114-2353-975A-AFCE-EBC5BD9F903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D46BD96D-854B-2273-6A48-7654F23399A7}"/>
              </a:ext>
            </a:extLst>
          </p:cNvPr>
          <p:cNvSpPr>
            <a:spLocks noGrp="1"/>
          </p:cNvSpPr>
          <p:nvPr>
            <p:ph type="sldNum" sz="quarter" idx="12"/>
          </p:nvPr>
        </p:nvSpPr>
        <p:spPr/>
        <p:txBody>
          <a:bodyPr/>
          <a:lstStyle/>
          <a:p>
            <a:fld id="{70EC1AA3-E190-46A4-AF04-8889F5477E2A}" type="slidenum">
              <a:rPr lang="en-US" smtClean="0"/>
              <a:t>2</a:t>
            </a:fld>
            <a:endParaRPr lang="en-US"/>
          </a:p>
        </p:txBody>
      </p:sp>
    </p:spTree>
    <p:extLst>
      <p:ext uri="{BB962C8B-B14F-4D97-AF65-F5344CB8AC3E}">
        <p14:creationId xmlns:p14="http://schemas.microsoft.com/office/powerpoint/2010/main" val="1666317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36951-A7F0-8BD9-B881-AA1D00E14CC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D4040B-77C8-57BC-5131-C6EA6F5011FD}"/>
              </a:ext>
            </a:extLst>
          </p:cNvPr>
          <p:cNvSpPr>
            <a:spLocks noGrp="1"/>
          </p:cNvSpPr>
          <p:nvPr>
            <p:ph idx="1"/>
          </p:nvPr>
        </p:nvSpPr>
        <p:spPr/>
        <p:txBody>
          <a:bodyPr vert="horz" lIns="91440" tIns="45720" rIns="91440" bIns="45720" rtlCol="0" anchor="t">
            <a:normAutofit/>
          </a:bodyPr>
          <a:lstStyle/>
          <a:p>
            <a:r>
              <a:rPr lang="en-US"/>
              <a:t>Structured well formatted documents that are easy to read</a:t>
            </a:r>
          </a:p>
          <a:p>
            <a:pPr>
              <a:buClr>
                <a:srgbClr val="8AD0D6"/>
              </a:buClr>
            </a:pPr>
            <a:r>
              <a:rPr lang="en-US"/>
              <a:t>Create ,edit update and format amazing documents</a:t>
            </a:r>
          </a:p>
          <a:p>
            <a:pPr>
              <a:buClr>
                <a:srgbClr val="8AD0D6"/>
              </a:buClr>
            </a:pPr>
            <a:r>
              <a:rPr lang="en-US"/>
              <a:t>Various templates for different medical needs</a:t>
            </a:r>
          </a:p>
          <a:p>
            <a:pPr>
              <a:buClr>
                <a:srgbClr val="8AD0D6"/>
              </a:buClr>
            </a:pPr>
            <a:r>
              <a:rPr lang="en-US"/>
              <a:t>Built in accuracy to help eliminate </a:t>
            </a:r>
            <a:r>
              <a:rPr lang="en-US" err="1"/>
              <a:t>clincial</a:t>
            </a:r>
            <a:r>
              <a:rPr lang="en-US"/>
              <a:t> errors</a:t>
            </a:r>
          </a:p>
          <a:p>
            <a:pPr>
              <a:buClr>
                <a:srgbClr val="8AD0D6"/>
              </a:buClr>
            </a:pPr>
            <a:r>
              <a:rPr lang="en-US"/>
              <a:t>Password protection</a:t>
            </a:r>
          </a:p>
          <a:p>
            <a:pPr>
              <a:buClr>
                <a:srgbClr val="8AD0D6"/>
              </a:buClr>
            </a:pPr>
            <a:r>
              <a:rPr lang="en-US"/>
              <a:t>Integrates well with Excel and Outlook</a:t>
            </a:r>
          </a:p>
          <a:p>
            <a:pPr>
              <a:buClr>
                <a:srgbClr val="8AD0D6"/>
              </a:buClr>
            </a:pPr>
            <a:r>
              <a:rPr lang="en-US"/>
              <a:t>Medical records can be viewed by other agencies(CMPA, 2024)</a:t>
            </a:r>
          </a:p>
          <a:p>
            <a:pPr>
              <a:buClr>
                <a:srgbClr val="8AD0D6"/>
              </a:buClr>
            </a:pPr>
            <a:endParaRPr lang="en-US"/>
          </a:p>
        </p:txBody>
      </p:sp>
    </p:spTree>
    <p:extLst>
      <p:ext uri="{BB962C8B-B14F-4D97-AF65-F5344CB8AC3E}">
        <p14:creationId xmlns:p14="http://schemas.microsoft.com/office/powerpoint/2010/main" val="1425698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84626A-0FC0-180F-0615-11E4DB00EF96}"/>
              </a:ext>
            </a:extLst>
          </p:cNvPr>
          <p:cNvSpPr>
            <a:spLocks noGrp="1"/>
          </p:cNvSpPr>
          <p:nvPr>
            <p:ph idx="1"/>
          </p:nvPr>
        </p:nvSpPr>
        <p:spPr>
          <a:xfrm>
            <a:off x="514032" y="1232450"/>
            <a:ext cx="6701181" cy="4195481"/>
          </a:xfrm>
        </p:spPr>
        <p:txBody>
          <a:bodyPr vert="horz" lIns="91440" tIns="45720" rIns="91440" bIns="45720" rtlCol="0" anchor="t">
            <a:normAutofit/>
          </a:bodyPr>
          <a:lstStyle/>
          <a:p>
            <a:r>
              <a:rPr lang="en-GB"/>
              <a:t>NAME- KHAZIA BI</a:t>
            </a:r>
          </a:p>
          <a:p>
            <a:r>
              <a:rPr lang="en-GB"/>
              <a:t>STUDENT NO- 2533712</a:t>
            </a:r>
          </a:p>
          <a:p>
            <a:r>
              <a:rPr lang="en-GB"/>
              <a:t>MODULE CODE – 4007</a:t>
            </a:r>
          </a:p>
          <a:p>
            <a:r>
              <a:rPr lang="en-GB"/>
              <a:t>LECTURER – MARKUS KLINGELFUSS</a:t>
            </a:r>
          </a:p>
          <a:p>
            <a:r>
              <a:rPr lang="en-GB"/>
              <a:t>TEAM KHAZIA BI,CATHERINE ANN GIDDINGS</a:t>
            </a:r>
          </a:p>
          <a:p>
            <a:endParaRPr lang="en-GB"/>
          </a:p>
        </p:txBody>
      </p:sp>
      <p:pic>
        <p:nvPicPr>
          <p:cNvPr id="6" name="Picture 5">
            <a:extLst>
              <a:ext uri="{FF2B5EF4-FFF2-40B4-BE49-F238E27FC236}">
                <a16:creationId xmlns:a16="http://schemas.microsoft.com/office/drawing/2014/main" id="{B773D4DD-532A-44A3-33B2-D4E347D7DF3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44854" y="4594424"/>
            <a:ext cx="5211649" cy="1292245"/>
          </a:xfrm>
          <a:prstGeom prst="rect">
            <a:avLst/>
          </a:prstGeom>
        </p:spPr>
      </p:pic>
      <p:sp>
        <p:nvSpPr>
          <p:cNvPr id="7" name="TextBox 6">
            <a:extLst>
              <a:ext uri="{FF2B5EF4-FFF2-40B4-BE49-F238E27FC236}">
                <a16:creationId xmlns:a16="http://schemas.microsoft.com/office/drawing/2014/main" id="{51ABC5FA-3D89-14B1-E8F4-4A1F2C4B1E23}"/>
              </a:ext>
            </a:extLst>
          </p:cNvPr>
          <p:cNvSpPr txBox="1"/>
          <p:nvPr/>
        </p:nvSpPr>
        <p:spPr>
          <a:xfrm>
            <a:off x="5575630" y="5915414"/>
            <a:ext cx="5210175" cy="317500"/>
          </a:xfrm>
          <a:prstGeom prst="rect">
            <a:avLst/>
          </a:prstGeom>
        </p:spPr>
        <p:txBody>
          <a:bodyPr>
            <a:normAutofit fontScale="85000" lnSpcReduction="10000"/>
          </a:bodyPr>
          <a:lstStyle/>
          <a:p>
            <a:r>
              <a:rPr lang="en-US"/>
              <a:t>ThePhoto by PhotoAuthor is licensed under CCYYSA.</a:t>
            </a:r>
          </a:p>
        </p:txBody>
      </p:sp>
    </p:spTree>
    <p:extLst>
      <p:ext uri="{BB962C8B-B14F-4D97-AF65-F5344CB8AC3E}">
        <p14:creationId xmlns:p14="http://schemas.microsoft.com/office/powerpoint/2010/main" val="2831282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6518-4C8C-D493-29E0-C3BC1268AA1C}"/>
              </a:ext>
            </a:extLst>
          </p:cNvPr>
          <p:cNvSpPr>
            <a:spLocks noGrp="1"/>
          </p:cNvSpPr>
          <p:nvPr>
            <p:ph type="title"/>
          </p:nvPr>
        </p:nvSpPr>
        <p:spPr/>
        <p:txBody>
          <a:bodyPr/>
          <a:lstStyle/>
          <a:p>
            <a:r>
              <a:rPr lang="en-US"/>
              <a:t>How Word improves efficiency </a:t>
            </a:r>
          </a:p>
        </p:txBody>
      </p:sp>
      <p:sp>
        <p:nvSpPr>
          <p:cNvPr id="3" name="Content Placeholder 2">
            <a:extLst>
              <a:ext uri="{FF2B5EF4-FFF2-40B4-BE49-F238E27FC236}">
                <a16:creationId xmlns:a16="http://schemas.microsoft.com/office/drawing/2014/main" id="{322C07E6-6BF4-37A8-1AB5-BBDFA34D9626}"/>
              </a:ext>
            </a:extLst>
          </p:cNvPr>
          <p:cNvSpPr>
            <a:spLocks noGrp="1"/>
          </p:cNvSpPr>
          <p:nvPr>
            <p:ph idx="1"/>
          </p:nvPr>
        </p:nvSpPr>
        <p:spPr/>
        <p:txBody>
          <a:bodyPr vert="horz" lIns="91440" tIns="45720" rIns="91440" bIns="45720" rtlCol="0" anchor="t">
            <a:normAutofit/>
          </a:bodyPr>
          <a:lstStyle/>
          <a:p>
            <a:r>
              <a:rPr lang="en-US"/>
              <a:t>Time saving eliminating sending emails back and forth</a:t>
            </a:r>
          </a:p>
          <a:p>
            <a:pPr>
              <a:buClr>
                <a:srgbClr val="8AD0D6"/>
              </a:buClr>
            </a:pPr>
            <a:r>
              <a:rPr lang="en-US"/>
              <a:t>Multiple team members can work on the same documents if </a:t>
            </a:r>
            <a:r>
              <a:rPr lang="en-US" err="1"/>
              <a:t>neede</a:t>
            </a:r>
            <a:r>
              <a:rPr lang="en-US"/>
              <a:t>d</a:t>
            </a:r>
          </a:p>
          <a:p>
            <a:pPr>
              <a:buClr>
                <a:srgbClr val="8AD0D6"/>
              </a:buClr>
            </a:pPr>
            <a:r>
              <a:rPr lang="en-US"/>
              <a:t>Documents can be saved to the cloud</a:t>
            </a:r>
          </a:p>
          <a:p>
            <a:pPr>
              <a:buClr>
                <a:srgbClr val="8AD0D6"/>
              </a:buClr>
            </a:pPr>
            <a:r>
              <a:rPr lang="en-US"/>
              <a:t>Real-time editing can enhance communication within team or with clients(Advantage training &amp; consulting 2024)</a:t>
            </a:r>
          </a:p>
          <a:p>
            <a:pPr>
              <a:buClr>
                <a:srgbClr val="8AD0D6"/>
              </a:buClr>
            </a:pPr>
            <a:endParaRPr lang="en-US"/>
          </a:p>
        </p:txBody>
      </p:sp>
    </p:spTree>
    <p:extLst>
      <p:ext uri="{BB962C8B-B14F-4D97-AF65-F5344CB8AC3E}">
        <p14:creationId xmlns:p14="http://schemas.microsoft.com/office/powerpoint/2010/main" val="1640684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4C48A-F35F-9358-7515-2165D9014CAB}"/>
              </a:ext>
            </a:extLst>
          </p:cNvPr>
          <p:cNvSpPr>
            <a:spLocks noGrp="1"/>
          </p:cNvSpPr>
          <p:nvPr>
            <p:ph type="title"/>
          </p:nvPr>
        </p:nvSpPr>
        <p:spPr/>
        <p:txBody>
          <a:bodyPr/>
          <a:lstStyle/>
          <a:p>
            <a:r>
              <a:rPr lang="en-US"/>
              <a:t>Limitations of Word</a:t>
            </a:r>
          </a:p>
        </p:txBody>
      </p:sp>
      <p:sp>
        <p:nvSpPr>
          <p:cNvPr id="3" name="Content Placeholder 2">
            <a:extLst>
              <a:ext uri="{FF2B5EF4-FFF2-40B4-BE49-F238E27FC236}">
                <a16:creationId xmlns:a16="http://schemas.microsoft.com/office/drawing/2014/main" id="{4FCE80FD-56F6-390B-ABDA-7176CC76E990}"/>
              </a:ext>
            </a:extLst>
          </p:cNvPr>
          <p:cNvSpPr>
            <a:spLocks noGrp="1"/>
          </p:cNvSpPr>
          <p:nvPr>
            <p:ph idx="1"/>
          </p:nvPr>
        </p:nvSpPr>
        <p:spPr/>
        <p:txBody>
          <a:bodyPr vert="horz" lIns="91440" tIns="45720" rIns="91440" bIns="45720" rtlCol="0" anchor="t">
            <a:normAutofit lnSpcReduction="10000"/>
          </a:bodyPr>
          <a:lstStyle/>
          <a:p>
            <a:r>
              <a:rPr lang="en-US"/>
              <a:t>Privacy vulnerabilities because it is not a specialized software.</a:t>
            </a:r>
          </a:p>
          <a:p>
            <a:pPr>
              <a:buClr>
                <a:srgbClr val="8AD0D6"/>
              </a:buClr>
            </a:pPr>
            <a:r>
              <a:rPr lang="en-US"/>
              <a:t>Inadequate data capture and tampering risks unless documents are locked down</a:t>
            </a:r>
          </a:p>
          <a:p>
            <a:pPr>
              <a:buClr>
                <a:srgbClr val="8AD0D6"/>
              </a:buClr>
            </a:pPr>
            <a:r>
              <a:rPr lang="en-US"/>
              <a:t>Word documents are in flat text and </a:t>
            </a:r>
            <a:r>
              <a:rPr lang="en-US" err="1"/>
              <a:t>canno</a:t>
            </a:r>
            <a:r>
              <a:rPr lang="en-US"/>
              <a:t>t alert staff to a severe drug allergy or connect to broader pharmacy or healthcare networks.</a:t>
            </a:r>
          </a:p>
          <a:p>
            <a:pPr>
              <a:buClr>
                <a:srgbClr val="8AD0D6"/>
              </a:buClr>
            </a:pPr>
            <a:r>
              <a:rPr lang="en-US"/>
              <a:t>Poor accessibility if visually impaired due to unstructured tags and headings</a:t>
            </a:r>
          </a:p>
          <a:p>
            <a:pPr>
              <a:buClr>
                <a:srgbClr val="8AD0D6"/>
              </a:buClr>
            </a:pPr>
            <a:r>
              <a:rPr lang="en-US"/>
              <a:t>Word sometimes cannot accommodate other digital record formats.</a:t>
            </a:r>
          </a:p>
          <a:p>
            <a:pPr>
              <a:buClr>
                <a:srgbClr val="8AD0D6"/>
              </a:buClr>
            </a:pPr>
            <a:r>
              <a:rPr lang="en-US"/>
              <a:t>Lack of real time audit trials and word not recording who accessed the file.(Quality Care Commission, </a:t>
            </a:r>
            <a:r>
              <a:rPr lang="en-US" err="1"/>
              <a:t>nd</a:t>
            </a:r>
            <a:r>
              <a:rPr lang="en-US"/>
              <a:t>)</a:t>
            </a:r>
          </a:p>
        </p:txBody>
      </p:sp>
    </p:spTree>
    <p:extLst>
      <p:ext uri="{BB962C8B-B14F-4D97-AF65-F5344CB8AC3E}">
        <p14:creationId xmlns:p14="http://schemas.microsoft.com/office/powerpoint/2010/main" val="1924276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6B0017-9206-86AE-F9AA-5987FA42301A}"/>
              </a:ext>
            </a:extLst>
          </p:cNvPr>
          <p:cNvSpPr>
            <a:spLocks noGrp="1"/>
          </p:cNvSpPr>
          <p:nvPr>
            <p:ph sz="half" idx="1"/>
          </p:nvPr>
        </p:nvSpPr>
        <p:spPr>
          <a:xfrm>
            <a:off x="648930" y="2438400"/>
            <a:ext cx="6188189" cy="3785419"/>
          </a:xfrm>
        </p:spPr>
        <p:txBody>
          <a:bodyPr vert="horz" lIns="91440" tIns="45720" rIns="91440" bIns="45720" rtlCol="0" anchor="t">
            <a:normAutofit/>
          </a:bodyPr>
          <a:lstStyle/>
          <a:p>
            <a:r>
              <a:rPr lang="en-US">
                <a:solidFill>
                  <a:srgbClr val="FFFFFF"/>
                </a:solidFill>
              </a:rPr>
              <a:t>Hi everyone </a:t>
            </a:r>
            <a:r>
              <a:rPr lang="en-US" err="1">
                <a:solidFill>
                  <a:srgbClr val="FFFFFF"/>
                </a:solidFill>
              </a:rPr>
              <a:t>im</a:t>
            </a:r>
            <a:r>
              <a:rPr lang="en-US">
                <a:solidFill>
                  <a:srgbClr val="FFFFFF"/>
                </a:solidFill>
              </a:rPr>
              <a:t> </a:t>
            </a:r>
            <a:r>
              <a:rPr lang="en-US" err="1">
                <a:solidFill>
                  <a:srgbClr val="FFFFFF"/>
                </a:solidFill>
              </a:rPr>
              <a:t>Khazia</a:t>
            </a:r>
            <a:r>
              <a:rPr lang="en-US">
                <a:solidFill>
                  <a:srgbClr val="FFFFFF"/>
                </a:solidFill>
              </a:rPr>
              <a:t> today I will be discussing staff scheduling.                 </a:t>
            </a:r>
          </a:p>
          <a:p>
            <a:r>
              <a:rPr lang="en-US">
                <a:solidFill>
                  <a:srgbClr val="FFFFFF"/>
                </a:solidFill>
              </a:rPr>
              <a:t> The </a:t>
            </a:r>
            <a:r>
              <a:rPr lang="en-US" err="1">
                <a:solidFill>
                  <a:srgbClr val="FFFFFF"/>
                </a:solidFill>
              </a:rPr>
              <a:t>programme</a:t>
            </a:r>
            <a:r>
              <a:rPr lang="en-US">
                <a:solidFill>
                  <a:srgbClr val="FFFFFF"/>
                </a:solidFill>
              </a:rPr>
              <a:t> tool I will be using is Microsoft Excel</a:t>
            </a:r>
          </a:p>
          <a:p>
            <a:r>
              <a:rPr lang="en-US">
                <a:solidFill>
                  <a:srgbClr val="FFFFFF"/>
                </a:solidFill>
              </a:rPr>
              <a:t>Why I believe this tool is suitable for the staff schedules and </a:t>
            </a:r>
            <a:r>
              <a:rPr lang="en-US" err="1">
                <a:solidFill>
                  <a:srgbClr val="FFFFFF"/>
                </a:solidFill>
              </a:rPr>
              <a:t>rotas</a:t>
            </a:r>
          </a:p>
          <a:p>
            <a:r>
              <a:rPr lang="en-US">
                <a:solidFill>
                  <a:srgbClr val="FFFFFF"/>
                </a:solidFill>
              </a:rPr>
              <a:t>How this will improve efficiency in scheduling</a:t>
            </a:r>
          </a:p>
          <a:p>
            <a:r>
              <a:rPr lang="en-US">
                <a:solidFill>
                  <a:srgbClr val="FFFFFF"/>
                </a:solidFill>
              </a:rPr>
              <a:t>advantages and limitations of using this chosen tool in a nursing home</a:t>
            </a:r>
          </a:p>
        </p:txBody>
      </p:sp>
      <p:sp>
        <p:nvSpPr>
          <p:cNvPr id="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a:extLst>
              <a:ext uri="{FF2B5EF4-FFF2-40B4-BE49-F238E27FC236}">
                <a16:creationId xmlns:a16="http://schemas.microsoft.com/office/drawing/2014/main" id="{4F2E5167-5BF3-ECD7-6444-E445427353AD}"/>
              </a:ext>
            </a:extLst>
          </p:cNvPr>
          <p:cNvPicPr>
            <a:picLocks noGrp="1" noChangeAspect="1"/>
          </p:cNvPicPr>
          <p:nvPr>
            <p:ph sz="half" idx="2"/>
          </p:nvPr>
        </p:nvPicPr>
        <p:blipFill>
          <a:blip r:embed="rId7">
            <a:extLst>
              <a:ext uri="{837473B0-CC2E-450A-ABE3-18F120FF3D39}">
                <a1611:picAttrSrcUrl xmlns:a1611="http://schemas.microsoft.com/office/drawing/2016/11/main" r:id="rId8"/>
              </a:ext>
            </a:extLst>
          </a:blip>
          <a:srcRect l="1426" r="14260"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9" name="Title 8">
            <a:extLst>
              <a:ext uri="{FF2B5EF4-FFF2-40B4-BE49-F238E27FC236}">
                <a16:creationId xmlns:a16="http://schemas.microsoft.com/office/drawing/2014/main" id="{A61C1DA8-A631-11AC-D1BF-8DBDB24AA0C9}"/>
              </a:ext>
            </a:extLst>
          </p:cNvPr>
          <p:cNvSpPr>
            <a:spLocks noGrp="1"/>
          </p:cNvSpPr>
          <p:nvPr>
            <p:ph type="title"/>
          </p:nvPr>
        </p:nvSpPr>
        <p:spPr/>
        <p:txBody>
          <a:bodyPr/>
          <a:lstStyle/>
          <a:p>
            <a:r>
              <a:rPr lang="en-GB"/>
              <a:t>Overview</a:t>
            </a:r>
          </a:p>
        </p:txBody>
      </p:sp>
      <p:sp>
        <p:nvSpPr>
          <p:cNvPr id="10" name="Title 1">
            <a:extLst>
              <a:ext uri="{FF2B5EF4-FFF2-40B4-BE49-F238E27FC236}">
                <a16:creationId xmlns:a16="http://schemas.microsoft.com/office/drawing/2014/main" id="{E59FE0FA-A704-BF0A-F996-7B1E80F070C8}"/>
              </a:ext>
            </a:extLst>
          </p:cNvPr>
          <p:cNvSpPr>
            <a:spLocks noGrp="1"/>
          </p:cNvSpPr>
          <p:nvPr/>
        </p:nvSpPr>
        <p:spPr>
          <a:xfrm>
            <a:off x="7679459" y="6279569"/>
            <a:ext cx="4045964" cy="385869"/>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US" sz="1000" err="1">
                <a:solidFill>
                  <a:srgbClr val="EBEBEB"/>
                </a:solidFill>
              </a:rPr>
              <a:t>ThePhoto</a:t>
            </a:r>
            <a:r>
              <a:rPr lang="en-US" sz="1000">
                <a:solidFill>
                  <a:srgbClr val="EBEBEB"/>
                </a:solidFill>
              </a:rPr>
              <a:t> by </a:t>
            </a:r>
            <a:r>
              <a:rPr lang="en-US" sz="1000" err="1">
                <a:solidFill>
                  <a:srgbClr val="EBEBEB"/>
                </a:solidFill>
              </a:rPr>
              <a:t>PhotoAuthor</a:t>
            </a:r>
            <a:r>
              <a:rPr lang="en-US" sz="1000">
                <a:solidFill>
                  <a:srgbClr val="EBEBEB"/>
                </a:solidFill>
              </a:rPr>
              <a:t> is licensed under CCYYSA.</a:t>
            </a:r>
          </a:p>
        </p:txBody>
      </p:sp>
    </p:spTree>
    <p:extLst>
      <p:ext uri="{BB962C8B-B14F-4D97-AF65-F5344CB8AC3E}">
        <p14:creationId xmlns:p14="http://schemas.microsoft.com/office/powerpoint/2010/main" val="2825851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7B91C-4D50-669B-B8AD-9833C4489F47}"/>
              </a:ext>
            </a:extLst>
          </p:cNvPr>
          <p:cNvSpPr>
            <a:spLocks noGrp="1"/>
          </p:cNvSpPr>
          <p:nvPr>
            <p:ph type="title"/>
          </p:nvPr>
        </p:nvSpPr>
        <p:spPr/>
        <p:txBody>
          <a:bodyPr/>
          <a:lstStyle/>
          <a:p>
            <a:r>
              <a:rPr lang="en-GB"/>
              <a:t>Why is the tool useful? </a:t>
            </a:r>
          </a:p>
        </p:txBody>
      </p:sp>
      <p:sp>
        <p:nvSpPr>
          <p:cNvPr id="3" name="Content Placeholder 2">
            <a:extLst>
              <a:ext uri="{FF2B5EF4-FFF2-40B4-BE49-F238E27FC236}">
                <a16:creationId xmlns:a16="http://schemas.microsoft.com/office/drawing/2014/main" id="{7B1160EF-CEEA-9EC9-254C-375CFFB8D380}"/>
              </a:ext>
            </a:extLst>
          </p:cNvPr>
          <p:cNvSpPr>
            <a:spLocks noGrp="1"/>
          </p:cNvSpPr>
          <p:nvPr>
            <p:ph idx="1"/>
          </p:nvPr>
        </p:nvSpPr>
        <p:spPr>
          <a:xfrm>
            <a:off x="873275" y="2656767"/>
            <a:ext cx="8946541" cy="4195481"/>
          </a:xfrm>
        </p:spPr>
        <p:txBody>
          <a:bodyPr vert="horz" lIns="91440" tIns="45720" rIns="91440" bIns="45720" rtlCol="0" anchor="t">
            <a:normAutofit/>
          </a:bodyPr>
          <a:lstStyle/>
          <a:p>
            <a:r>
              <a:rPr lang="en-GB"/>
              <a:t>Good for administrative duties as well as improving data management</a:t>
            </a:r>
          </a:p>
          <a:p>
            <a:r>
              <a:rPr lang="en-GB"/>
              <a:t>Efficiency outcomes also good for incident reporting, interventions by whom in charge</a:t>
            </a:r>
          </a:p>
          <a:p>
            <a:r>
              <a:rPr lang="en-GB"/>
              <a:t>Good form of data management including residents timeline of care, medication administration, access to residents information these just a few points based on my past experience working with residents in care.</a:t>
            </a:r>
          </a:p>
          <a:p>
            <a:endParaRPr lang="en-GB"/>
          </a:p>
          <a:p>
            <a:endParaRPr lang="en-GB"/>
          </a:p>
        </p:txBody>
      </p:sp>
      <p:pic>
        <p:nvPicPr>
          <p:cNvPr id="4" name="Graphic 3" descr="Woman holding a laptop">
            <a:extLst>
              <a:ext uri="{FF2B5EF4-FFF2-40B4-BE49-F238E27FC236}">
                <a16:creationId xmlns:a16="http://schemas.microsoft.com/office/drawing/2014/main" id="{5DC89EE0-3AF4-43ED-1763-E49482CC1F7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921187" y="4450691"/>
            <a:ext cx="1781175" cy="1809750"/>
          </a:xfrm>
          <a:prstGeom prst="rect">
            <a:avLst/>
          </a:prstGeom>
        </p:spPr>
      </p:pic>
    </p:spTree>
    <p:extLst>
      <p:ext uri="{BB962C8B-B14F-4D97-AF65-F5344CB8AC3E}">
        <p14:creationId xmlns:p14="http://schemas.microsoft.com/office/powerpoint/2010/main" val="377064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BB3C7-2478-D7CB-58D5-0F858E051F68}"/>
              </a:ext>
            </a:extLst>
          </p:cNvPr>
          <p:cNvSpPr>
            <a:spLocks noGrp="1"/>
          </p:cNvSpPr>
          <p:nvPr>
            <p:ph type="title"/>
          </p:nvPr>
        </p:nvSpPr>
        <p:spPr/>
        <p:txBody>
          <a:bodyPr/>
          <a:lstStyle/>
          <a:p>
            <a:r>
              <a:rPr lang="en-GB"/>
              <a:t>Describing suitable staff scheduling within the nursing home</a:t>
            </a:r>
          </a:p>
        </p:txBody>
      </p:sp>
      <p:sp>
        <p:nvSpPr>
          <p:cNvPr id="3" name="Content Placeholder 2">
            <a:extLst>
              <a:ext uri="{FF2B5EF4-FFF2-40B4-BE49-F238E27FC236}">
                <a16:creationId xmlns:a16="http://schemas.microsoft.com/office/drawing/2014/main" id="{6169B5C1-3DBF-46C1-456E-2DAF86C4ACEF}"/>
              </a:ext>
            </a:extLst>
          </p:cNvPr>
          <p:cNvSpPr>
            <a:spLocks noGrp="1"/>
          </p:cNvSpPr>
          <p:nvPr>
            <p:ph idx="1"/>
          </p:nvPr>
        </p:nvSpPr>
        <p:spPr/>
        <p:txBody>
          <a:bodyPr vert="horz" lIns="91440" tIns="45720" rIns="91440" bIns="45720" rtlCol="0" anchor="t">
            <a:normAutofit/>
          </a:bodyPr>
          <a:lstStyle/>
          <a:p>
            <a:r>
              <a:rPr lang="en-GB"/>
              <a:t>"effective scheduling of staff can give you flexibility and improve the work-life balance of employees. Work-life balance plays an integral part in the mental and physical wellbeing of employees:"(access HR Featured,2025)</a:t>
            </a:r>
            <a:endParaRPr lang="en-US"/>
          </a:p>
          <a:p>
            <a:pPr>
              <a:buClr>
                <a:srgbClr val="8AD0D6"/>
              </a:buClr>
            </a:pPr>
            <a:r>
              <a:rPr lang="en-GB"/>
              <a:t> Staff scheduling secures what each team members dates and times of each shift are.</a:t>
            </a:r>
          </a:p>
          <a:p>
            <a:r>
              <a:rPr lang="en-GB"/>
              <a:t>Its excellent way for planning Coverage for annual leave or anyone of sick.</a:t>
            </a:r>
          </a:p>
          <a:p>
            <a:pPr>
              <a:buClr>
                <a:srgbClr val="8AD0D6"/>
              </a:buClr>
            </a:pPr>
            <a:r>
              <a:rPr lang="en-GB"/>
              <a:t>Excel also allows you to leave any additional  key information or message for a member of staff.</a:t>
            </a:r>
          </a:p>
          <a:p>
            <a:endParaRPr lang="en-GB"/>
          </a:p>
        </p:txBody>
      </p:sp>
    </p:spTree>
    <p:extLst>
      <p:ext uri="{BB962C8B-B14F-4D97-AF65-F5344CB8AC3E}">
        <p14:creationId xmlns:p14="http://schemas.microsoft.com/office/powerpoint/2010/main" val="52756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F9C2-D5C6-CD94-7E49-60455878925C}"/>
              </a:ext>
            </a:extLst>
          </p:cNvPr>
          <p:cNvSpPr>
            <a:spLocks noGrp="1"/>
          </p:cNvSpPr>
          <p:nvPr>
            <p:ph type="title"/>
          </p:nvPr>
        </p:nvSpPr>
        <p:spPr>
          <a:xfrm>
            <a:off x="646111" y="452718"/>
            <a:ext cx="9404723" cy="940455"/>
          </a:xfrm>
        </p:spPr>
        <p:txBody>
          <a:bodyPr/>
          <a:lstStyle/>
          <a:p>
            <a:r>
              <a:rPr lang="en-GB"/>
              <a:t>        Selecting Microsoft 365 Excel </a:t>
            </a:r>
          </a:p>
        </p:txBody>
      </p:sp>
      <p:sp>
        <p:nvSpPr>
          <p:cNvPr id="3" name="Content Placeholder 2">
            <a:extLst>
              <a:ext uri="{FF2B5EF4-FFF2-40B4-BE49-F238E27FC236}">
                <a16:creationId xmlns:a16="http://schemas.microsoft.com/office/drawing/2014/main" id="{885973DA-489F-5E61-68CA-61CCE3606B02}"/>
              </a:ext>
            </a:extLst>
          </p:cNvPr>
          <p:cNvSpPr>
            <a:spLocks noGrp="1"/>
          </p:cNvSpPr>
          <p:nvPr>
            <p:ph idx="1"/>
          </p:nvPr>
        </p:nvSpPr>
        <p:spPr/>
        <p:txBody>
          <a:bodyPr vert="horz" lIns="91440" tIns="45720" rIns="91440" bIns="45720" rtlCol="0" anchor="t">
            <a:normAutofit/>
          </a:bodyPr>
          <a:lstStyle/>
          <a:p>
            <a:r>
              <a:rPr lang="en-GB">
                <a:latin typeface="Source Sans Pro"/>
                <a:ea typeface="Source Sans Pro"/>
              </a:rPr>
              <a:t>There are many attentive good reasons  we can use excel in different ways in a nursing home can help with organising  residents files , medication distribution  , organising shift rotas planning</a:t>
            </a:r>
            <a:endParaRPr lang="en-US"/>
          </a:p>
          <a:p>
            <a:r>
              <a:rPr lang="en-GB">
                <a:latin typeface="Source Sans Pro"/>
                <a:ea typeface="Source Sans Pro"/>
              </a:rPr>
              <a:t>"The increasing need for improving the utilisation of existing nursing staff and better workload distribution has made nursing staff demand modelling and nurse scheduling critical. However, both rely on human experience, often leading to ineffective planning." (</a:t>
            </a:r>
            <a:r>
              <a:rPr lang="en-GB" err="1">
                <a:latin typeface="Source Sans Pro"/>
                <a:ea typeface="Source Sans Pro"/>
              </a:rPr>
              <a:t>Elaervier</a:t>
            </a:r>
            <a:r>
              <a:rPr lang="en-GB">
                <a:latin typeface="Source Sans Pro"/>
                <a:ea typeface="Source Sans Pro"/>
              </a:rPr>
              <a:t> march 2021 article 120512 vol 164)</a:t>
            </a:r>
            <a:endParaRPr lang="en-GB"/>
          </a:p>
          <a:p>
            <a:r>
              <a:rPr lang="en-GB">
                <a:latin typeface="Source Sans Pro"/>
                <a:ea typeface="Source Sans Pro"/>
              </a:rPr>
              <a:t>The programme Excel can be useful in many different formats such as spread sheet table styles ,pie charts, grids …. </a:t>
            </a:r>
          </a:p>
          <a:p>
            <a:endParaRPr lang="en-GB" sz="1800">
              <a:latin typeface="Source Sans Pro"/>
              <a:ea typeface="Source Sans Pro"/>
            </a:endParaRPr>
          </a:p>
          <a:p>
            <a:pPr marL="0" indent="0">
              <a:buNone/>
            </a:pPr>
            <a:endParaRPr lang="en-GB" sz="1800">
              <a:solidFill>
                <a:srgbClr val="3A3A3A"/>
              </a:solidFill>
              <a:highlight>
                <a:srgbClr val="FFFFFF"/>
              </a:highlight>
              <a:latin typeface="Source Sans Pro"/>
              <a:ea typeface="Source Sans Pro"/>
            </a:endParaRPr>
          </a:p>
          <a:p>
            <a:endParaRPr lang="en-GB" sz="1800">
              <a:solidFill>
                <a:srgbClr val="3A3A3A"/>
              </a:solidFill>
              <a:highlight>
                <a:srgbClr val="FFFFFF"/>
              </a:highlight>
              <a:latin typeface="Source Sans Pro"/>
              <a:ea typeface="Source Sans Pro"/>
            </a:endParaRPr>
          </a:p>
        </p:txBody>
      </p:sp>
    </p:spTree>
    <p:extLst>
      <p:ext uri="{BB962C8B-B14F-4D97-AF65-F5344CB8AC3E}">
        <p14:creationId xmlns:p14="http://schemas.microsoft.com/office/powerpoint/2010/main" val="432336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3C7D-F25B-CB49-BAC3-70E29764F31D}"/>
              </a:ext>
            </a:extLst>
          </p:cNvPr>
          <p:cNvSpPr>
            <a:spLocks noGrp="1"/>
          </p:cNvSpPr>
          <p:nvPr>
            <p:ph type="title"/>
          </p:nvPr>
        </p:nvSpPr>
        <p:spPr/>
        <p:txBody>
          <a:bodyPr/>
          <a:lstStyle/>
          <a:p>
            <a:r>
              <a:rPr lang="en-GB"/>
              <a:t>Why I believe this tool is suitable for this task</a:t>
            </a:r>
          </a:p>
        </p:txBody>
      </p:sp>
      <p:sp>
        <p:nvSpPr>
          <p:cNvPr id="3" name="Content Placeholder 2">
            <a:extLst>
              <a:ext uri="{FF2B5EF4-FFF2-40B4-BE49-F238E27FC236}">
                <a16:creationId xmlns:a16="http://schemas.microsoft.com/office/drawing/2014/main" id="{2B47DF6E-1354-5977-E35B-7D97FC5C14C5}"/>
              </a:ext>
            </a:extLst>
          </p:cNvPr>
          <p:cNvSpPr>
            <a:spLocks noGrp="1"/>
          </p:cNvSpPr>
          <p:nvPr>
            <p:ph idx="1"/>
          </p:nvPr>
        </p:nvSpPr>
        <p:spPr/>
        <p:txBody>
          <a:bodyPr vert="horz" lIns="91440" tIns="45720" rIns="91440" bIns="45720" rtlCol="0" anchor="t">
            <a:normAutofit/>
          </a:bodyPr>
          <a:lstStyle/>
          <a:p>
            <a:r>
              <a:rPr lang="en-GB"/>
              <a:t>This tool is vital in organising data and scheduling. Helping organise rotas for what member of staff is doing what shift</a:t>
            </a:r>
            <a:endParaRPr lang="en-US"/>
          </a:p>
          <a:p>
            <a:r>
              <a:rPr lang="en-GB"/>
              <a:t>Helps with getting organised with resident's records letting us know who is where at what time</a:t>
            </a:r>
          </a:p>
          <a:p>
            <a:r>
              <a:rPr lang="en-GB"/>
              <a:t>This tool has different formats so you can use different format for different task such as using spread sheet for residents' medication distribution because you can change the size of the box to accommodate the text , scheduling staff rotas also can be done on a spread sheet name numbers times.  </a:t>
            </a:r>
          </a:p>
        </p:txBody>
      </p:sp>
    </p:spTree>
    <p:extLst>
      <p:ext uri="{BB962C8B-B14F-4D97-AF65-F5344CB8AC3E}">
        <p14:creationId xmlns:p14="http://schemas.microsoft.com/office/powerpoint/2010/main" val="1220493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7DAC4-C15B-8848-DD05-65A3AE8BB25A}"/>
              </a:ext>
            </a:extLst>
          </p:cNvPr>
          <p:cNvSpPr>
            <a:spLocks noGrp="1"/>
          </p:cNvSpPr>
          <p:nvPr>
            <p:ph type="title"/>
          </p:nvPr>
        </p:nvSpPr>
        <p:spPr/>
        <p:txBody>
          <a:bodyPr/>
          <a:lstStyle/>
          <a:p>
            <a:r>
              <a:rPr lang="en-GB"/>
              <a:t>Recommendations </a:t>
            </a:r>
          </a:p>
        </p:txBody>
      </p:sp>
      <p:sp>
        <p:nvSpPr>
          <p:cNvPr id="3" name="Content Placeholder 2">
            <a:extLst>
              <a:ext uri="{FF2B5EF4-FFF2-40B4-BE49-F238E27FC236}">
                <a16:creationId xmlns:a16="http://schemas.microsoft.com/office/drawing/2014/main" id="{D69B8843-40D9-3100-91EF-AD19A7CF109D}"/>
              </a:ext>
            </a:extLst>
          </p:cNvPr>
          <p:cNvSpPr>
            <a:spLocks noGrp="1"/>
          </p:cNvSpPr>
          <p:nvPr>
            <p:ph idx="1"/>
          </p:nvPr>
        </p:nvSpPr>
        <p:spPr/>
        <p:txBody>
          <a:bodyPr vert="horz" lIns="91440" tIns="45720" rIns="91440" bIns="45720" rtlCol="0" anchor="t">
            <a:normAutofit/>
          </a:bodyPr>
          <a:lstStyle/>
          <a:p>
            <a:r>
              <a:rPr lang="en-GB"/>
              <a:t>Our recommendation of using these applications (</a:t>
            </a:r>
            <a:r>
              <a:rPr lang="en-GB" err="1"/>
              <a:t>microsoft</a:t>
            </a:r>
            <a:r>
              <a:rPr lang="en-GB"/>
              <a:t>  word and excel) is because these applications are available  on the go and on any smart gadget where you can access  almost anywhere on the go, like smart phone, tablet/</a:t>
            </a:r>
            <a:r>
              <a:rPr lang="en-GB" err="1"/>
              <a:t>ipad</a:t>
            </a:r>
            <a:r>
              <a:rPr lang="en-GB"/>
              <a:t>. </a:t>
            </a:r>
          </a:p>
          <a:p>
            <a:pPr>
              <a:buClr>
                <a:srgbClr val="8AD0D6"/>
              </a:buClr>
            </a:pPr>
            <a:r>
              <a:rPr lang="en-GB"/>
              <a:t>Which we believe is an advantage:</a:t>
            </a:r>
          </a:p>
          <a:p>
            <a:pPr>
              <a:buClr>
                <a:srgbClr val="8AD0D6"/>
              </a:buClr>
            </a:pPr>
            <a:r>
              <a:rPr lang="en-GB"/>
              <a:t>We recommend using Word for the writing of care documents due to its ease of use and the way it integrates with Excel and Outlook. Also that documents can be accessed by other agencies.</a:t>
            </a:r>
          </a:p>
          <a:p>
            <a:pPr>
              <a:buClr>
                <a:srgbClr val="8AD0D6"/>
              </a:buClr>
            </a:pPr>
            <a:endParaRPr lang="en-GB"/>
          </a:p>
          <a:p>
            <a:pPr>
              <a:buClr>
                <a:srgbClr val="8AD0D6"/>
              </a:buClr>
            </a:pPr>
            <a:endParaRPr lang="en-GB"/>
          </a:p>
          <a:p>
            <a:pPr>
              <a:buClr>
                <a:srgbClr val="8AD0D6"/>
              </a:buClr>
            </a:pPr>
            <a:endParaRPr lang="en-GB"/>
          </a:p>
          <a:p>
            <a:pPr>
              <a:buClr>
                <a:srgbClr val="8AD0D6"/>
              </a:buClr>
            </a:pPr>
            <a:endParaRPr lang="en-GB"/>
          </a:p>
        </p:txBody>
      </p:sp>
    </p:spTree>
    <p:extLst>
      <p:ext uri="{BB962C8B-B14F-4D97-AF65-F5344CB8AC3E}">
        <p14:creationId xmlns:p14="http://schemas.microsoft.com/office/powerpoint/2010/main" val="1707492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0092-48D7-1647-63D5-C53A2CA8ACEE}"/>
              </a:ext>
            </a:extLst>
          </p:cNvPr>
          <p:cNvSpPr>
            <a:spLocks noGrp="1"/>
          </p:cNvSpPr>
          <p:nvPr>
            <p:ph type="title"/>
          </p:nvPr>
        </p:nvSpPr>
        <p:spPr/>
        <p:txBody>
          <a:bodyPr/>
          <a:lstStyle/>
          <a:p>
            <a:r>
              <a:rPr lang="en-GB"/>
              <a:t>Conclusion of Group summary</a:t>
            </a:r>
          </a:p>
        </p:txBody>
      </p:sp>
      <p:sp>
        <p:nvSpPr>
          <p:cNvPr id="3" name="Content Placeholder 2">
            <a:extLst>
              <a:ext uri="{FF2B5EF4-FFF2-40B4-BE49-F238E27FC236}">
                <a16:creationId xmlns:a16="http://schemas.microsoft.com/office/drawing/2014/main" id="{4543764F-FB25-1698-FB18-F5867055255D}"/>
              </a:ext>
            </a:extLst>
          </p:cNvPr>
          <p:cNvSpPr>
            <a:spLocks noGrp="1"/>
          </p:cNvSpPr>
          <p:nvPr>
            <p:ph idx="1"/>
          </p:nvPr>
        </p:nvSpPr>
        <p:spPr/>
        <p:txBody>
          <a:bodyPr vert="horz" lIns="91440" tIns="45720" rIns="91440" bIns="45720" rtlCol="0" anchor="t">
            <a:normAutofit/>
          </a:bodyPr>
          <a:lstStyle/>
          <a:p>
            <a:r>
              <a:rPr lang="en-GB"/>
              <a:t>I summarise as said above in my slides describing the importances of scheduling staff in nursing home using word excel as my tool of choice, using reliable and reputable resources and Havard referencing.</a:t>
            </a:r>
          </a:p>
          <a:p>
            <a:r>
              <a:rPr lang="en-GB"/>
              <a:t>I used all information and resources available to me to the best of my knowledge and understanding</a:t>
            </a:r>
          </a:p>
          <a:p>
            <a:r>
              <a:rPr lang="en-GB"/>
              <a:t>I followed the guidelines of the presentation structure</a:t>
            </a:r>
          </a:p>
          <a:p>
            <a:r>
              <a:rPr lang="en-GB"/>
              <a:t>Hoping everyone enjoyed and if you have any questions please ask away!</a:t>
            </a:r>
          </a:p>
        </p:txBody>
      </p:sp>
    </p:spTree>
    <p:extLst>
      <p:ext uri="{BB962C8B-B14F-4D97-AF65-F5344CB8AC3E}">
        <p14:creationId xmlns:p14="http://schemas.microsoft.com/office/powerpoint/2010/main" val="3124705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7DAE6-65C6-6164-F7BE-B507DD811AF9}"/>
              </a:ext>
            </a:extLst>
          </p:cNvPr>
          <p:cNvSpPr>
            <a:spLocks noGrp="1"/>
          </p:cNvSpPr>
          <p:nvPr>
            <p:ph type="title"/>
          </p:nvPr>
        </p:nvSpPr>
        <p:spPr>
          <a:xfrm>
            <a:off x="1019922" y="452718"/>
            <a:ext cx="9030912" cy="811059"/>
          </a:xfrm>
        </p:spPr>
        <p:txBody>
          <a:bodyPr/>
          <a:lstStyle/>
          <a:p>
            <a:r>
              <a:rPr lang="en-GB"/>
              <a:t>                REFERENCES</a:t>
            </a:r>
          </a:p>
        </p:txBody>
      </p:sp>
      <p:sp>
        <p:nvSpPr>
          <p:cNvPr id="3" name="Content Placeholder 2">
            <a:extLst>
              <a:ext uri="{FF2B5EF4-FFF2-40B4-BE49-F238E27FC236}">
                <a16:creationId xmlns:a16="http://schemas.microsoft.com/office/drawing/2014/main" id="{828CE633-6766-3D44-38E1-6FB7F33C6E20}"/>
              </a:ext>
            </a:extLst>
          </p:cNvPr>
          <p:cNvSpPr>
            <a:spLocks noGrp="1"/>
          </p:cNvSpPr>
          <p:nvPr>
            <p:ph idx="1"/>
          </p:nvPr>
        </p:nvSpPr>
        <p:spPr>
          <a:xfrm>
            <a:off x="770798" y="1715532"/>
            <a:ext cx="10653579" cy="4593828"/>
          </a:xfrm>
        </p:spPr>
        <p:txBody>
          <a:bodyPr vert="horz" lIns="91440" tIns="45720" rIns="91440" bIns="45720" rtlCol="0" anchor="t">
            <a:normAutofit fontScale="77500" lnSpcReduction="20000"/>
          </a:bodyPr>
          <a:lstStyle/>
          <a:p>
            <a:pPr marL="0" indent="0">
              <a:buNone/>
            </a:pPr>
            <a:r>
              <a:rPr lang="en-GB" b="1">
                <a:latin typeface="Calibri"/>
                <a:ea typeface="Calibri"/>
                <a:cs typeface="Calibri"/>
              </a:rPr>
              <a:t>Access (theaccessgroup.com) 07/03/2025 payroll. Available at:</a:t>
            </a:r>
          </a:p>
          <a:p>
            <a:pPr marL="0" indent="0">
              <a:buNone/>
            </a:pPr>
            <a:r>
              <a:rPr lang="en-GB" b="1">
                <a:latin typeface="Calibri"/>
                <a:ea typeface="Calibri"/>
                <a:cs typeface="Calibri"/>
                <a:hlinkClick r:id="rId2"/>
              </a:rPr>
              <a:t>https://www.theaccessgroup.com/en-gb/blog/hcm-effective-staffscheduling-and-employee/</a:t>
            </a:r>
            <a:endParaRPr lang="en-GB" b="1">
              <a:latin typeface="Calibri"/>
              <a:ea typeface="Calibri"/>
              <a:cs typeface="Calibri"/>
            </a:endParaRPr>
          </a:p>
          <a:p>
            <a:pPr marL="0" indent="0">
              <a:buNone/>
            </a:pPr>
            <a:r>
              <a:rPr lang="en-GB" b="1">
                <a:latin typeface="Calibri"/>
                <a:ea typeface="Calibri"/>
                <a:cs typeface="Calibri"/>
              </a:rPr>
              <a:t>(Accessed 08 June 2026).</a:t>
            </a:r>
          </a:p>
          <a:p>
            <a:pPr marL="0" indent="0">
              <a:buNone/>
            </a:pPr>
            <a:r>
              <a:rPr lang="en-GB" b="1">
                <a:latin typeface="Calibri"/>
                <a:ea typeface="Calibri"/>
                <a:cs typeface="Calibri"/>
              </a:rPr>
              <a:t>Advantage Edge Training and Consulting (2024) </a:t>
            </a:r>
            <a:r>
              <a:rPr lang="en-GB" b="1" i="1">
                <a:latin typeface="Calibri"/>
                <a:ea typeface="Calibri"/>
                <a:cs typeface="Calibri"/>
              </a:rPr>
              <a:t>Microsoft Word: Streamlining documentation and communication</a:t>
            </a:r>
            <a:r>
              <a:rPr lang="en-GB" b="1">
                <a:latin typeface="Calibri"/>
                <a:ea typeface="Calibri"/>
                <a:cs typeface="Calibri"/>
              </a:rPr>
              <a:t>. Available at </a:t>
            </a:r>
            <a:r>
              <a:rPr lang="en-GB">
                <a:latin typeface="Calibri"/>
                <a:ea typeface="Calibri"/>
                <a:cs typeface="Calibri"/>
                <a:hlinkClick r:id="rId3"/>
              </a:rPr>
              <a:t>Remote Management | Professional Development | Leadership (advantedge-training.com)</a:t>
            </a:r>
            <a:r>
              <a:rPr lang="en-GB" b="1">
                <a:latin typeface="Calibri"/>
                <a:ea typeface="Calibri"/>
                <a:cs typeface="Calibri"/>
              </a:rPr>
              <a:t> (Accessed 11 June 2026).</a:t>
            </a:r>
          </a:p>
          <a:p>
            <a:pPr marL="0" indent="0">
              <a:buNone/>
            </a:pPr>
            <a:r>
              <a:rPr lang="en-GB" b="1">
                <a:latin typeface="Calibri"/>
                <a:ea typeface="Calibri"/>
                <a:cs typeface="Calibri"/>
              </a:rPr>
              <a:t>CMPA (2024) Available at:</a:t>
            </a:r>
            <a:endParaRPr lang="en-GB">
              <a:latin typeface="Calibri"/>
              <a:ea typeface="Calibri"/>
              <a:cs typeface="Calibri"/>
            </a:endParaRPr>
          </a:p>
          <a:p>
            <a:pPr marL="0" indent="0">
              <a:buNone/>
            </a:pPr>
            <a:r>
              <a:rPr lang="en-GB">
                <a:latin typeface="Calibri"/>
                <a:ea typeface="Calibri"/>
                <a:cs typeface="Calibri"/>
                <a:hlinkClick r:id="rId4"/>
              </a:rPr>
              <a:t>CMPA - Writing with care: Word choice matters in medical records and reports (cmpa-acpm.ca)</a:t>
            </a:r>
            <a:r>
              <a:rPr lang="en-GB">
                <a:latin typeface="Calibri"/>
                <a:ea typeface="Calibri"/>
                <a:cs typeface="Calibri"/>
              </a:rPr>
              <a:t> (Accessed 11 June 2026).</a:t>
            </a:r>
          </a:p>
          <a:p>
            <a:pPr marL="0" indent="0">
              <a:buNone/>
            </a:pPr>
            <a:r>
              <a:rPr lang="en-GB">
                <a:latin typeface="Calibri"/>
                <a:ea typeface="Calibri"/>
                <a:cs typeface="Calibri"/>
              </a:rPr>
              <a:t>Polly P.L. Leung, C.H. Wu, C.K. Kwong, W.H. Ip, W.K. Ching (2021)
Digitalisation for optimising nursing staff demand modelling and scheduling in nursing </a:t>
            </a:r>
            <a:r>
              <a:rPr lang="en-GB" err="1">
                <a:latin typeface="Calibri"/>
                <a:ea typeface="Calibri"/>
                <a:cs typeface="Calibri"/>
              </a:rPr>
              <a:t>homes,Technological</a:t>
            </a:r>
            <a:r>
              <a:rPr lang="en-GB">
                <a:latin typeface="Calibri"/>
                <a:ea typeface="Calibri"/>
                <a:cs typeface="Calibri"/>
              </a:rPr>
              <a:t> Forecasting and Social </a:t>
            </a:r>
            <a:r>
              <a:rPr lang="en-GB" err="1">
                <a:latin typeface="Calibri"/>
                <a:ea typeface="Calibri"/>
                <a:cs typeface="Calibri"/>
              </a:rPr>
              <a:t>Change,Volume</a:t>
            </a:r>
            <a:r>
              <a:rPr lang="en-GB">
                <a:latin typeface="Calibri"/>
                <a:ea typeface="Calibri"/>
                <a:cs typeface="Calibri"/>
              </a:rPr>
              <a:t> 164. Available at: </a:t>
            </a:r>
            <a:r>
              <a:rPr lang="en-GB">
                <a:latin typeface="Calibri"/>
                <a:ea typeface="Calibri"/>
                <a:cs typeface="Calibri"/>
                <a:hlinkClick r:id="rId5"/>
              </a:rPr>
              <a:t>Digitalisation for optimising nursing staff demand modelling and scheduling in nursing homes - PolyU Scholars Hub</a:t>
            </a:r>
            <a:r>
              <a:rPr lang="en-GB">
                <a:latin typeface="Calibri"/>
                <a:ea typeface="Calibri"/>
                <a:cs typeface="Calibri"/>
              </a:rPr>
              <a:t> (Accessed 02 June 2026).</a:t>
            </a:r>
          </a:p>
          <a:p>
            <a:pPr marL="0" indent="0">
              <a:buNone/>
            </a:pPr>
            <a:r>
              <a:rPr lang="en-GB">
                <a:latin typeface="Consolas"/>
                <a:ea typeface="Calibri"/>
                <a:cs typeface="Calibri"/>
              </a:rPr>
              <a:t>Quality Care Commission (nd) NHS and Social Care Microsoft 365 Readiness. Available at: </a:t>
            </a:r>
            <a:r>
              <a:rPr lang="en-GB">
                <a:latin typeface="Consolas"/>
                <a:ea typeface="Calibri"/>
                <a:cs typeface="Calibri"/>
                <a:hlinkClick r:id="rId6"/>
              </a:rPr>
              <a:t>www.applytosupply.com</a:t>
            </a:r>
            <a:r>
              <a:rPr lang="en-GB">
                <a:latin typeface="Consolas"/>
                <a:ea typeface="Calibri"/>
                <a:cs typeface="Calibri"/>
              </a:rPr>
              <a:t> (Accessed 08 June 2026).</a:t>
            </a:r>
          </a:p>
          <a:p>
            <a:pPr marL="0" indent="0">
              <a:buNone/>
            </a:pPr>
            <a:r>
              <a:rPr lang="en-GB">
                <a:latin typeface="Consolas"/>
                <a:ea typeface="Calibri"/>
                <a:cs typeface="Calibri"/>
              </a:rPr>
              <a:t>
</a:t>
            </a:r>
          </a:p>
          <a:p>
            <a:pPr marL="0" indent="0">
              <a:buNone/>
            </a:pPr>
            <a:endParaRPr lang="en-GB" b="1">
              <a:latin typeface="Calibri"/>
              <a:ea typeface="Calibri"/>
              <a:cs typeface="Calibri"/>
            </a:endParaRPr>
          </a:p>
        </p:txBody>
      </p:sp>
    </p:spTree>
    <p:extLst>
      <p:ext uri="{BB962C8B-B14F-4D97-AF65-F5344CB8AC3E}">
        <p14:creationId xmlns:p14="http://schemas.microsoft.com/office/powerpoint/2010/main" val="16499626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1</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                        WELCOME TO RIVER DALE NURSING HOME</vt:lpstr>
      <vt:lpstr>PowerPoint Presentation</vt:lpstr>
      <vt:lpstr>PowerPoint Presentation</vt:lpstr>
      <vt:lpstr>PowerPoint Presentation</vt:lpstr>
      <vt:lpstr>How Word improves efficiency </vt:lpstr>
      <vt:lpstr>Limitations of Word</vt:lpstr>
      <vt:lpstr>Overview</vt:lpstr>
      <vt:lpstr>Why is the tool useful? </vt:lpstr>
      <vt:lpstr>Describing suitable staff scheduling within the nursing home</vt:lpstr>
      <vt:lpstr>        Selecting Microsoft 365 Excel </vt:lpstr>
      <vt:lpstr>Why I believe this tool is suitable for this task</vt:lpstr>
      <vt:lpstr>Recommendations </vt:lpstr>
      <vt:lpstr>Conclusion of Group summary</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2026-06-05T08:20:00Z</dcterms:created>
  <dcterms:modified xsi:type="dcterms:W3CDTF">2026-06-11T17:17:11Z</dcterms:modified>
</cp:coreProperties>
</file>