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7"/>
  </p:notesMasterIdLst>
  <p:handoutMasterIdLst>
    <p:handoutMasterId r:id="rId18"/>
  </p:handoutMasterIdLst>
  <p:sldIdLst>
    <p:sldId id="286" r:id="rId2"/>
    <p:sldId id="257" r:id="rId3"/>
    <p:sldId id="303" r:id="rId4"/>
    <p:sldId id="306" r:id="rId5"/>
    <p:sldId id="304" r:id="rId6"/>
    <p:sldId id="305" r:id="rId7"/>
    <p:sldId id="258" r:id="rId8"/>
    <p:sldId id="298" r:id="rId9"/>
    <p:sldId id="299" r:id="rId10"/>
    <p:sldId id="300" r:id="rId11"/>
    <p:sldId id="270" r:id="rId12"/>
    <p:sldId id="295" r:id="rId13"/>
    <p:sldId id="302" r:id="rId14"/>
    <p:sldId id="280" r:id="rId15"/>
    <p:sldId id="301" r:id="rId16"/>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21" autoAdjust="0"/>
    <p:restoredTop sz="93891" autoAdjust="0"/>
  </p:normalViewPr>
  <p:slideViewPr>
    <p:cSldViewPr>
      <p:cViewPr varScale="1">
        <p:scale>
          <a:sx n="73" d="100"/>
          <a:sy n="73" d="100"/>
        </p:scale>
        <p:origin x="1308"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37735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780470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5</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80911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6</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36193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7</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8</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61032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9</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85974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10</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04048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11</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12</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736323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13</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397523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14</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15</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25/10/2019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25/10/2019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25/10/2019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25/10/2019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25/10/2019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25/10/2019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25/10/2019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25/10/2019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25/10/2019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25/10/2019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25/10/2019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25/10/2019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200" b="1" dirty="0"/>
              <a:t>An Appraisal of a Guest Service Experience</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None/>
            </a:pPr>
            <a:r>
              <a:rPr lang="en-GB" altLang="en-US" sz="2400" dirty="0"/>
              <a:t>Title: </a:t>
            </a:r>
            <a:r>
              <a:rPr lang="en-GB" altLang="en-US" sz="2400" b="1" dirty="0"/>
              <a:t>An Appraisal of a Guest Service Experience…..</a:t>
            </a:r>
          </a:p>
          <a:p>
            <a:pPr eaLnBrk="1" hangingPunct="1">
              <a:buNone/>
            </a:pPr>
            <a:r>
              <a:rPr lang="en-GB" altLang="en-US" sz="1600" dirty="0"/>
              <a:t>Name of the Students and ID Number:</a:t>
            </a:r>
          </a:p>
          <a:p>
            <a:pPr eaLnBrk="1" hangingPunct="1"/>
            <a:r>
              <a:rPr lang="en-GB" altLang="en-US" sz="1600" dirty="0"/>
              <a:t>Andi Tarcolea – 1815439</a:t>
            </a:r>
          </a:p>
          <a:p>
            <a:pPr eaLnBrk="1" hangingPunct="1"/>
            <a:r>
              <a:rPr lang="en-GB" altLang="en-US" sz="1600" dirty="0"/>
              <a:t>Ionela </a:t>
            </a:r>
            <a:r>
              <a:rPr lang="en-GB" altLang="en-US" sz="1600" dirty="0" err="1"/>
              <a:t>Tarcolea</a:t>
            </a:r>
            <a:r>
              <a:rPr lang="en-GB" altLang="en-US" sz="1600" dirty="0"/>
              <a:t>- </a:t>
            </a:r>
            <a:r>
              <a:rPr lang="en-GB" altLang="en-US" sz="1600" dirty="0" smtClean="0"/>
              <a:t>1816283</a:t>
            </a:r>
          </a:p>
          <a:p>
            <a:pPr eaLnBrk="1" hangingPunct="1"/>
            <a:r>
              <a:rPr lang="en-GB" altLang="en-US" sz="1600" dirty="0" smtClean="0"/>
              <a:t>Laura </a:t>
            </a:r>
            <a:r>
              <a:rPr lang="en-GB" altLang="en-US" sz="1600" dirty="0" err="1" smtClean="0"/>
              <a:t>Limban</a:t>
            </a:r>
            <a:r>
              <a:rPr lang="en-GB" altLang="en-US" sz="1600" dirty="0" smtClean="0"/>
              <a:t>- 1815188</a:t>
            </a:r>
          </a:p>
          <a:p>
            <a:pPr marL="0" indent="0" eaLnBrk="1" hangingPunct="1">
              <a:buNone/>
            </a:pPr>
            <a:endParaRPr lang="en-GB" altLang="en-US" sz="1600" dirty="0"/>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25/10/2019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An Appraisal of a Guest Service Experience</a:t>
            </a:r>
            <a:endParaRPr lang="en-GB" altLang="en-US" sz="28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Tx/>
              <a:buNone/>
            </a:pPr>
            <a:r>
              <a:rPr lang="en-GB" altLang="en-US" dirty="0"/>
              <a:t>The Sector within the Hospitality and </a:t>
            </a:r>
          </a:p>
          <a:p>
            <a:pPr eaLnBrk="1" hangingPunct="1">
              <a:buFontTx/>
              <a:buNone/>
            </a:pPr>
            <a:r>
              <a:rPr lang="en-GB" altLang="en-US" dirty="0"/>
              <a:t>Tourism Industry: Lodging - Marriott International </a:t>
            </a:r>
            <a:r>
              <a:rPr lang="en-GB" altLang="en-US" dirty="0" smtClean="0"/>
              <a:t>Inc.</a:t>
            </a:r>
            <a:endParaRPr lang="en-GB" altLang="en-US" dirty="0"/>
          </a:p>
          <a:p>
            <a:pPr eaLnBrk="1" hangingPunct="1">
              <a:buFontTx/>
              <a:buNone/>
            </a:pP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25/10/2019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An Appraisal of a Guest Service Experience</a:t>
            </a:r>
            <a:endParaRPr lang="en-GB" altLang="en-US" sz="28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Tx/>
              <a:buNone/>
            </a:pPr>
            <a:r>
              <a:rPr lang="en-GB" altLang="en-US" dirty="0" smtClean="0"/>
              <a:t>Guestology -</a:t>
            </a: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25/10/2019</a:t>
            </a:fld>
            <a:endParaRPr lang="en-GB" altLang="en-US"/>
          </a:p>
        </p:txBody>
      </p:sp>
      <p:sp>
        <p:nvSpPr>
          <p:cNvPr id="2" name="Rectangle 1"/>
          <p:cNvSpPr/>
          <p:nvPr/>
        </p:nvSpPr>
        <p:spPr>
          <a:xfrm>
            <a:off x="2286000" y="2136339"/>
            <a:ext cx="4572000" cy="2585323"/>
          </a:xfrm>
          <a:prstGeom prst="rect">
            <a:avLst/>
          </a:prstGeom>
        </p:spPr>
        <p:txBody>
          <a:bodyPr>
            <a:spAutoFit/>
          </a:bodyPr>
          <a:lstStyle/>
          <a:p>
            <a:r>
              <a:rPr lang="en-GB" dirty="0"/>
              <a:t>It refers to scientific study, in which customers’ or guests’ behaviours within the hospitality organization are carefully observed. </a:t>
            </a:r>
          </a:p>
          <a:p>
            <a:endParaRPr lang="en-GB" dirty="0"/>
          </a:p>
          <a:p>
            <a:r>
              <a:rPr lang="en-GB" dirty="0"/>
              <a:t>It includes careful observance of their wants, needs, capabilities, and expectations through which the hospitality guest experience are determined.</a:t>
            </a:r>
          </a:p>
        </p:txBody>
      </p:sp>
    </p:spTree>
    <p:extLst>
      <p:ext uri="{BB962C8B-B14F-4D97-AF65-F5344CB8AC3E}">
        <p14:creationId xmlns:p14="http://schemas.microsoft.com/office/powerpoint/2010/main" val="849000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An Appraisal of a Guest Service Experience</a:t>
            </a:r>
            <a:endParaRPr lang="en-GB" altLang="en-US" sz="28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680450" cy="5054600"/>
          </a:xfrm>
        </p:spPr>
        <p:txBody>
          <a:bodyPr/>
          <a:lstStyle/>
          <a:p>
            <a:pPr eaLnBrk="1" hangingPunct="1">
              <a:buFontTx/>
              <a:buNone/>
            </a:pPr>
            <a:r>
              <a:rPr lang="en-GB" dirty="0"/>
              <a:t> </a:t>
            </a:r>
            <a:r>
              <a:rPr lang="en-GB" sz="2400" b="1" dirty="0"/>
              <a:t>Guestology</a:t>
            </a:r>
            <a:r>
              <a:rPr lang="en-GB" sz="2400" dirty="0"/>
              <a:t> changes the way traditional thinking operates. Instead of focusing on maximizing organizational efficiency, </a:t>
            </a:r>
            <a:r>
              <a:rPr lang="en-GB" sz="2400" dirty="0" err="1"/>
              <a:t>guestology</a:t>
            </a:r>
            <a:r>
              <a:rPr lang="en-GB" sz="2400" dirty="0"/>
              <a:t> </a:t>
            </a:r>
            <a:r>
              <a:rPr lang="en-GB" sz="2400" b="1" dirty="0"/>
              <a:t>approach</a:t>
            </a:r>
            <a:r>
              <a:rPr lang="en-GB" sz="2400" dirty="0"/>
              <a:t> forces the organization to start everything it does by looking systematically at the guest experience from the customer’s or </a:t>
            </a:r>
            <a:r>
              <a:rPr lang="en-GB" sz="2400" b="1" dirty="0"/>
              <a:t>guest’s point of view</a:t>
            </a:r>
            <a:r>
              <a:rPr lang="en-GB" sz="2400" dirty="0"/>
              <a:t>. The </a:t>
            </a:r>
            <a:r>
              <a:rPr lang="en-GB" sz="2400" b="1" dirty="0"/>
              <a:t>goal</a:t>
            </a:r>
            <a:r>
              <a:rPr lang="en-GB" sz="2400" dirty="0"/>
              <a:t> is to create and sustain an organization that can effectively </a:t>
            </a:r>
            <a:r>
              <a:rPr lang="en-GB" sz="2400" b="1" dirty="0"/>
              <a:t>meet</a:t>
            </a:r>
            <a:r>
              <a:rPr lang="en-GB" sz="2400" dirty="0"/>
              <a:t> the </a:t>
            </a:r>
            <a:r>
              <a:rPr lang="en-GB" sz="2400" b="1" dirty="0"/>
              <a:t>customer’s expectations</a:t>
            </a:r>
            <a:r>
              <a:rPr lang="en-GB" sz="2400" dirty="0"/>
              <a:t> and still </a:t>
            </a:r>
            <a:r>
              <a:rPr lang="en-GB" sz="2400" b="1" dirty="0"/>
              <a:t>make a profit</a:t>
            </a:r>
            <a:r>
              <a:rPr lang="en-GB" dirty="0"/>
              <a:t>.</a:t>
            </a: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25/10/2019</a:t>
            </a:fld>
            <a:endParaRPr lang="en-GB" altLang="en-US"/>
          </a:p>
        </p:txBody>
      </p:sp>
    </p:spTree>
    <p:extLst>
      <p:ext uri="{BB962C8B-B14F-4D97-AF65-F5344CB8AC3E}">
        <p14:creationId xmlns:p14="http://schemas.microsoft.com/office/powerpoint/2010/main" val="1945406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An Appraisal of a Guest Service Experience</a:t>
            </a:r>
            <a:endParaRPr lang="en-GB" altLang="en-US" sz="28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Tx/>
              <a:buNone/>
            </a:pPr>
            <a:r>
              <a:rPr lang="en-GB" altLang="en-US" dirty="0" smtClean="0"/>
              <a:t>4 guest strategies used by Marriott:</a:t>
            </a:r>
          </a:p>
          <a:p>
            <a:pPr eaLnBrk="1" hangingPunct="1">
              <a:buNone/>
            </a:pPr>
            <a:r>
              <a:rPr lang="en-GB" b="1" dirty="0"/>
              <a:t>1. Respond as quickly as possible</a:t>
            </a:r>
          </a:p>
          <a:p>
            <a:pPr eaLnBrk="1" hangingPunct="1">
              <a:buNone/>
            </a:pPr>
            <a:r>
              <a:rPr lang="en-GB" b="1" dirty="0"/>
              <a:t>2. Know your customers</a:t>
            </a:r>
          </a:p>
          <a:p>
            <a:pPr eaLnBrk="1" hangingPunct="1">
              <a:buNone/>
            </a:pPr>
            <a:r>
              <a:rPr lang="en-GB" b="1" dirty="0"/>
              <a:t>3. Fix your mistakes</a:t>
            </a:r>
          </a:p>
          <a:p>
            <a:pPr eaLnBrk="1" hangingPunct="1">
              <a:buNone/>
            </a:pPr>
            <a:r>
              <a:rPr lang="en-GB" b="1" dirty="0"/>
              <a:t>4. Go the extra mile</a:t>
            </a:r>
          </a:p>
          <a:p>
            <a:pPr eaLnBrk="1" hangingPunct="1">
              <a:buNone/>
            </a:pPr>
            <a:r>
              <a:rPr lang="en-GB" b="1" dirty="0"/>
              <a:t>5. Think long term – A customer is for life</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25/10/2019</a:t>
            </a:fld>
            <a:endParaRPr lang="en-GB" altLang="en-US"/>
          </a:p>
        </p:txBody>
      </p:sp>
    </p:spTree>
    <p:extLst>
      <p:ext uri="{BB962C8B-B14F-4D97-AF65-F5344CB8AC3E}">
        <p14:creationId xmlns:p14="http://schemas.microsoft.com/office/powerpoint/2010/main" val="1731688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An Appraisal of a Guest Service Experience</a:t>
            </a:r>
            <a:endParaRPr lang="en-GB" altLang="en-US" sz="28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Tx/>
              <a:buNone/>
            </a:pPr>
            <a:r>
              <a:rPr lang="en-GB" altLang="en-US" dirty="0" smtClean="0"/>
              <a:t>Disney Service Model-</a:t>
            </a: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25/10/2019</a:t>
            </a:fld>
            <a:endParaRPr lang="en-GB" altLang="en-US"/>
          </a:p>
        </p:txBody>
      </p:sp>
      <p:sp>
        <p:nvSpPr>
          <p:cNvPr id="2" name="Rectangle 1"/>
          <p:cNvSpPr/>
          <p:nvPr/>
        </p:nvSpPr>
        <p:spPr>
          <a:xfrm>
            <a:off x="250825" y="2413338"/>
            <a:ext cx="6607175" cy="2031325"/>
          </a:xfrm>
          <a:prstGeom prst="rect">
            <a:avLst/>
          </a:prstGeom>
        </p:spPr>
        <p:txBody>
          <a:bodyPr wrap="square">
            <a:spAutoFit/>
          </a:bodyPr>
          <a:lstStyle/>
          <a:p>
            <a:pPr>
              <a:buFont typeface="Wingdings" panose="05000000000000000000" pitchFamily="2" charset="2"/>
              <a:buNone/>
              <a:defRPr/>
            </a:pPr>
            <a:r>
              <a:rPr lang="en-US" altLang="en-US" b="1" dirty="0">
                <a:solidFill>
                  <a:schemeClr val="hlink"/>
                </a:solidFill>
                <a:latin typeface="Georgia" panose="02040502050405020303" pitchFamily="18" charset="0"/>
              </a:rPr>
              <a:t>S</a:t>
            </a:r>
            <a:r>
              <a:rPr lang="en-US" altLang="en-US" dirty="0">
                <a:latin typeface="Georgia" panose="02040502050405020303" pitchFamily="18" charset="0"/>
              </a:rPr>
              <a:t>mile</a:t>
            </a:r>
          </a:p>
          <a:p>
            <a:pPr>
              <a:buFont typeface="Wingdings" panose="05000000000000000000" pitchFamily="2" charset="2"/>
              <a:buNone/>
              <a:defRPr/>
            </a:pPr>
            <a:r>
              <a:rPr lang="en-US" altLang="en-US" dirty="0">
                <a:latin typeface="Georgia" panose="02040502050405020303" pitchFamily="18" charset="0"/>
              </a:rPr>
              <a:t>Make </a:t>
            </a:r>
            <a:r>
              <a:rPr lang="en-US" altLang="en-US" b="1" dirty="0">
                <a:solidFill>
                  <a:schemeClr val="hlink"/>
                </a:solidFill>
                <a:latin typeface="Georgia" panose="02040502050405020303" pitchFamily="18" charset="0"/>
              </a:rPr>
              <a:t>E</a:t>
            </a:r>
            <a:r>
              <a:rPr lang="en-US" altLang="en-US" dirty="0">
                <a:latin typeface="Georgia" panose="02040502050405020303" pitchFamily="18" charset="0"/>
              </a:rPr>
              <a:t>ye contact</a:t>
            </a:r>
          </a:p>
          <a:p>
            <a:pPr>
              <a:buFont typeface="Wingdings" panose="05000000000000000000" pitchFamily="2" charset="2"/>
              <a:buNone/>
              <a:defRPr/>
            </a:pPr>
            <a:r>
              <a:rPr lang="en-US" altLang="en-US" b="1" dirty="0">
                <a:solidFill>
                  <a:schemeClr val="hlink"/>
                </a:solidFill>
                <a:latin typeface="Georgia" panose="02040502050405020303" pitchFamily="18" charset="0"/>
              </a:rPr>
              <a:t>R</a:t>
            </a:r>
            <a:r>
              <a:rPr lang="en-US" altLang="en-US" dirty="0">
                <a:latin typeface="Georgia" panose="02040502050405020303" pitchFamily="18" charset="0"/>
              </a:rPr>
              <a:t>espect and welcome all guests</a:t>
            </a:r>
          </a:p>
          <a:p>
            <a:pPr>
              <a:buFont typeface="Wingdings" panose="05000000000000000000" pitchFamily="2" charset="2"/>
              <a:buNone/>
              <a:defRPr/>
            </a:pPr>
            <a:r>
              <a:rPr lang="en-US" altLang="en-US" b="1" dirty="0">
                <a:solidFill>
                  <a:schemeClr val="hlink"/>
                </a:solidFill>
                <a:latin typeface="Georgia" panose="02040502050405020303" pitchFamily="18" charset="0"/>
              </a:rPr>
              <a:t>V</a:t>
            </a:r>
            <a:r>
              <a:rPr lang="en-US" altLang="en-US" dirty="0">
                <a:latin typeface="Georgia" panose="02040502050405020303" pitchFamily="18" charset="0"/>
              </a:rPr>
              <a:t>alue the magic</a:t>
            </a:r>
          </a:p>
          <a:p>
            <a:pPr>
              <a:buFont typeface="Wingdings" panose="05000000000000000000" pitchFamily="2" charset="2"/>
              <a:buNone/>
              <a:defRPr/>
            </a:pPr>
            <a:r>
              <a:rPr lang="en-US" altLang="en-US" b="1" dirty="0">
                <a:solidFill>
                  <a:schemeClr val="hlink"/>
                </a:solidFill>
                <a:latin typeface="Georgia" panose="02040502050405020303" pitchFamily="18" charset="0"/>
              </a:rPr>
              <a:t>I</a:t>
            </a:r>
            <a:r>
              <a:rPr lang="en-US" altLang="en-US" dirty="0">
                <a:latin typeface="Georgia" panose="02040502050405020303" pitchFamily="18" charset="0"/>
              </a:rPr>
              <a:t>nitiate guest contact</a:t>
            </a:r>
          </a:p>
          <a:p>
            <a:pPr>
              <a:buFont typeface="Wingdings" panose="05000000000000000000" pitchFamily="2" charset="2"/>
              <a:buNone/>
              <a:defRPr/>
            </a:pPr>
            <a:r>
              <a:rPr lang="en-US" altLang="en-US" b="1" dirty="0">
                <a:solidFill>
                  <a:schemeClr val="hlink"/>
                </a:solidFill>
                <a:latin typeface="Georgia" panose="02040502050405020303" pitchFamily="18" charset="0"/>
              </a:rPr>
              <a:t>C</a:t>
            </a:r>
            <a:r>
              <a:rPr lang="en-US" altLang="en-US" dirty="0">
                <a:latin typeface="Georgia" panose="02040502050405020303" pitchFamily="18" charset="0"/>
              </a:rPr>
              <a:t>reative service solutions</a:t>
            </a:r>
          </a:p>
          <a:p>
            <a:pPr>
              <a:buFont typeface="Wingdings" panose="05000000000000000000" pitchFamily="2" charset="2"/>
              <a:buNone/>
              <a:defRPr/>
            </a:pPr>
            <a:r>
              <a:rPr lang="en-US" altLang="en-US" b="1" dirty="0">
                <a:solidFill>
                  <a:schemeClr val="hlink"/>
                </a:solidFill>
                <a:latin typeface="Georgia" panose="02040502050405020303" pitchFamily="18" charset="0"/>
              </a:rPr>
              <a:t>E</a:t>
            </a:r>
            <a:r>
              <a:rPr lang="en-US" altLang="en-US" dirty="0">
                <a:latin typeface="Georgia" panose="02040502050405020303" pitchFamily="18" charset="0"/>
              </a:rPr>
              <a:t>nd with a “thank you”</a:t>
            </a:r>
            <a:endParaRPr lang="en-US" altLang="en-US" dirty="0">
              <a:latin typeface="Georgia" panose="02040502050405020303" pitchFamily="18" charset="0"/>
            </a:endParaRPr>
          </a:p>
        </p:txBody>
      </p:sp>
    </p:spTree>
    <p:extLst>
      <p:ext uri="{BB962C8B-B14F-4D97-AF65-F5344CB8AC3E}">
        <p14:creationId xmlns:p14="http://schemas.microsoft.com/office/powerpoint/2010/main" val="1158644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2800" b="1" i="1" dirty="0"/>
              <a:t>An Appraisal of a Guest Service Experience</a:t>
            </a:r>
            <a:endParaRPr lang="en-GB" altLang="en-US" sz="28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600" dirty="0"/>
              <a:t>Organisation Name: Marriott International Inc.</a:t>
            </a:r>
          </a:p>
          <a:p>
            <a:pPr eaLnBrk="1" hangingPunct="1"/>
            <a:r>
              <a:rPr lang="en-GB" altLang="en-US" sz="1600" dirty="0" smtClean="0"/>
              <a:t>Marriott </a:t>
            </a:r>
            <a:r>
              <a:rPr lang="en-GB" altLang="en-US" sz="1600" dirty="0"/>
              <a:t>is well-known for enhancing the lives of its customers by creating and enabling unsurpassed vacation and leisure experiences.</a:t>
            </a:r>
          </a:p>
          <a:p>
            <a:pPr eaLnBrk="1" hangingPunct="1"/>
            <a:r>
              <a:rPr lang="en-GB" altLang="en-US" sz="1600" dirty="0"/>
              <a:t>The core values of the hotel chain are as follows (Marriott, 2019</a:t>
            </a:r>
            <a:r>
              <a:rPr lang="en-GB" altLang="en-US" sz="1600" dirty="0" smtClean="0"/>
              <a:t>):</a:t>
            </a:r>
          </a:p>
          <a:p>
            <a:pPr eaLnBrk="1" hangingPunct="1"/>
            <a:endParaRPr lang="en-GB" altLang="en-US" sz="1600" dirty="0"/>
          </a:p>
          <a:p>
            <a:pPr marL="457200" lvl="1" indent="0" eaLnBrk="1" hangingPunct="1">
              <a:buNone/>
            </a:pPr>
            <a:r>
              <a:rPr lang="en-GB" altLang="en-US" sz="1400" b="1" dirty="0" smtClean="0"/>
              <a:t>1.Putting </a:t>
            </a:r>
            <a:r>
              <a:rPr lang="en-GB" altLang="en-US" sz="1400" b="1" dirty="0"/>
              <a:t>people </a:t>
            </a:r>
            <a:r>
              <a:rPr lang="en-GB" altLang="en-US" sz="1400" b="1" dirty="0" smtClean="0"/>
              <a:t>first</a:t>
            </a:r>
            <a:r>
              <a:rPr lang="en-GB" altLang="en-US" sz="1400" b="1" dirty="0"/>
              <a:t>. </a:t>
            </a:r>
            <a:r>
              <a:rPr lang="en-GB" altLang="en-US" sz="1400" b="1" dirty="0" smtClean="0"/>
              <a:t>   </a:t>
            </a:r>
            <a:r>
              <a:rPr lang="en-GB" altLang="en-US" sz="1400" b="1" dirty="0"/>
              <a:t>“Take care of associates and they will take care of the customers” </a:t>
            </a:r>
            <a:r>
              <a:rPr lang="en-GB" altLang="en-US" sz="1400" dirty="0"/>
              <a:t>Is the founder philosophy and it has made Marriot  a great place to work for more than 86 years. </a:t>
            </a:r>
          </a:p>
          <a:p>
            <a:pPr marL="457200" lvl="1" indent="0" eaLnBrk="1" hangingPunct="1">
              <a:buNone/>
            </a:pPr>
            <a:r>
              <a:rPr lang="en-GB" altLang="en-US" sz="1400" b="1" dirty="0" smtClean="0"/>
              <a:t>2. Pursuing excellence.  </a:t>
            </a:r>
            <a:r>
              <a:rPr lang="en-GB" altLang="en-US" sz="1400" dirty="0" smtClean="0"/>
              <a:t>Marriott is take pride in details every day in every destination worldwide. </a:t>
            </a:r>
            <a:endParaRPr lang="en-GB" altLang="en-US" sz="1400" b="1" dirty="0"/>
          </a:p>
          <a:p>
            <a:pPr marL="457200" lvl="1" indent="0" eaLnBrk="1" hangingPunct="1">
              <a:buNone/>
            </a:pPr>
            <a:r>
              <a:rPr lang="en-GB" altLang="en-US" sz="1400" b="1" dirty="0" smtClean="0"/>
              <a:t>3. Embracing change. </a:t>
            </a:r>
            <a:r>
              <a:rPr lang="en-GB" altLang="en-US" sz="1400" dirty="0" smtClean="0"/>
              <a:t>Innovation has always been part of the Marriot story.</a:t>
            </a:r>
            <a:r>
              <a:rPr lang="en-GB" altLang="en-US" sz="1400" b="1" dirty="0" smtClean="0"/>
              <a:t> </a:t>
            </a:r>
            <a:r>
              <a:rPr lang="en-GB" altLang="en-US" sz="1400" dirty="0" smtClean="0"/>
              <a:t>Marriott family helped shape the modern hospitality industry . </a:t>
            </a:r>
            <a:endParaRPr lang="en-GB" altLang="en-US" sz="1400" b="1" dirty="0" smtClean="0"/>
          </a:p>
          <a:p>
            <a:pPr marL="457200" lvl="1" indent="0" eaLnBrk="1" hangingPunct="1">
              <a:buNone/>
            </a:pPr>
            <a:r>
              <a:rPr lang="en-GB" altLang="en-US" sz="1400" b="1" dirty="0" smtClean="0"/>
              <a:t>4. Acting </a:t>
            </a:r>
            <a:r>
              <a:rPr lang="en-GB" altLang="en-US" sz="1400" b="1" dirty="0"/>
              <a:t>with </a:t>
            </a:r>
            <a:r>
              <a:rPr lang="en-GB" altLang="en-US" sz="1400" b="1" dirty="0" smtClean="0"/>
              <a:t>integrity.</a:t>
            </a:r>
          </a:p>
          <a:p>
            <a:pPr marL="457200" lvl="1" indent="0" eaLnBrk="1" hangingPunct="1">
              <a:buNone/>
            </a:pPr>
            <a:r>
              <a:rPr lang="en-GB" altLang="en-US" sz="1400" b="1" dirty="0" smtClean="0"/>
              <a:t>5. Serving the world.</a:t>
            </a:r>
            <a:endParaRPr lang="en-GB" altLang="en-US" sz="1200" dirty="0"/>
          </a:p>
          <a:p>
            <a:pPr marL="0" indent="0" eaLnBrk="1" hangingPunct="1">
              <a:buNone/>
            </a:pPr>
            <a:endParaRPr lang="en-GB" altLang="en-US" dirty="0"/>
          </a:p>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25/10/2019</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2800" b="1" i="1" dirty="0"/>
              <a:t>An Appraisal of a Guest Service Experience</a:t>
            </a:r>
            <a:endParaRPr lang="en-GB" altLang="en-US" sz="28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r>
              <a:rPr lang="en-GB" altLang="en-US" sz="1600" dirty="0"/>
              <a:t>Marriott is offering the most powerful portfolio in the industry, including 30 brands and more than 7,000 properties across 131 countries </a:t>
            </a:r>
            <a:r>
              <a:rPr lang="en-GB" sz="1600" dirty="0">
                <a:solidFill>
                  <a:srgbClr val="000000"/>
                </a:solidFill>
                <a:latin typeface="Open Sans"/>
              </a:rPr>
              <a:t>(Marriott Annual Report, 2018)</a:t>
            </a:r>
            <a:r>
              <a:rPr lang="en-GB" altLang="en-US" sz="1600" dirty="0"/>
              <a:t>.</a:t>
            </a:r>
          </a:p>
          <a:p>
            <a:pPr eaLnBrk="1" hangingPunct="1"/>
            <a:r>
              <a:rPr lang="en-GB" altLang="en-US" sz="1600" dirty="0"/>
              <a:t>The hospitality organization has around 1.2 million rooms available for its customers </a:t>
            </a:r>
            <a:r>
              <a:rPr lang="en-GB" sz="1600" dirty="0">
                <a:solidFill>
                  <a:srgbClr val="000000"/>
                </a:solidFill>
                <a:latin typeface="Open Sans"/>
              </a:rPr>
              <a:t>(Marriott Annual Report, 2018)</a:t>
            </a:r>
            <a:r>
              <a:rPr lang="en-GB" altLang="en-US" sz="1600" dirty="0"/>
              <a:t>.</a:t>
            </a:r>
          </a:p>
          <a:p>
            <a:pPr eaLnBrk="1" hangingPunct="1"/>
            <a:r>
              <a:rPr lang="en-GB" altLang="en-US" sz="1600" dirty="0"/>
              <a:t>Its continuous desire to reinvent itself and embrace change represents the unique selling point of Marriott</a:t>
            </a:r>
            <a:r>
              <a:rPr lang="en-GB" sz="1600" dirty="0">
                <a:solidFill>
                  <a:srgbClr val="000000"/>
                </a:solidFill>
                <a:latin typeface="Open Sans"/>
              </a:rPr>
              <a:t> (Parker, 2019)</a:t>
            </a:r>
            <a:r>
              <a:rPr lang="en-GB" altLang="en-US" sz="1600" dirty="0"/>
              <a:t>.</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25/10/2019</a:t>
            </a:fld>
            <a:endParaRPr lang="en-GB" altLang="en-US"/>
          </a:p>
        </p:txBody>
      </p:sp>
    </p:spTree>
    <p:extLst>
      <p:ext uri="{BB962C8B-B14F-4D97-AF65-F5344CB8AC3E}">
        <p14:creationId xmlns:p14="http://schemas.microsoft.com/office/powerpoint/2010/main" val="3196839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2800" b="1" i="1" dirty="0"/>
              <a:t>An Appraisal of a Guest Service Experience</a:t>
            </a:r>
            <a:endParaRPr lang="en-GB" altLang="en-US" sz="28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r>
              <a:rPr lang="en-GB" altLang="en-US" sz="1600" dirty="0"/>
              <a:t>Since its debut, the founders of the organization wanted to differentiate the company from other hotel chains, by putting the customer first and by offering them good value for money.</a:t>
            </a:r>
          </a:p>
          <a:p>
            <a:pPr eaLnBrk="1" hangingPunct="1"/>
            <a:r>
              <a:rPr lang="en-GB" altLang="en-US" sz="1600" dirty="0"/>
              <a:t>In order to offer an excellent guest service experience, the management team started by creating a customer service vision and identifying customer needs. Later they moved on identifying customer motivations to use their facilities and this brought more success for the organization</a:t>
            </a:r>
            <a:r>
              <a:rPr lang="en-GB" altLang="en-US" sz="1600" dirty="0">
                <a:solidFill>
                  <a:prstClr val="black"/>
                </a:solidFill>
              </a:rPr>
              <a:t> (Marriott Annual Report, 2018)</a:t>
            </a:r>
            <a:r>
              <a:rPr lang="en-GB" altLang="en-US" sz="1600" dirty="0"/>
              <a:t>.</a:t>
            </a:r>
          </a:p>
          <a:p>
            <a:pPr eaLnBrk="1" hangingPunct="1"/>
            <a:r>
              <a:rPr lang="en-GB" altLang="en-US" sz="1600" dirty="0"/>
              <a:t>Additionally, they hired and trained their employees to represent the company in front of their customers</a:t>
            </a:r>
            <a:r>
              <a:rPr lang="en-GB" altLang="en-US" sz="1600" dirty="0">
                <a:solidFill>
                  <a:prstClr val="black"/>
                </a:solidFill>
              </a:rPr>
              <a:t> (Marriott Annual Report, 2018)</a:t>
            </a:r>
            <a:r>
              <a:rPr lang="en-GB" altLang="en-US" sz="1600" dirty="0"/>
              <a:t>. </a:t>
            </a:r>
          </a:p>
          <a:p>
            <a:pPr eaLnBrk="1" hangingPunct="1"/>
            <a:r>
              <a:rPr lang="en-GB" altLang="en-US" sz="1600" dirty="0"/>
              <a:t>Their philosophy is that they must take care of their employees because they will take care of their customers; therefore, Marriot recognizes and rewards good service</a:t>
            </a:r>
            <a:r>
              <a:rPr lang="en-GB" altLang="en-US" sz="1600" dirty="0">
                <a:solidFill>
                  <a:prstClr val="black"/>
                </a:solidFill>
              </a:rPr>
              <a:t> (Marriott Annual Report, 2018)</a:t>
            </a:r>
            <a:r>
              <a:rPr lang="en-GB" altLang="en-US" sz="1600" dirty="0"/>
              <a:t>. </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25/10/2019</a:t>
            </a:fld>
            <a:endParaRPr lang="en-GB" altLang="en-US"/>
          </a:p>
        </p:txBody>
      </p:sp>
    </p:spTree>
    <p:extLst>
      <p:ext uri="{BB962C8B-B14F-4D97-AF65-F5344CB8AC3E}">
        <p14:creationId xmlns:p14="http://schemas.microsoft.com/office/powerpoint/2010/main" val="3903640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2800" b="1" i="1" dirty="0"/>
              <a:t>An Appraisal of a Guest Service Experience</a:t>
            </a:r>
            <a:endParaRPr lang="en-GB" altLang="en-US" sz="28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r>
              <a:rPr lang="en-GB" altLang="en-US" sz="1600" dirty="0"/>
              <a:t>In order to offer an excellent guest service experience, Marriott embraced the latest information technology systems to make it easier for guests to access its services and facilities but also to enable the organization to gather more information about their guests to be able to anticipate their needs and wants </a:t>
            </a:r>
            <a:r>
              <a:rPr lang="en-GB" sz="1600" dirty="0">
                <a:solidFill>
                  <a:srgbClr val="000000"/>
                </a:solidFill>
                <a:latin typeface="Open Sans"/>
              </a:rPr>
              <a:t>(Parker, 2019)</a:t>
            </a:r>
            <a:r>
              <a:rPr lang="en-GB" altLang="en-US" sz="1600" dirty="0"/>
              <a:t>. </a:t>
            </a:r>
          </a:p>
          <a:p>
            <a:pPr eaLnBrk="1" hangingPunct="1"/>
            <a:r>
              <a:rPr lang="en-GB" altLang="en-US" sz="1600" dirty="0"/>
              <a:t>Marriott also manages an extensive loyalty program to reward faithful customers</a:t>
            </a:r>
            <a:r>
              <a:rPr lang="en-GB" sz="1600" dirty="0">
                <a:solidFill>
                  <a:srgbClr val="000000"/>
                </a:solidFill>
                <a:latin typeface="Open Sans"/>
              </a:rPr>
              <a:t> (Marriott Bonvoy, 2019)</a:t>
            </a:r>
            <a:r>
              <a:rPr lang="en-GB" altLang="en-US" sz="1600" dirty="0"/>
              <a:t>. </a:t>
            </a:r>
          </a:p>
          <a:p>
            <a:pPr eaLnBrk="1" hangingPunct="1"/>
            <a:r>
              <a:rPr lang="en-GB" altLang="en-US" sz="1600" dirty="0"/>
              <a:t>However, the management team understood that price and value are not enough to retain and attract new customers, therefore they started to look for experiences that would make Marriot unique in the eyes of the customers</a:t>
            </a:r>
            <a:r>
              <a:rPr lang="en-GB" sz="1600" dirty="0">
                <a:solidFill>
                  <a:srgbClr val="000000"/>
                </a:solidFill>
                <a:latin typeface="Open Sans"/>
              </a:rPr>
              <a:t> (Marriott Bonvoy, 2019)</a:t>
            </a:r>
            <a:r>
              <a:rPr lang="en-GB" altLang="en-US" sz="1600" dirty="0"/>
              <a:t>.</a:t>
            </a:r>
          </a:p>
          <a:p>
            <a:pPr eaLnBrk="1" hangingPunct="1"/>
            <a:r>
              <a:rPr lang="en-GB" altLang="en-US" sz="1600" dirty="0"/>
              <a:t>For example, Marriot converted some of its rooms into a series of immersive experiences, so that “consumers who get the opportunity to frequent pop-up experiences walk away with an everlasting impression”. They “wanted people to touch, feel, see, and learn about the brand in a completely unexpected way”</a:t>
            </a:r>
            <a:r>
              <a:rPr lang="en-GB" sz="1600" dirty="0">
                <a:solidFill>
                  <a:srgbClr val="000000"/>
                </a:solidFill>
                <a:latin typeface="Open Sans"/>
              </a:rPr>
              <a:t> (Event Architecture, 2018)</a:t>
            </a:r>
            <a:r>
              <a:rPr lang="en-GB" altLang="en-US" sz="1600" dirty="0"/>
              <a:t>.</a:t>
            </a: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25/10/2019</a:t>
            </a:fld>
            <a:endParaRPr lang="en-GB" altLang="en-US"/>
          </a:p>
        </p:txBody>
      </p:sp>
    </p:spTree>
    <p:extLst>
      <p:ext uri="{BB962C8B-B14F-4D97-AF65-F5344CB8AC3E}">
        <p14:creationId xmlns:p14="http://schemas.microsoft.com/office/powerpoint/2010/main" val="1156520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2800" b="1" i="1" dirty="0"/>
              <a:t>An Appraisal of a Guest Service Experience</a:t>
            </a:r>
            <a:endParaRPr lang="en-GB" altLang="en-US" sz="28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eaLnBrk="1" hangingPunct="1"/>
            <a:r>
              <a:rPr lang="en-GB" altLang="en-US" sz="1600" dirty="0"/>
              <a:t>Understanding the shift away from product and towards experiences, Marriott tried to leave its guests with unforgettable memories </a:t>
            </a:r>
            <a:r>
              <a:rPr lang="en-GB" sz="1600" dirty="0">
                <a:solidFill>
                  <a:srgbClr val="000000"/>
                </a:solidFill>
                <a:latin typeface="Open Sans"/>
              </a:rPr>
              <a:t>(Parker, 2019)</a:t>
            </a:r>
            <a:r>
              <a:rPr lang="en-GB" altLang="en-US" sz="1600" dirty="0"/>
              <a:t>. </a:t>
            </a:r>
          </a:p>
          <a:p>
            <a:pPr eaLnBrk="1" hangingPunct="1"/>
            <a:r>
              <a:rPr lang="en-GB" altLang="en-US" sz="1600" dirty="0"/>
              <a:t>For example, its new loyalty program “Marriott Bonvoy Moments” offers guests a range of 120,000 travel experiences across 1000 destinations across the world</a:t>
            </a:r>
            <a:r>
              <a:rPr lang="en-GB" sz="1600" dirty="0">
                <a:solidFill>
                  <a:srgbClr val="000000"/>
                </a:solidFill>
                <a:latin typeface="Open Sans"/>
              </a:rPr>
              <a:t> (Marriott Bonvoy, 2019)</a:t>
            </a:r>
            <a:r>
              <a:rPr lang="en-GB" altLang="en-US" sz="1600" dirty="0"/>
              <a:t>. </a:t>
            </a:r>
          </a:p>
          <a:p>
            <a:pPr eaLnBrk="1" hangingPunct="1"/>
            <a:r>
              <a:rPr lang="en-GB" altLang="en-US" sz="1600" dirty="0"/>
              <a:t>These vary from local tours and excursions to once-in-a-lifetime experiences such as</a:t>
            </a:r>
            <a:r>
              <a:rPr lang="en-GB" sz="1600" dirty="0">
                <a:solidFill>
                  <a:srgbClr val="000000"/>
                </a:solidFill>
                <a:latin typeface="Open Sans"/>
              </a:rPr>
              <a:t> (Marriott Bonvoy, 2019)</a:t>
            </a:r>
            <a:r>
              <a:rPr lang="en-GB" altLang="en-US" sz="1600" dirty="0"/>
              <a:t>:</a:t>
            </a:r>
          </a:p>
          <a:p>
            <a:pPr lvl="1" eaLnBrk="1" hangingPunct="1"/>
            <a:r>
              <a:rPr lang="en-GB" altLang="en-US" sz="1200" dirty="0"/>
              <a:t>Attend Oscar</a:t>
            </a:r>
          </a:p>
          <a:p>
            <a:pPr lvl="1" eaLnBrk="1" hangingPunct="1"/>
            <a:r>
              <a:rPr lang="en-GB" altLang="en-US" sz="1200" dirty="0"/>
              <a:t>Cook with famous chefs</a:t>
            </a:r>
          </a:p>
          <a:p>
            <a:pPr lvl="1" eaLnBrk="1" hangingPunct="1"/>
            <a:r>
              <a:rPr lang="en-GB" altLang="en-US" sz="1200" dirty="0"/>
              <a:t>Become the stadium announcer of Manchester United or the </a:t>
            </a:r>
            <a:r>
              <a:rPr lang="en-GB" altLang="en-US" sz="1200" dirty="0" err="1"/>
              <a:t>kut</a:t>
            </a:r>
            <a:r>
              <a:rPr lang="en-GB" altLang="en-US" sz="1200" dirty="0"/>
              <a:t> manager for one day.</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25/10/2019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2800" b="1" i="1" dirty="0"/>
              <a:t>An Appraisal of a Guest Service Experience</a:t>
            </a:r>
            <a:endParaRPr lang="en-GB" altLang="en-US" sz="28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eaLnBrk="1" hangingPunct="1"/>
            <a:r>
              <a:rPr lang="en-GB" altLang="en-US" sz="1600" dirty="0"/>
              <a:t>Considering the information presented above, it can be said that Marriot tried its best to offer an excellent customer service over these years since its foundation</a:t>
            </a:r>
            <a:r>
              <a:rPr lang="en-GB" sz="1600" dirty="0">
                <a:solidFill>
                  <a:srgbClr val="000000"/>
                </a:solidFill>
                <a:latin typeface="Open Sans"/>
              </a:rPr>
              <a:t> (Solomon, 2017)</a:t>
            </a:r>
            <a:r>
              <a:rPr lang="en-GB" altLang="en-US" sz="1600" dirty="0"/>
              <a:t>. </a:t>
            </a:r>
          </a:p>
          <a:p>
            <a:pPr eaLnBrk="1" hangingPunct="1"/>
            <a:r>
              <a:rPr lang="en-GB" altLang="en-US" sz="1600" dirty="0"/>
              <a:t>Marriot used technology as a strategic resource to increase its competitiveness and identify the needs and wants of its customers in order to reinvent its services and facilities. </a:t>
            </a:r>
          </a:p>
          <a:p>
            <a:pPr eaLnBrk="1" hangingPunct="1"/>
            <a:r>
              <a:rPr lang="en-GB" altLang="en-US" sz="1600" dirty="0"/>
              <a:t>Over these years, Marriot demonstrated carefully observance of its customers needs, wants, capabilities and expectations</a:t>
            </a:r>
            <a:r>
              <a:rPr lang="en-GB" sz="1600" dirty="0">
                <a:solidFill>
                  <a:srgbClr val="000000"/>
                </a:solidFill>
                <a:latin typeface="Open Sans"/>
              </a:rPr>
              <a:t> (Solomon, 2017)</a:t>
            </a:r>
            <a:r>
              <a:rPr lang="en-GB" altLang="en-US" sz="1600" dirty="0"/>
              <a:t>.</a:t>
            </a:r>
          </a:p>
          <a:p>
            <a:pPr eaLnBrk="1" hangingPunct="1"/>
            <a:r>
              <a:rPr lang="en-GB" altLang="en-US" sz="1600" dirty="0"/>
              <a:t>Considering the experiences offered by Marriot to its guests, it can be said that the hotel chain understood the new shift of customers towards experiences and memories, not only service delivery and service quality </a:t>
            </a:r>
            <a:r>
              <a:rPr lang="en-GB" sz="1600" dirty="0">
                <a:solidFill>
                  <a:srgbClr val="000000"/>
                </a:solidFill>
                <a:latin typeface="Open Sans"/>
              </a:rPr>
              <a:t>(Parker, 2019)</a:t>
            </a:r>
            <a:r>
              <a:rPr lang="en-GB" altLang="en-US" sz="1600" dirty="0"/>
              <a:t>. </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25/10/2019</a:t>
            </a:fld>
            <a:endParaRPr lang="en-GB" altLang="en-US"/>
          </a:p>
        </p:txBody>
      </p:sp>
    </p:spTree>
    <p:extLst>
      <p:ext uri="{BB962C8B-B14F-4D97-AF65-F5344CB8AC3E}">
        <p14:creationId xmlns:p14="http://schemas.microsoft.com/office/powerpoint/2010/main" val="1114628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2800" b="1" i="1" dirty="0"/>
              <a:t>An Appraisal of a Guest Service Experience</a:t>
            </a:r>
            <a:endParaRPr lang="en-GB" altLang="en-US" sz="28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eaLnBrk="1" hangingPunct="1"/>
            <a:r>
              <a:rPr lang="en-GB" altLang="en-US" sz="1600" dirty="0"/>
              <a:t>Marriot studied carefully what motivate its customers to choose their range of venues </a:t>
            </a:r>
            <a:r>
              <a:rPr lang="en-GB" sz="1600" dirty="0">
                <a:solidFill>
                  <a:srgbClr val="000000"/>
                </a:solidFill>
                <a:latin typeface="Open Sans"/>
              </a:rPr>
              <a:t>(Parker, 2019)</a:t>
            </a:r>
            <a:r>
              <a:rPr lang="en-GB" altLang="en-US" sz="1600" dirty="0"/>
              <a:t>. </a:t>
            </a:r>
          </a:p>
          <a:p>
            <a:pPr eaLnBrk="1" hangingPunct="1"/>
            <a:r>
              <a:rPr lang="en-GB" altLang="en-US" sz="1600" dirty="0"/>
              <a:t>Marriot gives customers:</a:t>
            </a:r>
          </a:p>
          <a:p>
            <a:pPr lvl="1" eaLnBrk="1" hangingPunct="1"/>
            <a:r>
              <a:rPr lang="en-GB" altLang="en-US" sz="1200" dirty="0"/>
              <a:t>A sense of identity by offering them personalized service and offers</a:t>
            </a:r>
          </a:p>
          <a:p>
            <a:pPr lvl="1" eaLnBrk="1" hangingPunct="1"/>
            <a:r>
              <a:rPr lang="en-GB" altLang="en-US" sz="1200" dirty="0"/>
              <a:t>An escape from the usual by offering them pop-up experiences in the converted rooms</a:t>
            </a:r>
          </a:p>
          <a:p>
            <a:pPr lvl="1" eaLnBrk="1" hangingPunct="1"/>
            <a:r>
              <a:rPr lang="en-GB" altLang="en-US" sz="1200" dirty="0"/>
              <a:t>The chance to learn more about culture by offering them local tours and excursions</a:t>
            </a:r>
          </a:p>
          <a:p>
            <a:pPr lvl="1" eaLnBrk="1" hangingPunct="1"/>
            <a:r>
              <a:rPr lang="en-GB" altLang="en-US" sz="1200" dirty="0"/>
              <a:t>The chance to impress friends by offering them the chance to attend Oscar or cook with famous chefs.</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25/10/2019</a:t>
            </a:fld>
            <a:endParaRPr lang="en-GB" altLang="en-US"/>
          </a:p>
        </p:txBody>
      </p:sp>
    </p:spTree>
    <p:extLst>
      <p:ext uri="{BB962C8B-B14F-4D97-AF65-F5344CB8AC3E}">
        <p14:creationId xmlns:p14="http://schemas.microsoft.com/office/powerpoint/2010/main" val="3213353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Conclusion</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25/10/2019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GB" altLang="en-US" sz="1600"/>
              <a:t>It can be concluded that Marriot International Inc is continously trying to improve its customer service. Marriot did not limit itself to sevice delivery and service quality and its model can be successfully followed by other hotel chains in the industry. </a:t>
            </a:r>
          </a:p>
          <a:p>
            <a:pPr>
              <a:buFont typeface="Wingdings" panose="05000000000000000000" pitchFamily="2" charset="2"/>
              <a:buChar char="§"/>
            </a:pPr>
            <a:r>
              <a:rPr lang="en-GB" altLang="en-US" sz="1600"/>
              <a:t>Marriot key to succes stays in its attention to what customers wants and needs. </a:t>
            </a:r>
            <a:endParaRPr lang="en-GB" altLang="en-US"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References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25/10/2019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r>
              <a:rPr lang="en-GB" sz="1200" dirty="0">
                <a:solidFill>
                  <a:srgbClr val="000000"/>
                </a:solidFill>
                <a:latin typeface="Open Sans"/>
              </a:rPr>
              <a:t>Marriott Annual Report (2018). </a:t>
            </a:r>
            <a:r>
              <a:rPr lang="en-GB" sz="1200" i="1" dirty="0">
                <a:solidFill>
                  <a:srgbClr val="000000"/>
                </a:solidFill>
                <a:latin typeface="Open Sans"/>
              </a:rPr>
              <a:t>Marriott International, Inc. 2018 Annual Report</a:t>
            </a:r>
            <a:r>
              <a:rPr lang="en-GB" sz="1200" dirty="0">
                <a:solidFill>
                  <a:srgbClr val="000000"/>
                </a:solidFill>
                <a:latin typeface="Open Sans"/>
              </a:rPr>
              <a:t>. [online] Marriott.gcs-web.com. Available at: https://marriott.gcs-web.com/static-files/b82978a6-9d28-4e38-9855-fc4ae2cebe11 [Accessed 24 Oct. 2019].</a:t>
            </a:r>
          </a:p>
          <a:p>
            <a:r>
              <a:rPr lang="en-GB" sz="1200" dirty="0">
                <a:solidFill>
                  <a:srgbClr val="000000"/>
                </a:solidFill>
                <a:latin typeface="Open Sans"/>
              </a:rPr>
              <a:t>Marriott (2019). </a:t>
            </a:r>
            <a:r>
              <a:rPr lang="en-GB" sz="1200" i="1" dirty="0">
                <a:solidFill>
                  <a:srgbClr val="000000"/>
                </a:solidFill>
                <a:latin typeface="Open Sans"/>
              </a:rPr>
              <a:t>Core Values and Heritage | Marriott International Corporate Values</a:t>
            </a:r>
            <a:r>
              <a:rPr lang="en-GB" sz="1200" dirty="0">
                <a:solidFill>
                  <a:srgbClr val="000000"/>
                </a:solidFill>
                <a:latin typeface="Open Sans"/>
              </a:rPr>
              <a:t>. [online] Marriott.com. Available at: https://www.marriott.com/culture-and-values/core-values.mi [Accessed 24 Oct. 2019]. </a:t>
            </a:r>
          </a:p>
          <a:p>
            <a:r>
              <a:rPr lang="en-GB" sz="1200" dirty="0">
                <a:solidFill>
                  <a:srgbClr val="000000"/>
                </a:solidFill>
                <a:latin typeface="Open Sans"/>
              </a:rPr>
              <a:t>Event Architecture (2018). </a:t>
            </a:r>
            <a:r>
              <a:rPr lang="en-GB" sz="1200" i="1" dirty="0">
                <a:solidFill>
                  <a:srgbClr val="000000"/>
                </a:solidFill>
                <a:latin typeface="Open Sans"/>
              </a:rPr>
              <a:t>Marriott Uses Experiential Rooms as Educational Opportunities — Event Architecture</a:t>
            </a:r>
            <a:r>
              <a:rPr lang="en-GB" sz="1200" dirty="0">
                <a:solidFill>
                  <a:srgbClr val="000000"/>
                </a:solidFill>
                <a:latin typeface="Open Sans"/>
              </a:rPr>
              <a:t>. [online] Event Architecture. Available at: https://www.event-architecture.com/blog/2018/7/31/marriott-uses-experiential-rooms-as-educational-opportunities?fbclid=IwAR1QRv3ZLolGeCcH0LAHrat2TGuEzIGLTOcdJHGtKkoUp0qKk9sgSecYxjY [Accessed 24 Oct. 2019]. </a:t>
            </a:r>
          </a:p>
          <a:p>
            <a:r>
              <a:rPr lang="en-GB" sz="1200" dirty="0">
                <a:solidFill>
                  <a:srgbClr val="000000"/>
                </a:solidFill>
                <a:latin typeface="Open Sans"/>
              </a:rPr>
              <a:t>Parker, B. (2019). [online] Bstrategyhub.com. Available at: https://bstrategyhub.com/marriott-vision-mission-core-values-a-complete-analysis/?fbclid=IwAR1BOG9k3iLYfpyOMRJMknZL_4grK_BXZ8R1zTMJg1NOwsWFGp8QI0dSEUg [Accessed 24 Oct. 2019].</a:t>
            </a:r>
          </a:p>
          <a:p>
            <a:r>
              <a:rPr lang="en-GB" sz="1200" dirty="0">
                <a:solidFill>
                  <a:srgbClr val="000000"/>
                </a:solidFill>
                <a:latin typeface="Open Sans"/>
              </a:rPr>
              <a:t>Marriott Bonvoy (2019). </a:t>
            </a:r>
            <a:r>
              <a:rPr lang="en-GB" sz="1200" i="1" dirty="0">
                <a:solidFill>
                  <a:srgbClr val="000000"/>
                </a:solidFill>
                <a:latin typeface="Open Sans"/>
              </a:rPr>
              <a:t>Marriott Bonvoy</a:t>
            </a:r>
            <a:r>
              <a:rPr lang="en-GB" sz="1200" dirty="0">
                <a:solidFill>
                  <a:srgbClr val="000000"/>
                </a:solidFill>
                <a:latin typeface="Open Sans"/>
              </a:rPr>
              <a:t>. [online] https://www.marriott.com/loyalty.mi. Available at: https://www.marriott.com/loyalty.mi [Accessed 24 Oct. 2019].</a:t>
            </a:r>
          </a:p>
          <a:p>
            <a:r>
              <a:rPr lang="en-GB" sz="1200" dirty="0">
                <a:solidFill>
                  <a:srgbClr val="000000"/>
                </a:solidFill>
                <a:latin typeface="Open Sans"/>
              </a:rPr>
              <a:t>Solomon, M. (2017). </a:t>
            </a:r>
            <a:r>
              <a:rPr lang="en-GB" sz="1200" i="1" dirty="0">
                <a:solidFill>
                  <a:srgbClr val="000000"/>
                </a:solidFill>
                <a:latin typeface="Open Sans"/>
              </a:rPr>
              <a:t>How Customer Service Experts Like Marriott Gather Customer Feedback And Promote Engagement</a:t>
            </a:r>
            <a:r>
              <a:rPr lang="en-GB" sz="1200" dirty="0">
                <a:solidFill>
                  <a:srgbClr val="000000"/>
                </a:solidFill>
                <a:latin typeface="Open Sans"/>
              </a:rPr>
              <a:t>. [online] Forbes.com. Available at: https://www.forbes.com/sites/micahsolomon/2017/06/09/how-customer-service-experts-think-marriott-gather-customer-feedback-and-promote-engagement/?fbclid=IwAR1MdK5IBAoDeoZxCPwR570BiV_5PEdQiPMTTsVyFT65P6wE2pmOtcV1azw#7826b2875935 [Accessed 24 Oct. 2019].</a:t>
            </a:r>
          </a:p>
          <a:p>
            <a:endParaRPr lang="en-GB" sz="1200" dirty="0">
              <a:solidFill>
                <a:srgbClr val="000000"/>
              </a:solidFill>
              <a:latin typeface="Open Sans"/>
            </a:endParaRPr>
          </a:p>
          <a:p>
            <a:endParaRPr lang="en-GB" sz="1200" dirty="0">
              <a:solidFill>
                <a:srgbClr val="000000"/>
              </a:solidFill>
              <a:latin typeface="Open Sans"/>
            </a:endParaRPr>
          </a:p>
          <a:p>
            <a:endParaRPr lang="en-GB" sz="1600" dirty="0">
              <a:solidFill>
                <a:srgbClr val="000000"/>
              </a:solidFill>
              <a:latin typeface="Open Sans"/>
            </a:endParaRPr>
          </a:p>
          <a:p>
            <a:endParaRPr lang="en-GB" sz="1600" dirty="0">
              <a:solidFill>
                <a:srgbClr val="000000"/>
              </a:solidFill>
              <a:latin typeface="Open Sans"/>
            </a:endParaRPr>
          </a:p>
          <a:p>
            <a:endParaRPr lang="en-GB" altLang="en-US" sz="1600" dirty="0"/>
          </a:p>
        </p:txBody>
      </p:sp>
    </p:spTree>
    <p:extLst>
      <p:ext uri="{BB962C8B-B14F-4D97-AF65-F5344CB8AC3E}">
        <p14:creationId xmlns:p14="http://schemas.microsoft.com/office/powerpoint/2010/main" val="15962821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1211</TotalTime>
  <Words>1171</Words>
  <Application>Microsoft Office PowerPoint</Application>
  <PresentationFormat>On-screen Show (4:3)</PresentationFormat>
  <Paragraphs>118</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Georgia</vt:lpstr>
      <vt:lpstr>Myriad Pro</vt:lpstr>
      <vt:lpstr>Open Sans</vt:lpstr>
      <vt:lpstr>Wingdings</vt:lpstr>
      <vt:lpstr>20140311PresentationUWTSDTemplate</vt:lpstr>
      <vt:lpstr>An Appraisal of a Guest Service Experience</vt:lpstr>
      <vt:lpstr>An Appraisal of a Guest Service Experience</vt:lpstr>
      <vt:lpstr>An Appraisal of a Guest Service Experience</vt:lpstr>
      <vt:lpstr>An Appraisal of a Guest Service Experience</vt:lpstr>
      <vt:lpstr>An Appraisal of a Guest Service Experience</vt:lpstr>
      <vt:lpstr>An Appraisal of a Guest Service Experience</vt:lpstr>
      <vt:lpstr>An Appraisal of a Guest Service Experience</vt:lpstr>
      <vt:lpstr>An Appraisal of a Guest Service Experience</vt:lpstr>
      <vt:lpstr>An Appraisal of a Guest Service Experience</vt:lpstr>
      <vt:lpstr>An Appraisal of a Guest Service Experience</vt:lpstr>
      <vt:lpstr>An Appraisal of a Guest Service Experience</vt:lpstr>
      <vt:lpstr>An Appraisal of a Guest Service Experience</vt:lpstr>
      <vt:lpstr>An Appraisal of a Guest Service Experience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UWTSD</cp:lastModifiedBy>
  <cp:revision>108</cp:revision>
  <cp:lastPrinted>2018-03-20T16:28:46Z</cp:lastPrinted>
  <dcterms:created xsi:type="dcterms:W3CDTF">2004-11-12T17:24:38Z</dcterms:created>
  <dcterms:modified xsi:type="dcterms:W3CDTF">2019-10-25T11:26:36Z</dcterms:modified>
</cp:coreProperties>
</file>