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6"/>
  </p:notesMasterIdLst>
  <p:sldIdLst>
    <p:sldId id="769" r:id="rId5"/>
    <p:sldId id="770" r:id="rId6"/>
    <p:sldId id="412" r:id="rId7"/>
    <p:sldId id="413" r:id="rId8"/>
    <p:sldId id="414" r:id="rId9"/>
    <p:sldId id="415" r:id="rId10"/>
    <p:sldId id="752" r:id="rId11"/>
    <p:sldId id="398" r:id="rId12"/>
    <p:sldId id="404" r:id="rId13"/>
    <p:sldId id="405" r:id="rId14"/>
    <p:sldId id="399" r:id="rId15"/>
    <p:sldId id="753" r:id="rId16"/>
    <p:sldId id="754" r:id="rId17"/>
    <p:sldId id="755" r:id="rId18"/>
    <p:sldId id="669" r:id="rId19"/>
    <p:sldId id="646" r:id="rId20"/>
    <p:sldId id="660" r:id="rId21"/>
    <p:sldId id="784" r:id="rId22"/>
    <p:sldId id="785" r:id="rId23"/>
    <p:sldId id="786" r:id="rId24"/>
    <p:sldId id="78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79D47F-FCE0-EC49-B37D-59A3E14218FD}" v="66" dt="2020-12-01T10:45:45.9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61"/>
    <p:restoredTop sz="95238"/>
  </p:normalViewPr>
  <p:slideViewPr>
    <p:cSldViewPr snapToGrid="0" snapToObjects="1">
      <p:cViewPr varScale="1">
        <p:scale>
          <a:sx n="122" d="100"/>
          <a:sy n="122" d="100"/>
        </p:scale>
        <p:origin x="992" y="192"/>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12/1/2020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027306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4478"/>
            <a:fld id="{D2284729-FB86-476B-8245-F0774E3D5E7B}" type="slidenum">
              <a:rPr lang="en-US" smtClean="0"/>
              <a:pPr defTabSz="964478"/>
              <a:t>19</a:t>
            </a:fld>
            <a:endParaRPr lang="en-US"/>
          </a:p>
        </p:txBody>
      </p:sp>
      <p:sp>
        <p:nvSpPr>
          <p:cNvPr id="2560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GB"/>
              <a:t>	Once discussed the first part of other considerations</a:t>
            </a:r>
          </a:p>
          <a:p>
            <a:pPr eaLnBrk="1" hangingPunct="1"/>
            <a:r>
              <a:rPr lang="en-GB"/>
              <a:t>	We may have numerous individual learning needs combined within a single group of learners. As a teacher this can 	be hard to cater for. We need to see what are the learners experiences (knowledge, skills and competences), carry out 	a comparison, form a plan and plan a programme of tuition.</a:t>
            </a:r>
          </a:p>
          <a:p>
            <a:pPr eaLnBrk="1" hangingPunct="1"/>
            <a:endParaRPr lang="en-GB"/>
          </a:p>
          <a:p>
            <a:pPr eaLnBrk="1" hangingPunct="1"/>
            <a:r>
              <a:rPr lang="en-GB"/>
              <a:t>	During tuition:</a:t>
            </a:r>
          </a:p>
          <a:p>
            <a:pPr eaLnBrk="1" hangingPunct="1"/>
            <a:r>
              <a:rPr lang="en-GB"/>
              <a:t>	Have a back up management strategy plan.</a:t>
            </a:r>
          </a:p>
          <a:p>
            <a:pPr eaLnBrk="1" hangingPunct="1"/>
            <a:r>
              <a:rPr lang="en-GB"/>
              <a:t>	Leader could work in your favour or disrupt and divert teaching. </a:t>
            </a:r>
          </a:p>
        </p:txBody>
      </p:sp>
    </p:spTree>
    <p:extLst>
      <p:ext uri="{BB962C8B-B14F-4D97-AF65-F5344CB8AC3E}">
        <p14:creationId xmlns:p14="http://schemas.microsoft.com/office/powerpoint/2010/main" val="1992511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01/12/2020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01/12/2020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01/12/2020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01/12/2020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01/12/2020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01/12/2020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01/12/2020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01/12/2020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01/12/2020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01/12/2020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whatsapp.com/" TargetMode="External"/><Relationship Id="rId2" Type="http://schemas.openxmlformats.org/officeDocument/2006/relationships/hyperlink" Target="https://web.whatsapp.com/"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b5pP6vd99pI" TargetMode="External"/><Relationship Id="rId2" Type="http://schemas.openxmlformats.org/officeDocument/2006/relationships/hyperlink" Target="https://www.insight.com/en_US/learn/content/2017/01-16-2017-workplace-mobility-statistics-show-improved-productivity.html"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cmswire.com/digital-workplace/a-mobile-enabled-workplace-benefits-employees-and-the-busines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cio.com/article/3229104/digital-transformation/the-digital-workplace-8-steps-to-greater-agility-productivity.html#tk.drr_ml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itproportal.com/features/will-mobility-still-be-the-primary-driver-of-digital-transformation-in-201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tqKpk1wABuI"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hyperlink" Target="https://www.cmswire.com/digital-workplace/a-mobile-enabled-workplace-benefits-employees-and-the-business/" TargetMode="External"/><Relationship Id="rId2" Type="http://schemas.openxmlformats.org/officeDocument/2006/relationships/hyperlink" Target="https://web.whatsapp.com/" TargetMode="External"/><Relationship Id="rId1" Type="http://schemas.openxmlformats.org/officeDocument/2006/relationships/slideLayout" Target="../slideLayouts/slideLayout2.xml"/><Relationship Id="rId4" Type="http://schemas.openxmlformats.org/officeDocument/2006/relationships/hyperlink" Target="https://www.insight.com/en_US/content-and-resources/2017/01-16-2017-workplace-mobility-statistics-show-improved-productivity.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theworkplacedepot.co.uk/news/2013/03/22/how-have-computers-developed-and-changed/" TargetMode="External"/><Relationship Id="rId2" Type="http://schemas.openxmlformats.org/officeDocument/2006/relationships/hyperlink" Target="https://www.youtube.com/watch?v=b5pP6vd99pI" TargetMode="External"/><Relationship Id="rId1" Type="http://schemas.openxmlformats.org/officeDocument/2006/relationships/slideLayout" Target="../slideLayouts/slideLayout2.xml"/><Relationship Id="rId4" Type="http://schemas.openxmlformats.org/officeDocument/2006/relationships/hyperlink" Target="https://youtu.be/tqKpk1wABuI"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hbr.org/2010/02/data-is-to-info-as-info-is-not" TargetMode="External"/><Relationship Id="rId2" Type="http://schemas.openxmlformats.org/officeDocument/2006/relationships/hyperlink" Target="http://www.systems-thinking.org/dikw/dikw.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914400" y="1643360"/>
            <a:ext cx="10363200" cy="1470025"/>
          </a:xfrm>
        </p:spPr>
        <p:txBody>
          <a:bodyPr/>
          <a:lstStyle/>
          <a:p>
            <a:r>
              <a:rPr lang="en-US" b="1">
                <a:latin typeface="Arial" panose="020B0604020202020204" pitchFamily="34" charset="0"/>
                <a:cs typeface="Arial" panose="020B0604020202020204" pitchFamily="34" charset="0"/>
              </a:rPr>
              <a:t>BA Management Skills for the Workplace</a:t>
            </a:r>
            <a:br>
              <a:rPr lang="en-US" b="1">
                <a:latin typeface="Arial" panose="020B0604020202020204" pitchFamily="34" charset="0"/>
                <a:cs typeface="Arial" panose="020B0604020202020204" pitchFamily="34" charset="0"/>
              </a:rPr>
            </a:br>
            <a:r>
              <a:rPr lang="en-US" b="1">
                <a:latin typeface="Arial" panose="020B0604020202020204" pitchFamily="34" charset="0"/>
                <a:cs typeface="Arial" panose="020B0604020202020204" pitchFamily="34" charset="0"/>
              </a:rPr>
              <a:t>BMSK4007</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lnSpcReduction="10000"/>
          </a:bodyPr>
          <a:lstStyle/>
          <a:p>
            <a:r>
              <a:rPr lang="en-GB" sz="4000">
                <a:latin typeface="Arial" panose="020B0604020202020204" pitchFamily="34" charset="0"/>
                <a:cs typeface="Arial" panose="020B0604020202020204" pitchFamily="34" charset="0"/>
              </a:rPr>
              <a:t>Digital Skills and Personal Branding </a:t>
            </a:r>
          </a:p>
          <a:p>
            <a:r>
              <a:rPr lang="en-GB" b="1"/>
              <a:t>Online Session 2</a:t>
            </a:r>
          </a:p>
          <a:p>
            <a:r>
              <a:rPr lang="en-GB" sz="3200" b="1">
                <a:latin typeface="Arial" panose="020B0604020202020204" pitchFamily="34" charset="0"/>
                <a:cs typeface="Arial" panose="020B0604020202020204" pitchFamily="34" charset="0"/>
              </a:rPr>
              <a:t>Evaluate the appropriate use of modern technology 2</a:t>
            </a:r>
          </a:p>
          <a:p>
            <a:endParaRPr lang="en-US"/>
          </a:p>
        </p:txBody>
      </p:sp>
    </p:spTree>
    <p:extLst>
      <p:ext uri="{BB962C8B-B14F-4D97-AF65-F5344CB8AC3E}">
        <p14:creationId xmlns:p14="http://schemas.microsoft.com/office/powerpoint/2010/main" val="3885119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696699" cy="757688"/>
          </a:xfrm>
        </p:spPr>
        <p:txBody>
          <a:bodyPr>
            <a:normAutofit fontScale="90000"/>
          </a:bodyPr>
          <a:lstStyle/>
          <a:p>
            <a:r>
              <a:rPr lang="en-GB" sz="3200" b="1">
                <a:latin typeface="Arial" panose="020B0604020202020204" pitchFamily="34" charset="0"/>
                <a:cs typeface="Arial" panose="020B0604020202020204" pitchFamily="34" charset="0"/>
              </a:rPr>
              <a:t>Developing Relationships and Workplace Achievement </a:t>
            </a:r>
            <a:br>
              <a:rPr lang="en-GB" sz="3200" b="1">
                <a:latin typeface="Arial" panose="020B0604020202020204" pitchFamily="34" charset="0"/>
                <a:cs typeface="Arial" panose="020B0604020202020204" pitchFamily="34" charset="0"/>
              </a:rPr>
            </a:br>
            <a:endParaRPr lang="en-US"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9" y="774716"/>
            <a:ext cx="5473691" cy="5131370"/>
          </a:xfrm>
        </p:spPr>
        <p:txBody>
          <a:bodyPr>
            <a:normAutofit fontScale="85000" lnSpcReduction="20000"/>
          </a:bodyPr>
          <a:lstStyle/>
          <a:p>
            <a:pPr marL="0" indent="0">
              <a:buNone/>
            </a:pPr>
            <a:r>
              <a:rPr lang="en-GB" b="1">
                <a:latin typeface="Arial" panose="020B0604020202020204" pitchFamily="34" charset="0"/>
                <a:cs typeface="Arial" panose="020B0604020202020204" pitchFamily="34" charset="0"/>
              </a:rPr>
              <a:t>1</a:t>
            </a:r>
            <a:r>
              <a:rPr lang="en-GB">
                <a:latin typeface="Arial" panose="020B0604020202020204" pitchFamily="34" charset="0"/>
                <a:cs typeface="Arial" panose="020B0604020202020204" pitchFamily="34" charset="0"/>
              </a:rPr>
              <a:t>. Demonstrate the ability to evaluate the appropriate use of modern technology to improve workplace efficiency and employability, supported by criteria leading to an evaluation</a:t>
            </a:r>
            <a:r>
              <a:rPr lang="en-US" sz="2400">
                <a:latin typeface="Arial" panose="020B0604020202020204" pitchFamily="34" charset="0"/>
                <a:cs typeface="Arial" panose="020B0604020202020204" pitchFamily="34" charset="0"/>
              </a:rPr>
              <a:t>                                                 </a:t>
            </a:r>
            <a:endParaRPr lang="en-GB" altLang="en-US" sz="2400" b="1">
              <a:latin typeface="Arial" panose="020B0604020202020204" pitchFamily="34" charset="0"/>
              <a:cs typeface="Arial" panose="020B0604020202020204" pitchFamily="34" charset="0"/>
            </a:endParaRPr>
          </a:p>
          <a:p>
            <a:pPr marL="457200" indent="-457200">
              <a:buFont typeface="+mj-lt"/>
              <a:buAutoNum type="arabicPeriod"/>
            </a:pPr>
            <a:endParaRPr lang="en-GB" sz="900">
              <a:latin typeface="Arial" panose="020B0604020202020204" pitchFamily="34" charset="0"/>
              <a:cs typeface="Arial" panose="020B0604020202020204" pitchFamily="34" charset="0"/>
            </a:endParaRPr>
          </a:p>
          <a:p>
            <a:pPr marL="0" lvl="0" indent="0">
              <a:buNone/>
            </a:pPr>
            <a:r>
              <a:rPr lang="en-GB" b="1">
                <a:latin typeface="Arial" panose="020B0604020202020204" pitchFamily="34" charset="0"/>
                <a:cs typeface="Arial" panose="020B0604020202020204" pitchFamily="34" charset="0"/>
              </a:rPr>
              <a:t>2</a:t>
            </a:r>
            <a:r>
              <a:rPr lang="en-GB">
                <a:latin typeface="Arial" panose="020B0604020202020204" pitchFamily="34" charset="0"/>
                <a:cs typeface="Arial" panose="020B0604020202020204" pitchFamily="34" charset="0"/>
              </a:rPr>
              <a:t>. Demonstrate appropriate use of social media for creation of own personal brand (and its applications in the workplace), through the creation of own professional online presence on LinkedIn, supported by evidence</a:t>
            </a:r>
          </a:p>
          <a:p>
            <a:pPr marL="457200" indent="-457200">
              <a:buFont typeface="+mj-lt"/>
              <a:buAutoNum type="arabicPeriod"/>
            </a:pPr>
            <a:endParaRPr lang="en-GB" sz="900">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3</a:t>
            </a:r>
            <a:r>
              <a:rPr lang="en-GB">
                <a:latin typeface="Arial" panose="020B0604020202020204" pitchFamily="34" charset="0"/>
                <a:cs typeface="Arial" panose="020B0604020202020204" pitchFamily="34" charset="0"/>
              </a:rPr>
              <a:t>. Explore the impact of personal branding on own employability</a:t>
            </a:r>
            <a:endParaRPr lang="en-GB" sz="900">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4</a:t>
            </a:r>
            <a:r>
              <a:rPr lang="en-GB">
                <a:latin typeface="Arial" panose="020B0604020202020204" pitchFamily="34" charset="0"/>
                <a:cs typeface="Arial" panose="020B0604020202020204" pitchFamily="34" charset="0"/>
              </a:rPr>
              <a:t>. Discuss personal and professional security and safety online</a:t>
            </a:r>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74080" y="997266"/>
            <a:ext cx="6766549" cy="4302716"/>
          </a:xfrm>
          <a:prstGeom prst="rect">
            <a:avLst/>
          </a:prstGeom>
          <a:noFill/>
        </p:spPr>
        <p:txBody>
          <a:bodyPr wrap="square" rtlCol="0">
            <a:spAutoFit/>
          </a:bodyPr>
          <a:lstStyle/>
          <a:p>
            <a:pPr>
              <a:lnSpc>
                <a:spcPct val="170000"/>
              </a:lnSpc>
            </a:pPr>
            <a:r>
              <a:rPr lang="en-GB" sz="2400" b="1">
                <a:latin typeface="Arial" panose="020B0604020202020204" pitchFamily="34" charset="0"/>
                <a:cs typeface="Arial" panose="020B0604020202020204" pitchFamily="34" charset="0"/>
              </a:rPr>
              <a:t>Common Assessment Criteria</a:t>
            </a:r>
          </a:p>
          <a:p>
            <a:pPr>
              <a:lnSpc>
                <a:spcPct val="170000"/>
              </a:lnSpc>
            </a:pPr>
            <a:r>
              <a:rPr lang="en-GB" sz="2400">
                <a:latin typeface="Arial" panose="020B0604020202020204" pitchFamily="34" charset="0"/>
                <a:cs typeface="Arial" panose="020B0604020202020204" pitchFamily="34" charset="0"/>
              </a:rPr>
              <a:t>Engagement with Literature Skills   </a:t>
            </a:r>
            <a:r>
              <a:rPr lang="en-GB" sz="2400" b="1">
                <a:latin typeface="Arial" panose="020B0604020202020204" pitchFamily="34" charset="0"/>
                <a:cs typeface="Arial" panose="020B0604020202020204" pitchFamily="34" charset="0"/>
              </a:rPr>
              <a:t>10</a:t>
            </a:r>
          </a:p>
          <a:p>
            <a:pPr>
              <a:lnSpc>
                <a:spcPct val="170000"/>
              </a:lnSpc>
            </a:pPr>
            <a:r>
              <a:rPr lang="en-GB" sz="2400">
                <a:latin typeface="Arial" panose="020B0604020202020204" pitchFamily="34" charset="0"/>
                <a:cs typeface="Arial" panose="020B0604020202020204" pitchFamily="34" charset="0"/>
              </a:rPr>
              <a:t>Knowledge and Understanding Skills  </a:t>
            </a:r>
            <a:r>
              <a:rPr lang="en-GB" sz="2400" b="1">
                <a:latin typeface="Arial" panose="020B0604020202020204" pitchFamily="34" charset="0"/>
                <a:cs typeface="Arial" panose="020B0604020202020204" pitchFamily="34" charset="0"/>
              </a:rPr>
              <a:t>30</a:t>
            </a:r>
          </a:p>
          <a:p>
            <a:pPr>
              <a:lnSpc>
                <a:spcPct val="170000"/>
              </a:lnSpc>
            </a:pPr>
            <a:r>
              <a:rPr lang="en-GB" sz="2400">
                <a:latin typeface="Arial" panose="020B0604020202020204" pitchFamily="34" charset="0"/>
                <a:cs typeface="Arial" panose="020B0604020202020204" pitchFamily="34" charset="0"/>
              </a:rPr>
              <a:t>Cognitive and Intellectual Skills	 </a:t>
            </a:r>
            <a:r>
              <a:rPr lang="en-GB" sz="2400" b="1">
                <a:latin typeface="Arial" panose="020B0604020202020204" pitchFamily="34" charset="0"/>
                <a:cs typeface="Arial" panose="020B0604020202020204" pitchFamily="34" charset="0"/>
              </a:rPr>
              <a:t>20</a:t>
            </a:r>
          </a:p>
          <a:p>
            <a:pPr>
              <a:lnSpc>
                <a:spcPct val="170000"/>
              </a:lnSpc>
            </a:pPr>
            <a:r>
              <a:rPr lang="en-GB" sz="2400">
                <a:latin typeface="Arial" panose="020B0604020202020204" pitchFamily="34" charset="0"/>
                <a:cs typeface="Arial" panose="020B0604020202020204" pitchFamily="34" charset="0"/>
              </a:rPr>
              <a:t>Practical Application Skills   </a:t>
            </a:r>
            <a:r>
              <a:rPr lang="en-GB" sz="2400" b="1">
                <a:latin typeface="Arial" panose="020B0604020202020204" pitchFamily="34" charset="0"/>
                <a:cs typeface="Arial" panose="020B0604020202020204" pitchFamily="34" charset="0"/>
              </a:rPr>
              <a:t>30</a:t>
            </a:r>
          </a:p>
          <a:p>
            <a:pPr>
              <a:lnSpc>
                <a:spcPct val="170000"/>
              </a:lnSpc>
            </a:pPr>
            <a:endParaRPr lang="en-GB" sz="700" b="1">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Transferable Skills for Life and            Professional Practice  	</a:t>
            </a:r>
            <a:r>
              <a:rPr lang="en-GB" sz="2400" b="1">
                <a:latin typeface="Arial" panose="020B0604020202020204" pitchFamily="34" charset="0"/>
                <a:cs typeface="Arial" panose="020B0604020202020204" pitchFamily="34" charset="0"/>
              </a:rPr>
              <a:t>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39814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4315" y="218181"/>
            <a:ext cx="8229600" cy="1143000"/>
          </a:xfrm>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WhatsApp Phone Messaging </a:t>
            </a:r>
          </a:p>
        </p:txBody>
      </p:sp>
      <p:sp>
        <p:nvSpPr>
          <p:cNvPr id="3" name="Content Placeholder 2"/>
          <p:cNvSpPr>
            <a:spLocks noGrp="1"/>
          </p:cNvSpPr>
          <p:nvPr>
            <p:ph idx="1"/>
          </p:nvPr>
        </p:nvSpPr>
        <p:spPr>
          <a:xfrm>
            <a:off x="874508" y="1124591"/>
            <a:ext cx="10263370" cy="4279811"/>
          </a:xfrm>
        </p:spPr>
        <p:txBody>
          <a:bodyPr/>
          <a:lstStyle/>
          <a:p>
            <a:pPr marL="0" indent="0">
              <a:buNone/>
            </a:pPr>
            <a:r>
              <a:rPr lang="en-GB" sz="3200">
                <a:latin typeface="Arial" panose="020B0604020202020204" pitchFamily="34" charset="0"/>
                <a:cs typeface="Arial" panose="020B0604020202020204" pitchFamily="34" charset="0"/>
              </a:rPr>
              <a:t>Why is WhatsApp so popular?</a:t>
            </a:r>
          </a:p>
          <a:p>
            <a:pPr marL="0" indent="0">
              <a:buNone/>
            </a:pPr>
            <a:endParaRPr lang="en-GB" sz="32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It is easy to use on any internet enabled smartphone and now offers a </a:t>
            </a:r>
            <a:r>
              <a:rPr lang="en-GB" sz="3200">
                <a:latin typeface="Arial" panose="020B0604020202020204" pitchFamily="34" charset="0"/>
                <a:cs typeface="Arial" panose="020B0604020202020204" pitchFamily="34" charset="0"/>
                <a:hlinkClick r:id="rId2"/>
              </a:rPr>
              <a:t>web-based version </a:t>
            </a:r>
            <a:r>
              <a:rPr lang="en-GB" sz="3200">
                <a:latin typeface="Arial" panose="020B0604020202020204" pitchFamily="34" charset="0"/>
                <a:cs typeface="Arial" panose="020B0604020202020204" pitchFamily="34" charset="0"/>
              </a:rPr>
              <a:t>as well. </a:t>
            </a:r>
          </a:p>
          <a:p>
            <a:pPr marL="0" indent="0">
              <a:buNone/>
            </a:pPr>
            <a:endParaRPr lang="en-GB" sz="32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Businesses can contact their staff anytime, any place, anywhere…</a:t>
            </a:r>
          </a:p>
          <a:p>
            <a:pPr marL="0" indent="0">
              <a:buNone/>
            </a:pPr>
            <a:endParaRPr lang="en-GB" sz="32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pic>
        <p:nvPicPr>
          <p:cNvPr id="6" name="Picture 5">
            <a:hlinkClick r:id="rId3"/>
            <a:extLst>
              <a:ext uri="{FF2B5EF4-FFF2-40B4-BE49-F238E27FC236}">
                <a16:creationId xmlns:a16="http://schemas.microsoft.com/office/drawing/2014/main" id="{647C7F64-420D-4D2C-9BA1-3044340E13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62678" y="4553581"/>
            <a:ext cx="2304256" cy="968278"/>
          </a:xfrm>
          <a:prstGeom prst="rect">
            <a:avLst/>
          </a:prstGeom>
        </p:spPr>
      </p:pic>
    </p:spTree>
    <p:extLst>
      <p:ext uri="{BB962C8B-B14F-4D97-AF65-F5344CB8AC3E}">
        <p14:creationId xmlns:p14="http://schemas.microsoft.com/office/powerpoint/2010/main" val="3751483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1743" y="22413"/>
            <a:ext cx="9267393" cy="1143000"/>
          </a:xfrm>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WhatsApp Phone Messaging </a:t>
            </a:r>
            <a:endParaRPr lang="en-GB" sz="3600" b="1">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81742" y="1170966"/>
            <a:ext cx="10262507" cy="3917032"/>
          </a:xfrm>
        </p:spPr>
        <p:txBody>
          <a:bodyPr/>
          <a:lstStyle/>
          <a:p>
            <a:pPr marL="0" indent="0">
              <a:buNone/>
            </a:pPr>
            <a:r>
              <a:rPr lang="en-GB" sz="3200">
                <a:latin typeface="Arial" panose="020B0604020202020204" pitchFamily="34" charset="0"/>
                <a:cs typeface="Arial" panose="020B0604020202020204" pitchFamily="34" charset="0"/>
              </a:rPr>
              <a:t>There are of course some drawbacks to this as well!</a:t>
            </a: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Employers have access to their staff’s personal mobile phone number and could in theory, message them constantly at any time of day or night.</a:t>
            </a: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Clearly it is important to be able to keep in regular contact with staff easily, but boundaries must be set.</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3198443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7358" y="242217"/>
            <a:ext cx="8229600" cy="1143000"/>
          </a:xfrm>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WhatsApp Phone Messaging </a:t>
            </a:r>
            <a:endParaRPr lang="en-GB" sz="3600" b="1">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17357" y="1006032"/>
            <a:ext cx="10424863" cy="3917032"/>
          </a:xfrm>
        </p:spPr>
        <p:txBody>
          <a:bodyPr lIns="91440" tIns="45720" rIns="91440" bIns="45720" anchor="t"/>
          <a:lstStyle/>
          <a:p>
            <a:pPr marL="0" indent="0">
              <a:buNone/>
            </a:pPr>
            <a:r>
              <a:rPr lang="en-GB" sz="3200" dirty="0">
                <a:latin typeface="Arial"/>
                <a:cs typeface="Arial"/>
              </a:rPr>
              <a:t>People can specify time periods when they will and won't be available via WhatsApp. </a:t>
            </a:r>
            <a:endParaRPr lang="en-GB" sz="3200">
              <a:latin typeface="Arial" panose="020B0604020202020204" pitchFamily="34" charset="0"/>
              <a:cs typeface="Arial" panose="020B0604020202020204" pitchFamily="34" charset="0"/>
            </a:endParaRP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dirty="0">
                <a:latin typeface="Arial"/>
                <a:cs typeface="Arial"/>
              </a:rPr>
              <a:t>A cut-off time can be established in the evenings, after which messages will not be answered, unless it is an emergency or normal practice (shift working).</a:t>
            </a: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dirty="0">
                <a:latin typeface="Arial"/>
                <a:cs typeface="Arial"/>
              </a:rPr>
              <a:t>WhatsApp group chats can be ‘</a:t>
            </a:r>
            <a:r>
              <a:rPr lang="en-GB" sz="3200" i="1" dirty="0">
                <a:latin typeface="Arial"/>
                <a:cs typeface="Arial"/>
              </a:rPr>
              <a:t>muted’</a:t>
            </a:r>
            <a:r>
              <a:rPr lang="en-GB" sz="3200" dirty="0">
                <a:latin typeface="Arial"/>
                <a:cs typeface="Arial"/>
              </a:rPr>
              <a:t> for short periods to ensure they are not disturbed at inconvenient times. </a:t>
            </a:r>
            <a:endParaRPr lang="en-GB" sz="3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1336635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907" y="242849"/>
            <a:ext cx="9259229" cy="1143000"/>
          </a:xfrm>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WhatsApp Phone Messaging </a:t>
            </a:r>
            <a:endParaRPr lang="en-GB" sz="3600" b="1">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32171" y="1389642"/>
            <a:ext cx="10548257" cy="3917032"/>
          </a:xfrm>
        </p:spPr>
        <p:txBody>
          <a:bodyPr lIns="91440" tIns="45720" rIns="91440" bIns="45720" anchor="t"/>
          <a:lstStyle/>
          <a:p>
            <a:pPr marL="0" indent="0">
              <a:buNone/>
            </a:pPr>
            <a:r>
              <a:rPr lang="en-GB" sz="3200" i="1" dirty="0">
                <a:latin typeface="Arial"/>
                <a:cs typeface="Arial"/>
              </a:rPr>
              <a:t>Workplace Chat Groups </a:t>
            </a:r>
            <a:r>
              <a:rPr lang="en-GB" sz="3200" dirty="0">
                <a:latin typeface="Arial"/>
                <a:cs typeface="Arial"/>
              </a:rPr>
              <a:t>on </a:t>
            </a:r>
            <a:r>
              <a:rPr lang="en-GB" sz="3200" b="1" dirty="0">
                <a:latin typeface="Arial"/>
                <a:cs typeface="Arial"/>
              </a:rPr>
              <a:t>WhatsApp</a:t>
            </a:r>
            <a:r>
              <a:rPr lang="en-GB" sz="3200" dirty="0">
                <a:latin typeface="Arial"/>
                <a:cs typeface="Arial"/>
              </a:rPr>
              <a:t> can be a useful way ;</a:t>
            </a:r>
            <a:endParaRPr lang="en-US" dirty="0"/>
          </a:p>
          <a:p>
            <a:pPr marL="0" indent="0">
              <a:buNone/>
            </a:pPr>
            <a:r>
              <a:rPr lang="en-GB" sz="3200" dirty="0">
                <a:latin typeface="Arial"/>
                <a:cs typeface="Arial"/>
              </a:rPr>
              <a:t>-for employers to upload files and images (work rotas, marketing materials), </a:t>
            </a:r>
            <a:endParaRPr lang="en-GB">
              <a:latin typeface="Calibri" panose="020F0502020204030204"/>
              <a:cs typeface="Calibri" panose="020F0502020204030204"/>
            </a:endParaRPr>
          </a:p>
          <a:p>
            <a:pPr marL="0" indent="0">
              <a:buNone/>
            </a:pPr>
            <a:r>
              <a:rPr lang="en-GB" sz="3200" dirty="0">
                <a:latin typeface="Arial"/>
                <a:cs typeface="Arial"/>
              </a:rPr>
              <a:t>-‘broadcast’ group messages to all their staff and </a:t>
            </a:r>
            <a:endParaRPr lang="en-GB">
              <a:latin typeface="Calibri" panose="020F0502020204030204"/>
              <a:cs typeface="Calibri"/>
            </a:endParaRPr>
          </a:p>
          <a:p>
            <a:pPr marL="0" indent="0">
              <a:buNone/>
            </a:pPr>
            <a:r>
              <a:rPr lang="en-GB" sz="3200" dirty="0">
                <a:latin typeface="Arial"/>
                <a:cs typeface="Arial"/>
              </a:rPr>
              <a:t>-to provide an interactive question and answer service to and between staff teams all  at once, quickly and easily.</a:t>
            </a:r>
            <a:endParaRPr lang="en-GB">
              <a:cs typeface="Calibri"/>
            </a:endParaRPr>
          </a:p>
          <a:p>
            <a:pPr marL="0" indent="0">
              <a:buNone/>
            </a:pPr>
            <a:endParaRPr lang="en-GB" sz="3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251409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233" y="372887"/>
            <a:ext cx="8229600" cy="588619"/>
          </a:xfrm>
        </p:spPr>
        <p:txBody>
          <a:bodyPr>
            <a:noAutofit/>
          </a:bodyPr>
          <a:lstStyle/>
          <a:p>
            <a:r>
              <a:rPr lang="en-US" sz="40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BYOD</a:t>
            </a:r>
          </a:p>
        </p:txBody>
      </p:sp>
      <p:sp>
        <p:nvSpPr>
          <p:cNvPr id="3" name="Content Placeholder 2"/>
          <p:cNvSpPr>
            <a:spLocks noGrp="1"/>
          </p:cNvSpPr>
          <p:nvPr>
            <p:ph idx="1"/>
          </p:nvPr>
        </p:nvSpPr>
        <p:spPr>
          <a:xfrm>
            <a:off x="2033302" y="993473"/>
            <a:ext cx="7886700" cy="4180671"/>
          </a:xfrm>
        </p:spPr>
        <p:txBody>
          <a:bodyPr>
            <a:normAutofit/>
          </a:bodyPr>
          <a:lstStyle/>
          <a:p>
            <a:pPr marL="114300" indent="0">
              <a:buNone/>
            </a:pP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a:p>
        </p:txBody>
      </p:sp>
      <p:pic>
        <p:nvPicPr>
          <p:cNvPr id="6" name="Picture 5">
            <a:extLst>
              <a:ext uri="{FF2B5EF4-FFF2-40B4-BE49-F238E27FC236}">
                <a16:creationId xmlns:a16="http://schemas.microsoft.com/office/drawing/2014/main" id="{5FBE66E3-65D0-471B-A7DF-F3A9102655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7553" y="3429000"/>
            <a:ext cx="5368560" cy="2209818"/>
          </a:xfrm>
          <a:prstGeom prst="rect">
            <a:avLst/>
          </a:prstGeom>
        </p:spPr>
      </p:pic>
      <p:sp>
        <p:nvSpPr>
          <p:cNvPr id="8" name="Rectangle 7">
            <a:extLst>
              <a:ext uri="{FF2B5EF4-FFF2-40B4-BE49-F238E27FC236}">
                <a16:creationId xmlns:a16="http://schemas.microsoft.com/office/drawing/2014/main" id="{4BAEE1BD-E27D-4330-AA4A-02F5AC82A680}"/>
              </a:ext>
            </a:extLst>
          </p:cNvPr>
          <p:cNvSpPr/>
          <p:nvPr/>
        </p:nvSpPr>
        <p:spPr>
          <a:xfrm>
            <a:off x="892232" y="961506"/>
            <a:ext cx="10529604" cy="2554545"/>
          </a:xfrm>
          <a:prstGeom prst="rect">
            <a:avLst/>
          </a:prstGeom>
        </p:spPr>
        <p:txBody>
          <a:bodyPr wrap="square">
            <a:spAutoFit/>
          </a:bodyPr>
          <a:lstStyle/>
          <a:p>
            <a:r>
              <a:rPr lang="en-GB" sz="3200">
                <a:latin typeface="Arial" panose="020B0604020202020204" pitchFamily="34" charset="0"/>
                <a:cs typeface="Arial" panose="020B0604020202020204" pitchFamily="34" charset="0"/>
              </a:rPr>
              <a:t>In IT terms, BYOD, or ’</a:t>
            </a:r>
            <a:r>
              <a:rPr lang="en-GB" sz="3200" i="1">
                <a:latin typeface="Arial" panose="020B0604020202020204" pitchFamily="34" charset="0"/>
                <a:cs typeface="Arial" panose="020B0604020202020204" pitchFamily="34" charset="0"/>
              </a:rPr>
              <a:t>bring your own device’</a:t>
            </a:r>
            <a:r>
              <a:rPr lang="en-GB" sz="3200">
                <a:latin typeface="Arial" panose="020B0604020202020204" pitchFamily="34" charset="0"/>
                <a:cs typeface="Arial" panose="020B0604020202020204" pitchFamily="34" charset="0"/>
              </a:rPr>
              <a:t> is a phrase that has become widely adopted to refer to employees who bring their own computing devices – such as smartphones, laptops and tablets – to the workplace for use and connectivity on the secure corporate network.</a:t>
            </a:r>
          </a:p>
        </p:txBody>
      </p:sp>
    </p:spTree>
    <p:extLst>
      <p:ext uri="{BB962C8B-B14F-4D97-AF65-F5344CB8AC3E}">
        <p14:creationId xmlns:p14="http://schemas.microsoft.com/office/powerpoint/2010/main" val="469230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1114" y="404854"/>
            <a:ext cx="9407584"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The Mobile Enabled Workplace</a:t>
            </a:r>
          </a:p>
        </p:txBody>
      </p:sp>
      <p:sp>
        <p:nvSpPr>
          <p:cNvPr id="3" name="Content Placeholder 2"/>
          <p:cNvSpPr>
            <a:spLocks noGrp="1"/>
          </p:cNvSpPr>
          <p:nvPr>
            <p:ph idx="1"/>
          </p:nvPr>
        </p:nvSpPr>
        <p:spPr>
          <a:xfrm>
            <a:off x="2033302" y="993473"/>
            <a:ext cx="7886700" cy="4180671"/>
          </a:xfrm>
        </p:spPr>
        <p:txBody>
          <a:bodyPr>
            <a:normAutofit/>
          </a:bodyPr>
          <a:lstStyle/>
          <a:p>
            <a:pPr marL="114300" indent="0">
              <a:buNone/>
            </a:pP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a:p>
        </p:txBody>
      </p:sp>
      <p:sp>
        <p:nvSpPr>
          <p:cNvPr id="8" name="Rectangle 7">
            <a:extLst>
              <a:ext uri="{FF2B5EF4-FFF2-40B4-BE49-F238E27FC236}">
                <a16:creationId xmlns:a16="http://schemas.microsoft.com/office/drawing/2014/main" id="{4BAEE1BD-E27D-4330-AA4A-02F5AC82A680}"/>
              </a:ext>
            </a:extLst>
          </p:cNvPr>
          <p:cNvSpPr/>
          <p:nvPr/>
        </p:nvSpPr>
        <p:spPr>
          <a:xfrm>
            <a:off x="751114" y="996511"/>
            <a:ext cx="10785022" cy="4278094"/>
          </a:xfrm>
          <a:prstGeom prst="rect">
            <a:avLst/>
          </a:prstGeom>
        </p:spPr>
        <p:txBody>
          <a:bodyPr wrap="square">
            <a:spAutoFit/>
          </a:bodyPr>
          <a:lstStyle/>
          <a:p>
            <a:r>
              <a:rPr lang="en-GB" sz="3200">
                <a:latin typeface="Arial" panose="020B0604020202020204" pitchFamily="34" charset="0"/>
                <a:cs typeface="Arial" panose="020B0604020202020204" pitchFamily="34" charset="0"/>
              </a:rPr>
              <a:t>According to an article by </a:t>
            </a:r>
            <a:r>
              <a:rPr lang="en-GB" sz="3200">
                <a:latin typeface="Arial" panose="020B0604020202020204" pitchFamily="34" charset="0"/>
                <a:cs typeface="Arial" panose="020B0604020202020204" pitchFamily="34" charset="0"/>
                <a:hlinkClick r:id="rId2"/>
              </a:rPr>
              <a:t>Insight</a:t>
            </a:r>
            <a:r>
              <a:rPr lang="en-GB" sz="3200">
                <a:latin typeface="Arial" panose="020B0604020202020204" pitchFamily="34" charset="0"/>
                <a:cs typeface="Arial" panose="020B0604020202020204" pitchFamily="34" charset="0"/>
              </a:rPr>
              <a:t> (a global technology provider), a number of recent surveys are showing that mobility in the workplace is enabling an improvement in employee effectiveness and productivity (Lazar, 2017).</a:t>
            </a:r>
          </a:p>
          <a:p>
            <a:endParaRPr lang="en-GB" sz="8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Read the article yourself and see what </a:t>
            </a:r>
            <a:r>
              <a:rPr lang="en-GB" sz="3200" b="1">
                <a:latin typeface="Arial" panose="020B0604020202020204" pitchFamily="34" charset="0"/>
                <a:cs typeface="Arial" panose="020B0604020202020204" pitchFamily="34" charset="0"/>
              </a:rPr>
              <a:t>you</a:t>
            </a:r>
            <a:r>
              <a:rPr lang="en-GB" sz="3200">
                <a:latin typeface="Arial" panose="020B0604020202020204" pitchFamily="34" charset="0"/>
                <a:cs typeface="Arial" panose="020B0604020202020204" pitchFamily="34" charset="0"/>
              </a:rPr>
              <a:t> think.</a:t>
            </a:r>
          </a:p>
          <a:p>
            <a:endParaRPr lang="en-GB" sz="8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Remember to apply the </a:t>
            </a:r>
            <a:r>
              <a:rPr lang="en-GB" sz="3200">
                <a:latin typeface="Arial" panose="020B0604020202020204" pitchFamily="34" charset="0"/>
                <a:cs typeface="Arial" panose="020B0604020202020204" pitchFamily="34" charset="0"/>
                <a:hlinkClick r:id="rId3"/>
              </a:rPr>
              <a:t>CRAAP Test </a:t>
            </a:r>
            <a:r>
              <a:rPr lang="en-GB" sz="3200">
                <a:latin typeface="Arial" panose="020B0604020202020204" pitchFamily="34" charset="0"/>
                <a:cs typeface="Arial" panose="020B0604020202020204" pitchFamily="34" charset="0"/>
              </a:rPr>
              <a:t>to all these links – paying particular attention to the possibility of ‘bias’ in any of these surveys!</a:t>
            </a:r>
          </a:p>
        </p:txBody>
      </p:sp>
      <p:pic>
        <p:nvPicPr>
          <p:cNvPr id="7" name="Picture 6" descr="A group of people sitting at a computer&#10;&#10;Description generated with very high confidence">
            <a:extLst>
              <a:ext uri="{FF2B5EF4-FFF2-40B4-BE49-F238E27FC236}">
                <a16:creationId xmlns:a16="http://schemas.microsoft.com/office/drawing/2014/main" id="{205A8612-2F41-46CC-BF00-AF47995D50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36883" y="5124314"/>
            <a:ext cx="2314093" cy="1597162"/>
          </a:xfrm>
          <a:prstGeom prst="rect">
            <a:avLst/>
          </a:prstGeom>
        </p:spPr>
      </p:pic>
    </p:spTree>
    <p:extLst>
      <p:ext uri="{BB962C8B-B14F-4D97-AF65-F5344CB8AC3E}">
        <p14:creationId xmlns:p14="http://schemas.microsoft.com/office/powerpoint/2010/main" val="2226166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086" y="404854"/>
            <a:ext cx="9309612"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There’s an App for that! </a:t>
            </a:r>
          </a:p>
        </p:txBody>
      </p:sp>
      <p:sp>
        <p:nvSpPr>
          <p:cNvPr id="3" name="Content Placeholder 2"/>
          <p:cNvSpPr>
            <a:spLocks noGrp="1"/>
          </p:cNvSpPr>
          <p:nvPr>
            <p:ph idx="1"/>
          </p:nvPr>
        </p:nvSpPr>
        <p:spPr>
          <a:xfrm>
            <a:off x="2033302" y="993473"/>
            <a:ext cx="7886700" cy="4180671"/>
          </a:xfrm>
        </p:spPr>
        <p:txBody>
          <a:bodyPr>
            <a:normAutofit/>
          </a:bodyPr>
          <a:lstStyle/>
          <a:p>
            <a:pPr marL="114300" indent="0">
              <a:buNone/>
            </a:pP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a:p>
        </p:txBody>
      </p:sp>
      <p:pic>
        <p:nvPicPr>
          <p:cNvPr id="10" name="Picture 9" descr="A picture containing toy, indoor&#10;&#10;Description generated with very high confidence">
            <a:extLst>
              <a:ext uri="{FF2B5EF4-FFF2-40B4-BE49-F238E27FC236}">
                <a16:creationId xmlns:a16="http://schemas.microsoft.com/office/drawing/2014/main" id="{871DC293-F760-420B-AE50-D447A1166E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9085" y="1085851"/>
            <a:ext cx="9878785" cy="4173361"/>
          </a:xfrm>
          <a:prstGeom prst="rect">
            <a:avLst/>
          </a:prstGeom>
        </p:spPr>
      </p:pic>
    </p:spTree>
    <p:extLst>
      <p:ext uri="{BB962C8B-B14F-4D97-AF65-F5344CB8AC3E}">
        <p14:creationId xmlns:p14="http://schemas.microsoft.com/office/powerpoint/2010/main" val="806228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6043" y="404854"/>
            <a:ext cx="9162655"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There’s an App for that! </a:t>
            </a:r>
          </a:p>
        </p:txBody>
      </p:sp>
      <p:sp>
        <p:nvSpPr>
          <p:cNvPr id="3" name="Content Placeholder 2"/>
          <p:cNvSpPr>
            <a:spLocks noGrp="1"/>
          </p:cNvSpPr>
          <p:nvPr>
            <p:ph idx="1"/>
          </p:nvPr>
        </p:nvSpPr>
        <p:spPr>
          <a:xfrm>
            <a:off x="2033302" y="993473"/>
            <a:ext cx="7886700" cy="4180671"/>
          </a:xfrm>
        </p:spPr>
        <p:txBody>
          <a:bodyPr>
            <a:normAutofit/>
          </a:bodyPr>
          <a:lstStyle/>
          <a:p>
            <a:pPr marL="114300" indent="0">
              <a:buNone/>
            </a:pP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a:p>
        </p:txBody>
      </p:sp>
      <p:sp>
        <p:nvSpPr>
          <p:cNvPr id="5" name="TextBox 4">
            <a:extLst>
              <a:ext uri="{FF2B5EF4-FFF2-40B4-BE49-F238E27FC236}">
                <a16:creationId xmlns:a16="http://schemas.microsoft.com/office/drawing/2014/main" id="{C343B4B2-2F4A-4208-9673-8D00CA4B0BBD}"/>
              </a:ext>
            </a:extLst>
          </p:cNvPr>
          <p:cNvSpPr txBox="1"/>
          <p:nvPr/>
        </p:nvSpPr>
        <p:spPr>
          <a:xfrm>
            <a:off x="996043" y="1582092"/>
            <a:ext cx="10474778" cy="2308324"/>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Which mobile apps does your employer use?</a:t>
            </a:r>
          </a:p>
          <a:p>
            <a:endParaRPr lang="en-GB" sz="8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What do they use them for?</a:t>
            </a:r>
          </a:p>
          <a:p>
            <a:endParaRPr lang="en-GB" sz="8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Have they had their own mobile                                        app designed for them?</a:t>
            </a:r>
          </a:p>
        </p:txBody>
      </p:sp>
      <p:pic>
        <p:nvPicPr>
          <p:cNvPr id="8" name="Picture 7">
            <a:extLst>
              <a:ext uri="{FF2B5EF4-FFF2-40B4-BE49-F238E27FC236}">
                <a16:creationId xmlns:a16="http://schemas.microsoft.com/office/drawing/2014/main" id="{B19E84AC-087E-4937-8509-226A43D1EE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35812" y="3175948"/>
            <a:ext cx="4115975" cy="2334265"/>
          </a:xfrm>
          <a:prstGeom prst="rect">
            <a:avLst/>
          </a:prstGeom>
        </p:spPr>
      </p:pic>
    </p:spTree>
    <p:extLst>
      <p:ext uri="{BB962C8B-B14F-4D97-AF65-F5344CB8AC3E}">
        <p14:creationId xmlns:p14="http://schemas.microsoft.com/office/powerpoint/2010/main" val="2745923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2371" y="404854"/>
            <a:ext cx="9146327"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What are ‘Workforce Apps’?</a:t>
            </a:r>
          </a:p>
        </p:txBody>
      </p:sp>
      <p:sp>
        <p:nvSpPr>
          <p:cNvPr id="3" name="Content Placeholder 2"/>
          <p:cNvSpPr>
            <a:spLocks noGrp="1"/>
          </p:cNvSpPr>
          <p:nvPr>
            <p:ph idx="1"/>
          </p:nvPr>
        </p:nvSpPr>
        <p:spPr>
          <a:xfrm>
            <a:off x="1012370" y="1184667"/>
            <a:ext cx="10719709" cy="4889562"/>
          </a:xfrm>
        </p:spPr>
        <p:txBody>
          <a:bodyPr>
            <a:noAutofit/>
          </a:bodyPr>
          <a:lstStyle/>
          <a:p>
            <a:pPr marL="114300" indent="0">
              <a:lnSpc>
                <a:spcPct val="100000"/>
              </a:lnSpc>
              <a:buNone/>
            </a:pPr>
            <a:r>
              <a:rPr lang="en-GB" sz="3200">
                <a:latin typeface="Arial" panose="020B0604020202020204" pitchFamily="34" charset="0"/>
                <a:cs typeface="Arial" panose="020B0604020202020204" pitchFamily="34" charset="0"/>
              </a:rPr>
              <a:t>Workforce applications (apps) allow employees, especially remote workers and mobile workers, to access their organisation’s systems, such as time and attendance, scheduling, and shift management.</a:t>
            </a:r>
            <a:endParaRPr lang="en-GB" sz="800">
              <a:latin typeface="Arial" panose="020B0604020202020204" pitchFamily="34" charset="0"/>
              <a:cs typeface="Arial" panose="020B0604020202020204" pitchFamily="34" charset="0"/>
            </a:endParaRPr>
          </a:p>
          <a:p>
            <a:pPr marL="114300" indent="0">
              <a:lnSpc>
                <a:spcPct val="100000"/>
              </a:lnSpc>
              <a:buNone/>
            </a:pPr>
            <a:r>
              <a:rPr lang="en-GB" sz="3200">
                <a:latin typeface="Arial" panose="020B0604020202020204" pitchFamily="34" charset="0"/>
                <a:cs typeface="Arial" panose="020B0604020202020204" pitchFamily="34" charset="0"/>
              </a:rPr>
              <a:t>Workforce apps are becoming more popular and are growing in demand, as millennials enter the workforce and expect to have access to technology for their work lives, just as they do for their personal lives, </a:t>
            </a:r>
            <a:r>
              <a:rPr lang="en-GB" sz="2400">
                <a:latin typeface="Arial" panose="020B0604020202020204" pitchFamily="34" charset="0"/>
                <a:cs typeface="Arial" panose="020B0604020202020204" pitchFamily="34" charset="0"/>
              </a:rPr>
              <a:t>(ClickSoftware, 2015).</a:t>
            </a:r>
          </a:p>
          <a:p>
            <a:pPr marL="114300" indent="0">
              <a:lnSpc>
                <a:spcPct val="100000"/>
              </a:lnSpc>
              <a:buNone/>
            </a:pPr>
            <a:br>
              <a:rPr lang="en-US" sz="3200">
                <a:latin typeface="Arial" panose="020B0604020202020204" pitchFamily="34" charset="0"/>
                <a:cs typeface="Arial" panose="020B0604020202020204" pitchFamily="34" charset="0"/>
              </a:rPr>
            </a:br>
            <a:endParaRPr lang="en-US" sz="3200">
              <a:latin typeface="Arial" panose="020B0604020202020204" pitchFamily="34" charset="0"/>
              <a:cs typeface="Arial" panose="020B0604020202020204" pitchFamily="34" charset="0"/>
            </a:endParaRPr>
          </a:p>
          <a:p>
            <a:endParaRPr lang="en-US" sz="32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a:p>
        </p:txBody>
      </p:sp>
    </p:spTree>
    <p:extLst>
      <p:ext uri="{BB962C8B-B14F-4D97-AF65-F5344CB8AC3E}">
        <p14:creationId xmlns:p14="http://schemas.microsoft.com/office/powerpoint/2010/main" val="4205017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478" y="230027"/>
            <a:ext cx="9234202"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The Mobile Enabled Workplace</a:t>
            </a:r>
          </a:p>
        </p:txBody>
      </p:sp>
      <p:sp>
        <p:nvSpPr>
          <p:cNvPr id="3" name="Content Placeholder 2"/>
          <p:cNvSpPr>
            <a:spLocks noGrp="1"/>
          </p:cNvSpPr>
          <p:nvPr>
            <p:ph idx="1"/>
          </p:nvPr>
        </p:nvSpPr>
        <p:spPr>
          <a:xfrm>
            <a:off x="2310887" y="1246566"/>
            <a:ext cx="7886700" cy="4180671"/>
          </a:xfrm>
        </p:spPr>
        <p:txBody>
          <a:bodyPr>
            <a:normAutofit/>
          </a:bodyPr>
          <a:lstStyle/>
          <a:p>
            <a:pPr marL="114300" indent="0">
              <a:buNone/>
            </a:pP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a:p>
        </p:txBody>
      </p:sp>
      <p:pic>
        <p:nvPicPr>
          <p:cNvPr id="7" name="Picture 6" descr="A screenshot of a cell phone&#10;&#10;Description generated with very high confidence">
            <a:hlinkClick r:id="rId2"/>
            <a:extLst>
              <a:ext uri="{FF2B5EF4-FFF2-40B4-BE49-F238E27FC236}">
                <a16:creationId xmlns:a16="http://schemas.microsoft.com/office/drawing/2014/main" id="{FC9D8F4E-709F-4049-A8BB-D35B0F7DBA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727" y="818647"/>
            <a:ext cx="11694253" cy="5930428"/>
          </a:xfrm>
          <a:prstGeom prst="rect">
            <a:avLst/>
          </a:prstGeom>
        </p:spPr>
      </p:pic>
    </p:spTree>
    <p:extLst>
      <p:ext uri="{BB962C8B-B14F-4D97-AF65-F5344CB8AC3E}">
        <p14:creationId xmlns:p14="http://schemas.microsoft.com/office/powerpoint/2010/main" val="1455664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99376"/>
            <a:ext cx="9348502"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Opinion Articles to examine and critique</a:t>
            </a:r>
          </a:p>
        </p:txBody>
      </p:sp>
      <p:sp>
        <p:nvSpPr>
          <p:cNvPr id="3" name="Content Placeholder 2"/>
          <p:cNvSpPr>
            <a:spLocks noGrp="1"/>
          </p:cNvSpPr>
          <p:nvPr>
            <p:ph idx="1"/>
          </p:nvPr>
        </p:nvSpPr>
        <p:spPr>
          <a:xfrm>
            <a:off x="2033302" y="993473"/>
            <a:ext cx="7886700" cy="4180671"/>
          </a:xfrm>
        </p:spPr>
        <p:txBody>
          <a:bodyPr>
            <a:normAutofit/>
          </a:bodyPr>
          <a:lstStyle/>
          <a:p>
            <a:pPr marL="114300" indent="0">
              <a:buNone/>
            </a:pP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pic>
        <p:nvPicPr>
          <p:cNvPr id="6" name="Picture 5" descr="A screenshot of a cell phone&#10;&#10;Description generated with very high confidence">
            <a:hlinkClick r:id="rId2"/>
            <a:extLst>
              <a:ext uri="{FF2B5EF4-FFF2-40B4-BE49-F238E27FC236}">
                <a16:creationId xmlns:a16="http://schemas.microsoft.com/office/drawing/2014/main" id="{F2170387-0CA5-4BA6-AB12-0D34E698B5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6837" y="1178637"/>
            <a:ext cx="11669085" cy="5177714"/>
          </a:xfrm>
          <a:prstGeom prst="rect">
            <a:avLst/>
          </a:prstGeom>
        </p:spPr>
      </p:pic>
    </p:spTree>
    <p:extLst>
      <p:ext uri="{BB962C8B-B14F-4D97-AF65-F5344CB8AC3E}">
        <p14:creationId xmlns:p14="http://schemas.microsoft.com/office/powerpoint/2010/main" val="2601719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757" y="399376"/>
            <a:ext cx="9430145" cy="588619"/>
          </a:xfrm>
        </p:spPr>
        <p:txBody>
          <a:bodyPr>
            <a:no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Opinion Articles to examine and critique</a:t>
            </a:r>
          </a:p>
        </p:txBody>
      </p:sp>
      <p:sp>
        <p:nvSpPr>
          <p:cNvPr id="3" name="Content Placeholder 2"/>
          <p:cNvSpPr>
            <a:spLocks noGrp="1"/>
          </p:cNvSpPr>
          <p:nvPr>
            <p:ph idx="1"/>
          </p:nvPr>
        </p:nvSpPr>
        <p:spPr>
          <a:xfrm>
            <a:off x="2033302" y="993473"/>
            <a:ext cx="7886700" cy="4180671"/>
          </a:xfrm>
        </p:spPr>
        <p:txBody>
          <a:bodyPr>
            <a:normAutofit/>
          </a:bodyPr>
          <a:lstStyle/>
          <a:p>
            <a:pPr marL="114300" indent="0">
              <a:buNone/>
            </a:pP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a:p>
        </p:txBody>
      </p:sp>
      <p:pic>
        <p:nvPicPr>
          <p:cNvPr id="7" name="Picture 6" descr="A screenshot of a social media post&#10;&#10;Description generated with very high confidence">
            <a:hlinkClick r:id="rId2"/>
            <a:extLst>
              <a:ext uri="{FF2B5EF4-FFF2-40B4-BE49-F238E27FC236}">
                <a16:creationId xmlns:a16="http://schemas.microsoft.com/office/drawing/2014/main" id="{C0D87682-0F9B-42CF-9E27-14AC2D29D0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0059" y="1184382"/>
            <a:ext cx="11602647" cy="5297474"/>
          </a:xfrm>
          <a:prstGeom prst="rect">
            <a:avLst/>
          </a:prstGeom>
        </p:spPr>
      </p:pic>
    </p:spTree>
    <p:extLst>
      <p:ext uri="{BB962C8B-B14F-4D97-AF65-F5344CB8AC3E}">
        <p14:creationId xmlns:p14="http://schemas.microsoft.com/office/powerpoint/2010/main" val="3789892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58C3789B-FD20-7B4C-AE13-EF27DAC0C661}"/>
              </a:ext>
            </a:extLst>
          </p:cNvPr>
          <p:cNvSpPr>
            <a:spLocks noGrp="1"/>
          </p:cNvSpPr>
          <p:nvPr>
            <p:ph type="title"/>
          </p:nvPr>
        </p:nvSpPr>
        <p:spPr>
          <a:xfrm>
            <a:off x="1774825" y="322263"/>
            <a:ext cx="8229600" cy="1143000"/>
          </a:xfrm>
        </p:spPr>
        <p:txBody>
          <a:bodyPr/>
          <a:lstStyle/>
          <a:p>
            <a:r>
              <a:rPr lang="en-GB" altLang="en-US" sz="3600" b="1">
                <a:latin typeface="Arial" panose="020B0604020202020204" pitchFamily="34" charset="0"/>
                <a:cs typeface="Arial" panose="020B0604020202020204" pitchFamily="34" charset="0"/>
              </a:rPr>
              <a:t>Build a Mind Map</a:t>
            </a:r>
            <a:br>
              <a:rPr lang="en-GB" altLang="en-US" sz="3600" b="1">
                <a:latin typeface="Arial" panose="020B0604020202020204" pitchFamily="34" charset="0"/>
                <a:cs typeface="Arial" panose="020B0604020202020204" pitchFamily="34" charset="0"/>
              </a:rPr>
            </a:br>
            <a:r>
              <a:rPr lang="en-GB" altLang="en-US" sz="3600">
                <a:latin typeface="Arial" panose="020B0604020202020204" pitchFamily="34" charset="0"/>
                <a:cs typeface="Arial" panose="020B0604020202020204" pitchFamily="34" charset="0"/>
              </a:rPr>
              <a:t>use the questions as the branches</a:t>
            </a:r>
            <a:endParaRPr lang="en-GB" altLang="en-US" sz="2800">
              <a:latin typeface="Arial" panose="020B0604020202020204" pitchFamily="34" charset="0"/>
              <a:cs typeface="Arial" panose="020B0604020202020204" pitchFamily="34" charset="0"/>
            </a:endParaRPr>
          </a:p>
        </p:txBody>
      </p:sp>
      <p:pic>
        <p:nvPicPr>
          <p:cNvPr id="52227" name="Picture 2">
            <a:extLst>
              <a:ext uri="{FF2B5EF4-FFF2-40B4-BE49-F238E27FC236}">
                <a16:creationId xmlns:a16="http://schemas.microsoft.com/office/drawing/2014/main" id="{3A13C110-B402-BD4A-A34C-466355B717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059" y="1403627"/>
            <a:ext cx="11610363" cy="525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7479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C7ECF786-82EC-074C-B9B4-69863748ACD3}"/>
              </a:ext>
            </a:extLst>
          </p:cNvPr>
          <p:cNvSpPr>
            <a:spLocks noGrp="1"/>
          </p:cNvSpPr>
          <p:nvPr>
            <p:ph type="title"/>
          </p:nvPr>
        </p:nvSpPr>
        <p:spPr>
          <a:xfrm>
            <a:off x="1981200" y="765175"/>
            <a:ext cx="8229600" cy="1143000"/>
          </a:xfrm>
        </p:spPr>
        <p:txBody>
          <a:bodyPr/>
          <a:lstStyle/>
          <a:p>
            <a:r>
              <a:rPr lang="en-GB" altLang="en-US" sz="3600" b="1">
                <a:latin typeface="Arial" panose="020B0604020202020204" pitchFamily="34" charset="0"/>
                <a:cs typeface="Arial" panose="020B0604020202020204" pitchFamily="34" charset="0"/>
              </a:rPr>
              <a:t>Top 10 most Amazing Technologies</a:t>
            </a:r>
            <a:br>
              <a:rPr lang="en-GB" altLang="en-US" sz="3600" b="1">
                <a:latin typeface="Arial" panose="020B0604020202020204" pitchFamily="34" charset="0"/>
                <a:cs typeface="Arial" panose="020B0604020202020204" pitchFamily="34" charset="0"/>
              </a:rPr>
            </a:br>
            <a:endParaRPr lang="en-GB" altLang="en-US" sz="3600" b="1">
              <a:latin typeface="Arial" panose="020B0604020202020204" pitchFamily="34" charset="0"/>
              <a:cs typeface="Arial" panose="020B0604020202020204" pitchFamily="34" charset="0"/>
            </a:endParaRPr>
          </a:p>
        </p:txBody>
      </p:sp>
      <p:sp>
        <p:nvSpPr>
          <p:cNvPr id="51202" name="Content Placeholder 2">
            <a:extLst>
              <a:ext uri="{FF2B5EF4-FFF2-40B4-BE49-F238E27FC236}">
                <a16:creationId xmlns:a16="http://schemas.microsoft.com/office/drawing/2014/main" id="{071CF977-079E-914B-BA57-9A6997CF13E9}"/>
              </a:ext>
            </a:extLst>
          </p:cNvPr>
          <p:cNvSpPr>
            <a:spLocks noGrp="1"/>
          </p:cNvSpPr>
          <p:nvPr>
            <p:ph idx="1"/>
          </p:nvPr>
        </p:nvSpPr>
        <p:spPr>
          <a:xfrm>
            <a:off x="2424114" y="1674813"/>
            <a:ext cx="7786687" cy="4525962"/>
          </a:xfrm>
        </p:spPr>
        <p:txBody>
          <a:bodyPr/>
          <a:lstStyle/>
          <a:p>
            <a:pPr marL="0" indent="0">
              <a:buNone/>
            </a:pPr>
            <a:endParaRPr lang="en-US" altLang="en-US">
              <a:latin typeface="Arial" panose="020B0604020202020204" pitchFamily="34" charset="0"/>
            </a:endParaRPr>
          </a:p>
          <a:p>
            <a:pPr marL="0" indent="0">
              <a:buNone/>
            </a:pPr>
            <a:endParaRPr lang="en-US" altLang="en-US">
              <a:latin typeface="Arial" panose="020B0604020202020204" pitchFamily="34" charset="0"/>
            </a:endParaRPr>
          </a:p>
          <a:p>
            <a:pPr marL="0" indent="0">
              <a:buNone/>
            </a:pPr>
            <a:endParaRPr lang="en-US" altLang="en-US">
              <a:latin typeface="Arial" panose="020B0604020202020204" pitchFamily="34" charset="0"/>
            </a:endParaRPr>
          </a:p>
          <a:p>
            <a:pPr marL="0" indent="0" algn="ctr">
              <a:buNone/>
            </a:pPr>
            <a:r>
              <a:rPr lang="en-US" altLang="en-US">
                <a:latin typeface="Arial" panose="020B0604020202020204" pitchFamily="34" charset="0"/>
                <a:cs typeface="Arial" panose="020B0604020202020204" pitchFamily="34" charset="0"/>
                <a:hlinkClick r:id="rId2"/>
              </a:rPr>
              <a:t>https://youtu.be/tqKpk1wABuI</a:t>
            </a:r>
            <a:endParaRPr lang="en-US" altLang="en-US">
              <a:latin typeface="Arial" panose="020B0604020202020204" pitchFamily="34" charset="0"/>
              <a:cs typeface="Arial" panose="020B0604020202020204" pitchFamily="34" charset="0"/>
            </a:endParaRPr>
          </a:p>
          <a:p>
            <a:pPr marL="0" indent="0" algn="ctr">
              <a:buNone/>
            </a:pPr>
            <a:endParaRPr lang="en-US" altLang="en-US">
              <a:latin typeface="Arial" panose="020B0604020202020204" pitchFamily="34" charset="0"/>
              <a:cs typeface="Arial" panose="020B0604020202020204" pitchFamily="34" charset="0"/>
            </a:endParaRPr>
          </a:p>
          <a:p>
            <a:pPr marL="0" indent="0" algn="ctr">
              <a:buNone/>
            </a:pPr>
            <a:endParaRPr lang="en-US" altLang="en-US">
              <a:latin typeface="Arial" panose="020B0604020202020204" pitchFamily="34" charset="0"/>
              <a:cs typeface="Arial" panose="020B0604020202020204" pitchFamily="34" charset="0"/>
            </a:endParaRPr>
          </a:p>
          <a:p>
            <a:pPr marL="0" indent="0" algn="ctr">
              <a:buNone/>
            </a:pPr>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5268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C3682B26-26C7-504B-8F5D-1DF984080424}"/>
              </a:ext>
            </a:extLst>
          </p:cNvPr>
          <p:cNvSpPr>
            <a:spLocks noGrp="1"/>
          </p:cNvSpPr>
          <p:nvPr>
            <p:ph type="title"/>
          </p:nvPr>
        </p:nvSpPr>
        <p:spPr>
          <a:xfrm>
            <a:off x="696286" y="271929"/>
            <a:ext cx="8229600" cy="1143000"/>
          </a:xfrm>
        </p:spPr>
        <p:txBody>
          <a:bodyPr/>
          <a:lstStyle/>
          <a:p>
            <a:r>
              <a:rPr lang="en-GB" altLang="en-US" sz="3600" b="1">
                <a:latin typeface="Arial" panose="020B0604020202020204" pitchFamily="34" charset="0"/>
                <a:cs typeface="Arial" panose="020B0604020202020204" pitchFamily="34" charset="0"/>
              </a:rPr>
              <a:t>Smart Technology in use</a:t>
            </a:r>
            <a:br>
              <a:rPr lang="en-GB" altLang="en-US" sz="3600" b="1">
                <a:latin typeface="Arial" panose="020B0604020202020204" pitchFamily="34" charset="0"/>
                <a:cs typeface="Arial" panose="020B0604020202020204" pitchFamily="34" charset="0"/>
              </a:rPr>
            </a:br>
            <a:endParaRPr lang="en-GB" altLang="en-US" sz="36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30DAC7-EEF1-0B44-A93B-90CEAD6A0BA1}"/>
              </a:ext>
            </a:extLst>
          </p:cNvPr>
          <p:cNvSpPr>
            <a:spLocks noGrp="1"/>
          </p:cNvSpPr>
          <p:nvPr>
            <p:ph idx="1"/>
          </p:nvPr>
        </p:nvSpPr>
        <p:spPr>
          <a:xfrm>
            <a:off x="696286" y="977653"/>
            <a:ext cx="10897299" cy="4525962"/>
          </a:xfrm>
        </p:spPr>
        <p:txBody>
          <a:bodyPr/>
          <a:lstStyle/>
          <a:p>
            <a:pPr marL="0" indent="0">
              <a:buNone/>
            </a:pPr>
            <a:r>
              <a:rPr lang="en-GB" altLang="en-US">
                <a:latin typeface="Arial" panose="020B0604020202020204" pitchFamily="34" charset="0"/>
                <a:cs typeface="Arial" panose="020B0604020202020204" pitchFamily="34" charset="0"/>
              </a:rPr>
              <a:t>“Glasgow City Council has announced plans to build a ‘smart canal’ that will utilise a digital surface water drainage system” (Guardian)</a:t>
            </a:r>
          </a:p>
          <a:p>
            <a:pPr marL="0" indent="0">
              <a:buNone/>
            </a:pPr>
            <a:endParaRPr lang="en-GB" altLang="en-US" sz="400">
              <a:latin typeface="Arial" panose="020B0604020202020204" pitchFamily="34" charset="0"/>
              <a:cs typeface="Arial" panose="020B0604020202020204" pitchFamily="34" charset="0"/>
            </a:endParaRPr>
          </a:p>
          <a:p>
            <a:pPr marL="0" indent="0">
              <a:buNone/>
            </a:pPr>
            <a:r>
              <a:rPr lang="en-GB" altLang="en-US">
                <a:latin typeface="Arial" panose="020B0604020202020204" pitchFamily="34" charset="0"/>
                <a:cs typeface="Arial" panose="020B0604020202020204" pitchFamily="34" charset="0"/>
              </a:rPr>
              <a:t>“The tech giving people power to deal with disability”  (BBC News)</a:t>
            </a:r>
          </a:p>
          <a:p>
            <a:pPr marL="0" indent="0">
              <a:buNone/>
            </a:pPr>
            <a:endParaRPr lang="en-GB" altLang="en-US" sz="400">
              <a:latin typeface="Arial" panose="020B0604020202020204" pitchFamily="34" charset="0"/>
              <a:cs typeface="Arial" panose="020B0604020202020204" pitchFamily="34" charset="0"/>
            </a:endParaRPr>
          </a:p>
          <a:p>
            <a:pPr marL="0" indent="0">
              <a:buNone/>
            </a:pPr>
            <a:r>
              <a:rPr lang="en-GB" altLang="en-US">
                <a:latin typeface="Arial" panose="020B0604020202020204" pitchFamily="34" charset="0"/>
                <a:cs typeface="Arial" panose="020B0604020202020204" pitchFamily="34" charset="0"/>
              </a:rPr>
              <a:t>“The impact of new technology, especially in the developed world, is apparent all around us in the way we communicate, run business and understand the world” (BBC News)</a:t>
            </a:r>
          </a:p>
          <a:p>
            <a:pPr marL="0" indent="0">
              <a:buNone/>
            </a:pPr>
            <a:endParaRPr lang="en-GB" altLang="en-US" sz="400">
              <a:latin typeface="Arial" panose="020B0604020202020204" pitchFamily="34" charset="0"/>
              <a:cs typeface="Arial" panose="020B0604020202020204" pitchFamily="34" charset="0"/>
            </a:endParaRPr>
          </a:p>
          <a:p>
            <a:pPr marL="0" indent="0">
              <a:buNone/>
            </a:pPr>
            <a:r>
              <a:rPr lang="en-GB" altLang="en-US">
                <a:latin typeface="Arial" panose="020B0604020202020204" pitchFamily="34" charset="0"/>
                <a:cs typeface="Arial" panose="020B0604020202020204" pitchFamily="34" charset="0"/>
              </a:rPr>
              <a:t>“How smart technology is helping to solve a $990 billion problem”  (CBNC)</a:t>
            </a:r>
          </a:p>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a:latin typeface="Arial" panose="020B0604020202020204" pitchFamily="34" charset="0"/>
              <a:cs typeface="Arial" panose="020B0604020202020204" pitchFamily="34" charset="0"/>
            </a:endParaRPr>
          </a:p>
          <a:p>
            <a:pPr marL="0" indent="0">
              <a:buNone/>
            </a:pPr>
            <a:endParaRPr lang="en-GB" altLang="en-US">
              <a:latin typeface="Arial" panose="020B0604020202020204" pitchFamily="34" charset="0"/>
              <a:cs typeface="Arial" panose="020B0604020202020204" pitchFamily="34" charset="0"/>
            </a:endParaRPr>
          </a:p>
          <a:p>
            <a:pPr marL="0" indent="0">
              <a:buNone/>
            </a:pP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6004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0" name="Slide Number Placeholder 5"/>
          <p:cNvSpPr txBox="1">
            <a:spLocks noGrp="1"/>
          </p:cNvSpPr>
          <p:nvPr/>
        </p:nvSpPr>
        <p:spPr bwMode="auto">
          <a:xfrm>
            <a:off x="5838826" y="6462713"/>
            <a:ext cx="493713" cy="341312"/>
          </a:xfrm>
          <a:prstGeom prst="rect">
            <a:avLst/>
          </a:prstGeom>
          <a:noFill/>
          <a:ln w="9525">
            <a:noFill/>
            <a:miter lim="800000"/>
            <a:headEnd/>
            <a:tailEnd/>
          </a:ln>
        </p:spPr>
        <p:txBody>
          <a:bodyPr/>
          <a:lstStyle/>
          <a:p>
            <a:pPr algn="ctr"/>
            <a:fld id="{FA9E1092-61FD-42CD-828E-2014E51682E2}" type="slidenum">
              <a:rPr lang="en-US" sz="1400" b="1">
                <a:solidFill>
                  <a:schemeClr val="bg1"/>
                </a:solidFill>
              </a:rPr>
              <a:pPr algn="ctr"/>
              <a:t>18</a:t>
            </a:fld>
            <a:endParaRPr lang="en-US" sz="1400" b="1">
              <a:solidFill>
                <a:schemeClr val="bg1"/>
              </a:solidFill>
            </a:endParaRPr>
          </a:p>
        </p:txBody>
      </p:sp>
      <p:sp>
        <p:nvSpPr>
          <p:cNvPr id="10" name="Rectangle 6"/>
          <p:cNvSpPr>
            <a:spLocks noGrp="1" noChangeArrowheads="1"/>
          </p:cNvSpPr>
          <p:nvPr>
            <p:ph type="title"/>
          </p:nvPr>
        </p:nvSpPr>
        <p:spPr>
          <a:xfrm>
            <a:off x="1524000" y="476672"/>
            <a:ext cx="8748464" cy="868958"/>
          </a:xfrm>
        </p:spPr>
        <p:txBody>
          <a:bodyPr>
            <a:normAutofit/>
          </a:bodyPr>
          <a:lstStyle/>
          <a:p>
            <a:pPr eaLnBrk="1" hangingPunct="1">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pic>
        <p:nvPicPr>
          <p:cNvPr id="7170" name="Picture 2" descr="http://www.rightfit.ie/wp-content/uploads/2012/03/killing_quest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29189"/>
            <a:ext cx="4154011" cy="415401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sd.keepcalm-o-matic.co.uk/i/thank-you-for-your-attention-any-questions-12.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10800" y="3429000"/>
            <a:ext cx="1826568" cy="2130996"/>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4"/>
          <p:cNvSpPr>
            <a:spLocks noGrp="1"/>
          </p:cNvSpPr>
          <p:nvPr>
            <p:ph type="sldNum" sz="quarter" idx="12"/>
          </p:nvPr>
        </p:nvSpPr>
        <p:spPr>
          <a:xfrm>
            <a:off x="8077200" y="6356351"/>
            <a:ext cx="2133600" cy="365125"/>
          </a:xfrm>
        </p:spPr>
        <p:txBody>
          <a:bodyPr/>
          <a:lstStyle/>
          <a:p>
            <a:pPr>
              <a:defRPr/>
            </a:pPr>
            <a:fld id="{ADFB361A-1845-43A6-8108-80CCE0361D76}" type="slidenum">
              <a:rPr lang="en-GB" smtClean="0"/>
              <a:pPr>
                <a:defRPr/>
              </a:pPr>
              <a:t>18</a:t>
            </a:fld>
            <a:endParaRPr lang="en-GB"/>
          </a:p>
        </p:txBody>
      </p:sp>
      <p:sp>
        <p:nvSpPr>
          <p:cNvPr id="2" name="TextBox 1">
            <a:extLst>
              <a:ext uri="{FF2B5EF4-FFF2-40B4-BE49-F238E27FC236}">
                <a16:creationId xmlns:a16="http://schemas.microsoft.com/office/drawing/2014/main" id="{682E7A38-53FA-514A-95D3-3CF08889BB88}"/>
              </a:ext>
            </a:extLst>
          </p:cNvPr>
          <p:cNvSpPr txBox="1"/>
          <p:nvPr/>
        </p:nvSpPr>
        <p:spPr>
          <a:xfrm>
            <a:off x="6096000" y="1129189"/>
            <a:ext cx="3413837" cy="4278094"/>
          </a:xfrm>
          <a:prstGeom prst="rect">
            <a:avLst/>
          </a:prstGeom>
          <a:noFill/>
        </p:spPr>
        <p:txBody>
          <a:bodyPr wrap="square" rtlCol="0">
            <a:spAutoFit/>
          </a:bodyPr>
          <a:lstStyle/>
          <a:p>
            <a:r>
              <a:rPr lang="en-US" sz="3200" dirty="0">
                <a:latin typeface="Arial" panose="020B0604020202020204" pitchFamily="34" charset="0"/>
              </a:rPr>
              <a:t>Submission:</a:t>
            </a:r>
          </a:p>
          <a:p>
            <a:endParaRPr lang="en-US" sz="3200" dirty="0">
              <a:latin typeface="Arial" panose="020B0604020202020204" pitchFamily="34" charset="0"/>
            </a:endParaRPr>
          </a:p>
          <a:p>
            <a:r>
              <a:rPr lang="en-US" sz="3200" dirty="0">
                <a:latin typeface="Arial" panose="020B0604020202020204" pitchFamily="34" charset="0"/>
              </a:rPr>
              <a:t>By next session:</a:t>
            </a:r>
          </a:p>
          <a:p>
            <a:endParaRPr lang="en-US" sz="1600" dirty="0">
              <a:latin typeface="Arial" panose="020B0604020202020204" pitchFamily="34" charset="0"/>
            </a:endParaRPr>
          </a:p>
          <a:p>
            <a:r>
              <a:rPr lang="en-US" sz="3200" i="1" dirty="0">
                <a:latin typeface="Arial" panose="020B0604020202020204" pitchFamily="34" charset="0"/>
              </a:rPr>
              <a:t>Research all technology in many workplaces and produce a Plus and delta list</a:t>
            </a:r>
          </a:p>
        </p:txBody>
      </p:sp>
    </p:spTree>
    <p:extLst>
      <p:ext uri="{BB962C8B-B14F-4D97-AF65-F5344CB8AC3E}">
        <p14:creationId xmlns:p14="http://schemas.microsoft.com/office/powerpoint/2010/main" val="361355269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47B65-51F0-4533-9E62-B45A5FBE2A17}"/>
              </a:ext>
            </a:extLst>
          </p:cNvPr>
          <p:cNvSpPr>
            <a:spLocks noGrp="1"/>
          </p:cNvSpPr>
          <p:nvPr>
            <p:ph type="title"/>
          </p:nvPr>
        </p:nvSpPr>
        <p:spPr>
          <a:xfrm>
            <a:off x="838200" y="365126"/>
            <a:ext cx="10515600" cy="485122"/>
          </a:xfrm>
        </p:spPr>
        <p:txBody>
          <a:bodyPr lIns="91440" tIns="45720" rIns="91440" bIns="45720" anchor="t"/>
          <a:lstStyle/>
          <a:p>
            <a:r>
              <a:rPr lang="en-GB" sz="3600" b="1" dirty="0">
                <a:latin typeface="Arial"/>
                <a:cs typeface="Calibri Light"/>
              </a:rPr>
              <a:t>References</a:t>
            </a:r>
            <a:endParaRPr lang="en-GB" sz="3600" b="1" dirty="0">
              <a:latin typeface="Arial"/>
            </a:endParaRPr>
          </a:p>
        </p:txBody>
      </p:sp>
      <p:sp>
        <p:nvSpPr>
          <p:cNvPr id="3" name="Content Placeholder 2">
            <a:extLst>
              <a:ext uri="{FF2B5EF4-FFF2-40B4-BE49-F238E27FC236}">
                <a16:creationId xmlns:a16="http://schemas.microsoft.com/office/drawing/2014/main" id="{4BEBCC0B-6613-4D93-AEC4-6D4FC95DCD58}"/>
              </a:ext>
            </a:extLst>
          </p:cNvPr>
          <p:cNvSpPr>
            <a:spLocks noGrp="1"/>
          </p:cNvSpPr>
          <p:nvPr>
            <p:ph idx="1"/>
          </p:nvPr>
        </p:nvSpPr>
        <p:spPr>
          <a:xfrm>
            <a:off x="479612" y="973978"/>
            <a:ext cx="10515600" cy="4620279"/>
          </a:xfrm>
        </p:spPr>
        <p:txBody>
          <a:bodyPr lIns="91440" tIns="45720" rIns="91440" bIns="45720" anchor="t"/>
          <a:lstStyle/>
          <a:p>
            <a:r>
              <a:rPr lang="en-GB" sz="2400" dirty="0">
                <a:ea typeface="+mn-lt"/>
                <a:cs typeface="+mn-lt"/>
              </a:rPr>
              <a:t>WhatsApp.(2019). </a:t>
            </a:r>
            <a:r>
              <a:rPr lang="en-GB" sz="2400" i="1" dirty="0">
                <a:ea typeface="+mn-lt"/>
                <a:cs typeface="+mn-lt"/>
              </a:rPr>
              <a:t>How to use WhatsApp on your computer</a:t>
            </a:r>
            <a:r>
              <a:rPr lang="en-GB" sz="2400" dirty="0">
                <a:ea typeface="+mn-lt"/>
                <a:cs typeface="+mn-lt"/>
              </a:rPr>
              <a:t>. Available at </a:t>
            </a:r>
            <a:r>
              <a:rPr lang="en-GB" sz="2400" dirty="0">
                <a:ea typeface="+mn-lt"/>
                <a:cs typeface="+mn-lt"/>
                <a:hlinkClick r:id="rId2"/>
              </a:rPr>
              <a:t>https://web.whatsapp.com</a:t>
            </a:r>
            <a:r>
              <a:rPr lang="en-GB" sz="2400" dirty="0">
                <a:ea typeface="+mn-lt"/>
                <a:cs typeface="+mn-lt"/>
              </a:rPr>
              <a:t>.[Accessed 22/11/2020]</a:t>
            </a:r>
            <a:endParaRPr lang="en-GB" sz="2400" dirty="0">
              <a:cs typeface="Calibri" panose="020F0502020204030204"/>
            </a:endParaRPr>
          </a:p>
          <a:p>
            <a:r>
              <a:rPr lang="en-GB" sz="2400" dirty="0" err="1">
                <a:ea typeface="+mn-lt"/>
                <a:cs typeface="+mn-lt"/>
              </a:rPr>
              <a:t>Grant,C</a:t>
            </a:r>
            <a:r>
              <a:rPr lang="en-GB" sz="2400" dirty="0">
                <a:ea typeface="+mn-lt"/>
                <a:cs typeface="+mn-lt"/>
              </a:rPr>
              <a:t>.(2017). </a:t>
            </a:r>
            <a:r>
              <a:rPr lang="en-GB" sz="2400" i="1" dirty="0">
                <a:ea typeface="+mn-lt"/>
                <a:cs typeface="+mn-lt"/>
              </a:rPr>
              <a:t>A mobile enabled workforce benefits employees and </a:t>
            </a:r>
            <a:r>
              <a:rPr lang="en-GB" sz="2400" i="1" dirty="0" err="1">
                <a:ea typeface="+mn-lt"/>
                <a:cs typeface="+mn-lt"/>
              </a:rPr>
              <a:t>business.</a:t>
            </a:r>
            <a:r>
              <a:rPr lang="en-GB" sz="2400" dirty="0" err="1">
                <a:ea typeface="+mn-lt"/>
                <a:cs typeface="+mn-lt"/>
              </a:rPr>
              <a:t>Available</a:t>
            </a:r>
            <a:r>
              <a:rPr lang="en-GB" sz="2400" dirty="0">
                <a:ea typeface="+mn-lt"/>
                <a:cs typeface="+mn-lt"/>
              </a:rPr>
              <a:t> from </a:t>
            </a:r>
            <a:r>
              <a:rPr lang="en-GB" sz="2400" dirty="0">
                <a:ea typeface="+mn-lt"/>
                <a:cs typeface="+mn-lt"/>
                <a:hlinkClick r:id="rId3"/>
              </a:rPr>
              <a:t>https://www.cmswire.com/digital-workplace/a-mobile-enabled-workplace-benefits-employees-and-the-business/</a:t>
            </a:r>
            <a:endParaRPr lang="en-GB" sz="2400"/>
          </a:p>
          <a:p>
            <a:r>
              <a:rPr lang="en-GB" sz="2400" dirty="0">
                <a:ea typeface="+mn-lt"/>
                <a:cs typeface="+mn-lt"/>
              </a:rPr>
              <a:t>Accessed [11/11/2020].</a:t>
            </a:r>
            <a:endParaRPr lang="en-GB" sz="2400" dirty="0"/>
          </a:p>
          <a:p>
            <a:r>
              <a:rPr lang="en-GB" sz="2400" dirty="0" err="1">
                <a:ea typeface="+mn-lt"/>
                <a:cs typeface="+mn-lt"/>
              </a:rPr>
              <a:t>Azaar,M</a:t>
            </a:r>
            <a:r>
              <a:rPr lang="en-GB" sz="2400" dirty="0">
                <a:ea typeface="+mn-lt"/>
                <a:cs typeface="+mn-lt"/>
              </a:rPr>
              <a:t>.(2017). </a:t>
            </a:r>
            <a:r>
              <a:rPr lang="en-GB" sz="2400" i="1" dirty="0">
                <a:ea typeface="+mn-lt"/>
                <a:cs typeface="+mn-lt"/>
              </a:rPr>
              <a:t>Insight: Can mobility in the workforce make the employees effective while helping to streamline productivity? All signs point to yes. </a:t>
            </a:r>
            <a:r>
              <a:rPr lang="en-GB" sz="2400" dirty="0">
                <a:ea typeface="+mn-lt"/>
                <a:cs typeface="+mn-lt"/>
              </a:rPr>
              <a:t>Available at </a:t>
            </a:r>
            <a:r>
              <a:rPr lang="en-GB" sz="2400" dirty="0">
                <a:ea typeface="+mn-lt"/>
                <a:cs typeface="+mn-lt"/>
                <a:hlinkClick r:id="rId4"/>
              </a:rPr>
              <a:t>https://www.insight.com/en_US/content-and-resources/2017/01-16-2017-workplace-mobility-statistics-show-improved-productivity.html</a:t>
            </a:r>
            <a:endParaRPr lang="en-GB" sz="2400"/>
          </a:p>
          <a:p>
            <a:r>
              <a:rPr lang="en-GB" sz="2400" dirty="0">
                <a:ea typeface="+mn-lt"/>
                <a:cs typeface="+mn-lt"/>
              </a:rPr>
              <a:t>Accessed [23/11/2020].</a:t>
            </a:r>
            <a:endParaRPr lang="en-GB" sz="2400" dirty="0"/>
          </a:p>
          <a:p>
            <a:endParaRPr lang="en-GB" sz="2400" dirty="0">
              <a:cs typeface="Calibri"/>
            </a:endParaRPr>
          </a:p>
        </p:txBody>
      </p:sp>
      <p:sp>
        <p:nvSpPr>
          <p:cNvPr id="4" name="Slide Number Placeholder 3">
            <a:extLst>
              <a:ext uri="{FF2B5EF4-FFF2-40B4-BE49-F238E27FC236}">
                <a16:creationId xmlns:a16="http://schemas.microsoft.com/office/drawing/2014/main" id="{E37E4951-BA01-4738-972D-7533E9F66770}"/>
              </a:ext>
            </a:extLst>
          </p:cNvPr>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4164623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47B65-51F0-4533-9E62-B45A5FBE2A17}"/>
              </a:ext>
            </a:extLst>
          </p:cNvPr>
          <p:cNvSpPr>
            <a:spLocks noGrp="1"/>
          </p:cNvSpPr>
          <p:nvPr>
            <p:ph type="title"/>
          </p:nvPr>
        </p:nvSpPr>
        <p:spPr>
          <a:xfrm>
            <a:off x="838200" y="365126"/>
            <a:ext cx="10515600" cy="485122"/>
          </a:xfrm>
        </p:spPr>
        <p:txBody>
          <a:bodyPr lIns="91440" tIns="45720" rIns="91440" bIns="45720" anchor="t"/>
          <a:lstStyle/>
          <a:p>
            <a:r>
              <a:rPr lang="en-GB" sz="3600" b="1" dirty="0">
                <a:latin typeface="Arial"/>
                <a:cs typeface="Calibri Light"/>
              </a:rPr>
              <a:t>References</a:t>
            </a:r>
            <a:endParaRPr lang="en-GB" sz="3600" b="1" dirty="0">
              <a:latin typeface="Arial"/>
            </a:endParaRPr>
          </a:p>
        </p:txBody>
      </p:sp>
      <p:sp>
        <p:nvSpPr>
          <p:cNvPr id="3" name="Content Placeholder 2">
            <a:extLst>
              <a:ext uri="{FF2B5EF4-FFF2-40B4-BE49-F238E27FC236}">
                <a16:creationId xmlns:a16="http://schemas.microsoft.com/office/drawing/2014/main" id="{4BEBCC0B-6613-4D93-AEC4-6D4FC95DCD58}"/>
              </a:ext>
            </a:extLst>
          </p:cNvPr>
          <p:cNvSpPr>
            <a:spLocks noGrp="1"/>
          </p:cNvSpPr>
          <p:nvPr>
            <p:ph idx="1"/>
          </p:nvPr>
        </p:nvSpPr>
        <p:spPr>
          <a:xfrm>
            <a:off x="479612" y="973978"/>
            <a:ext cx="10515600" cy="4620279"/>
          </a:xfrm>
        </p:spPr>
        <p:txBody>
          <a:bodyPr lIns="91440" tIns="45720" rIns="91440" bIns="45720" anchor="t"/>
          <a:lstStyle/>
          <a:p>
            <a:r>
              <a:rPr lang="en-GB" sz="2400" dirty="0" err="1">
                <a:ea typeface="+mn-lt"/>
                <a:cs typeface="+mn-lt"/>
              </a:rPr>
              <a:t>Rablin</a:t>
            </a:r>
            <a:r>
              <a:rPr lang="en-GB" sz="2400" dirty="0">
                <a:ea typeface="+mn-lt"/>
                <a:cs typeface="+mn-lt"/>
              </a:rPr>
              <a:t>, T. (2017). </a:t>
            </a:r>
            <a:r>
              <a:rPr lang="en-GB" sz="2400" i="1" dirty="0">
                <a:ea typeface="+mn-lt"/>
                <a:cs typeface="+mn-lt"/>
              </a:rPr>
              <a:t>The C.R.A.A.P test. Available at </a:t>
            </a:r>
            <a:r>
              <a:rPr lang="en-GB" sz="2400" i="1" dirty="0">
                <a:ea typeface="+mn-lt"/>
                <a:cs typeface="+mn-lt"/>
                <a:hlinkClick r:id="rId2"/>
              </a:rPr>
              <a:t>https://www.youtube.com/watch?v=b5pP6vd99pI</a:t>
            </a:r>
            <a:endParaRPr lang="en-GB" sz="2400" dirty="0">
              <a:cs typeface="Calibri" panose="020F0502020204030204"/>
            </a:endParaRPr>
          </a:p>
          <a:p>
            <a:r>
              <a:rPr lang="en-GB" sz="2400" dirty="0">
                <a:ea typeface="+mn-lt"/>
                <a:cs typeface="+mn-lt"/>
              </a:rPr>
              <a:t>Accessed [25/11/2020].</a:t>
            </a:r>
            <a:endParaRPr lang="en-GB" dirty="0"/>
          </a:p>
          <a:p>
            <a:r>
              <a:rPr lang="en-GB" sz="2400" dirty="0">
                <a:ea typeface="+mn-lt"/>
                <a:cs typeface="+mn-lt"/>
              </a:rPr>
              <a:t>The workplace depot. (2015). </a:t>
            </a:r>
            <a:r>
              <a:rPr lang="en-GB" sz="2400" i="1" dirty="0">
                <a:ea typeface="+mn-lt"/>
                <a:cs typeface="+mn-lt"/>
              </a:rPr>
              <a:t>Available at </a:t>
            </a:r>
            <a:r>
              <a:rPr lang="en-GB" sz="2400" dirty="0">
                <a:ea typeface="+mn-lt"/>
                <a:cs typeface="+mn-lt"/>
                <a:hlinkClick r:id="rId3"/>
              </a:rPr>
              <a:t>https://www.theworkplacedepot.co.uk/news/2013/03/22/how-have-computers-developed-and-changed/</a:t>
            </a:r>
            <a:r>
              <a:rPr lang="en-GB" sz="2400" dirty="0">
                <a:ea typeface="+mn-lt"/>
                <a:cs typeface="+mn-lt"/>
              </a:rPr>
              <a:t>. Accessed 29/11/2020.</a:t>
            </a:r>
            <a:endParaRPr lang="en-GB" dirty="0"/>
          </a:p>
          <a:p>
            <a:r>
              <a:rPr lang="en-GB" sz="2400" dirty="0">
                <a:ea typeface="+mn-lt"/>
                <a:cs typeface="+mn-lt"/>
              </a:rPr>
              <a:t>Crazytechnology619. (2016). </a:t>
            </a:r>
            <a:r>
              <a:rPr lang="en-GB" sz="2400" i="1" dirty="0">
                <a:ea typeface="+mn-lt"/>
                <a:cs typeface="+mn-lt"/>
              </a:rPr>
              <a:t>Top ten amazing technology.</a:t>
            </a:r>
            <a:r>
              <a:rPr lang="en-GB" sz="2400" dirty="0">
                <a:ea typeface="+mn-lt"/>
                <a:cs typeface="+mn-lt"/>
              </a:rPr>
              <a:t> Available at </a:t>
            </a:r>
            <a:r>
              <a:rPr lang="en-GB" sz="2400" dirty="0">
                <a:ea typeface="+mn-lt"/>
                <a:cs typeface="+mn-lt"/>
                <a:hlinkClick r:id="rId4"/>
              </a:rPr>
              <a:t>https://youtu.be/tqKpk1wABuI</a:t>
            </a:r>
            <a:r>
              <a:rPr lang="en-GB" sz="2400" dirty="0">
                <a:ea typeface="+mn-lt"/>
                <a:cs typeface="+mn-lt"/>
              </a:rPr>
              <a:t>. Accessed  [29/11/2020].</a:t>
            </a:r>
            <a:endParaRPr lang="en-GB" dirty="0"/>
          </a:p>
          <a:p>
            <a:r>
              <a:rPr lang="en-GB" sz="2400" dirty="0">
                <a:ea typeface="+mn-lt"/>
                <a:cs typeface="+mn-lt"/>
              </a:rPr>
              <a:t>Maund, et al. (2017) </a:t>
            </a:r>
            <a:r>
              <a:rPr lang="en-GB" sz="2400" i="1" dirty="0">
                <a:ea typeface="+mn-lt"/>
                <a:cs typeface="+mn-lt"/>
              </a:rPr>
              <a:t>Certificate in Higher Education: Skills for the Workplace Student Yearbook. </a:t>
            </a:r>
            <a:r>
              <a:rPr lang="en-GB" sz="2400" dirty="0">
                <a:ea typeface="+mn-lt"/>
                <a:cs typeface="+mn-lt"/>
              </a:rPr>
              <a:t>PP.106 -129 London: Sage Publications Ltd. </a:t>
            </a:r>
            <a:endParaRPr lang="en-GB" sz="2400" dirty="0">
              <a:cs typeface="Calibri" panose="020F0502020204030204"/>
            </a:endParaRPr>
          </a:p>
          <a:p>
            <a:pPr marL="0" indent="0">
              <a:buNone/>
            </a:pPr>
            <a:endParaRPr lang="en-GB" sz="2400" dirty="0">
              <a:cs typeface="Calibri" panose="020F0502020204030204"/>
            </a:endParaRPr>
          </a:p>
        </p:txBody>
      </p:sp>
      <p:sp>
        <p:nvSpPr>
          <p:cNvPr id="4" name="Slide Number Placeholder 3">
            <a:extLst>
              <a:ext uri="{FF2B5EF4-FFF2-40B4-BE49-F238E27FC236}">
                <a16:creationId xmlns:a16="http://schemas.microsoft.com/office/drawing/2014/main" id="{E37E4951-BA01-4738-972D-7533E9F66770}"/>
              </a:ext>
            </a:extLst>
          </p:cNvPr>
          <p:cNvSpPr>
            <a:spLocks noGrp="1"/>
          </p:cNvSpPr>
          <p:nvPr>
            <p:ph type="sldNum" sz="quarter" idx="12"/>
          </p:nvPr>
        </p:nvSpPr>
        <p:spPr/>
        <p:txBody>
          <a:bodyPr/>
          <a:lstStyle/>
          <a:p>
            <a:fld id="{3D165440-4880-415F-9146-4793BDD623F8}" type="slidenum">
              <a:rPr lang="en-GB" smtClean="0"/>
              <a:t>20</a:t>
            </a:fld>
            <a:endParaRPr lang="en-GB"/>
          </a:p>
        </p:txBody>
      </p:sp>
    </p:spTree>
    <p:extLst>
      <p:ext uri="{BB962C8B-B14F-4D97-AF65-F5344CB8AC3E}">
        <p14:creationId xmlns:p14="http://schemas.microsoft.com/office/powerpoint/2010/main" val="28320818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566A-D4B3-4975-967A-9F3520D86BDC}"/>
              </a:ext>
            </a:extLst>
          </p:cNvPr>
          <p:cNvSpPr>
            <a:spLocks noGrp="1"/>
          </p:cNvSpPr>
          <p:nvPr>
            <p:ph type="title"/>
          </p:nvPr>
        </p:nvSpPr>
        <p:spPr>
          <a:xfrm>
            <a:off x="838200" y="365126"/>
            <a:ext cx="10515600" cy="810093"/>
          </a:xfrm>
        </p:spPr>
        <p:txBody>
          <a:bodyPr lIns="91440" tIns="45720" rIns="91440" bIns="45720" anchor="t"/>
          <a:lstStyle/>
          <a:p>
            <a:r>
              <a:rPr lang="en-GB" sz="3600" b="1" dirty="0">
                <a:latin typeface="Arial"/>
                <a:cs typeface="Calibri Light"/>
              </a:rPr>
              <a:t>Further Reading</a:t>
            </a:r>
            <a:endParaRPr lang="en-GB" sz="3600" b="1">
              <a:latin typeface="Arial"/>
              <a:cs typeface="Arial"/>
            </a:endParaRPr>
          </a:p>
        </p:txBody>
      </p:sp>
      <p:sp>
        <p:nvSpPr>
          <p:cNvPr id="3" name="Content Placeholder 2">
            <a:extLst>
              <a:ext uri="{FF2B5EF4-FFF2-40B4-BE49-F238E27FC236}">
                <a16:creationId xmlns:a16="http://schemas.microsoft.com/office/drawing/2014/main" id="{48DC4DC6-A83C-4260-BEE0-10F97D3BEF68}"/>
              </a:ext>
            </a:extLst>
          </p:cNvPr>
          <p:cNvSpPr>
            <a:spLocks noGrp="1"/>
          </p:cNvSpPr>
          <p:nvPr>
            <p:ph idx="1"/>
          </p:nvPr>
        </p:nvSpPr>
        <p:spPr>
          <a:xfrm>
            <a:off x="289112" y="996390"/>
            <a:ext cx="10515600" cy="4351338"/>
          </a:xfrm>
        </p:spPr>
        <p:txBody>
          <a:bodyPr lIns="91440" tIns="45720" rIns="91440" bIns="45720" anchor="t"/>
          <a:lstStyle/>
          <a:p>
            <a:r>
              <a:rPr lang="en-GB" dirty="0" err="1">
                <a:ea typeface="+mn-lt"/>
                <a:cs typeface="+mn-lt"/>
              </a:rPr>
              <a:t>Ackoff</a:t>
            </a:r>
            <a:r>
              <a:rPr lang="en-GB" dirty="0">
                <a:ea typeface="+mn-lt"/>
                <a:cs typeface="+mn-lt"/>
              </a:rPr>
              <a:t>, R. L., "From Data to Wisdom", </a:t>
            </a:r>
            <a:r>
              <a:rPr lang="en-GB" i="1" dirty="0">
                <a:ea typeface="+mn-lt"/>
                <a:cs typeface="+mn-lt"/>
              </a:rPr>
              <a:t>Journal of Applied Systems Analysis</a:t>
            </a:r>
            <a:r>
              <a:rPr lang="en-GB" dirty="0">
                <a:ea typeface="+mn-lt"/>
                <a:cs typeface="+mn-lt"/>
              </a:rPr>
              <a:t>, Volume 16, 1989 p 3-9.</a:t>
            </a:r>
            <a:endParaRPr lang="en-GB" dirty="0">
              <a:cs typeface="Calibri" panose="020F0502020204030204"/>
            </a:endParaRPr>
          </a:p>
          <a:p>
            <a:r>
              <a:rPr lang="en-GB" dirty="0">
                <a:ea typeface="+mn-lt"/>
                <a:cs typeface="+mn-lt"/>
              </a:rPr>
              <a:t>Bellinger, G et al. (2004), </a:t>
            </a:r>
            <a:r>
              <a:rPr lang="en-GB" i="1" dirty="0">
                <a:ea typeface="+mn-lt"/>
                <a:cs typeface="+mn-lt"/>
              </a:rPr>
              <a:t>Data, Information, Knowledge and Wisdom, </a:t>
            </a:r>
            <a:r>
              <a:rPr lang="en-GB" dirty="0">
                <a:ea typeface="+mn-lt"/>
                <a:cs typeface="+mn-lt"/>
              </a:rPr>
              <a:t>[online] available at</a:t>
            </a:r>
            <a:r>
              <a:rPr lang="en-GB" i="1" dirty="0">
                <a:ea typeface="+mn-lt"/>
                <a:cs typeface="+mn-lt"/>
              </a:rPr>
              <a:t> </a:t>
            </a:r>
            <a:r>
              <a:rPr lang="en-GB" dirty="0">
                <a:ea typeface="+mn-lt"/>
                <a:cs typeface="+mn-lt"/>
                <a:hlinkClick r:id="rId2"/>
              </a:rPr>
              <a:t>http://www.systems-thinking.org/dikw/dikw.htm</a:t>
            </a:r>
            <a:r>
              <a:rPr lang="en-GB" dirty="0">
                <a:ea typeface="+mn-lt"/>
                <a:cs typeface="+mn-lt"/>
              </a:rPr>
              <a:t> [accessed Mar 2018]</a:t>
            </a:r>
            <a:endParaRPr lang="en-GB" dirty="0"/>
          </a:p>
          <a:p>
            <a:r>
              <a:rPr lang="en-GB" dirty="0">
                <a:ea typeface="+mn-lt"/>
                <a:cs typeface="+mn-lt"/>
              </a:rPr>
              <a:t>Weinberger, D. (2010),</a:t>
            </a:r>
            <a:r>
              <a:rPr lang="en-GB" b="1" dirty="0">
                <a:ea typeface="+mn-lt"/>
                <a:cs typeface="+mn-lt"/>
              </a:rPr>
              <a:t> </a:t>
            </a:r>
            <a:r>
              <a:rPr lang="en-GB" i="1" dirty="0">
                <a:ea typeface="+mn-lt"/>
                <a:cs typeface="+mn-lt"/>
              </a:rPr>
              <a:t>The Problem with the Data-Information-Knowledge-Wisdom Hierarchy, </a:t>
            </a:r>
            <a:r>
              <a:rPr lang="en-GB" dirty="0">
                <a:ea typeface="+mn-lt"/>
                <a:cs typeface="+mn-lt"/>
              </a:rPr>
              <a:t>[online] available at </a:t>
            </a:r>
            <a:r>
              <a:rPr lang="en-GB" dirty="0">
                <a:ea typeface="+mn-lt"/>
                <a:cs typeface="+mn-lt"/>
                <a:hlinkClick r:id="rId3"/>
              </a:rPr>
              <a:t>https://hbr.org/2010/02/data-is-to-info-as-info-is-not</a:t>
            </a:r>
            <a:r>
              <a:rPr lang="en-GB" dirty="0">
                <a:ea typeface="+mn-lt"/>
                <a:cs typeface="+mn-lt"/>
              </a:rPr>
              <a:t> [accessed Mar 2018]</a:t>
            </a:r>
            <a:endParaRPr lang="en-GB" dirty="0"/>
          </a:p>
          <a:p>
            <a:endParaRPr lang="en-GB" dirty="0">
              <a:cs typeface="Calibri"/>
            </a:endParaRPr>
          </a:p>
        </p:txBody>
      </p:sp>
      <p:sp>
        <p:nvSpPr>
          <p:cNvPr id="4" name="Slide Number Placeholder 3">
            <a:extLst>
              <a:ext uri="{FF2B5EF4-FFF2-40B4-BE49-F238E27FC236}">
                <a16:creationId xmlns:a16="http://schemas.microsoft.com/office/drawing/2014/main" id="{7BE1B73C-2548-44E0-ADD2-40A800E9224E}"/>
              </a:ext>
            </a:extLst>
          </p:cNvPr>
          <p:cNvSpPr>
            <a:spLocks noGrp="1"/>
          </p:cNvSpPr>
          <p:nvPr>
            <p:ph type="sldNum" sz="quarter" idx="12"/>
          </p:nvPr>
        </p:nvSpPr>
        <p:spPr/>
        <p:txBody>
          <a:bodyPr/>
          <a:lstStyle/>
          <a:p>
            <a:fld id="{3D165440-4880-415F-9146-4793BDD623F8}" type="slidenum">
              <a:rPr lang="en-GB" smtClean="0"/>
              <a:t>21</a:t>
            </a:fld>
            <a:endParaRPr lang="en-GB"/>
          </a:p>
        </p:txBody>
      </p:sp>
    </p:spTree>
    <p:extLst>
      <p:ext uri="{BB962C8B-B14F-4D97-AF65-F5344CB8AC3E}">
        <p14:creationId xmlns:p14="http://schemas.microsoft.com/office/powerpoint/2010/main" val="2412389858"/>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3" ma:contentTypeDescription="Create a new document." ma:contentTypeScope="" ma:versionID="e4740ae64b083be1496ce12f50bc7e4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d541d57eb43a115be17f8c812b6ab38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B538FF4-B11F-4651-B5D6-0307076D1F0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575773D-2FE1-461D-925B-B478A5816495}">
  <ds:schemaRefs>
    <ds:schemaRef ds:uri="http://schemas.microsoft.com/sharepoint/v3/contenttype/forms"/>
  </ds:schemaRefs>
</ds:datastoreItem>
</file>

<file path=customXml/itemProps3.xml><?xml version="1.0" encoding="utf-8"?>
<ds:datastoreItem xmlns:ds="http://schemas.openxmlformats.org/officeDocument/2006/customXml" ds:itemID="{85C955FE-45EF-4DEA-B4A9-2D952D70B7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28884</TotalTime>
  <Words>961</Words>
  <Application>Microsoft Office PowerPoint</Application>
  <PresentationFormat>Widescreen</PresentationFormat>
  <Paragraphs>131</Paragraphs>
  <Slides>21</Slides>
  <Notes>2</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Custom Design</vt:lpstr>
      <vt:lpstr>BA Management Skills for the Workplace BMSK4007</vt:lpstr>
      <vt:lpstr>Developing Relationships and Workplace Achievement  </vt:lpstr>
      <vt:lpstr>WhatsApp Phone Messaging </vt:lpstr>
      <vt:lpstr>WhatsApp Phone Messaging </vt:lpstr>
      <vt:lpstr>WhatsApp Phone Messaging </vt:lpstr>
      <vt:lpstr>WhatsApp Phone Messaging </vt:lpstr>
      <vt:lpstr>BYOD</vt:lpstr>
      <vt:lpstr>The Mobile Enabled Workplace</vt:lpstr>
      <vt:lpstr>There’s an App for that! </vt:lpstr>
      <vt:lpstr>There’s an App for that! </vt:lpstr>
      <vt:lpstr>What are ‘Workforce Apps’?</vt:lpstr>
      <vt:lpstr>The Mobile Enabled Workplace</vt:lpstr>
      <vt:lpstr>Opinion Articles to examine and critique</vt:lpstr>
      <vt:lpstr>Opinion Articles to examine and critique</vt:lpstr>
      <vt:lpstr>Build a Mind Map use the questions as the branches</vt:lpstr>
      <vt:lpstr>Top 10 most Amazing Technologies </vt:lpstr>
      <vt:lpstr>Smart Technology in use </vt:lpstr>
      <vt:lpstr>Any Questions</vt:lpstr>
      <vt:lpstr>References</vt:lpstr>
      <vt:lpstr>References</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Bob Wilson</cp:lastModifiedBy>
  <cp:revision>248</cp:revision>
  <dcterms:created xsi:type="dcterms:W3CDTF">2020-06-08T16:11:31Z</dcterms:created>
  <dcterms:modified xsi:type="dcterms:W3CDTF">2020-12-01T10:45:47Z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