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drawings/drawing1.xml" ContentType="application/vnd.openxmlformats-officedocument.drawingml.chartshap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13" autoAdjust="0"/>
    <p:restoredTop sz="94660"/>
  </p:normalViewPr>
  <p:slideViewPr>
    <p:cSldViewPr snapToGrid="0">
      <p:cViewPr varScale="1">
        <p:scale>
          <a:sx n="112" d="100"/>
          <a:sy n="112" d="100"/>
        </p:scale>
        <p:origin x="30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file:///G:\FT%20SWT\Twyford%20Stock%20vs%20Sales.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Sheet1!$B$1</c:f>
              <c:strCache>
                <c:ptCount val="1"/>
                <c:pt idx="0">
                  <c:v>Stock</c:v>
                </c:pt>
              </c:strCache>
            </c:strRef>
          </c:tx>
          <c:cat>
            <c:strRef>
              <c:f>Sheet1!$A$2:$A$13</c:f>
              <c:strCache>
                <c:ptCount val="12"/>
                <c:pt idx="0">
                  <c:v>Jan</c:v>
                </c:pt>
                <c:pt idx="1">
                  <c:v>Feb</c:v>
                </c:pt>
                <c:pt idx="2">
                  <c:v>Mar</c:v>
                </c:pt>
                <c:pt idx="3">
                  <c:v>Apr</c:v>
                </c:pt>
                <c:pt idx="4">
                  <c:v>May</c:v>
                </c:pt>
                <c:pt idx="5">
                  <c:v>June</c:v>
                </c:pt>
                <c:pt idx="6">
                  <c:v>July</c:v>
                </c:pt>
                <c:pt idx="7">
                  <c:v>Aug</c:v>
                </c:pt>
                <c:pt idx="8">
                  <c:v>Sept</c:v>
                </c:pt>
                <c:pt idx="9">
                  <c:v>Oct</c:v>
                </c:pt>
                <c:pt idx="10">
                  <c:v>Nov</c:v>
                </c:pt>
                <c:pt idx="11">
                  <c:v>Dec</c:v>
                </c:pt>
              </c:strCache>
            </c:strRef>
          </c:cat>
          <c:val>
            <c:numRef>
              <c:f>Sheet1!$B$2:$B$13</c:f>
              <c:numCache>
                <c:formatCode>General</c:formatCode>
                <c:ptCount val="12"/>
                <c:pt idx="0">
                  <c:v>210</c:v>
                </c:pt>
                <c:pt idx="1">
                  <c:v>209</c:v>
                </c:pt>
                <c:pt idx="2">
                  <c:v>198</c:v>
                </c:pt>
                <c:pt idx="3">
                  <c:v>196</c:v>
                </c:pt>
                <c:pt idx="4">
                  <c:v>235</c:v>
                </c:pt>
                <c:pt idx="5">
                  <c:v>185</c:v>
                </c:pt>
                <c:pt idx="6">
                  <c:v>180</c:v>
                </c:pt>
                <c:pt idx="7">
                  <c:v>150</c:v>
                </c:pt>
                <c:pt idx="8">
                  <c:v>180</c:v>
                </c:pt>
                <c:pt idx="9">
                  <c:v>209</c:v>
                </c:pt>
                <c:pt idx="10">
                  <c:v>196</c:v>
                </c:pt>
                <c:pt idx="11">
                  <c:v>175</c:v>
                </c:pt>
              </c:numCache>
            </c:numRef>
          </c:val>
          <c:smooth val="0"/>
          <c:extLst xmlns:c16r2="http://schemas.microsoft.com/office/drawing/2015/06/chart">
            <c:ext xmlns:c16="http://schemas.microsoft.com/office/drawing/2014/chart" uri="{C3380CC4-5D6E-409C-BE32-E72D297353CC}">
              <c16:uniqueId val="{00000000-EF57-4040-80C1-5698492F3CD8}"/>
            </c:ext>
          </c:extLst>
        </c:ser>
        <c:ser>
          <c:idx val="1"/>
          <c:order val="1"/>
          <c:tx>
            <c:strRef>
              <c:f>Sheet1!$C$1</c:f>
              <c:strCache>
                <c:ptCount val="1"/>
                <c:pt idx="0">
                  <c:v>Sales</c:v>
                </c:pt>
              </c:strCache>
            </c:strRef>
          </c:tx>
          <c:cat>
            <c:strRef>
              <c:f>Sheet1!$A$2:$A$13</c:f>
              <c:strCache>
                <c:ptCount val="12"/>
                <c:pt idx="0">
                  <c:v>Jan</c:v>
                </c:pt>
                <c:pt idx="1">
                  <c:v>Feb</c:v>
                </c:pt>
                <c:pt idx="2">
                  <c:v>Mar</c:v>
                </c:pt>
                <c:pt idx="3">
                  <c:v>Apr</c:v>
                </c:pt>
                <c:pt idx="4">
                  <c:v>May</c:v>
                </c:pt>
                <c:pt idx="5">
                  <c:v>June</c:v>
                </c:pt>
                <c:pt idx="6">
                  <c:v>July</c:v>
                </c:pt>
                <c:pt idx="7">
                  <c:v>Aug</c:v>
                </c:pt>
                <c:pt idx="8">
                  <c:v>Sept</c:v>
                </c:pt>
                <c:pt idx="9">
                  <c:v>Oct</c:v>
                </c:pt>
                <c:pt idx="10">
                  <c:v>Nov</c:v>
                </c:pt>
                <c:pt idx="11">
                  <c:v>Dec</c:v>
                </c:pt>
              </c:strCache>
            </c:strRef>
          </c:cat>
          <c:val>
            <c:numRef>
              <c:f>Sheet1!$C$2:$C$13</c:f>
              <c:numCache>
                <c:formatCode>General</c:formatCode>
                <c:ptCount val="12"/>
                <c:pt idx="0">
                  <c:v>148</c:v>
                </c:pt>
                <c:pt idx="1">
                  <c:v>185</c:v>
                </c:pt>
                <c:pt idx="2">
                  <c:v>209</c:v>
                </c:pt>
                <c:pt idx="3">
                  <c:v>180</c:v>
                </c:pt>
                <c:pt idx="4">
                  <c:v>175</c:v>
                </c:pt>
                <c:pt idx="5">
                  <c:v>240</c:v>
                </c:pt>
                <c:pt idx="6">
                  <c:v>200</c:v>
                </c:pt>
                <c:pt idx="7">
                  <c:v>191</c:v>
                </c:pt>
                <c:pt idx="8">
                  <c:v>181</c:v>
                </c:pt>
                <c:pt idx="9">
                  <c:v>212</c:v>
                </c:pt>
                <c:pt idx="10">
                  <c:v>235</c:v>
                </c:pt>
                <c:pt idx="11">
                  <c:v>186</c:v>
                </c:pt>
              </c:numCache>
            </c:numRef>
          </c:val>
          <c:smooth val="0"/>
          <c:extLst xmlns:c16r2="http://schemas.microsoft.com/office/drawing/2015/06/chart">
            <c:ext xmlns:c16="http://schemas.microsoft.com/office/drawing/2014/chart" uri="{C3380CC4-5D6E-409C-BE32-E72D297353CC}">
              <c16:uniqueId val="{00000001-EF57-4040-80C1-5698492F3CD8}"/>
            </c:ext>
          </c:extLst>
        </c:ser>
        <c:dLbls>
          <c:showLegendKey val="0"/>
          <c:showVal val="0"/>
          <c:showCatName val="0"/>
          <c:showSerName val="0"/>
          <c:showPercent val="0"/>
          <c:showBubbleSize val="0"/>
        </c:dLbls>
        <c:marker val="1"/>
        <c:smooth val="0"/>
        <c:axId val="495401400"/>
        <c:axId val="495411984"/>
      </c:lineChart>
      <c:catAx>
        <c:axId val="495401400"/>
        <c:scaling>
          <c:orientation val="minMax"/>
        </c:scaling>
        <c:delete val="0"/>
        <c:axPos val="b"/>
        <c:numFmt formatCode="General" sourceLinked="0"/>
        <c:majorTickMark val="out"/>
        <c:minorTickMark val="none"/>
        <c:tickLblPos val="nextTo"/>
        <c:txPr>
          <a:bodyPr/>
          <a:lstStyle/>
          <a:p>
            <a:pPr>
              <a:defRPr sz="1400" baseline="0"/>
            </a:pPr>
            <a:endParaRPr lang="en-US"/>
          </a:p>
        </c:txPr>
        <c:crossAx val="495411984"/>
        <c:crosses val="autoZero"/>
        <c:auto val="1"/>
        <c:lblAlgn val="ctr"/>
        <c:lblOffset val="100"/>
        <c:noMultiLvlLbl val="0"/>
      </c:catAx>
      <c:valAx>
        <c:axId val="495411984"/>
        <c:scaling>
          <c:orientation val="minMax"/>
        </c:scaling>
        <c:delete val="0"/>
        <c:axPos val="l"/>
        <c:majorGridlines/>
        <c:numFmt formatCode="General" sourceLinked="1"/>
        <c:majorTickMark val="out"/>
        <c:minorTickMark val="none"/>
        <c:tickLblPos val="nextTo"/>
        <c:txPr>
          <a:bodyPr/>
          <a:lstStyle/>
          <a:p>
            <a:pPr>
              <a:defRPr sz="1400"/>
            </a:pPr>
            <a:endParaRPr lang="en-US"/>
          </a:p>
        </c:txPr>
        <c:crossAx val="495401400"/>
        <c:crosses val="autoZero"/>
        <c:crossBetween val="between"/>
      </c:valAx>
    </c:plotArea>
    <c:legend>
      <c:legendPos val="r"/>
      <c:layout/>
      <c:overlay val="0"/>
      <c:txPr>
        <a:bodyPr/>
        <a:lstStyle/>
        <a:p>
          <a:pPr>
            <a:defRPr sz="1400"/>
          </a:pPr>
          <a:endParaRPr lang="en-US"/>
        </a:p>
      </c:txPr>
    </c:legend>
    <c:plotVisOnly val="1"/>
    <c:dispBlanksAs val="gap"/>
    <c:showDLblsOverMax val="0"/>
  </c:chart>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0.36749</cdr:x>
      <cdr:y>0.23865</cdr:y>
    </cdr:from>
    <cdr:to>
      <cdr:x>0.36749</cdr:x>
      <cdr:y>0.39775</cdr:y>
    </cdr:to>
    <cdr:sp macro="" textlink="">
      <cdr:nvSpPr>
        <cdr:cNvPr id="3" name="Straight Arrow Connector 2"/>
        <cdr:cNvSpPr/>
      </cdr:nvSpPr>
      <cdr:spPr>
        <a:xfrm xmlns:a="http://schemas.openxmlformats.org/drawingml/2006/main">
          <a:off x="3024336" y="1080120"/>
          <a:ext cx="0" cy="720080"/>
        </a:xfrm>
        <a:prstGeom xmlns:a="http://schemas.openxmlformats.org/drawingml/2006/main" prst="straightConnector1">
          <a:avLst/>
        </a:prstGeom>
        <a:ln xmlns:a="http://schemas.openxmlformats.org/drawingml/2006/main" w="19050">
          <a:solidFill>
            <a:schemeClr val="tx1"/>
          </a:solidFill>
          <a:headEnd type="triangle"/>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0.56874</cdr:x>
      <cdr:y>0.35002</cdr:y>
    </cdr:from>
    <cdr:to>
      <cdr:x>0.56874</cdr:x>
      <cdr:y>0.4773</cdr:y>
    </cdr:to>
    <cdr:sp macro="" textlink="">
      <cdr:nvSpPr>
        <cdr:cNvPr id="7" name="Straight Arrow Connector 6"/>
        <cdr:cNvSpPr/>
      </cdr:nvSpPr>
      <cdr:spPr>
        <a:xfrm xmlns:a="http://schemas.openxmlformats.org/drawingml/2006/main">
          <a:off x="4680520" y="1584176"/>
          <a:ext cx="0" cy="576064"/>
        </a:xfrm>
        <a:prstGeom xmlns:a="http://schemas.openxmlformats.org/drawingml/2006/main" prst="straightConnector1">
          <a:avLst/>
        </a:prstGeom>
        <a:ln xmlns:a="http://schemas.openxmlformats.org/drawingml/2006/main" w="19050">
          <a:solidFill>
            <a:schemeClr val="tx1"/>
          </a:solidFill>
          <a:headEnd type="triangle"/>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0.77874</cdr:x>
      <cdr:y>0.22274</cdr:y>
    </cdr:from>
    <cdr:to>
      <cdr:x>0.77874</cdr:x>
      <cdr:y>0.35002</cdr:y>
    </cdr:to>
    <cdr:sp macro="" textlink="">
      <cdr:nvSpPr>
        <cdr:cNvPr id="9" name="Straight Arrow Connector 8"/>
        <cdr:cNvSpPr/>
      </cdr:nvSpPr>
      <cdr:spPr>
        <a:xfrm xmlns:a="http://schemas.openxmlformats.org/drawingml/2006/main">
          <a:off x="6408712" y="1008112"/>
          <a:ext cx="0" cy="576064"/>
        </a:xfrm>
        <a:prstGeom xmlns:a="http://schemas.openxmlformats.org/drawingml/2006/main" prst="straightConnector1">
          <a:avLst/>
        </a:prstGeom>
        <a:ln xmlns:a="http://schemas.openxmlformats.org/drawingml/2006/main" w="19050">
          <a:solidFill>
            <a:schemeClr val="tx1"/>
          </a:solidFill>
          <a:headEnd type="triangle"/>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0.175</cdr:x>
      <cdr:y>0.41366</cdr:y>
    </cdr:from>
    <cdr:to>
      <cdr:x>0.34125</cdr:x>
      <cdr:y>0.49321</cdr:y>
    </cdr:to>
    <cdr:sp macro="" textlink="">
      <cdr:nvSpPr>
        <cdr:cNvPr id="10" name="TextBox 9"/>
        <cdr:cNvSpPr txBox="1"/>
      </cdr:nvSpPr>
      <cdr:spPr>
        <a:xfrm xmlns:a="http://schemas.openxmlformats.org/drawingml/2006/main">
          <a:off x="1440160" y="1872208"/>
          <a:ext cx="1368152" cy="36004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400" dirty="0"/>
            <a:t>Excess Supply</a:t>
          </a:r>
        </a:p>
      </cdr:txBody>
    </cdr:sp>
  </cdr:relSizeAnchor>
  <cdr:relSizeAnchor xmlns:cdr="http://schemas.openxmlformats.org/drawingml/2006/chartDrawing">
    <cdr:from>
      <cdr:x>0.60374</cdr:x>
      <cdr:y>0.41366</cdr:y>
    </cdr:from>
    <cdr:to>
      <cdr:x>0.85749</cdr:x>
      <cdr:y>0.52503</cdr:y>
    </cdr:to>
    <cdr:sp macro="" textlink="">
      <cdr:nvSpPr>
        <cdr:cNvPr id="13" name="TextBox 12"/>
        <cdr:cNvSpPr txBox="1"/>
      </cdr:nvSpPr>
      <cdr:spPr>
        <a:xfrm xmlns:a="http://schemas.openxmlformats.org/drawingml/2006/main">
          <a:off x="4968552" y="1872208"/>
          <a:ext cx="2088232" cy="504056"/>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400" dirty="0"/>
            <a:t>Demand exceeding supply</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9CCD9-8435-4615-B794-CF48686ED223}" type="datetimeFigureOut">
              <a:rPr lang="en-GB" smtClean="0"/>
              <a:t>28/07/2017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117A3D-026C-43A8-9340-559BF6E54865}" type="slidenum">
              <a:rPr lang="en-GB" smtClean="0"/>
              <a:t>‹#›</a:t>
            </a:fld>
            <a:endParaRPr lang="en-GB"/>
          </a:p>
        </p:txBody>
      </p:sp>
    </p:spTree>
    <p:extLst>
      <p:ext uri="{BB962C8B-B14F-4D97-AF65-F5344CB8AC3E}">
        <p14:creationId xmlns:p14="http://schemas.microsoft.com/office/powerpoint/2010/main" val="3739069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en.wikipedia.org/wiki/Supply_chain"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743425-51C6-4393-8407-C4942E9724B9}" type="slidenum">
              <a:rPr lang="en-GB" smtClean="0"/>
              <a:pPr/>
              <a:t>1</a:t>
            </a:fld>
            <a:endParaRPr lang="en-GB" dirty="0"/>
          </a:p>
        </p:txBody>
      </p:sp>
    </p:spTree>
    <p:extLst>
      <p:ext uri="{BB962C8B-B14F-4D97-AF65-F5344CB8AC3E}">
        <p14:creationId xmlns:p14="http://schemas.microsoft.com/office/powerpoint/2010/main" val="2511985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671042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7"/>
          <p:cNvSpPr>
            <a:spLocks noGrp="1" noChangeArrowheads="1"/>
          </p:cNvSpPr>
          <p:nvPr>
            <p:ph type="sldNum" sz="quarter" idx="5"/>
          </p:nvPr>
        </p:nvSpPr>
        <p:spPr>
          <a:noFill/>
        </p:spPr>
        <p:txBody>
          <a:bodyPr/>
          <a:lstStyle/>
          <a:p>
            <a:fld id="{9B4EA9B4-E5DE-47FB-8E70-DE9E35A154F1}" type="slidenum">
              <a:rPr lang="en-GB" smtClean="0"/>
              <a:pPr/>
              <a:t>7</a:t>
            </a:fld>
            <a:endParaRPr lang="en-GB" dirty="0"/>
          </a:p>
        </p:txBody>
      </p:sp>
      <p:sp>
        <p:nvSpPr>
          <p:cNvPr id="260099" name="Rectangle 2"/>
          <p:cNvSpPr>
            <a:spLocks noGrp="1" noRot="1" noChangeAspect="1" noChangeArrowheads="1" noTextEdit="1"/>
          </p:cNvSpPr>
          <p:nvPr>
            <p:ph type="sldImg"/>
          </p:nvPr>
        </p:nvSpPr>
        <p:spPr>
          <a:ln/>
        </p:spPr>
      </p:sp>
      <p:sp>
        <p:nvSpPr>
          <p:cNvPr id="260100" name="Rectangle 3"/>
          <p:cNvSpPr>
            <a:spLocks noGrp="1" noChangeArrowheads="1"/>
          </p:cNvSpPr>
          <p:nvPr>
            <p:ph type="body" idx="1"/>
          </p:nvPr>
        </p:nvSpPr>
        <p:spPr>
          <a:noFill/>
          <a:ln/>
        </p:spPr>
        <p:txBody>
          <a:bodyPr/>
          <a:lstStyle/>
          <a:p>
            <a:pPr eaLnBrk="1" hangingPunct="1"/>
            <a:r>
              <a:rPr lang="en-GB" b="1" dirty="0"/>
              <a:t>Collaborative Planning, Forecasting and Replenishment</a:t>
            </a:r>
            <a:r>
              <a:rPr lang="en-GB" dirty="0"/>
              <a:t> (CPFR) is a concept that aims to enhance </a:t>
            </a:r>
            <a:r>
              <a:rPr lang="en-GB" dirty="0">
                <a:hlinkClick r:id="rId3" action="ppaction://hlinkfile" tooltip="Supply chain"/>
              </a:rPr>
              <a:t>supply chain</a:t>
            </a:r>
            <a:r>
              <a:rPr lang="en-GB" dirty="0"/>
              <a:t> integration by supporting and assisting joint practices. CPFR seeks cooperative management of inventory through joint visibility and replenishment of products throughout the supply chain. Information shared between suppliers and retailers aids in planning and satisfying customer demands through a supportive system of shared information. This allows for continuous updating of inventory and upcoming requirements, making the end-to-end supply chain process more efficient. Efficiency is created through the decrease expenditures for merchandising, inventory, logistics, and transportation across all trading partners.</a:t>
            </a:r>
            <a:endParaRPr lang="en-US" dirty="0"/>
          </a:p>
        </p:txBody>
      </p:sp>
    </p:spTree>
    <p:extLst>
      <p:ext uri="{BB962C8B-B14F-4D97-AF65-F5344CB8AC3E}">
        <p14:creationId xmlns:p14="http://schemas.microsoft.com/office/powerpoint/2010/main" val="442594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Rectangle 7"/>
          <p:cNvSpPr>
            <a:spLocks noGrp="1" noChangeArrowheads="1"/>
          </p:cNvSpPr>
          <p:nvPr>
            <p:ph type="sldNum" sz="quarter" idx="5"/>
          </p:nvPr>
        </p:nvSpPr>
        <p:spPr>
          <a:noFill/>
        </p:spPr>
        <p:txBody>
          <a:bodyPr/>
          <a:lstStyle/>
          <a:p>
            <a:fld id="{2B3FA2ED-A1C0-4333-B31A-CDF3AEC20C06}" type="slidenum">
              <a:rPr lang="en-GB" smtClean="0"/>
              <a:pPr/>
              <a:t>8</a:t>
            </a:fld>
            <a:endParaRPr lang="en-GB" dirty="0"/>
          </a:p>
        </p:txBody>
      </p:sp>
      <p:sp>
        <p:nvSpPr>
          <p:cNvPr id="241667" name="Rectangle 2"/>
          <p:cNvSpPr>
            <a:spLocks noGrp="1" noRot="1" noChangeAspect="1" noChangeArrowheads="1" noTextEdit="1"/>
          </p:cNvSpPr>
          <p:nvPr>
            <p:ph type="sldImg"/>
          </p:nvPr>
        </p:nvSpPr>
        <p:spPr>
          <a:ln/>
        </p:spPr>
      </p:sp>
      <p:sp>
        <p:nvSpPr>
          <p:cNvPr id="241668" name="Rectangle 3"/>
          <p:cNvSpPr>
            <a:spLocks noGrp="1" noChangeArrowheads="1"/>
          </p:cNvSpPr>
          <p:nvPr>
            <p:ph type="body" idx="1"/>
          </p:nvPr>
        </p:nvSpPr>
        <p:spPr>
          <a:noFill/>
          <a:ln/>
        </p:spPr>
        <p:txBody>
          <a:bodyPr/>
          <a:lstStyle/>
          <a:p>
            <a:pPr eaLnBrk="1" hangingPunct="1"/>
            <a:r>
              <a:rPr lang="en-GB" dirty="0"/>
              <a:t>Warehouse manager ensures Minimum cost – maximum customer satisfaction – match product availability to consumer demand</a:t>
            </a:r>
          </a:p>
          <a:p>
            <a:pPr eaLnBrk="1" hangingPunct="1"/>
            <a:endParaRPr lang="en-US" dirty="0"/>
          </a:p>
        </p:txBody>
      </p:sp>
    </p:spTree>
    <p:extLst>
      <p:ext uri="{BB962C8B-B14F-4D97-AF65-F5344CB8AC3E}">
        <p14:creationId xmlns:p14="http://schemas.microsoft.com/office/powerpoint/2010/main" val="2502826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5EA874-FEDB-47E5-9BFA-AAABBC36481B}" type="slidenum">
              <a:rPr lang="en-GB" smtClean="0"/>
              <a:t>9</a:t>
            </a:fld>
            <a:endParaRPr lang="en-GB"/>
          </a:p>
        </p:txBody>
      </p:sp>
    </p:spTree>
    <p:extLst>
      <p:ext uri="{BB962C8B-B14F-4D97-AF65-F5344CB8AC3E}">
        <p14:creationId xmlns:p14="http://schemas.microsoft.com/office/powerpoint/2010/main" val="26269645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Slide Image Placeholder 1"/>
          <p:cNvSpPr>
            <a:spLocks noGrp="1" noRot="1" noChangeAspect="1" noTextEdit="1"/>
          </p:cNvSpPr>
          <p:nvPr>
            <p:ph type="sldImg"/>
          </p:nvPr>
        </p:nvSpPr>
        <p:spPr>
          <a:ln/>
        </p:spPr>
      </p:sp>
      <p:sp>
        <p:nvSpPr>
          <p:cNvPr id="243715" name="Notes Placeholder 2"/>
          <p:cNvSpPr>
            <a:spLocks noGrp="1"/>
          </p:cNvSpPr>
          <p:nvPr>
            <p:ph type="body" idx="1"/>
          </p:nvPr>
        </p:nvSpPr>
        <p:spPr>
          <a:noFill/>
          <a:ln/>
        </p:spPr>
        <p:txBody>
          <a:bodyPr/>
          <a:lstStyle/>
          <a:p>
            <a:r>
              <a:rPr lang="en-GB" dirty="0"/>
              <a:t>Warehouse manager has influence on some but not all these factors</a:t>
            </a:r>
          </a:p>
        </p:txBody>
      </p:sp>
      <p:sp>
        <p:nvSpPr>
          <p:cNvPr id="243716" name="Slide Number Placeholder 3"/>
          <p:cNvSpPr>
            <a:spLocks noGrp="1"/>
          </p:cNvSpPr>
          <p:nvPr>
            <p:ph type="sldNum" sz="quarter" idx="5"/>
          </p:nvPr>
        </p:nvSpPr>
        <p:spPr>
          <a:noFill/>
        </p:spPr>
        <p:txBody>
          <a:bodyPr/>
          <a:lstStyle/>
          <a:p>
            <a:fld id="{B112FE4D-E195-41DA-A9D3-6668C7A2DE89}" type="slidenum">
              <a:rPr lang="en-GB" smtClean="0"/>
              <a:pPr/>
              <a:t>12</a:t>
            </a:fld>
            <a:endParaRPr lang="en-GB" dirty="0"/>
          </a:p>
        </p:txBody>
      </p:sp>
    </p:spTree>
    <p:extLst>
      <p:ext uri="{BB962C8B-B14F-4D97-AF65-F5344CB8AC3E}">
        <p14:creationId xmlns:p14="http://schemas.microsoft.com/office/powerpoint/2010/main" val="3725565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Rectangle 7"/>
          <p:cNvSpPr>
            <a:spLocks noGrp="1" noChangeArrowheads="1"/>
          </p:cNvSpPr>
          <p:nvPr>
            <p:ph type="sldNum" sz="quarter" idx="5"/>
          </p:nvPr>
        </p:nvSpPr>
        <p:spPr>
          <a:noFill/>
        </p:spPr>
        <p:txBody>
          <a:bodyPr/>
          <a:lstStyle/>
          <a:p>
            <a:fld id="{471CCC09-3F3B-4F94-9F42-F22FB7E9B191}" type="slidenum">
              <a:rPr lang="en-GB" smtClean="0"/>
              <a:pPr/>
              <a:t>14</a:t>
            </a:fld>
            <a:endParaRPr lang="en-GB"/>
          </a:p>
        </p:txBody>
      </p:sp>
      <p:sp>
        <p:nvSpPr>
          <p:cNvPr id="248835" name="Rectangle 2"/>
          <p:cNvSpPr>
            <a:spLocks noGrp="1" noRot="1" noChangeAspect="1" noChangeArrowheads="1" noTextEdit="1"/>
          </p:cNvSpPr>
          <p:nvPr>
            <p:ph type="sldImg"/>
          </p:nvPr>
        </p:nvSpPr>
        <p:spPr>
          <a:ln/>
        </p:spPr>
      </p:sp>
      <p:sp>
        <p:nvSpPr>
          <p:cNvPr id="248836" name="Rectangle 3"/>
          <p:cNvSpPr>
            <a:spLocks noGrp="1" noChangeArrowheads="1"/>
          </p:cNvSpPr>
          <p:nvPr>
            <p:ph type="body" idx="1"/>
          </p:nvPr>
        </p:nvSpPr>
        <p:spPr>
          <a:noFill/>
          <a:ln/>
        </p:spPr>
        <p:txBody>
          <a:bodyPr/>
          <a:lstStyle/>
          <a:p>
            <a:pPr eaLnBrk="1" hangingPunct="1"/>
            <a:r>
              <a:rPr lang="en-GB"/>
              <a:t>Plant breakdown, toys at Christmas, sun tan lotion in the summer</a:t>
            </a:r>
            <a:endParaRPr lang="en-US"/>
          </a:p>
        </p:txBody>
      </p:sp>
    </p:spTree>
    <p:extLst>
      <p:ext uri="{BB962C8B-B14F-4D97-AF65-F5344CB8AC3E}">
        <p14:creationId xmlns:p14="http://schemas.microsoft.com/office/powerpoint/2010/main" val="31284437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Rectangle 7"/>
          <p:cNvSpPr>
            <a:spLocks noGrp="1" noChangeArrowheads="1"/>
          </p:cNvSpPr>
          <p:nvPr>
            <p:ph type="sldNum" sz="quarter" idx="5"/>
          </p:nvPr>
        </p:nvSpPr>
        <p:spPr>
          <a:noFill/>
        </p:spPr>
        <p:txBody>
          <a:bodyPr/>
          <a:lstStyle/>
          <a:p>
            <a:fld id="{471CCC09-3F3B-4F94-9F42-F22FB7E9B191}" type="slidenum">
              <a:rPr lang="en-GB" smtClean="0"/>
              <a:pPr/>
              <a:t>15</a:t>
            </a:fld>
            <a:endParaRPr lang="en-GB"/>
          </a:p>
        </p:txBody>
      </p:sp>
      <p:sp>
        <p:nvSpPr>
          <p:cNvPr id="248835" name="Rectangle 2"/>
          <p:cNvSpPr>
            <a:spLocks noGrp="1" noRot="1" noChangeAspect="1" noChangeArrowheads="1" noTextEdit="1"/>
          </p:cNvSpPr>
          <p:nvPr>
            <p:ph type="sldImg"/>
          </p:nvPr>
        </p:nvSpPr>
        <p:spPr>
          <a:ln/>
        </p:spPr>
      </p:sp>
      <p:sp>
        <p:nvSpPr>
          <p:cNvPr id="248836" name="Rectangle 3"/>
          <p:cNvSpPr>
            <a:spLocks noGrp="1" noChangeArrowheads="1"/>
          </p:cNvSpPr>
          <p:nvPr>
            <p:ph type="body" idx="1"/>
          </p:nvPr>
        </p:nvSpPr>
        <p:spPr>
          <a:noFill/>
          <a:ln/>
        </p:spPr>
        <p:txBody>
          <a:bodyPr/>
          <a:lstStyle/>
          <a:p>
            <a:pPr eaLnBrk="1" hangingPunct="1"/>
            <a:r>
              <a:rPr lang="en-GB"/>
              <a:t>Plant breakdown, toys at Christmas, sun tan lotion in the summer</a:t>
            </a:r>
            <a:endParaRPr lang="en-US"/>
          </a:p>
        </p:txBody>
      </p:sp>
    </p:spTree>
    <p:extLst>
      <p:ext uri="{BB962C8B-B14F-4D97-AF65-F5344CB8AC3E}">
        <p14:creationId xmlns:p14="http://schemas.microsoft.com/office/powerpoint/2010/main" val="16301074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Rectangle 7"/>
          <p:cNvSpPr>
            <a:spLocks noGrp="1" noChangeArrowheads="1"/>
          </p:cNvSpPr>
          <p:nvPr>
            <p:ph type="sldNum" sz="quarter" idx="5"/>
          </p:nvPr>
        </p:nvSpPr>
        <p:spPr>
          <a:noFill/>
        </p:spPr>
        <p:txBody>
          <a:bodyPr/>
          <a:lstStyle/>
          <a:p>
            <a:fld id="{4E88A5F0-AD3C-4801-A2C0-B9222FCE2A1A}" type="slidenum">
              <a:rPr lang="en-GB" smtClean="0"/>
              <a:pPr/>
              <a:t>16</a:t>
            </a:fld>
            <a:endParaRPr lang="en-GB"/>
          </a:p>
        </p:txBody>
      </p:sp>
      <p:sp>
        <p:nvSpPr>
          <p:cNvPr id="249859" name="Rectangle 2"/>
          <p:cNvSpPr>
            <a:spLocks noGrp="1" noRot="1" noChangeAspect="1" noChangeArrowheads="1" noTextEdit="1"/>
          </p:cNvSpPr>
          <p:nvPr>
            <p:ph type="sldImg"/>
          </p:nvPr>
        </p:nvSpPr>
        <p:spPr>
          <a:ln/>
        </p:spPr>
      </p:sp>
      <p:sp>
        <p:nvSpPr>
          <p:cNvPr id="249860" name="Rectangle 3"/>
          <p:cNvSpPr>
            <a:spLocks noGrp="1" noChangeArrowheads="1"/>
          </p:cNvSpPr>
          <p:nvPr>
            <p:ph type="body" idx="1"/>
          </p:nvPr>
        </p:nvSpPr>
        <p:spPr>
          <a:noFill/>
          <a:ln/>
        </p:spPr>
        <p:txBody>
          <a:bodyPr/>
          <a:lstStyle/>
          <a:p>
            <a:pPr eaLnBrk="1" hangingPunct="1"/>
            <a:r>
              <a:rPr lang="en-GB"/>
              <a:t>Chocolate mftr run up to Easter</a:t>
            </a:r>
            <a:endParaRPr lang="en-US"/>
          </a:p>
        </p:txBody>
      </p:sp>
    </p:spTree>
    <p:extLst>
      <p:ext uri="{BB962C8B-B14F-4D97-AF65-F5344CB8AC3E}">
        <p14:creationId xmlns:p14="http://schemas.microsoft.com/office/powerpoint/2010/main" val="2523423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Rectangle 7"/>
          <p:cNvSpPr>
            <a:spLocks noGrp="1" noChangeArrowheads="1"/>
          </p:cNvSpPr>
          <p:nvPr>
            <p:ph type="sldNum" sz="quarter" idx="5"/>
          </p:nvPr>
        </p:nvSpPr>
        <p:spPr>
          <a:noFill/>
        </p:spPr>
        <p:txBody>
          <a:bodyPr/>
          <a:lstStyle/>
          <a:p>
            <a:fld id="{4E88A5F0-AD3C-4801-A2C0-B9222FCE2A1A}" type="slidenum">
              <a:rPr lang="en-GB" smtClean="0"/>
              <a:pPr/>
              <a:t>17</a:t>
            </a:fld>
            <a:endParaRPr lang="en-GB"/>
          </a:p>
        </p:txBody>
      </p:sp>
      <p:sp>
        <p:nvSpPr>
          <p:cNvPr id="249859" name="Rectangle 2"/>
          <p:cNvSpPr>
            <a:spLocks noGrp="1" noRot="1" noChangeAspect="1" noChangeArrowheads="1" noTextEdit="1"/>
          </p:cNvSpPr>
          <p:nvPr>
            <p:ph type="sldImg"/>
          </p:nvPr>
        </p:nvSpPr>
        <p:spPr>
          <a:ln/>
        </p:spPr>
      </p:sp>
      <p:sp>
        <p:nvSpPr>
          <p:cNvPr id="249860"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2844566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6A5BF26-547A-453E-9694-A90485FB28C7}"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C3B7-2968-420B-82BB-A8FEF7F79CA8}" type="slidenum">
              <a:rPr lang="en-GB" smtClean="0"/>
              <a:t>‹#›</a:t>
            </a:fld>
            <a:endParaRPr lang="en-GB"/>
          </a:p>
        </p:txBody>
      </p:sp>
    </p:spTree>
    <p:extLst>
      <p:ext uri="{BB962C8B-B14F-4D97-AF65-F5344CB8AC3E}">
        <p14:creationId xmlns:p14="http://schemas.microsoft.com/office/powerpoint/2010/main" val="3114669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A5BF26-547A-453E-9694-A90485FB28C7}"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C3B7-2968-420B-82BB-A8FEF7F79CA8}" type="slidenum">
              <a:rPr lang="en-GB" smtClean="0"/>
              <a:t>‹#›</a:t>
            </a:fld>
            <a:endParaRPr lang="en-GB"/>
          </a:p>
        </p:txBody>
      </p:sp>
    </p:spTree>
    <p:extLst>
      <p:ext uri="{BB962C8B-B14F-4D97-AF65-F5344CB8AC3E}">
        <p14:creationId xmlns:p14="http://schemas.microsoft.com/office/powerpoint/2010/main" val="2491893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A5BF26-547A-453E-9694-A90485FB28C7}"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C3B7-2968-420B-82BB-A8FEF7F79CA8}" type="slidenum">
              <a:rPr lang="en-GB" smtClean="0"/>
              <a:t>‹#›</a:t>
            </a:fld>
            <a:endParaRPr lang="en-GB"/>
          </a:p>
        </p:txBody>
      </p:sp>
    </p:spTree>
    <p:extLst>
      <p:ext uri="{BB962C8B-B14F-4D97-AF65-F5344CB8AC3E}">
        <p14:creationId xmlns:p14="http://schemas.microsoft.com/office/powerpoint/2010/main" val="4116939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6A5BF26-547A-453E-9694-A90485FB28C7}" type="datetimeFigureOut">
              <a:rPr lang="en-GB" smtClean="0"/>
              <a:t>28/07/2017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C3B7-2968-420B-82BB-A8FEF7F79CA8}" type="slidenum">
              <a:rPr lang="en-GB" smtClean="0"/>
              <a:t>‹#›</a:t>
            </a:fld>
            <a:endParaRPr lang="en-GB"/>
          </a:p>
        </p:txBody>
      </p:sp>
    </p:spTree>
    <p:extLst>
      <p:ext uri="{BB962C8B-B14F-4D97-AF65-F5344CB8AC3E}">
        <p14:creationId xmlns:p14="http://schemas.microsoft.com/office/powerpoint/2010/main" val="4011774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6A5BF26-547A-453E-9694-A90485FB28C7}" type="datetimeFigureOut">
              <a:rPr lang="en-GB" smtClean="0"/>
              <a:t>28/07/2017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93C3B7-2968-420B-82BB-A8FEF7F79CA8}" type="slidenum">
              <a:rPr lang="en-GB" smtClean="0"/>
              <a:t>‹#›</a:t>
            </a:fld>
            <a:endParaRPr lang="en-GB"/>
          </a:p>
        </p:txBody>
      </p:sp>
    </p:spTree>
    <p:extLst>
      <p:ext uri="{BB962C8B-B14F-4D97-AF65-F5344CB8AC3E}">
        <p14:creationId xmlns:p14="http://schemas.microsoft.com/office/powerpoint/2010/main" val="937946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6A5BF26-547A-453E-9694-A90485FB28C7}" type="datetimeFigureOut">
              <a:rPr lang="en-GB" smtClean="0"/>
              <a:t>28/07/2017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93C3B7-2968-420B-82BB-A8FEF7F79CA8}" type="slidenum">
              <a:rPr lang="en-GB" smtClean="0"/>
              <a:t>‹#›</a:t>
            </a:fld>
            <a:endParaRPr lang="en-GB"/>
          </a:p>
        </p:txBody>
      </p:sp>
    </p:spTree>
    <p:extLst>
      <p:ext uri="{BB962C8B-B14F-4D97-AF65-F5344CB8AC3E}">
        <p14:creationId xmlns:p14="http://schemas.microsoft.com/office/powerpoint/2010/main" val="191361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A5BF26-547A-453E-9694-A90485FB28C7}" type="datetimeFigureOut">
              <a:rPr lang="en-GB" smtClean="0"/>
              <a:t>28/07/2017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93C3B7-2968-420B-82BB-A8FEF7F79CA8}" type="slidenum">
              <a:rPr lang="en-GB" smtClean="0"/>
              <a:t>‹#›</a:t>
            </a:fld>
            <a:endParaRPr lang="en-GB"/>
          </a:p>
        </p:txBody>
      </p:sp>
    </p:spTree>
    <p:extLst>
      <p:ext uri="{BB962C8B-B14F-4D97-AF65-F5344CB8AC3E}">
        <p14:creationId xmlns:p14="http://schemas.microsoft.com/office/powerpoint/2010/main" val="771129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A5BF26-547A-453E-9694-A90485FB28C7}" type="datetimeFigureOut">
              <a:rPr lang="en-GB" smtClean="0"/>
              <a:t>28/07/2017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C3B7-2968-420B-82BB-A8FEF7F79CA8}" type="slidenum">
              <a:rPr lang="en-GB" smtClean="0"/>
              <a:t>‹#›</a:t>
            </a:fld>
            <a:endParaRPr lang="en-GB"/>
          </a:p>
        </p:txBody>
      </p:sp>
    </p:spTree>
    <p:extLst>
      <p:ext uri="{BB962C8B-B14F-4D97-AF65-F5344CB8AC3E}">
        <p14:creationId xmlns:p14="http://schemas.microsoft.com/office/powerpoint/2010/main" val="1684510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A5BF26-547A-453E-9694-A90485FB28C7}" type="datetimeFigureOut">
              <a:rPr lang="en-GB" smtClean="0"/>
              <a:t>28/07/2017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C3B7-2968-420B-82BB-A8FEF7F79CA8}" type="slidenum">
              <a:rPr lang="en-GB" smtClean="0"/>
              <a:t>‹#›</a:t>
            </a:fld>
            <a:endParaRPr lang="en-GB"/>
          </a:p>
        </p:txBody>
      </p:sp>
    </p:spTree>
    <p:extLst>
      <p:ext uri="{BB962C8B-B14F-4D97-AF65-F5344CB8AC3E}">
        <p14:creationId xmlns:p14="http://schemas.microsoft.com/office/powerpoint/2010/main" val="3306317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A5BF26-547A-453E-9694-A90485FB28C7}"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C3B7-2968-420B-82BB-A8FEF7F79CA8}" type="slidenum">
              <a:rPr lang="en-GB" smtClean="0"/>
              <a:t>‹#›</a:t>
            </a:fld>
            <a:endParaRPr lang="en-GB"/>
          </a:p>
        </p:txBody>
      </p:sp>
    </p:spTree>
    <p:extLst>
      <p:ext uri="{BB962C8B-B14F-4D97-AF65-F5344CB8AC3E}">
        <p14:creationId xmlns:p14="http://schemas.microsoft.com/office/powerpoint/2010/main" val="3366812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A5BF26-547A-453E-9694-A90485FB28C7}"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C3B7-2968-420B-82BB-A8FEF7F79CA8}" type="slidenum">
              <a:rPr lang="en-GB" smtClean="0"/>
              <a:t>‹#›</a:t>
            </a:fld>
            <a:endParaRPr lang="en-GB"/>
          </a:p>
        </p:txBody>
      </p:sp>
    </p:spTree>
    <p:extLst>
      <p:ext uri="{BB962C8B-B14F-4D97-AF65-F5344CB8AC3E}">
        <p14:creationId xmlns:p14="http://schemas.microsoft.com/office/powerpoint/2010/main" val="1212634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A5BF26-547A-453E-9694-A90485FB28C7}" type="datetimeFigureOut">
              <a:rPr lang="en-GB" smtClean="0"/>
              <a:t>28/07/2017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93C3B7-2968-420B-82BB-A8FEF7F79CA8}" type="slidenum">
              <a:rPr lang="en-GB" smtClean="0"/>
              <a:t>‹#›</a:t>
            </a:fld>
            <a:endParaRPr lang="en-GB"/>
          </a:p>
        </p:txBody>
      </p:sp>
    </p:spTree>
    <p:extLst>
      <p:ext uri="{BB962C8B-B14F-4D97-AF65-F5344CB8AC3E}">
        <p14:creationId xmlns:p14="http://schemas.microsoft.com/office/powerpoint/2010/main" val="30205310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file:///D:\System%20Logistics\Foto%20e%20media\_VIDEO\080728_SystemLogistics_HBWH_video-short.wmv" TargetMode="External"/><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2.wmf"/><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image" Target="../media/image6.gif"/><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wmf"/><Relationship Id="rId10" Type="http://schemas.openxmlformats.org/officeDocument/2006/relationships/image" Target="../media/image14.png"/><Relationship Id="rId4" Type="http://schemas.openxmlformats.org/officeDocument/2006/relationships/image" Target="../media/image8.wmf"/><Relationship Id="rId9" Type="http://schemas.openxmlformats.org/officeDocument/2006/relationships/image" Target="../media/image13.jpeg"/></Relationships>
</file>

<file path=ppt/slides/_rels/slide11.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www.isye.gatech.edu/~jjb"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Storage and Warehousing Techniques</a:t>
            </a:r>
          </a:p>
        </p:txBody>
      </p:sp>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endParaRPr lang="en-GB" dirty="0">
              <a:solidFill>
                <a:prstClr val="black">
                  <a:tint val="75000"/>
                </a:prstClr>
              </a:solidFill>
            </a:endParaRPr>
          </a:p>
        </p:txBody>
      </p:sp>
      <p:pic>
        <p:nvPicPr>
          <p:cNvPr id="4" name="Picture 3"/>
          <p:cNvPicPr>
            <a:picLocks noChangeAspect="1"/>
          </p:cNvPicPr>
          <p:nvPr/>
        </p:nvPicPr>
        <p:blipFill>
          <a:blip r:embed="rId3"/>
          <a:stretch>
            <a:fillRect/>
          </a:stretch>
        </p:blipFill>
        <p:spPr>
          <a:xfrm>
            <a:off x="1524000" y="4402572"/>
            <a:ext cx="1311923" cy="1953778"/>
          </a:xfrm>
          <a:prstGeom prst="rect">
            <a:avLst/>
          </a:prstGeom>
        </p:spPr>
      </p:pic>
      <p:sp>
        <p:nvSpPr>
          <p:cNvPr id="5" name="TextBox 4"/>
          <p:cNvSpPr txBox="1"/>
          <p:nvPr/>
        </p:nvSpPr>
        <p:spPr>
          <a:xfrm>
            <a:off x="2752531" y="5085184"/>
            <a:ext cx="6671387" cy="646331"/>
          </a:xfrm>
          <a:prstGeom prst="rect">
            <a:avLst/>
          </a:prstGeom>
          <a:noFill/>
        </p:spPr>
        <p:txBody>
          <a:bodyPr wrap="square" rtlCol="0">
            <a:spAutoFit/>
          </a:bodyPr>
          <a:lstStyle/>
          <a:p>
            <a:pPr algn="ctr"/>
            <a:r>
              <a:rPr lang="en-GB" i="1" dirty="0" smtClean="0"/>
              <a:t>Warehouse Management, 3</a:t>
            </a:r>
            <a:r>
              <a:rPr lang="en-GB" i="1" baseline="30000" dirty="0" smtClean="0"/>
              <a:t>rd</a:t>
            </a:r>
            <a:r>
              <a:rPr lang="en-GB" i="1" dirty="0" smtClean="0"/>
              <a:t> edition </a:t>
            </a:r>
            <a:r>
              <a:rPr lang="en-GB" dirty="0" smtClean="0"/>
              <a:t>by Gwynne Richards</a:t>
            </a:r>
          </a:p>
          <a:p>
            <a:pPr algn="ctr"/>
            <a:r>
              <a:rPr lang="en-GB" dirty="0" smtClean="0"/>
              <a:t>Published November 2017 (Kogan Page)</a:t>
            </a:r>
            <a:endParaRPr lang="en-GB" dirty="0"/>
          </a:p>
        </p:txBody>
      </p:sp>
    </p:spTree>
    <p:extLst>
      <p:ext uri="{BB962C8B-B14F-4D97-AF65-F5344CB8AC3E}">
        <p14:creationId xmlns:p14="http://schemas.microsoft.com/office/powerpoint/2010/main" val="3703191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b="0" dirty="0"/>
              <a:t>I</a:t>
            </a:r>
            <a:r>
              <a:rPr lang="en-GB" b="0" cap="none" dirty="0"/>
              <a:t>ntroduction and Background</a:t>
            </a:r>
            <a:r>
              <a:rPr lang="en-GB" dirty="0"/>
              <a:t> </a:t>
            </a:r>
          </a:p>
        </p:txBody>
      </p:sp>
      <p:sp>
        <p:nvSpPr>
          <p:cNvPr id="5" name="Text Placeholder 4"/>
          <p:cNvSpPr>
            <a:spLocks noGrp="1"/>
          </p:cNvSpPr>
          <p:nvPr>
            <p:ph type="subTitle" idx="1"/>
          </p:nvPr>
        </p:nvSpPr>
        <p:spPr/>
        <p:txBody>
          <a:bodyPr/>
          <a:lstStyle/>
          <a:p>
            <a:r>
              <a:rPr lang="en-GB" dirty="0">
                <a:solidFill>
                  <a:schemeClr val="tx2"/>
                </a:solidFill>
              </a:rPr>
              <a:t>Section 1</a:t>
            </a:r>
          </a:p>
        </p:txBody>
      </p:sp>
      <p:sp>
        <p:nvSpPr>
          <p:cNvPr id="2" name="Footer Placeholder 1"/>
          <p:cNvSpPr>
            <a:spLocks noGrp="1"/>
          </p:cNvSpPr>
          <p:nvPr>
            <p:ph type="ftr" sz="quarter" idx="11"/>
          </p:nvPr>
        </p:nvSpPr>
        <p:spPr/>
        <p:txBody>
          <a:bodyPr/>
          <a:lstStyle/>
          <a:p>
            <a:r>
              <a:rPr lang="en-GB">
                <a:solidFill>
                  <a:prstClr val="black">
                    <a:tint val="75000"/>
                  </a:prstClr>
                </a:solidFill>
              </a:rPr>
              <a:t>Copyright D.G. Richards 2015</a:t>
            </a:r>
            <a:endParaRPr lang="en-GB" dirty="0">
              <a:solidFill>
                <a:prstClr val="black">
                  <a:tint val="75000"/>
                </a:prstClr>
              </a:solidFill>
            </a:endParaRPr>
          </a:p>
        </p:txBody>
      </p:sp>
    </p:spTree>
    <p:extLst>
      <p:ext uri="{BB962C8B-B14F-4D97-AF65-F5344CB8AC3E}">
        <p14:creationId xmlns:p14="http://schemas.microsoft.com/office/powerpoint/2010/main" val="3352857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the roles of a warehouse in your view?</a:t>
            </a:r>
          </a:p>
        </p:txBody>
      </p:sp>
      <p:pic>
        <p:nvPicPr>
          <p:cNvPr id="78850" name="Picture 2" descr="C:\Users\Gwynne\AppData\Local\Microsoft\Windows\Temporary Internet Files\Content.IE5\UI8Z0RKL\MC900441498[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3833" y="3140969"/>
            <a:ext cx="2764675" cy="2764675"/>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4118924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ChangeArrowheads="1"/>
          </p:cNvSpPr>
          <p:nvPr/>
        </p:nvSpPr>
        <p:spPr bwMode="auto">
          <a:xfrm>
            <a:off x="2381250" y="785814"/>
            <a:ext cx="7500938" cy="5632311"/>
          </a:xfrm>
          <a:prstGeom prst="rect">
            <a:avLst/>
          </a:prstGeom>
          <a:noFill/>
          <a:ln w="9525">
            <a:noFill/>
            <a:miter lim="800000"/>
            <a:headEnd/>
            <a:tailEnd/>
          </a:ln>
        </p:spPr>
        <p:txBody>
          <a:bodyPr>
            <a:spAutoFit/>
          </a:bodyPr>
          <a:lstStyle/>
          <a:p>
            <a:pPr algn="l"/>
            <a:endParaRPr lang="en-GB" sz="2800" dirty="0"/>
          </a:p>
          <a:p>
            <a:pPr algn="l"/>
            <a:r>
              <a:rPr lang="en-GB" sz="2800" dirty="0"/>
              <a:t>“Warehouses are typically viewed as a </a:t>
            </a:r>
            <a:r>
              <a:rPr lang="en-GB" sz="2800" dirty="0">
                <a:solidFill>
                  <a:srgbClr val="FF0000"/>
                </a:solidFill>
              </a:rPr>
              <a:t>temporary</a:t>
            </a:r>
            <a:r>
              <a:rPr lang="en-GB" sz="2800" dirty="0"/>
              <a:t> place to store inventory and as a </a:t>
            </a:r>
            <a:r>
              <a:rPr lang="en-GB" sz="2800" dirty="0">
                <a:solidFill>
                  <a:srgbClr val="FF0000"/>
                </a:solidFill>
              </a:rPr>
              <a:t>buffer</a:t>
            </a:r>
            <a:r>
              <a:rPr lang="en-GB" sz="2800" dirty="0"/>
              <a:t> in supply chains. </a:t>
            </a:r>
          </a:p>
          <a:p>
            <a:pPr algn="l"/>
            <a:r>
              <a:rPr lang="en-GB" sz="2800" dirty="0"/>
              <a:t>They serve as static units </a:t>
            </a:r>
            <a:r>
              <a:rPr lang="en-GB" sz="2800" dirty="0">
                <a:solidFill>
                  <a:srgbClr val="FF0000"/>
                </a:solidFill>
              </a:rPr>
              <a:t>matching product availability to consumer demand </a:t>
            </a:r>
            <a:r>
              <a:rPr lang="en-GB" sz="2800" dirty="0"/>
              <a:t>and as such have a primary aim which is to </a:t>
            </a:r>
            <a:r>
              <a:rPr lang="en-GB" sz="2800" dirty="0">
                <a:solidFill>
                  <a:srgbClr val="FF0000"/>
                </a:solidFill>
              </a:rPr>
              <a:t>facilitate the movement of goods from suppliers to customers, meeting demand in a timely and cost effective manner”. </a:t>
            </a:r>
          </a:p>
          <a:p>
            <a:pPr algn="l"/>
            <a:r>
              <a:rPr lang="en-GB" sz="2800" dirty="0"/>
              <a:t>Primarily a warehouse should be a trans-shipment area where all goods received are despatched as quickly, effectively and efficiently as possible.</a:t>
            </a:r>
          </a:p>
          <a:p>
            <a:pPr algn="l"/>
            <a:endParaRPr lang="en-GB" sz="1200" dirty="0">
              <a:solidFill>
                <a:srgbClr val="FF0000"/>
              </a:solidFill>
            </a:endParaRPr>
          </a:p>
          <a:p>
            <a:pPr algn="l"/>
            <a:r>
              <a:rPr lang="en-GB" sz="1200" dirty="0">
                <a:solidFill>
                  <a:srgbClr val="FF0000"/>
                </a:solidFill>
              </a:rPr>
              <a:t>Van den Berg (2012)</a:t>
            </a:r>
          </a:p>
        </p:txBody>
      </p:sp>
      <p:sp>
        <p:nvSpPr>
          <p:cNvPr id="2" name="Title 1"/>
          <p:cNvSpPr>
            <a:spLocks noGrp="1"/>
          </p:cNvSpPr>
          <p:nvPr>
            <p:ph type="title"/>
          </p:nvPr>
        </p:nvSpPr>
        <p:spPr/>
        <p:txBody>
          <a:bodyPr>
            <a:normAutofit/>
          </a:bodyPr>
          <a:lstStyle/>
          <a:p>
            <a:r>
              <a:rPr lang="en-GB" sz="3200" dirty="0"/>
              <a:t>Warehouse definition</a:t>
            </a:r>
          </a:p>
        </p:txBody>
      </p:sp>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335187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5650" name="Picture 2" descr="http://us.123rf.com/400wm/400/400/rcarner/rcarner0811/rcarner081100055/3870689-old-warehouse-railroad-siding-with-docks.jpg"/>
          <p:cNvPicPr>
            <a:picLocks noChangeAspect="1" noChangeArrowheads="1"/>
          </p:cNvPicPr>
          <p:nvPr/>
        </p:nvPicPr>
        <p:blipFill>
          <a:blip r:embed="rId2" cstate="print"/>
          <a:srcRect/>
          <a:stretch>
            <a:fillRect/>
          </a:stretch>
        </p:blipFill>
        <p:spPr bwMode="auto">
          <a:xfrm>
            <a:off x="2760132" y="1267044"/>
            <a:ext cx="6797199" cy="5024017"/>
          </a:xfrm>
          <a:prstGeom prst="rect">
            <a:avLst/>
          </a:prstGeom>
          <a:noFill/>
        </p:spPr>
      </p:pic>
      <p:sp>
        <p:nvSpPr>
          <p:cNvPr id="2" name="Title 1"/>
          <p:cNvSpPr>
            <a:spLocks noGrp="1"/>
          </p:cNvSpPr>
          <p:nvPr>
            <p:ph type="title"/>
          </p:nvPr>
        </p:nvSpPr>
        <p:spPr/>
        <p:txBody>
          <a:bodyPr>
            <a:normAutofit/>
          </a:bodyPr>
          <a:lstStyle/>
          <a:p>
            <a:pPr algn="ctr"/>
            <a:r>
              <a:rPr lang="en-GB" sz="3200" dirty="0"/>
              <a:t>Whether they’re old….</a:t>
            </a:r>
          </a:p>
        </p:txBody>
      </p:sp>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221012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080728_SystemLogistics_HBWH_video-short.wmv">
            <a:hlinkClick r:id="" action="ppaction://media"/>
          </p:cNvPr>
          <p:cNvPicPr>
            <a:picLocks noRot="1" noChangeAspect="1" noChangeArrowheads="1"/>
          </p:cNvPicPr>
          <p:nvPr>
            <a:videoFile r:link="rId1"/>
          </p:nvPr>
        </p:nvPicPr>
        <p:blipFill>
          <a:blip r:embed="rId4" cstate="print"/>
          <a:srcRect/>
          <a:stretch>
            <a:fillRect/>
          </a:stretch>
        </p:blipFill>
        <p:spPr bwMode="auto">
          <a:xfrm>
            <a:off x="5232400" y="2708275"/>
            <a:ext cx="647700" cy="490538"/>
          </a:xfrm>
          <a:prstGeom prst="rect">
            <a:avLst/>
          </a:prstGeom>
          <a:noFill/>
          <a:ln w="9525">
            <a:noFill/>
            <a:miter lim="800000"/>
            <a:headEnd/>
            <a:tailEnd/>
          </a:ln>
        </p:spPr>
      </p:pic>
      <p:pic>
        <p:nvPicPr>
          <p:cNvPr id="3075" name="Picture 3" descr="Storage solutions 3D"/>
          <p:cNvPicPr>
            <a:picLocks noChangeAspect="1" noChangeArrowheads="1"/>
          </p:cNvPicPr>
          <p:nvPr/>
        </p:nvPicPr>
        <p:blipFill>
          <a:blip r:embed="rId5" cstate="print"/>
          <a:srcRect/>
          <a:stretch>
            <a:fillRect/>
          </a:stretch>
        </p:blipFill>
        <p:spPr bwMode="auto">
          <a:xfrm>
            <a:off x="1775521" y="908720"/>
            <a:ext cx="8520175" cy="5688632"/>
          </a:xfrm>
          <a:prstGeom prst="rect">
            <a:avLst/>
          </a:prstGeom>
          <a:noFill/>
          <a:ln w="9525">
            <a:noFill/>
            <a:miter lim="800000"/>
            <a:headEnd/>
            <a:tailEnd/>
          </a:ln>
        </p:spPr>
      </p:pic>
      <p:sp>
        <p:nvSpPr>
          <p:cNvPr id="2" name="Title 1"/>
          <p:cNvSpPr>
            <a:spLocks noGrp="1"/>
          </p:cNvSpPr>
          <p:nvPr>
            <p:ph type="title"/>
          </p:nvPr>
        </p:nvSpPr>
        <p:spPr>
          <a:xfrm>
            <a:off x="622300" y="121815"/>
            <a:ext cx="10515600" cy="1325563"/>
          </a:xfrm>
        </p:spPr>
        <p:txBody>
          <a:bodyPr>
            <a:normAutofit/>
          </a:bodyPr>
          <a:lstStyle/>
          <a:p>
            <a:pPr algn="ctr"/>
            <a:r>
              <a:rPr lang="en-GB" sz="3200" dirty="0"/>
              <a:t>Or ultra-modern</a:t>
            </a:r>
          </a:p>
        </p:txBody>
      </p:sp>
      <p:sp>
        <p:nvSpPr>
          <p:cNvPr id="8" name="Title 1"/>
          <p:cNvSpPr txBox="1">
            <a:spLocks/>
          </p:cNvSpPr>
          <p:nvPr/>
        </p:nvSpPr>
        <p:spPr>
          <a:xfrm>
            <a:off x="2487198" y="5668814"/>
            <a:ext cx="8229600" cy="990600"/>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r>
              <a:rPr lang="en-GB" sz="3200" dirty="0"/>
              <a:t>they have the majority of processes in common</a:t>
            </a:r>
          </a:p>
        </p:txBody>
      </p:sp>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71435738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8120" fill="hold"/>
                                        <p:tgtEl>
                                          <p:spTgt spid="37890"/>
                                        </p:tgtEl>
                                      </p:cBhvr>
                                    </p:cmd>
                                  </p:childTnLst>
                                  <p:subTnLst>
                                    <p:set>
                                      <p:cBhvr override="childStyle">
                                        <p:cTn dur="1" fill="hold" display="0" masterRel="sameClick" afterEffect="1">
                                          <p:stCondLst>
                                            <p:cond evt="end" delay="0">
                                              <p:tn val="5"/>
                                            </p:cond>
                                          </p:stCondLst>
                                        </p:cTn>
                                        <p:tgtEl>
                                          <p:spTgt spid="37890"/>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fullScrn="1">
              <p:cMediaNode showWhenStopped="0">
                <p:cTn id="11" fill="hold" display="0">
                  <p:stCondLst>
                    <p:cond delay="indefinite"/>
                  </p:stCondLst>
                  <p:endCondLst>
                    <p:cond evt="onNext" delay="0">
                      <p:tgtEl>
                        <p:sldTgt/>
                      </p:tgtEl>
                    </p:cond>
                    <p:cond evt="onPrev" delay="0">
                      <p:tgtEl>
                        <p:sldTgt/>
                      </p:tgtEl>
                    </p:cond>
                  </p:endCondLst>
                </p:cTn>
                <p:tgtEl>
                  <p:spTgt spid="37890"/>
                </p:tgtEl>
              </p:cMediaNode>
            </p:video>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Terminology</a:t>
            </a:r>
            <a:r>
              <a:rPr lang="en-US" dirty="0"/>
              <a:t/>
            </a:r>
            <a:br>
              <a:rPr lang="en-US" dirty="0"/>
            </a:br>
            <a:endParaRPr lang="en-GB" dirty="0"/>
          </a:p>
        </p:txBody>
      </p:sp>
      <p:sp>
        <p:nvSpPr>
          <p:cNvPr id="40964" name="Rectangle 3"/>
          <p:cNvSpPr>
            <a:spLocks noGrp="1" noChangeArrowheads="1"/>
          </p:cNvSpPr>
          <p:nvPr>
            <p:ph idx="1"/>
          </p:nvPr>
        </p:nvSpPr>
        <p:spPr>
          <a:xfrm>
            <a:off x="1981200" y="1600201"/>
            <a:ext cx="8435280" cy="4525963"/>
          </a:xfrm>
        </p:spPr>
        <p:txBody>
          <a:bodyPr>
            <a:normAutofit fontScale="62500" lnSpcReduction="20000"/>
          </a:bodyPr>
          <a:lstStyle/>
          <a:p>
            <a:pPr eaLnBrk="1" hangingPunct="1">
              <a:lnSpc>
                <a:spcPct val="80000"/>
              </a:lnSpc>
            </a:pPr>
            <a:r>
              <a:rPr lang="en-GB" sz="2000" dirty="0"/>
              <a:t>ABC		Activity based costing</a:t>
            </a:r>
          </a:p>
          <a:p>
            <a:pPr eaLnBrk="1" hangingPunct="1">
              <a:lnSpc>
                <a:spcPct val="80000"/>
              </a:lnSpc>
            </a:pPr>
            <a:r>
              <a:rPr lang="en-GB" sz="2000" dirty="0"/>
              <a:t>ABC		Method of prioritising items</a:t>
            </a:r>
          </a:p>
          <a:p>
            <a:pPr eaLnBrk="1" hangingPunct="1">
              <a:lnSpc>
                <a:spcPct val="80000"/>
              </a:lnSpc>
            </a:pPr>
            <a:r>
              <a:rPr lang="en-GB" sz="2000" dirty="0"/>
              <a:t>AIDC  	Automatic Identification and Data Collection</a:t>
            </a:r>
          </a:p>
          <a:p>
            <a:pPr eaLnBrk="1" hangingPunct="1">
              <a:lnSpc>
                <a:spcPct val="80000"/>
              </a:lnSpc>
            </a:pPr>
            <a:r>
              <a:rPr lang="en-GB" sz="2000" dirty="0"/>
              <a:t>AS/RS	Automated storage and retrieval system</a:t>
            </a:r>
          </a:p>
          <a:p>
            <a:pPr eaLnBrk="1" hangingPunct="1">
              <a:lnSpc>
                <a:spcPct val="80000"/>
              </a:lnSpc>
            </a:pPr>
            <a:r>
              <a:rPr lang="en-GB" sz="2000" dirty="0"/>
              <a:t>CMI  		Co-managed inventory</a:t>
            </a:r>
          </a:p>
          <a:p>
            <a:pPr eaLnBrk="1" hangingPunct="1">
              <a:lnSpc>
                <a:spcPct val="80000"/>
              </a:lnSpc>
            </a:pPr>
            <a:r>
              <a:rPr lang="en-GB" sz="2000" dirty="0"/>
              <a:t>CPFR  	Collaborative Planning, Forecasting and Replenishment</a:t>
            </a:r>
          </a:p>
          <a:p>
            <a:pPr eaLnBrk="1" hangingPunct="1">
              <a:lnSpc>
                <a:spcPct val="80000"/>
              </a:lnSpc>
            </a:pPr>
            <a:r>
              <a:rPr lang="en-GB" sz="2000" dirty="0"/>
              <a:t>EDI  		Electronic Data Interchange</a:t>
            </a:r>
          </a:p>
          <a:p>
            <a:pPr eaLnBrk="1" hangingPunct="1">
              <a:lnSpc>
                <a:spcPct val="80000"/>
              </a:lnSpc>
            </a:pPr>
            <a:r>
              <a:rPr lang="en-GB" sz="2000" dirty="0"/>
              <a:t>EPOS  	Electronic Point of Sale</a:t>
            </a:r>
          </a:p>
          <a:p>
            <a:pPr eaLnBrk="1" hangingPunct="1">
              <a:lnSpc>
                <a:spcPct val="80000"/>
              </a:lnSpc>
            </a:pPr>
            <a:r>
              <a:rPr lang="en-GB" sz="2000" dirty="0"/>
              <a:t>ERP  		Enterprise Resource Planning e.g. SAP, Oracle</a:t>
            </a:r>
          </a:p>
          <a:p>
            <a:pPr eaLnBrk="1" hangingPunct="1">
              <a:lnSpc>
                <a:spcPct val="80000"/>
              </a:lnSpc>
            </a:pPr>
            <a:r>
              <a:rPr lang="en-GB" sz="2000" dirty="0"/>
              <a:t>FLT		Fork lift truck</a:t>
            </a:r>
          </a:p>
          <a:p>
            <a:pPr eaLnBrk="1" hangingPunct="1">
              <a:lnSpc>
                <a:spcPct val="80000"/>
              </a:lnSpc>
            </a:pPr>
            <a:r>
              <a:rPr lang="en-GB" sz="2000" dirty="0"/>
              <a:t>JIT  		Just in Time</a:t>
            </a:r>
          </a:p>
          <a:p>
            <a:pPr eaLnBrk="1" hangingPunct="1">
              <a:lnSpc>
                <a:spcPct val="80000"/>
              </a:lnSpc>
            </a:pPr>
            <a:r>
              <a:rPr lang="en-GB" sz="2000" dirty="0"/>
              <a:t>OTIF 		On time in Full</a:t>
            </a:r>
          </a:p>
          <a:p>
            <a:pPr eaLnBrk="1" hangingPunct="1">
              <a:lnSpc>
                <a:spcPct val="80000"/>
              </a:lnSpc>
            </a:pPr>
            <a:r>
              <a:rPr lang="en-GB" sz="2000" dirty="0"/>
              <a:t>PPT		Powered pallet truck</a:t>
            </a:r>
          </a:p>
          <a:p>
            <a:pPr eaLnBrk="1" hangingPunct="1">
              <a:lnSpc>
                <a:spcPct val="80000"/>
              </a:lnSpc>
            </a:pPr>
            <a:r>
              <a:rPr lang="en-GB" sz="2000" dirty="0"/>
              <a:t>RFID  		Radio Frequency Identification </a:t>
            </a:r>
          </a:p>
          <a:p>
            <a:pPr eaLnBrk="1" hangingPunct="1">
              <a:lnSpc>
                <a:spcPct val="80000"/>
              </a:lnSpc>
            </a:pPr>
            <a:r>
              <a:rPr lang="en-GB" sz="2000" dirty="0"/>
              <a:t>SAP 		A well-known ERP system</a:t>
            </a:r>
          </a:p>
          <a:p>
            <a:pPr eaLnBrk="1" hangingPunct="1">
              <a:lnSpc>
                <a:spcPct val="80000"/>
              </a:lnSpc>
            </a:pPr>
            <a:r>
              <a:rPr lang="en-GB" sz="2000" dirty="0"/>
              <a:t>SKU		Stock keeping unit</a:t>
            </a:r>
          </a:p>
          <a:p>
            <a:pPr eaLnBrk="1" hangingPunct="1">
              <a:lnSpc>
                <a:spcPct val="80000"/>
              </a:lnSpc>
            </a:pPr>
            <a:r>
              <a:rPr lang="en-GB" sz="2000" dirty="0"/>
              <a:t>VMI  		Vendor Managed Inventory</a:t>
            </a:r>
          </a:p>
          <a:p>
            <a:pPr eaLnBrk="1" hangingPunct="1">
              <a:lnSpc>
                <a:spcPct val="80000"/>
              </a:lnSpc>
            </a:pPr>
            <a:r>
              <a:rPr lang="en-GB" sz="2000" dirty="0"/>
              <a:t>WMS  	Warehouse Management System</a:t>
            </a:r>
            <a:endParaRPr lang="en-US" sz="2000" dirty="0"/>
          </a:p>
        </p:txBody>
      </p:sp>
      <p:sp>
        <p:nvSpPr>
          <p:cNvPr id="2" name="Footer Placeholder 1"/>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3230787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6021" name="Rectangle 5"/>
          <p:cNvSpPr>
            <a:spLocks noChangeArrowheads="1"/>
          </p:cNvSpPr>
          <p:nvPr/>
        </p:nvSpPr>
        <p:spPr bwMode="auto">
          <a:xfrm>
            <a:off x="2207568" y="1052736"/>
            <a:ext cx="8229600" cy="3600400"/>
          </a:xfrm>
          <a:prstGeom prst="rect">
            <a:avLst/>
          </a:prstGeom>
          <a:noFill/>
          <a:ln w="9525">
            <a:noFill/>
            <a:miter lim="800000"/>
            <a:headEnd/>
            <a:tailEnd/>
          </a:ln>
        </p:spPr>
        <p:txBody>
          <a:bodyPr/>
          <a:lstStyle/>
          <a:p>
            <a:pPr marL="342900" indent="-342900">
              <a:lnSpc>
                <a:spcPct val="120000"/>
              </a:lnSpc>
              <a:spcBef>
                <a:spcPct val="20000"/>
              </a:spcBef>
              <a:buSzPct val="75000"/>
              <a:buFont typeface="Wingdings" pitchFamily="2" charset="2"/>
              <a:buChar char="n"/>
            </a:pPr>
            <a:r>
              <a:rPr lang="en-US" sz="2800" dirty="0"/>
              <a:t>The primary objective of warehousing is to maximize the effective use of the operational resources while satisfying customer requirements.</a:t>
            </a:r>
          </a:p>
          <a:p>
            <a:pPr marL="342900" indent="-342900">
              <a:lnSpc>
                <a:spcPct val="120000"/>
              </a:lnSpc>
              <a:spcBef>
                <a:spcPct val="20000"/>
              </a:spcBef>
              <a:buSzPct val="75000"/>
              <a:buFont typeface="Wingdings" pitchFamily="2" charset="2"/>
              <a:buChar char="n"/>
            </a:pPr>
            <a:r>
              <a:rPr lang="en-US" sz="2800" dirty="0"/>
              <a:t>Match product availability to customer demand</a:t>
            </a:r>
          </a:p>
          <a:p>
            <a:pPr marL="342900" indent="-342900">
              <a:lnSpc>
                <a:spcPct val="120000"/>
              </a:lnSpc>
              <a:spcBef>
                <a:spcPct val="20000"/>
              </a:spcBef>
              <a:buSzPct val="75000"/>
              <a:buFont typeface="Wingdings" pitchFamily="2" charset="2"/>
              <a:buChar char="n"/>
            </a:pPr>
            <a:r>
              <a:rPr lang="en-US" sz="2800" dirty="0"/>
              <a:t>Maximum customer satisfaction at Minimum cost</a:t>
            </a:r>
          </a:p>
          <a:p>
            <a:pPr marL="342900" indent="-342900">
              <a:lnSpc>
                <a:spcPct val="120000"/>
              </a:lnSpc>
              <a:spcBef>
                <a:spcPct val="20000"/>
              </a:spcBef>
              <a:buSzPct val="75000"/>
              <a:buFont typeface="Wingdings" pitchFamily="2" charset="2"/>
              <a:buChar char="n"/>
            </a:pPr>
            <a:r>
              <a:rPr lang="en-US" sz="2800" dirty="0"/>
              <a:t>Ensure visibility and accuracy of stock </a:t>
            </a:r>
          </a:p>
          <a:p>
            <a:pPr marL="342900" indent="-342900">
              <a:lnSpc>
                <a:spcPct val="120000"/>
              </a:lnSpc>
              <a:spcBef>
                <a:spcPct val="20000"/>
              </a:spcBef>
              <a:buSzPct val="75000"/>
              <a:buFont typeface="Wingdings" pitchFamily="2" charset="2"/>
              <a:buChar char="n"/>
            </a:pPr>
            <a:r>
              <a:rPr lang="en-US" sz="2800" dirty="0"/>
              <a:t>SIX BASIC PRINCIPLES</a:t>
            </a:r>
          </a:p>
          <a:p>
            <a:pPr marL="742950" lvl="1" indent="-285750">
              <a:lnSpc>
                <a:spcPct val="120000"/>
              </a:lnSpc>
              <a:spcBef>
                <a:spcPct val="20000"/>
              </a:spcBef>
              <a:buClr>
                <a:schemeClr val="accent2"/>
              </a:buClr>
              <a:buSzPct val="80000"/>
              <a:buFont typeface="Wingdings" pitchFamily="2" charset="2"/>
              <a:buChar char="¨"/>
            </a:pPr>
            <a:r>
              <a:rPr lang="en-US" sz="2400" dirty="0">
                <a:solidFill>
                  <a:schemeClr val="accent1"/>
                </a:solidFill>
              </a:rPr>
              <a:t>A</a:t>
            </a:r>
            <a:r>
              <a:rPr lang="en-US" sz="2400" dirty="0"/>
              <a:t>ccuracy, </a:t>
            </a:r>
            <a:r>
              <a:rPr lang="en-US" sz="2400" dirty="0">
                <a:solidFill>
                  <a:schemeClr val="accent1"/>
                </a:solidFill>
              </a:rPr>
              <a:t>C</a:t>
            </a:r>
            <a:r>
              <a:rPr lang="en-US" sz="2400" dirty="0"/>
              <a:t>ost Control, </a:t>
            </a:r>
            <a:r>
              <a:rPr lang="en-US" sz="2400" dirty="0">
                <a:solidFill>
                  <a:schemeClr val="accent1"/>
                </a:solidFill>
              </a:rPr>
              <a:t>C</a:t>
            </a:r>
            <a:r>
              <a:rPr lang="en-US" sz="2400" dirty="0"/>
              <a:t>leanliness,</a:t>
            </a:r>
          </a:p>
          <a:p>
            <a:pPr lvl="1" algn="l">
              <a:lnSpc>
                <a:spcPct val="120000"/>
              </a:lnSpc>
              <a:spcBef>
                <a:spcPct val="20000"/>
              </a:spcBef>
              <a:buClr>
                <a:schemeClr val="accent2"/>
              </a:buClr>
              <a:buSzPct val="80000"/>
            </a:pPr>
            <a:r>
              <a:rPr lang="en-US" sz="2400" dirty="0">
                <a:solidFill>
                  <a:schemeClr val="accent1"/>
                </a:solidFill>
              </a:rPr>
              <a:t>E</a:t>
            </a:r>
            <a:r>
              <a:rPr lang="en-US" sz="2400" dirty="0"/>
              <a:t>fficiency, </a:t>
            </a:r>
            <a:r>
              <a:rPr lang="en-US" sz="2400" dirty="0">
                <a:solidFill>
                  <a:schemeClr val="accent1"/>
                </a:solidFill>
              </a:rPr>
              <a:t>S</a:t>
            </a:r>
            <a:r>
              <a:rPr lang="en-US" sz="2400" dirty="0"/>
              <a:t>afety &amp; </a:t>
            </a:r>
            <a:r>
              <a:rPr lang="en-US" sz="2400" dirty="0">
                <a:solidFill>
                  <a:schemeClr val="accent1"/>
                </a:solidFill>
              </a:rPr>
              <a:t>S</a:t>
            </a:r>
            <a:r>
              <a:rPr lang="en-US" sz="2400" dirty="0"/>
              <a:t>ecurity</a:t>
            </a:r>
          </a:p>
        </p:txBody>
      </p:sp>
      <p:sp>
        <p:nvSpPr>
          <p:cNvPr id="2" name="Title 1"/>
          <p:cNvSpPr>
            <a:spLocks noGrp="1"/>
          </p:cNvSpPr>
          <p:nvPr>
            <p:ph type="title"/>
          </p:nvPr>
        </p:nvSpPr>
        <p:spPr/>
        <p:txBody>
          <a:bodyPr>
            <a:normAutofit/>
          </a:bodyPr>
          <a:lstStyle/>
          <a:p>
            <a:r>
              <a:rPr lang="en-US" dirty="0"/>
              <a:t>The Objectives of Warehousing</a:t>
            </a:r>
            <a:br>
              <a:rPr lang="en-US" dirty="0"/>
            </a:br>
            <a:endParaRPr lang="en-GB" dirty="0"/>
          </a:p>
        </p:txBody>
      </p:sp>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3750897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26021">
                                            <p:txEl>
                                              <p:pRg st="0" end="0"/>
                                            </p:txEl>
                                          </p:spTgt>
                                        </p:tgtEl>
                                        <p:attrNameLst>
                                          <p:attrName>style.visibility</p:attrName>
                                        </p:attrNameLst>
                                      </p:cBhvr>
                                      <p:to>
                                        <p:strVal val="visible"/>
                                      </p:to>
                                    </p:set>
                                    <p:animEffect transition="in" filter="blinds(horizontal)">
                                      <p:cBhvr>
                                        <p:cTn id="7" dur="500"/>
                                        <p:tgtEl>
                                          <p:spTgt spid="72602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26021">
                                            <p:txEl>
                                              <p:pRg st="1" end="1"/>
                                            </p:txEl>
                                          </p:spTgt>
                                        </p:tgtEl>
                                        <p:attrNameLst>
                                          <p:attrName>style.visibility</p:attrName>
                                        </p:attrNameLst>
                                      </p:cBhvr>
                                      <p:to>
                                        <p:strVal val="visible"/>
                                      </p:to>
                                    </p:set>
                                    <p:animEffect transition="in" filter="blinds(horizontal)">
                                      <p:cBhvr>
                                        <p:cTn id="12" dur="500"/>
                                        <p:tgtEl>
                                          <p:spTgt spid="72602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26021">
                                            <p:txEl>
                                              <p:pRg st="2" end="2"/>
                                            </p:txEl>
                                          </p:spTgt>
                                        </p:tgtEl>
                                        <p:attrNameLst>
                                          <p:attrName>style.visibility</p:attrName>
                                        </p:attrNameLst>
                                      </p:cBhvr>
                                      <p:to>
                                        <p:strVal val="visible"/>
                                      </p:to>
                                    </p:set>
                                    <p:animEffect transition="in" filter="blinds(horizontal)">
                                      <p:cBhvr>
                                        <p:cTn id="17" dur="500"/>
                                        <p:tgtEl>
                                          <p:spTgt spid="72602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726021">
                                            <p:txEl>
                                              <p:pRg st="3" end="3"/>
                                            </p:txEl>
                                          </p:spTgt>
                                        </p:tgtEl>
                                        <p:attrNameLst>
                                          <p:attrName>style.visibility</p:attrName>
                                        </p:attrNameLst>
                                      </p:cBhvr>
                                      <p:to>
                                        <p:strVal val="visible"/>
                                      </p:to>
                                    </p:set>
                                    <p:animEffect transition="in" filter="blinds(horizontal)">
                                      <p:cBhvr>
                                        <p:cTn id="22" dur="500"/>
                                        <p:tgtEl>
                                          <p:spTgt spid="72602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26021">
                                            <p:txEl>
                                              <p:pRg st="4" end="4"/>
                                            </p:txEl>
                                          </p:spTgt>
                                        </p:tgtEl>
                                        <p:attrNameLst>
                                          <p:attrName>style.visibility</p:attrName>
                                        </p:attrNameLst>
                                      </p:cBhvr>
                                      <p:to>
                                        <p:strVal val="visible"/>
                                      </p:to>
                                    </p:set>
                                    <p:animEffect transition="in" filter="blinds(horizontal)">
                                      <p:cBhvr>
                                        <p:cTn id="27" dur="500"/>
                                        <p:tgtEl>
                                          <p:spTgt spid="726021">
                                            <p:txEl>
                                              <p:pRg st="4" end="4"/>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726021">
                                            <p:txEl>
                                              <p:pRg st="5" end="5"/>
                                            </p:txEl>
                                          </p:spTgt>
                                        </p:tgtEl>
                                        <p:attrNameLst>
                                          <p:attrName>style.visibility</p:attrName>
                                        </p:attrNameLst>
                                      </p:cBhvr>
                                      <p:to>
                                        <p:strVal val="visible"/>
                                      </p:to>
                                    </p:set>
                                    <p:animEffect transition="in" filter="blinds(horizontal)">
                                      <p:cBhvr>
                                        <p:cTn id="30" dur="500"/>
                                        <p:tgtEl>
                                          <p:spTgt spid="726021">
                                            <p:txEl>
                                              <p:pRg st="5" end="5"/>
                                            </p:txEl>
                                          </p:spTgt>
                                        </p:tgtEl>
                                      </p:cBhvr>
                                    </p:animEffect>
                                  </p:childTnLst>
                                </p:cTn>
                              </p:par>
                              <p:par>
                                <p:cTn id="31" presetID="3" presetClass="entr" presetSubtype="10" fill="hold" grpId="0" nodeType="withEffect">
                                  <p:stCondLst>
                                    <p:cond delay="0"/>
                                  </p:stCondLst>
                                  <p:childTnLst>
                                    <p:set>
                                      <p:cBhvr>
                                        <p:cTn id="32" dur="1" fill="hold">
                                          <p:stCondLst>
                                            <p:cond delay="0"/>
                                          </p:stCondLst>
                                        </p:cTn>
                                        <p:tgtEl>
                                          <p:spTgt spid="726021">
                                            <p:txEl>
                                              <p:pRg st="6" end="6"/>
                                            </p:txEl>
                                          </p:spTgt>
                                        </p:tgtEl>
                                        <p:attrNameLst>
                                          <p:attrName>style.visibility</p:attrName>
                                        </p:attrNameLst>
                                      </p:cBhvr>
                                      <p:to>
                                        <p:strVal val="visible"/>
                                      </p:to>
                                    </p:set>
                                    <p:animEffect transition="in" filter="blinds(horizontal)">
                                      <p:cBhvr>
                                        <p:cTn id="33" dur="500"/>
                                        <p:tgtEl>
                                          <p:spTgt spid="72602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6021"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Warehouse trade-offs</a:t>
            </a:r>
          </a:p>
        </p:txBody>
      </p:sp>
      <p:sp>
        <p:nvSpPr>
          <p:cNvPr id="3" name="Content Placeholder 2"/>
          <p:cNvSpPr>
            <a:spLocks noGrp="1"/>
          </p:cNvSpPr>
          <p:nvPr>
            <p:ph idx="1"/>
          </p:nvPr>
        </p:nvSpPr>
        <p:spPr/>
        <p:txBody>
          <a:bodyPr>
            <a:normAutofit fontScale="92500" lnSpcReduction="10000"/>
          </a:bodyPr>
          <a:lstStyle/>
          <a:p>
            <a:r>
              <a:rPr lang="en-GB" sz="2400" dirty="0"/>
              <a:t>Speed</a:t>
            </a:r>
          </a:p>
          <a:p>
            <a:endParaRPr lang="en-GB" sz="2400" dirty="0"/>
          </a:p>
          <a:p>
            <a:r>
              <a:rPr lang="en-GB" sz="2400" dirty="0"/>
              <a:t>Time</a:t>
            </a:r>
          </a:p>
          <a:p>
            <a:endParaRPr lang="en-GB" sz="2400" dirty="0"/>
          </a:p>
          <a:p>
            <a:r>
              <a:rPr lang="en-GB" sz="2400" dirty="0"/>
              <a:t>Cost	</a:t>
            </a:r>
          </a:p>
          <a:p>
            <a:endParaRPr lang="en-GB" sz="2400" dirty="0"/>
          </a:p>
          <a:p>
            <a:r>
              <a:rPr lang="en-GB" sz="2400" dirty="0"/>
              <a:t>Cost</a:t>
            </a:r>
          </a:p>
          <a:p>
            <a:endParaRPr lang="en-GB" sz="2400" dirty="0"/>
          </a:p>
          <a:p>
            <a:r>
              <a:rPr lang="en-GB" sz="2400" dirty="0"/>
              <a:t>Efficiency</a:t>
            </a:r>
          </a:p>
          <a:p>
            <a:endParaRPr lang="en-GB" sz="2400" dirty="0"/>
          </a:p>
          <a:p>
            <a:r>
              <a:rPr lang="en-GB" sz="2400" dirty="0"/>
              <a:t>Volume purchases			</a:t>
            </a:r>
          </a:p>
        </p:txBody>
      </p:sp>
      <p:sp>
        <p:nvSpPr>
          <p:cNvPr id="4" name="Content Placeholder 3"/>
          <p:cNvSpPr>
            <a:spLocks noGrp="1"/>
          </p:cNvSpPr>
          <p:nvPr>
            <p:ph sz="half" idx="4294967295"/>
          </p:nvPr>
        </p:nvSpPr>
        <p:spPr>
          <a:xfrm>
            <a:off x="6629400" y="1601788"/>
            <a:ext cx="4038600" cy="4525962"/>
          </a:xfrm>
        </p:spPr>
        <p:txBody>
          <a:bodyPr>
            <a:normAutofit fontScale="92500" lnSpcReduction="10000"/>
          </a:bodyPr>
          <a:lstStyle/>
          <a:p>
            <a:pPr marL="0" indent="0">
              <a:buNone/>
            </a:pPr>
            <a:r>
              <a:rPr lang="en-GB" sz="2400" dirty="0"/>
              <a:t>Accuracy</a:t>
            </a:r>
          </a:p>
          <a:p>
            <a:endParaRPr lang="en-GB" sz="2400" dirty="0"/>
          </a:p>
          <a:p>
            <a:pPr marL="0" indent="0">
              <a:buNone/>
            </a:pPr>
            <a:r>
              <a:rPr lang="en-GB" sz="2400" dirty="0"/>
              <a:t>Space</a:t>
            </a:r>
          </a:p>
          <a:p>
            <a:endParaRPr lang="en-GB" sz="2400" dirty="0"/>
          </a:p>
          <a:p>
            <a:pPr marL="0" indent="0">
              <a:buNone/>
            </a:pPr>
            <a:r>
              <a:rPr lang="en-GB" sz="2400" dirty="0"/>
              <a:t>Service</a:t>
            </a:r>
          </a:p>
          <a:p>
            <a:endParaRPr lang="en-GB" sz="2400" dirty="0"/>
          </a:p>
          <a:p>
            <a:pPr marL="0" indent="0">
              <a:buNone/>
            </a:pPr>
            <a:r>
              <a:rPr lang="en-GB" sz="2400" dirty="0"/>
              <a:t>Accuracy</a:t>
            </a:r>
          </a:p>
          <a:p>
            <a:endParaRPr lang="en-GB" sz="2400" dirty="0"/>
          </a:p>
          <a:p>
            <a:pPr marL="0" indent="0">
              <a:buNone/>
            </a:pPr>
            <a:r>
              <a:rPr lang="en-GB" sz="2400" dirty="0"/>
              <a:t>Responsiveness</a:t>
            </a:r>
          </a:p>
          <a:p>
            <a:endParaRPr lang="en-GB" sz="2400" dirty="0"/>
          </a:p>
          <a:p>
            <a:pPr marL="0" indent="0">
              <a:buNone/>
            </a:pPr>
            <a:r>
              <a:rPr lang="en-GB" sz="2400" dirty="0"/>
              <a:t>Storage costs</a:t>
            </a:r>
          </a:p>
        </p:txBody>
      </p:sp>
      <p:sp>
        <p:nvSpPr>
          <p:cNvPr id="6" name="TextBox 5"/>
          <p:cNvSpPr txBox="1"/>
          <p:nvPr/>
        </p:nvSpPr>
        <p:spPr>
          <a:xfrm>
            <a:off x="4583832" y="2204864"/>
            <a:ext cx="577402" cy="923330"/>
          </a:xfrm>
          <a:prstGeom prst="rect">
            <a:avLst/>
          </a:prstGeom>
          <a:noFill/>
        </p:spPr>
        <p:txBody>
          <a:bodyPr wrap="none" rtlCol="0">
            <a:spAutoFit/>
          </a:bodyPr>
          <a:lstStyle/>
          <a:p>
            <a:r>
              <a:rPr lang="en-GB" sz="5400" dirty="0"/>
              <a:t>V</a:t>
            </a:r>
          </a:p>
        </p:txBody>
      </p:sp>
      <p:sp>
        <p:nvSpPr>
          <p:cNvPr id="7" name="Footer Placeholder 6"/>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1439130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5"/>
          <p:cNvSpPr txBox="1">
            <a:spLocks noChangeArrowheads="1"/>
          </p:cNvSpPr>
          <p:nvPr/>
        </p:nvSpPr>
        <p:spPr bwMode="auto">
          <a:xfrm>
            <a:off x="6384032" y="843014"/>
            <a:ext cx="2708562" cy="369332"/>
          </a:xfrm>
          <a:prstGeom prst="rect">
            <a:avLst/>
          </a:prstGeom>
          <a:noFill/>
          <a:ln w="9525" algn="ctr">
            <a:noFill/>
            <a:miter lim="800000"/>
            <a:headEnd/>
            <a:tailEnd/>
          </a:ln>
        </p:spPr>
        <p:txBody>
          <a:bodyPr wrap="none">
            <a:spAutoFit/>
          </a:bodyPr>
          <a:lstStyle/>
          <a:p>
            <a:pPr defTabSz="1054100" eaLnBrk="0" fontAlgn="base" hangingPunct="0">
              <a:spcBef>
                <a:spcPct val="50000"/>
              </a:spcBef>
              <a:spcAft>
                <a:spcPct val="0"/>
              </a:spcAft>
              <a:buClr>
                <a:srgbClr val="800080"/>
              </a:buClr>
            </a:pPr>
            <a:r>
              <a:rPr lang="en-GB" b="1" dirty="0">
                <a:solidFill>
                  <a:prstClr val="black"/>
                </a:solidFill>
                <a:cs typeface="Arial" charset="0"/>
              </a:rPr>
              <a:t>Operational Requirements</a:t>
            </a:r>
          </a:p>
        </p:txBody>
      </p:sp>
      <p:sp>
        <p:nvSpPr>
          <p:cNvPr id="5" name="Text Box 6"/>
          <p:cNvSpPr txBox="1">
            <a:spLocks noChangeArrowheads="1"/>
          </p:cNvSpPr>
          <p:nvPr/>
        </p:nvSpPr>
        <p:spPr bwMode="auto">
          <a:xfrm>
            <a:off x="2495600" y="871528"/>
            <a:ext cx="1116716" cy="369332"/>
          </a:xfrm>
          <a:prstGeom prst="rect">
            <a:avLst/>
          </a:prstGeom>
          <a:noFill/>
          <a:ln w="9525" algn="ctr">
            <a:noFill/>
            <a:miter lim="800000"/>
            <a:headEnd/>
            <a:tailEnd/>
          </a:ln>
        </p:spPr>
        <p:txBody>
          <a:bodyPr wrap="none">
            <a:spAutoFit/>
          </a:bodyPr>
          <a:lstStyle/>
          <a:p>
            <a:pPr defTabSz="1054100" eaLnBrk="0" fontAlgn="base" hangingPunct="0">
              <a:spcBef>
                <a:spcPct val="50000"/>
              </a:spcBef>
              <a:spcAft>
                <a:spcPct val="0"/>
              </a:spcAft>
              <a:buClr>
                <a:srgbClr val="800080"/>
              </a:buClr>
            </a:pPr>
            <a:r>
              <a:rPr lang="en-GB" b="1" dirty="0">
                <a:solidFill>
                  <a:prstClr val="black"/>
                </a:solidFill>
                <a:cs typeface="Arial" charset="0"/>
              </a:rPr>
              <a:t>Challenge</a:t>
            </a:r>
          </a:p>
        </p:txBody>
      </p:sp>
      <p:sp>
        <p:nvSpPr>
          <p:cNvPr id="13" name="Rectangle 14"/>
          <p:cNvSpPr>
            <a:spLocks noChangeArrowheads="1"/>
          </p:cNvSpPr>
          <p:nvPr/>
        </p:nvSpPr>
        <p:spPr bwMode="auto">
          <a:xfrm>
            <a:off x="5375920" y="1839585"/>
            <a:ext cx="5051425" cy="448518"/>
          </a:xfrm>
          <a:prstGeom prst="rect">
            <a:avLst/>
          </a:prstGeom>
          <a:solidFill>
            <a:srgbClr val="C0C0C0">
              <a:alpha val="59999"/>
            </a:srgbClr>
          </a:solidFill>
          <a:ln w="9525" algn="ctr">
            <a:solidFill>
              <a:schemeClr val="tx1"/>
            </a:solidFill>
            <a:miter lim="800000"/>
            <a:headEnd/>
            <a:tailEnd/>
          </a:ln>
        </p:spPr>
        <p:txBody>
          <a:bodyPr lIns="126000" tIns="18000" rIns="630000" bIns="10800" anchor="ctr"/>
          <a:lstStyle/>
          <a:p>
            <a:pPr fontAlgn="base">
              <a:spcBef>
                <a:spcPct val="0"/>
              </a:spcBef>
              <a:spcAft>
                <a:spcPct val="0"/>
              </a:spcAft>
            </a:pPr>
            <a:r>
              <a:rPr lang="en-GB" sz="1200" dirty="0">
                <a:solidFill>
                  <a:srgbClr val="010101"/>
                </a:solidFill>
                <a:cs typeface="Arial" charset="0"/>
              </a:rPr>
              <a:t>Improve productivity, increase accuracy, improve handling and invest in systems </a:t>
            </a:r>
          </a:p>
        </p:txBody>
      </p:sp>
      <p:sp>
        <p:nvSpPr>
          <p:cNvPr id="14" name="AutoShape 15"/>
          <p:cNvSpPr>
            <a:spLocks noChangeArrowheads="1"/>
          </p:cNvSpPr>
          <p:nvPr/>
        </p:nvSpPr>
        <p:spPr bwMode="auto">
          <a:xfrm>
            <a:off x="1775519" y="1839586"/>
            <a:ext cx="2951162" cy="426809"/>
          </a:xfrm>
          <a:prstGeom prst="homePlate">
            <a:avLst>
              <a:gd name="adj" fmla="val 25500"/>
            </a:avLst>
          </a:prstGeom>
          <a:solidFill>
            <a:srgbClr val="C0C0C0">
              <a:alpha val="59999"/>
            </a:srgbClr>
          </a:solidFill>
          <a:ln w="9525" algn="ctr">
            <a:solidFill>
              <a:schemeClr val="tx1"/>
            </a:solidFill>
            <a:miter lim="800000"/>
            <a:headEnd/>
            <a:tailEnd/>
          </a:ln>
        </p:spPr>
        <p:txBody>
          <a:bodyPr lIns="54000" tIns="18000" rIns="630000" bIns="10800" anchor="ctr"/>
          <a:lstStyle/>
          <a:p>
            <a:pPr fontAlgn="base">
              <a:spcBef>
                <a:spcPct val="0"/>
              </a:spcBef>
              <a:spcAft>
                <a:spcPct val="0"/>
              </a:spcAft>
            </a:pPr>
            <a:r>
              <a:rPr lang="en-GB" sz="1200" dirty="0">
                <a:solidFill>
                  <a:srgbClr val="010101"/>
                </a:solidFill>
                <a:cs typeface="Arial" charset="0"/>
              </a:rPr>
              <a:t>Achieve the Perfect Order</a:t>
            </a:r>
          </a:p>
        </p:txBody>
      </p:sp>
      <p:sp>
        <p:nvSpPr>
          <p:cNvPr id="27" name="Rectangle 14"/>
          <p:cNvSpPr>
            <a:spLocks noChangeArrowheads="1"/>
          </p:cNvSpPr>
          <p:nvPr/>
        </p:nvSpPr>
        <p:spPr bwMode="auto">
          <a:xfrm>
            <a:off x="5375920" y="1260048"/>
            <a:ext cx="5051425" cy="448518"/>
          </a:xfrm>
          <a:prstGeom prst="rect">
            <a:avLst/>
          </a:prstGeom>
          <a:solidFill>
            <a:srgbClr val="C0C0C0">
              <a:alpha val="59999"/>
            </a:srgbClr>
          </a:solidFill>
          <a:ln w="9525" algn="ctr">
            <a:solidFill>
              <a:schemeClr val="tx1"/>
            </a:solidFill>
            <a:miter lim="800000"/>
            <a:headEnd/>
            <a:tailEnd/>
          </a:ln>
        </p:spPr>
        <p:txBody>
          <a:bodyPr lIns="126000" tIns="18000" rIns="630000" bIns="10800" anchor="ctr"/>
          <a:lstStyle/>
          <a:p>
            <a:pPr fontAlgn="base">
              <a:spcBef>
                <a:spcPct val="0"/>
              </a:spcBef>
              <a:spcAft>
                <a:spcPct val="0"/>
              </a:spcAft>
            </a:pPr>
            <a:r>
              <a:rPr lang="en-GB" sz="1200" dirty="0">
                <a:solidFill>
                  <a:srgbClr val="010101"/>
                </a:solidFill>
                <a:cs typeface="Arial" charset="0"/>
              </a:rPr>
              <a:t>Increase productivity, improve utilisation of space, staff and equipment</a:t>
            </a:r>
          </a:p>
        </p:txBody>
      </p:sp>
      <p:sp>
        <p:nvSpPr>
          <p:cNvPr id="28" name="AutoShape 15"/>
          <p:cNvSpPr>
            <a:spLocks noChangeArrowheads="1"/>
          </p:cNvSpPr>
          <p:nvPr/>
        </p:nvSpPr>
        <p:spPr bwMode="auto">
          <a:xfrm>
            <a:off x="1775519" y="1260049"/>
            <a:ext cx="2951162" cy="426809"/>
          </a:xfrm>
          <a:prstGeom prst="homePlate">
            <a:avLst>
              <a:gd name="adj" fmla="val 25500"/>
            </a:avLst>
          </a:prstGeom>
          <a:solidFill>
            <a:srgbClr val="C0C0C0">
              <a:alpha val="59999"/>
            </a:srgbClr>
          </a:solidFill>
          <a:ln w="9525" algn="ctr">
            <a:solidFill>
              <a:schemeClr val="tx1"/>
            </a:solidFill>
            <a:miter lim="800000"/>
            <a:headEnd/>
            <a:tailEnd/>
          </a:ln>
        </p:spPr>
        <p:txBody>
          <a:bodyPr lIns="54000" tIns="18000" rIns="630000" bIns="10800" anchor="ctr"/>
          <a:lstStyle/>
          <a:p>
            <a:pPr fontAlgn="base">
              <a:spcBef>
                <a:spcPct val="0"/>
              </a:spcBef>
              <a:spcAft>
                <a:spcPct val="0"/>
              </a:spcAft>
            </a:pPr>
            <a:r>
              <a:rPr lang="en-GB" sz="1200" dirty="0">
                <a:solidFill>
                  <a:srgbClr val="010101"/>
                </a:solidFill>
                <a:cs typeface="Arial" charset="0"/>
              </a:rPr>
              <a:t>Cost reduction</a:t>
            </a:r>
          </a:p>
        </p:txBody>
      </p:sp>
      <p:sp>
        <p:nvSpPr>
          <p:cNvPr id="29" name="AutoShape 15"/>
          <p:cNvSpPr>
            <a:spLocks noChangeArrowheads="1"/>
          </p:cNvSpPr>
          <p:nvPr/>
        </p:nvSpPr>
        <p:spPr bwMode="auto">
          <a:xfrm>
            <a:off x="1775519" y="2991714"/>
            <a:ext cx="2951162" cy="426809"/>
          </a:xfrm>
          <a:prstGeom prst="homePlate">
            <a:avLst>
              <a:gd name="adj" fmla="val 25500"/>
            </a:avLst>
          </a:prstGeom>
          <a:solidFill>
            <a:srgbClr val="C0C0C0">
              <a:alpha val="59999"/>
            </a:srgbClr>
          </a:solidFill>
          <a:ln w="9525" algn="ctr">
            <a:solidFill>
              <a:schemeClr val="tx1"/>
            </a:solidFill>
            <a:miter lim="800000"/>
            <a:headEnd/>
            <a:tailEnd/>
          </a:ln>
        </p:spPr>
        <p:txBody>
          <a:bodyPr lIns="54000" tIns="18000" rIns="630000" bIns="10800" anchor="ctr"/>
          <a:lstStyle/>
          <a:p>
            <a:pPr fontAlgn="base">
              <a:spcBef>
                <a:spcPct val="0"/>
              </a:spcBef>
              <a:spcAft>
                <a:spcPct val="0"/>
              </a:spcAft>
            </a:pPr>
            <a:r>
              <a:rPr lang="en-GB" sz="1200" dirty="0">
                <a:solidFill>
                  <a:srgbClr val="010101"/>
                </a:solidFill>
                <a:cs typeface="Arial" charset="0"/>
              </a:rPr>
              <a:t>Sales via multiple channels and increase in  smaller orders</a:t>
            </a:r>
          </a:p>
        </p:txBody>
      </p:sp>
      <p:sp>
        <p:nvSpPr>
          <p:cNvPr id="30" name="AutoShape 15"/>
          <p:cNvSpPr>
            <a:spLocks noChangeArrowheads="1"/>
          </p:cNvSpPr>
          <p:nvPr/>
        </p:nvSpPr>
        <p:spPr bwMode="auto">
          <a:xfrm>
            <a:off x="1775519" y="2415650"/>
            <a:ext cx="2951162" cy="426809"/>
          </a:xfrm>
          <a:prstGeom prst="homePlate">
            <a:avLst>
              <a:gd name="adj" fmla="val 25500"/>
            </a:avLst>
          </a:prstGeom>
          <a:solidFill>
            <a:srgbClr val="C0C0C0">
              <a:alpha val="59999"/>
            </a:srgbClr>
          </a:solidFill>
          <a:ln w="9525" algn="ctr">
            <a:solidFill>
              <a:schemeClr val="tx1"/>
            </a:solidFill>
            <a:miter lim="800000"/>
            <a:headEnd/>
            <a:tailEnd/>
          </a:ln>
        </p:spPr>
        <p:txBody>
          <a:bodyPr lIns="54000" tIns="18000" rIns="630000" bIns="10800" anchor="ctr"/>
          <a:lstStyle/>
          <a:p>
            <a:pPr fontAlgn="base">
              <a:spcBef>
                <a:spcPct val="0"/>
              </a:spcBef>
              <a:spcAft>
                <a:spcPct val="0"/>
              </a:spcAft>
            </a:pPr>
            <a:r>
              <a:rPr lang="en-GB" sz="1200" dirty="0">
                <a:solidFill>
                  <a:srgbClr val="010101"/>
                </a:solidFill>
                <a:cs typeface="Arial" charset="0"/>
              </a:rPr>
              <a:t>Shorter order lead times</a:t>
            </a:r>
          </a:p>
        </p:txBody>
      </p:sp>
      <p:sp>
        <p:nvSpPr>
          <p:cNvPr id="31" name="AutoShape 15"/>
          <p:cNvSpPr>
            <a:spLocks noChangeArrowheads="1"/>
          </p:cNvSpPr>
          <p:nvPr/>
        </p:nvSpPr>
        <p:spPr bwMode="auto">
          <a:xfrm>
            <a:off x="1775519" y="4287858"/>
            <a:ext cx="2951162" cy="426809"/>
          </a:xfrm>
          <a:prstGeom prst="homePlate">
            <a:avLst>
              <a:gd name="adj" fmla="val 25500"/>
            </a:avLst>
          </a:prstGeom>
          <a:solidFill>
            <a:srgbClr val="C0C0C0">
              <a:alpha val="59999"/>
            </a:srgbClr>
          </a:solidFill>
          <a:ln w="9525" algn="ctr">
            <a:solidFill>
              <a:schemeClr val="tx1"/>
            </a:solidFill>
            <a:miter lim="800000"/>
            <a:headEnd/>
            <a:tailEnd/>
          </a:ln>
        </p:spPr>
        <p:txBody>
          <a:bodyPr lIns="54000" tIns="18000" rIns="630000" bIns="10800" anchor="ctr"/>
          <a:lstStyle/>
          <a:p>
            <a:pPr fontAlgn="base">
              <a:spcBef>
                <a:spcPct val="0"/>
              </a:spcBef>
              <a:spcAft>
                <a:spcPct val="0"/>
              </a:spcAft>
            </a:pPr>
            <a:r>
              <a:rPr lang="en-GB" sz="1200" dirty="0">
                <a:solidFill>
                  <a:srgbClr val="010101"/>
                </a:solidFill>
                <a:cs typeface="Arial" charset="0"/>
              </a:rPr>
              <a:t>Proliferation of SKU</a:t>
            </a:r>
          </a:p>
        </p:txBody>
      </p:sp>
      <p:sp>
        <p:nvSpPr>
          <p:cNvPr id="32" name="AutoShape 15"/>
          <p:cNvSpPr>
            <a:spLocks noChangeArrowheads="1"/>
          </p:cNvSpPr>
          <p:nvPr/>
        </p:nvSpPr>
        <p:spPr bwMode="auto">
          <a:xfrm>
            <a:off x="1775519" y="3639786"/>
            <a:ext cx="2951162" cy="426809"/>
          </a:xfrm>
          <a:prstGeom prst="homePlate">
            <a:avLst>
              <a:gd name="adj" fmla="val 25500"/>
            </a:avLst>
          </a:prstGeom>
          <a:solidFill>
            <a:srgbClr val="C0C0C0">
              <a:alpha val="59999"/>
            </a:srgbClr>
          </a:solidFill>
          <a:ln w="9525" algn="ctr">
            <a:solidFill>
              <a:schemeClr val="tx1"/>
            </a:solidFill>
            <a:miter lim="800000"/>
            <a:headEnd/>
            <a:tailEnd/>
          </a:ln>
        </p:spPr>
        <p:txBody>
          <a:bodyPr lIns="54000" tIns="18000" rIns="630000" bIns="10800" anchor="ctr"/>
          <a:lstStyle/>
          <a:p>
            <a:pPr fontAlgn="base">
              <a:spcBef>
                <a:spcPct val="0"/>
              </a:spcBef>
              <a:spcAft>
                <a:spcPct val="0"/>
              </a:spcAft>
            </a:pPr>
            <a:r>
              <a:rPr lang="en-GB" sz="1200" dirty="0">
                <a:solidFill>
                  <a:srgbClr val="010101"/>
                </a:solidFill>
                <a:cs typeface="Arial" charset="0"/>
              </a:rPr>
              <a:t>Fluctuations in demand</a:t>
            </a:r>
          </a:p>
        </p:txBody>
      </p:sp>
      <p:sp>
        <p:nvSpPr>
          <p:cNvPr id="33" name="AutoShape 15"/>
          <p:cNvSpPr>
            <a:spLocks noChangeArrowheads="1"/>
          </p:cNvSpPr>
          <p:nvPr/>
        </p:nvSpPr>
        <p:spPr bwMode="auto">
          <a:xfrm>
            <a:off x="1775519" y="5584002"/>
            <a:ext cx="2951162" cy="426809"/>
          </a:xfrm>
          <a:prstGeom prst="homePlate">
            <a:avLst>
              <a:gd name="adj" fmla="val 25500"/>
            </a:avLst>
          </a:prstGeom>
          <a:solidFill>
            <a:srgbClr val="C0C0C0">
              <a:alpha val="59999"/>
            </a:srgbClr>
          </a:solidFill>
          <a:ln w="9525" algn="ctr">
            <a:solidFill>
              <a:schemeClr val="tx1"/>
            </a:solidFill>
            <a:miter lim="800000"/>
            <a:headEnd/>
            <a:tailEnd/>
          </a:ln>
        </p:spPr>
        <p:txBody>
          <a:bodyPr lIns="54000" tIns="18000" rIns="630000" bIns="10800" anchor="ctr"/>
          <a:lstStyle/>
          <a:p>
            <a:pPr fontAlgn="base">
              <a:spcBef>
                <a:spcPct val="0"/>
              </a:spcBef>
              <a:spcAft>
                <a:spcPct val="0"/>
              </a:spcAft>
            </a:pPr>
            <a:r>
              <a:rPr lang="en-GB" sz="1200" dirty="0">
                <a:solidFill>
                  <a:srgbClr val="010101"/>
                </a:solidFill>
                <a:cs typeface="Arial" charset="0"/>
              </a:rPr>
              <a:t>Increasing cost of energy and environmental challenges</a:t>
            </a:r>
          </a:p>
        </p:txBody>
      </p:sp>
      <p:sp>
        <p:nvSpPr>
          <p:cNvPr id="34" name="AutoShape 15"/>
          <p:cNvSpPr>
            <a:spLocks noChangeArrowheads="1"/>
          </p:cNvSpPr>
          <p:nvPr/>
        </p:nvSpPr>
        <p:spPr bwMode="auto">
          <a:xfrm>
            <a:off x="1775519" y="4935930"/>
            <a:ext cx="2951162" cy="426809"/>
          </a:xfrm>
          <a:prstGeom prst="homePlate">
            <a:avLst>
              <a:gd name="adj" fmla="val 25500"/>
            </a:avLst>
          </a:prstGeom>
          <a:solidFill>
            <a:srgbClr val="C0C0C0">
              <a:alpha val="59999"/>
            </a:srgbClr>
          </a:solidFill>
          <a:ln w="9525" algn="ctr">
            <a:solidFill>
              <a:schemeClr val="tx1"/>
            </a:solidFill>
            <a:miter lim="800000"/>
            <a:headEnd/>
            <a:tailEnd/>
          </a:ln>
        </p:spPr>
        <p:txBody>
          <a:bodyPr lIns="54000" tIns="18000" rIns="630000" bIns="10800" anchor="ctr"/>
          <a:lstStyle/>
          <a:p>
            <a:pPr fontAlgn="base">
              <a:spcBef>
                <a:spcPct val="0"/>
              </a:spcBef>
              <a:spcAft>
                <a:spcPct val="0"/>
              </a:spcAft>
            </a:pPr>
            <a:r>
              <a:rPr lang="en-GB" sz="1200" dirty="0">
                <a:solidFill>
                  <a:srgbClr val="010101"/>
                </a:solidFill>
                <a:cs typeface="Arial" charset="0"/>
              </a:rPr>
              <a:t>Labour cost and availability</a:t>
            </a:r>
          </a:p>
        </p:txBody>
      </p:sp>
      <p:sp>
        <p:nvSpPr>
          <p:cNvPr id="36" name="AutoShape 15"/>
          <p:cNvSpPr>
            <a:spLocks noChangeArrowheads="1"/>
          </p:cNvSpPr>
          <p:nvPr/>
        </p:nvSpPr>
        <p:spPr bwMode="auto">
          <a:xfrm>
            <a:off x="1775519" y="6160066"/>
            <a:ext cx="2951162" cy="426809"/>
          </a:xfrm>
          <a:prstGeom prst="homePlate">
            <a:avLst>
              <a:gd name="adj" fmla="val 25500"/>
            </a:avLst>
          </a:prstGeom>
          <a:solidFill>
            <a:srgbClr val="C0C0C0">
              <a:alpha val="59999"/>
            </a:srgbClr>
          </a:solidFill>
          <a:ln w="9525" algn="ctr">
            <a:solidFill>
              <a:schemeClr val="tx1"/>
            </a:solidFill>
            <a:miter lim="800000"/>
            <a:headEnd/>
            <a:tailEnd/>
          </a:ln>
        </p:spPr>
        <p:txBody>
          <a:bodyPr lIns="54000" tIns="18000" rIns="630000" bIns="10800" anchor="ctr"/>
          <a:lstStyle/>
          <a:p>
            <a:pPr fontAlgn="base">
              <a:spcBef>
                <a:spcPct val="0"/>
              </a:spcBef>
              <a:spcAft>
                <a:spcPct val="0"/>
              </a:spcAft>
            </a:pPr>
            <a:r>
              <a:rPr lang="en-GB" sz="1200" dirty="0">
                <a:solidFill>
                  <a:srgbClr val="010101"/>
                </a:solidFill>
                <a:cs typeface="Arial" charset="0"/>
              </a:rPr>
              <a:t>Data accuracy and speed of transfer</a:t>
            </a:r>
          </a:p>
        </p:txBody>
      </p:sp>
      <p:sp>
        <p:nvSpPr>
          <p:cNvPr id="37" name="Rectangle 14"/>
          <p:cNvSpPr>
            <a:spLocks noChangeArrowheads="1"/>
          </p:cNvSpPr>
          <p:nvPr/>
        </p:nvSpPr>
        <p:spPr bwMode="auto">
          <a:xfrm>
            <a:off x="5375920" y="2991713"/>
            <a:ext cx="5051425" cy="448518"/>
          </a:xfrm>
          <a:prstGeom prst="rect">
            <a:avLst/>
          </a:prstGeom>
          <a:solidFill>
            <a:srgbClr val="C0C0C0">
              <a:alpha val="59999"/>
            </a:srgbClr>
          </a:solidFill>
          <a:ln w="9525" algn="ctr">
            <a:solidFill>
              <a:schemeClr val="tx1"/>
            </a:solidFill>
            <a:miter lim="800000"/>
            <a:headEnd/>
            <a:tailEnd/>
          </a:ln>
        </p:spPr>
        <p:txBody>
          <a:bodyPr lIns="126000" tIns="18000" rIns="630000" bIns="10800" anchor="ctr"/>
          <a:lstStyle/>
          <a:p>
            <a:pPr fontAlgn="base">
              <a:spcBef>
                <a:spcPct val="0"/>
              </a:spcBef>
              <a:spcAft>
                <a:spcPct val="0"/>
              </a:spcAft>
            </a:pPr>
            <a:r>
              <a:rPr lang="en-GB" sz="1200" dirty="0">
                <a:solidFill>
                  <a:srgbClr val="010101"/>
                </a:solidFill>
                <a:cs typeface="Arial" charset="0"/>
              </a:rPr>
              <a:t>Improved picking strategies such as bulk picking and greater use of technology </a:t>
            </a:r>
          </a:p>
        </p:txBody>
      </p:sp>
      <p:sp>
        <p:nvSpPr>
          <p:cNvPr id="38" name="Rectangle 14"/>
          <p:cNvSpPr>
            <a:spLocks noChangeArrowheads="1"/>
          </p:cNvSpPr>
          <p:nvPr/>
        </p:nvSpPr>
        <p:spPr bwMode="auto">
          <a:xfrm>
            <a:off x="5375920" y="2415649"/>
            <a:ext cx="5051425" cy="448518"/>
          </a:xfrm>
          <a:prstGeom prst="rect">
            <a:avLst/>
          </a:prstGeom>
          <a:solidFill>
            <a:srgbClr val="C0C0C0">
              <a:alpha val="59999"/>
            </a:srgbClr>
          </a:solidFill>
          <a:ln w="9525" algn="ctr">
            <a:solidFill>
              <a:schemeClr val="tx1"/>
            </a:solidFill>
            <a:miter lim="800000"/>
            <a:headEnd/>
            <a:tailEnd/>
          </a:ln>
        </p:spPr>
        <p:txBody>
          <a:bodyPr lIns="126000" tIns="18000" rIns="630000" bIns="10800" anchor="ctr"/>
          <a:lstStyle/>
          <a:p>
            <a:pPr fontAlgn="base">
              <a:spcBef>
                <a:spcPct val="0"/>
              </a:spcBef>
              <a:spcAft>
                <a:spcPct val="0"/>
              </a:spcAft>
            </a:pPr>
            <a:r>
              <a:rPr lang="en-GB" sz="1200" dirty="0">
                <a:solidFill>
                  <a:srgbClr val="010101"/>
                </a:solidFill>
                <a:cs typeface="Arial" charset="0"/>
              </a:rPr>
              <a:t>Improve processes and increase productivity</a:t>
            </a:r>
          </a:p>
        </p:txBody>
      </p:sp>
      <p:sp>
        <p:nvSpPr>
          <p:cNvPr id="39" name="Rectangle 14"/>
          <p:cNvSpPr>
            <a:spLocks noChangeArrowheads="1"/>
          </p:cNvSpPr>
          <p:nvPr/>
        </p:nvSpPr>
        <p:spPr bwMode="auto">
          <a:xfrm>
            <a:off x="5375920" y="4287857"/>
            <a:ext cx="5051425" cy="448518"/>
          </a:xfrm>
          <a:prstGeom prst="rect">
            <a:avLst/>
          </a:prstGeom>
          <a:solidFill>
            <a:srgbClr val="C0C0C0">
              <a:alpha val="59999"/>
            </a:srgbClr>
          </a:solidFill>
          <a:ln w="9525" algn="ctr">
            <a:solidFill>
              <a:schemeClr val="tx1"/>
            </a:solidFill>
            <a:miter lim="800000"/>
            <a:headEnd/>
            <a:tailEnd/>
          </a:ln>
        </p:spPr>
        <p:txBody>
          <a:bodyPr lIns="126000" tIns="18000" rIns="630000" bIns="10800" anchor="ctr"/>
          <a:lstStyle/>
          <a:p>
            <a:pPr fontAlgn="base">
              <a:spcBef>
                <a:spcPct val="0"/>
              </a:spcBef>
              <a:spcAft>
                <a:spcPct val="0"/>
              </a:spcAft>
            </a:pPr>
            <a:r>
              <a:rPr lang="en-GB" sz="1200" dirty="0">
                <a:solidFill>
                  <a:srgbClr val="010101"/>
                </a:solidFill>
                <a:cs typeface="Arial" charset="0"/>
              </a:rPr>
              <a:t>Improved use of equipment such as carousels, A Frames and flow racks</a:t>
            </a:r>
          </a:p>
        </p:txBody>
      </p:sp>
      <p:sp>
        <p:nvSpPr>
          <p:cNvPr id="40" name="Rectangle 14"/>
          <p:cNvSpPr>
            <a:spLocks noChangeArrowheads="1"/>
          </p:cNvSpPr>
          <p:nvPr/>
        </p:nvSpPr>
        <p:spPr bwMode="auto">
          <a:xfrm>
            <a:off x="5375920" y="3639785"/>
            <a:ext cx="5051425" cy="448518"/>
          </a:xfrm>
          <a:prstGeom prst="rect">
            <a:avLst/>
          </a:prstGeom>
          <a:solidFill>
            <a:srgbClr val="C0C0C0">
              <a:alpha val="59999"/>
            </a:srgbClr>
          </a:solidFill>
          <a:ln w="9525" algn="ctr">
            <a:solidFill>
              <a:schemeClr val="tx1"/>
            </a:solidFill>
            <a:miter lim="800000"/>
            <a:headEnd/>
            <a:tailEnd/>
          </a:ln>
        </p:spPr>
        <p:txBody>
          <a:bodyPr lIns="126000" tIns="18000" rIns="630000" bIns="10800" anchor="ctr"/>
          <a:lstStyle/>
          <a:p>
            <a:pPr fontAlgn="base">
              <a:spcBef>
                <a:spcPct val="0"/>
              </a:spcBef>
              <a:spcAft>
                <a:spcPct val="0"/>
              </a:spcAft>
            </a:pPr>
            <a:r>
              <a:rPr lang="en-GB" sz="1200" dirty="0">
                <a:solidFill>
                  <a:srgbClr val="010101"/>
                </a:solidFill>
                <a:cs typeface="Arial" charset="0"/>
              </a:rPr>
              <a:t>Flexible working hours and improved forecasting</a:t>
            </a:r>
          </a:p>
        </p:txBody>
      </p:sp>
      <p:sp>
        <p:nvSpPr>
          <p:cNvPr id="41" name="Rectangle 14"/>
          <p:cNvSpPr>
            <a:spLocks noChangeArrowheads="1"/>
          </p:cNvSpPr>
          <p:nvPr/>
        </p:nvSpPr>
        <p:spPr bwMode="auto">
          <a:xfrm>
            <a:off x="5375920" y="5584001"/>
            <a:ext cx="5051425" cy="448518"/>
          </a:xfrm>
          <a:prstGeom prst="rect">
            <a:avLst/>
          </a:prstGeom>
          <a:solidFill>
            <a:srgbClr val="C0C0C0">
              <a:alpha val="59999"/>
            </a:srgbClr>
          </a:solidFill>
          <a:ln w="9525" algn="ctr">
            <a:solidFill>
              <a:schemeClr val="tx1"/>
            </a:solidFill>
            <a:miter lim="800000"/>
            <a:headEnd/>
            <a:tailEnd/>
          </a:ln>
        </p:spPr>
        <p:txBody>
          <a:bodyPr lIns="126000" tIns="18000" rIns="630000" bIns="10800" anchor="ctr"/>
          <a:lstStyle/>
          <a:p>
            <a:pPr fontAlgn="base">
              <a:spcBef>
                <a:spcPct val="0"/>
              </a:spcBef>
              <a:spcAft>
                <a:spcPct val="0"/>
              </a:spcAft>
            </a:pPr>
            <a:r>
              <a:rPr lang="en-GB" sz="1200" dirty="0">
                <a:solidFill>
                  <a:srgbClr val="010101"/>
                </a:solidFill>
                <a:cs typeface="Arial" charset="0"/>
              </a:rPr>
              <a:t>Manage energy more efficiently, better use of waste</a:t>
            </a:r>
          </a:p>
        </p:txBody>
      </p:sp>
      <p:sp>
        <p:nvSpPr>
          <p:cNvPr id="42" name="Rectangle 14"/>
          <p:cNvSpPr>
            <a:spLocks noChangeArrowheads="1"/>
          </p:cNvSpPr>
          <p:nvPr/>
        </p:nvSpPr>
        <p:spPr bwMode="auto">
          <a:xfrm>
            <a:off x="5375920" y="4935929"/>
            <a:ext cx="5051425" cy="448518"/>
          </a:xfrm>
          <a:prstGeom prst="rect">
            <a:avLst/>
          </a:prstGeom>
          <a:solidFill>
            <a:srgbClr val="C0C0C0">
              <a:alpha val="59999"/>
            </a:srgbClr>
          </a:solidFill>
          <a:ln w="9525" algn="ctr">
            <a:solidFill>
              <a:schemeClr val="tx1"/>
            </a:solidFill>
            <a:miter lim="800000"/>
            <a:headEnd/>
            <a:tailEnd/>
          </a:ln>
        </p:spPr>
        <p:txBody>
          <a:bodyPr lIns="126000" tIns="18000" rIns="630000" bIns="10800" anchor="ctr"/>
          <a:lstStyle/>
          <a:p>
            <a:pPr fontAlgn="base">
              <a:spcBef>
                <a:spcPct val="0"/>
              </a:spcBef>
              <a:spcAft>
                <a:spcPct val="0"/>
              </a:spcAft>
            </a:pPr>
            <a:r>
              <a:rPr lang="en-GB" sz="1200" dirty="0">
                <a:solidFill>
                  <a:srgbClr val="010101"/>
                </a:solidFill>
                <a:cs typeface="Arial" charset="0"/>
              </a:rPr>
              <a:t>Staff retention through excellent working conditions,  flexible hours, training and improved productivity</a:t>
            </a:r>
          </a:p>
        </p:txBody>
      </p:sp>
      <p:sp>
        <p:nvSpPr>
          <p:cNvPr id="43" name="Rectangle 14"/>
          <p:cNvSpPr>
            <a:spLocks noChangeArrowheads="1"/>
          </p:cNvSpPr>
          <p:nvPr/>
        </p:nvSpPr>
        <p:spPr bwMode="auto">
          <a:xfrm>
            <a:off x="5375920" y="6160065"/>
            <a:ext cx="5051425" cy="448518"/>
          </a:xfrm>
          <a:prstGeom prst="rect">
            <a:avLst/>
          </a:prstGeom>
          <a:solidFill>
            <a:srgbClr val="C0C0C0">
              <a:alpha val="59999"/>
            </a:srgbClr>
          </a:solidFill>
          <a:ln w="9525" algn="ctr">
            <a:solidFill>
              <a:schemeClr val="tx1"/>
            </a:solidFill>
            <a:miter lim="800000"/>
            <a:headEnd/>
            <a:tailEnd/>
          </a:ln>
        </p:spPr>
        <p:txBody>
          <a:bodyPr lIns="126000" tIns="18000" rIns="630000" bIns="10800" anchor="ctr"/>
          <a:lstStyle/>
          <a:p>
            <a:pPr fontAlgn="base">
              <a:spcBef>
                <a:spcPct val="0"/>
              </a:spcBef>
              <a:spcAft>
                <a:spcPct val="0"/>
              </a:spcAft>
            </a:pPr>
            <a:r>
              <a:rPr lang="en-GB" sz="1200" dirty="0">
                <a:solidFill>
                  <a:srgbClr val="010101"/>
                </a:solidFill>
                <a:cs typeface="Arial" charset="0"/>
              </a:rPr>
              <a:t>Introduce Warehouse management system and real time data transfer</a:t>
            </a:r>
          </a:p>
        </p:txBody>
      </p:sp>
      <p:sp>
        <p:nvSpPr>
          <p:cNvPr id="44" name="TextBox 43"/>
          <p:cNvSpPr txBox="1"/>
          <p:nvPr/>
        </p:nvSpPr>
        <p:spPr>
          <a:xfrm>
            <a:off x="1775519" y="258240"/>
            <a:ext cx="6774868" cy="584775"/>
          </a:xfrm>
          <a:prstGeom prst="rect">
            <a:avLst/>
          </a:prstGeom>
          <a:noFill/>
        </p:spPr>
        <p:txBody>
          <a:bodyPr wrap="none" rtlCol="0">
            <a:spAutoFit/>
          </a:bodyPr>
          <a:lstStyle/>
          <a:p>
            <a:pPr fontAlgn="base">
              <a:spcBef>
                <a:spcPct val="0"/>
              </a:spcBef>
              <a:spcAft>
                <a:spcPct val="0"/>
              </a:spcAft>
            </a:pPr>
            <a:r>
              <a:rPr lang="en-GB" sz="3200" dirty="0">
                <a:solidFill>
                  <a:srgbClr val="E32118"/>
                </a:solidFill>
                <a:cs typeface="Arial" charset="0"/>
              </a:rPr>
              <a:t>Key Warehouse Challenges </a:t>
            </a:r>
            <a:r>
              <a:rPr lang="en-GB" sz="1600" dirty="0">
                <a:solidFill>
                  <a:srgbClr val="E32118"/>
                </a:solidFill>
                <a:cs typeface="Arial" charset="0"/>
              </a:rPr>
              <a:t>(Adapted from </a:t>
            </a:r>
            <a:r>
              <a:rPr lang="en-GB" sz="1600" dirty="0" err="1">
                <a:solidFill>
                  <a:srgbClr val="E32118"/>
                </a:solidFill>
                <a:cs typeface="Arial" charset="0"/>
              </a:rPr>
              <a:t>Dematic</a:t>
            </a:r>
            <a:r>
              <a:rPr lang="en-GB" sz="1600" dirty="0">
                <a:solidFill>
                  <a:srgbClr val="E32118"/>
                </a:solidFill>
                <a:cs typeface="Arial" charset="0"/>
              </a:rPr>
              <a:t>)</a:t>
            </a:r>
          </a:p>
        </p:txBody>
      </p:sp>
      <p:pic>
        <p:nvPicPr>
          <p:cNvPr id="1026" name="Picture 2" descr="C:\Users\Gwynne\AppData\Local\Microsoft\Windows\Temporary Internet Files\Content.IE5\U290Z4LF\MM900234700[1].gif"/>
          <p:cNvPicPr>
            <a:picLocks noChangeAspect="1" noChangeArrowheads="1" noCrop="1"/>
          </p:cNvPicPr>
          <p:nvPr/>
        </p:nvPicPr>
        <p:blipFill>
          <a:blip r:embed="rId2" cstate="print"/>
          <a:srcRect/>
          <a:stretch>
            <a:fillRect/>
          </a:stretch>
        </p:blipFill>
        <p:spPr bwMode="auto">
          <a:xfrm>
            <a:off x="4161331" y="1839585"/>
            <a:ext cx="385099" cy="355476"/>
          </a:xfrm>
          <a:prstGeom prst="rect">
            <a:avLst/>
          </a:prstGeom>
          <a:noFill/>
        </p:spPr>
      </p:pic>
      <p:pic>
        <p:nvPicPr>
          <p:cNvPr id="47" name="Picture 24" descr="warehouse 02"/>
          <p:cNvPicPr>
            <a:picLocks noChangeAspect="1" noChangeArrowheads="1"/>
          </p:cNvPicPr>
          <p:nvPr/>
        </p:nvPicPr>
        <p:blipFill>
          <a:blip r:embed="rId3" cstate="print"/>
          <a:srcRect l="3934" t="31134" r="2350"/>
          <a:stretch>
            <a:fillRect/>
          </a:stretch>
        </p:blipFill>
        <p:spPr bwMode="auto">
          <a:xfrm>
            <a:off x="4151783" y="4953410"/>
            <a:ext cx="440730" cy="328830"/>
          </a:xfrm>
          <a:prstGeom prst="rect">
            <a:avLst/>
          </a:prstGeom>
          <a:noFill/>
          <a:ln w="19050" algn="ctr">
            <a:solidFill>
              <a:schemeClr val="folHlink"/>
            </a:solidFill>
            <a:miter lim="800000"/>
            <a:headEnd/>
            <a:tailEnd/>
          </a:ln>
        </p:spPr>
      </p:pic>
      <p:pic>
        <p:nvPicPr>
          <p:cNvPr id="1027" name="Picture 3" descr="C:\Users\Gwynne\AppData\Local\Microsoft\Windows\Temporary Internet Files\Content.IE5\V2Q9EXSZ\MC900432247[1].wmf"/>
          <p:cNvPicPr>
            <a:picLocks noChangeAspect="1" noChangeArrowheads="1"/>
          </p:cNvPicPr>
          <p:nvPr/>
        </p:nvPicPr>
        <p:blipFill>
          <a:blip r:embed="rId4" cstate="print"/>
          <a:srcRect/>
          <a:stretch>
            <a:fillRect/>
          </a:stretch>
        </p:blipFill>
        <p:spPr bwMode="auto">
          <a:xfrm>
            <a:off x="4223791" y="5639821"/>
            <a:ext cx="300616" cy="324048"/>
          </a:xfrm>
          <a:prstGeom prst="rect">
            <a:avLst/>
          </a:prstGeom>
          <a:noFill/>
        </p:spPr>
      </p:pic>
      <p:pic>
        <p:nvPicPr>
          <p:cNvPr id="1028" name="Picture 4" descr="C:\Program Files\Microsoft Office\MEDIA\CAGCAT10\j0195384.wmf"/>
          <p:cNvPicPr>
            <a:picLocks noChangeAspect="1" noChangeArrowheads="1"/>
          </p:cNvPicPr>
          <p:nvPr/>
        </p:nvPicPr>
        <p:blipFill>
          <a:blip r:embed="rId5" cstate="print"/>
          <a:srcRect/>
          <a:stretch>
            <a:fillRect/>
          </a:stretch>
        </p:blipFill>
        <p:spPr bwMode="auto">
          <a:xfrm>
            <a:off x="4151783" y="6160065"/>
            <a:ext cx="404192" cy="412630"/>
          </a:xfrm>
          <a:prstGeom prst="rect">
            <a:avLst/>
          </a:prstGeom>
          <a:noFill/>
        </p:spPr>
      </p:pic>
      <p:grpSp>
        <p:nvGrpSpPr>
          <p:cNvPr id="2" name="Group 49"/>
          <p:cNvGrpSpPr/>
          <p:nvPr/>
        </p:nvGrpSpPr>
        <p:grpSpPr>
          <a:xfrm>
            <a:off x="4079775" y="4339009"/>
            <a:ext cx="482476" cy="320551"/>
            <a:chOff x="0" y="3411091"/>
            <a:chExt cx="698500" cy="536575"/>
          </a:xfrm>
        </p:grpSpPr>
        <p:sp>
          <p:nvSpPr>
            <p:cNvPr id="51" name="Rectangle 4"/>
            <p:cNvSpPr>
              <a:spLocks noChangeArrowheads="1"/>
            </p:cNvSpPr>
            <p:nvPr/>
          </p:nvSpPr>
          <p:spPr bwMode="auto">
            <a:xfrm>
              <a:off x="19050" y="3411091"/>
              <a:ext cx="679450" cy="536575"/>
            </a:xfrm>
            <a:prstGeom prst="rect">
              <a:avLst/>
            </a:prstGeom>
            <a:solidFill>
              <a:schemeClr val="bg1">
                <a:alpha val="50195"/>
              </a:schemeClr>
            </a:solidFill>
            <a:ln w="19050" algn="ctr">
              <a:solidFill>
                <a:schemeClr val="folHlink"/>
              </a:solidFill>
              <a:miter lim="800000"/>
              <a:headEnd/>
              <a:tailEnd/>
            </a:ln>
          </p:spPr>
          <p:txBody>
            <a:bodyPr/>
            <a:lstStyle/>
            <a:p>
              <a:pPr fontAlgn="base">
                <a:spcBef>
                  <a:spcPct val="0"/>
                </a:spcBef>
                <a:spcAft>
                  <a:spcPct val="0"/>
                </a:spcAft>
              </a:pPr>
              <a:endParaRPr lang="en-US">
                <a:solidFill>
                  <a:prstClr val="black"/>
                </a:solidFill>
                <a:cs typeface="Arial" charset="0"/>
              </a:endParaRPr>
            </a:p>
          </p:txBody>
        </p:sp>
        <p:pic>
          <p:nvPicPr>
            <p:cNvPr id="52" name="Picture 21" descr="Dior belt"/>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0" y="3425379"/>
              <a:ext cx="401637" cy="487362"/>
            </a:xfrm>
            <a:prstGeom prst="rect">
              <a:avLst/>
            </a:prstGeom>
            <a:noFill/>
            <a:ln w="9525">
              <a:noFill/>
              <a:miter lim="800000"/>
              <a:headEnd/>
              <a:tailEnd/>
            </a:ln>
          </p:spPr>
        </p:pic>
        <p:pic>
          <p:nvPicPr>
            <p:cNvPr id="53" name="Picture 22" descr="Dior glasses"/>
            <p:cNvPicPr>
              <a:picLocks noChangeAspect="1" noChangeArrowheads="1"/>
            </p:cNvPicPr>
            <p:nvPr/>
          </p:nvPicPr>
          <p:blipFill>
            <a:blip r:embed="rId7" cstate="print">
              <a:clrChange>
                <a:clrFrom>
                  <a:srgbClr val="FFFFFF"/>
                </a:clrFrom>
                <a:clrTo>
                  <a:srgbClr val="FFFFFF">
                    <a:alpha val="0"/>
                  </a:srgbClr>
                </a:clrTo>
              </a:clrChange>
            </a:blip>
            <a:srcRect/>
            <a:stretch>
              <a:fillRect/>
            </a:stretch>
          </p:blipFill>
          <p:spPr bwMode="auto">
            <a:xfrm>
              <a:off x="123825" y="3573016"/>
              <a:ext cx="550862" cy="363538"/>
            </a:xfrm>
            <a:prstGeom prst="rect">
              <a:avLst/>
            </a:prstGeom>
            <a:noFill/>
            <a:ln w="9525">
              <a:noFill/>
              <a:miter lim="800000"/>
              <a:headEnd/>
              <a:tailEnd/>
            </a:ln>
          </p:spPr>
        </p:pic>
      </p:grpSp>
      <p:pic>
        <p:nvPicPr>
          <p:cNvPr id="1029" name="Picture 5" descr="C:\Users\Gwynne\AppData\Local\Microsoft\Windows\Temporary Internet Files\Content.IE5\L3B0MHE9\MC900412760[1].wmf"/>
          <p:cNvPicPr>
            <a:picLocks noChangeAspect="1" noChangeArrowheads="1"/>
          </p:cNvPicPr>
          <p:nvPr/>
        </p:nvPicPr>
        <p:blipFill>
          <a:blip r:embed="rId8" cstate="print"/>
          <a:srcRect/>
          <a:stretch>
            <a:fillRect/>
          </a:stretch>
        </p:blipFill>
        <p:spPr bwMode="auto">
          <a:xfrm>
            <a:off x="4151783" y="3652597"/>
            <a:ext cx="466482" cy="427032"/>
          </a:xfrm>
          <a:prstGeom prst="rect">
            <a:avLst/>
          </a:prstGeom>
          <a:noFill/>
        </p:spPr>
      </p:pic>
      <p:pic>
        <p:nvPicPr>
          <p:cNvPr id="1030" name="Picture 6" descr="C:\Users\Gwynne\AppData\Local\Microsoft\Windows\Temporary Internet Files\Content.IE5\U290Z4LF\MP900305770[1].jpg"/>
          <p:cNvPicPr>
            <a:picLocks noChangeAspect="1" noChangeArrowheads="1"/>
          </p:cNvPicPr>
          <p:nvPr/>
        </p:nvPicPr>
        <p:blipFill>
          <a:blip r:embed="rId9" cstate="print"/>
          <a:srcRect/>
          <a:stretch>
            <a:fillRect/>
          </a:stretch>
        </p:blipFill>
        <p:spPr bwMode="auto">
          <a:xfrm>
            <a:off x="4295799" y="1335529"/>
            <a:ext cx="292128" cy="388640"/>
          </a:xfrm>
          <a:prstGeom prst="rect">
            <a:avLst/>
          </a:prstGeom>
          <a:noFill/>
        </p:spPr>
      </p:pic>
      <p:pic>
        <p:nvPicPr>
          <p:cNvPr id="1032" name="Picture 8" descr="C:\Users\Gwynne\AppData\Local\Microsoft\Windows\Temporary Internet Files\Content.IE5\L3B0MHE9\MC900433845[1].png"/>
          <p:cNvPicPr>
            <a:picLocks noChangeAspect="1" noChangeArrowheads="1"/>
          </p:cNvPicPr>
          <p:nvPr/>
        </p:nvPicPr>
        <p:blipFill>
          <a:blip r:embed="rId10" cstate="print"/>
          <a:srcRect/>
          <a:stretch>
            <a:fillRect/>
          </a:stretch>
        </p:blipFill>
        <p:spPr bwMode="auto">
          <a:xfrm>
            <a:off x="4151783" y="2415649"/>
            <a:ext cx="360040" cy="360040"/>
          </a:xfrm>
          <a:prstGeom prst="rect">
            <a:avLst/>
          </a:prstGeom>
          <a:noFill/>
        </p:spPr>
      </p:pic>
      <p:grpSp>
        <p:nvGrpSpPr>
          <p:cNvPr id="3" name="Group 57"/>
          <p:cNvGrpSpPr/>
          <p:nvPr/>
        </p:nvGrpSpPr>
        <p:grpSpPr>
          <a:xfrm>
            <a:off x="4079775" y="2991714"/>
            <a:ext cx="482476" cy="320551"/>
            <a:chOff x="0" y="3411091"/>
            <a:chExt cx="698500" cy="536575"/>
          </a:xfrm>
        </p:grpSpPr>
        <p:sp>
          <p:nvSpPr>
            <p:cNvPr id="59" name="Rectangle 4"/>
            <p:cNvSpPr>
              <a:spLocks noChangeArrowheads="1"/>
            </p:cNvSpPr>
            <p:nvPr/>
          </p:nvSpPr>
          <p:spPr bwMode="auto">
            <a:xfrm>
              <a:off x="19050" y="3411091"/>
              <a:ext cx="679450" cy="536575"/>
            </a:xfrm>
            <a:prstGeom prst="rect">
              <a:avLst/>
            </a:prstGeom>
            <a:solidFill>
              <a:schemeClr val="bg1">
                <a:alpha val="50195"/>
              </a:schemeClr>
            </a:solidFill>
            <a:ln w="19050" algn="ctr">
              <a:solidFill>
                <a:schemeClr val="folHlink"/>
              </a:solidFill>
              <a:miter lim="800000"/>
              <a:headEnd/>
              <a:tailEnd/>
            </a:ln>
          </p:spPr>
          <p:txBody>
            <a:bodyPr/>
            <a:lstStyle/>
            <a:p>
              <a:pPr fontAlgn="base">
                <a:spcBef>
                  <a:spcPct val="0"/>
                </a:spcBef>
                <a:spcAft>
                  <a:spcPct val="0"/>
                </a:spcAft>
              </a:pPr>
              <a:endParaRPr lang="en-US">
                <a:solidFill>
                  <a:prstClr val="black"/>
                </a:solidFill>
                <a:cs typeface="Arial" charset="0"/>
              </a:endParaRPr>
            </a:p>
          </p:txBody>
        </p:sp>
        <p:pic>
          <p:nvPicPr>
            <p:cNvPr id="60" name="Picture 21" descr="Dior belt"/>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0" y="3425379"/>
              <a:ext cx="401637" cy="487362"/>
            </a:xfrm>
            <a:prstGeom prst="rect">
              <a:avLst/>
            </a:prstGeom>
            <a:noFill/>
            <a:ln w="9525">
              <a:noFill/>
              <a:miter lim="800000"/>
              <a:headEnd/>
              <a:tailEnd/>
            </a:ln>
          </p:spPr>
        </p:pic>
        <p:pic>
          <p:nvPicPr>
            <p:cNvPr id="61" name="Picture 22" descr="Dior glasses"/>
            <p:cNvPicPr>
              <a:picLocks noChangeAspect="1" noChangeArrowheads="1"/>
            </p:cNvPicPr>
            <p:nvPr/>
          </p:nvPicPr>
          <p:blipFill>
            <a:blip r:embed="rId7" cstate="print">
              <a:clrChange>
                <a:clrFrom>
                  <a:srgbClr val="FFFFFF"/>
                </a:clrFrom>
                <a:clrTo>
                  <a:srgbClr val="FFFFFF">
                    <a:alpha val="0"/>
                  </a:srgbClr>
                </a:clrTo>
              </a:clrChange>
            </a:blip>
            <a:srcRect/>
            <a:stretch>
              <a:fillRect/>
            </a:stretch>
          </p:blipFill>
          <p:spPr bwMode="auto">
            <a:xfrm>
              <a:off x="123825" y="3573016"/>
              <a:ext cx="550862" cy="363538"/>
            </a:xfrm>
            <a:prstGeom prst="rect">
              <a:avLst/>
            </a:prstGeom>
            <a:noFill/>
            <a:ln w="9525">
              <a:noFill/>
              <a:miter lim="800000"/>
              <a:headEnd/>
              <a:tailEnd/>
            </a:ln>
          </p:spPr>
        </p:pic>
      </p:grpSp>
      <p:sp>
        <p:nvSpPr>
          <p:cNvPr id="6" name="Footer Placeholder 5"/>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3748443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55"/>
          <p:cNvGrpSpPr/>
          <p:nvPr/>
        </p:nvGrpSpPr>
        <p:grpSpPr>
          <a:xfrm>
            <a:off x="1811524" y="1088741"/>
            <a:ext cx="8424936" cy="5440725"/>
            <a:chOff x="179512" y="1052736"/>
            <a:chExt cx="8424936" cy="5440725"/>
          </a:xfrm>
        </p:grpSpPr>
        <p:grpSp>
          <p:nvGrpSpPr>
            <p:cNvPr id="3" name="Group 52"/>
            <p:cNvGrpSpPr/>
            <p:nvPr/>
          </p:nvGrpSpPr>
          <p:grpSpPr>
            <a:xfrm>
              <a:off x="179512" y="1052736"/>
              <a:ext cx="8424936" cy="4824536"/>
              <a:chOff x="179512" y="1052736"/>
              <a:chExt cx="8424936" cy="4824536"/>
            </a:xfrm>
          </p:grpSpPr>
          <p:sp>
            <p:nvSpPr>
              <p:cNvPr id="1026" name="AutoShape 2"/>
              <p:cNvSpPr>
                <a:spLocks noChangeArrowheads="1"/>
              </p:cNvSpPr>
              <p:nvPr/>
            </p:nvSpPr>
            <p:spPr bwMode="auto">
              <a:xfrm>
                <a:off x="2339752" y="1052736"/>
                <a:ext cx="3733800" cy="409575"/>
              </a:xfrm>
              <a:prstGeom prst="roundRect">
                <a:avLst>
                  <a:gd name="adj" fmla="val 16667"/>
                </a:avLst>
              </a:prstGeom>
              <a:solidFill>
                <a:srgbClr val="FFFFFF"/>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pPr algn="ctr" fontAlgn="base">
                  <a:spcBef>
                    <a:spcPct val="0"/>
                  </a:spcBef>
                  <a:spcAft>
                    <a:spcPts val="1000"/>
                  </a:spcAft>
                </a:pPr>
                <a:r>
                  <a:rPr lang="en-GB" sz="1100" dirty="0">
                    <a:latin typeface="Calibri" pitchFamily="34" charset="0"/>
                    <a:cs typeface="Arial" pitchFamily="34" charset="0"/>
                  </a:rPr>
                  <a:t>Raw materials</a:t>
                </a:r>
                <a:endParaRPr lang="en-US" dirty="0">
                  <a:latin typeface="Arial" pitchFamily="34" charset="0"/>
                  <a:cs typeface="Arial" pitchFamily="34" charset="0"/>
                </a:endParaRPr>
              </a:p>
            </p:txBody>
          </p:sp>
          <p:sp>
            <p:nvSpPr>
              <p:cNvPr id="1027" name="AutoShape 3"/>
              <p:cNvSpPr>
                <a:spLocks noChangeArrowheads="1"/>
              </p:cNvSpPr>
              <p:nvPr/>
            </p:nvSpPr>
            <p:spPr bwMode="auto">
              <a:xfrm>
                <a:off x="2051720" y="1916832"/>
                <a:ext cx="4248472" cy="409575"/>
              </a:xfrm>
              <a:prstGeom prst="roundRect">
                <a:avLst>
                  <a:gd name="adj" fmla="val 16667"/>
                </a:avLst>
              </a:prstGeom>
              <a:solidFill>
                <a:srgbClr val="FFFFFF"/>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pPr algn="ctr" fontAlgn="base">
                  <a:spcBef>
                    <a:spcPct val="0"/>
                  </a:spcBef>
                  <a:spcAft>
                    <a:spcPts val="1000"/>
                  </a:spcAft>
                </a:pPr>
                <a:r>
                  <a:rPr lang="en-GB" sz="1100" dirty="0">
                    <a:latin typeface="Calibri" pitchFamily="34" charset="0"/>
                    <a:cs typeface="Arial" pitchFamily="34" charset="0"/>
                  </a:rPr>
                  <a:t>Component manufacture</a:t>
                </a:r>
                <a:endParaRPr lang="en-US" dirty="0">
                  <a:latin typeface="Arial" pitchFamily="34" charset="0"/>
                  <a:cs typeface="Arial" pitchFamily="34" charset="0"/>
                </a:endParaRPr>
              </a:p>
            </p:txBody>
          </p:sp>
          <p:sp>
            <p:nvSpPr>
              <p:cNvPr id="1028" name="AutoShape 4"/>
              <p:cNvSpPr>
                <a:spLocks noChangeArrowheads="1"/>
              </p:cNvSpPr>
              <p:nvPr/>
            </p:nvSpPr>
            <p:spPr bwMode="auto">
              <a:xfrm>
                <a:off x="2051720" y="2780928"/>
                <a:ext cx="4248472" cy="409575"/>
              </a:xfrm>
              <a:prstGeom prst="roundRect">
                <a:avLst>
                  <a:gd name="adj" fmla="val 16667"/>
                </a:avLst>
              </a:prstGeom>
              <a:solidFill>
                <a:srgbClr val="FFFFFF"/>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pPr algn="ctr" fontAlgn="base">
                  <a:spcBef>
                    <a:spcPct val="0"/>
                  </a:spcBef>
                  <a:spcAft>
                    <a:spcPts val="1000"/>
                  </a:spcAft>
                </a:pPr>
                <a:r>
                  <a:rPr lang="en-GB" sz="1100" dirty="0">
                    <a:latin typeface="Calibri" pitchFamily="34" charset="0"/>
                    <a:cs typeface="Arial" pitchFamily="34" charset="0"/>
                  </a:rPr>
                  <a:t>Product assembly /manufacture</a:t>
                </a:r>
                <a:endParaRPr lang="en-US" dirty="0">
                  <a:latin typeface="Arial" pitchFamily="34" charset="0"/>
                  <a:cs typeface="Arial" pitchFamily="34" charset="0"/>
                </a:endParaRPr>
              </a:p>
            </p:txBody>
          </p:sp>
          <p:sp>
            <p:nvSpPr>
              <p:cNvPr id="8" name="AutoShape 4"/>
              <p:cNvSpPr>
                <a:spLocks noChangeArrowheads="1"/>
              </p:cNvSpPr>
              <p:nvPr/>
            </p:nvSpPr>
            <p:spPr bwMode="auto">
              <a:xfrm>
                <a:off x="1043608" y="3645024"/>
                <a:ext cx="2520280" cy="409575"/>
              </a:xfrm>
              <a:prstGeom prst="roundRect">
                <a:avLst>
                  <a:gd name="adj" fmla="val 16667"/>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pPr fontAlgn="base">
                  <a:spcBef>
                    <a:spcPct val="0"/>
                  </a:spcBef>
                  <a:spcAft>
                    <a:spcPts val="1000"/>
                  </a:spcAft>
                </a:pPr>
                <a:r>
                  <a:rPr lang="en-GB" sz="1100" dirty="0">
                    <a:latin typeface="Calibri" pitchFamily="34" charset="0"/>
                    <a:cs typeface="Arial" pitchFamily="34" charset="0"/>
                  </a:rPr>
                  <a:t>Wholesalers/Dealerships</a:t>
                </a:r>
                <a:endParaRPr lang="en-US" dirty="0">
                  <a:latin typeface="Arial" pitchFamily="34" charset="0"/>
                  <a:cs typeface="Arial" pitchFamily="34" charset="0"/>
                </a:endParaRPr>
              </a:p>
            </p:txBody>
          </p:sp>
          <p:sp>
            <p:nvSpPr>
              <p:cNvPr id="10" name="AutoShape 4"/>
              <p:cNvSpPr>
                <a:spLocks noChangeArrowheads="1"/>
              </p:cNvSpPr>
              <p:nvPr/>
            </p:nvSpPr>
            <p:spPr bwMode="auto">
              <a:xfrm>
                <a:off x="2051720" y="5373216"/>
                <a:ext cx="4752528" cy="409575"/>
              </a:xfrm>
              <a:prstGeom prst="roundRect">
                <a:avLst>
                  <a:gd name="adj" fmla="val 16667"/>
                </a:avLst>
              </a:prstGeom>
              <a:solidFill>
                <a:srgbClr val="FFFFFF"/>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pPr algn="ctr" fontAlgn="base">
                  <a:spcBef>
                    <a:spcPct val="0"/>
                  </a:spcBef>
                  <a:spcAft>
                    <a:spcPts val="1000"/>
                  </a:spcAft>
                </a:pPr>
                <a:r>
                  <a:rPr lang="en-GB" sz="1100" dirty="0">
                    <a:latin typeface="Calibri" pitchFamily="34" charset="0"/>
                    <a:cs typeface="Arial" pitchFamily="34" charset="0"/>
                  </a:rPr>
                  <a:t>Consumers</a:t>
                </a:r>
                <a:endParaRPr lang="en-US" dirty="0">
                  <a:latin typeface="Arial" pitchFamily="34" charset="0"/>
                  <a:cs typeface="Arial" pitchFamily="34" charset="0"/>
                </a:endParaRPr>
              </a:p>
            </p:txBody>
          </p:sp>
          <p:sp>
            <p:nvSpPr>
              <p:cNvPr id="13" name="Left-Up Arrow 12"/>
              <p:cNvSpPr/>
              <p:nvPr/>
            </p:nvSpPr>
            <p:spPr>
              <a:xfrm>
                <a:off x="7452320" y="1916832"/>
                <a:ext cx="1152128" cy="3960440"/>
              </a:xfrm>
              <a:prstGeom prst="leftUpArrow">
                <a:avLst>
                  <a:gd name="adj1" fmla="val 48644"/>
                  <a:gd name="adj2" fmla="val 24322"/>
                  <a:gd name="adj3" fmla="val 0"/>
                </a:avLst>
              </a:prstGeom>
              <a:noFill/>
              <a:ln cap="sq"/>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Down Arrow 14"/>
              <p:cNvSpPr/>
              <p:nvPr/>
            </p:nvSpPr>
            <p:spPr>
              <a:xfrm>
                <a:off x="4139952" y="1484784"/>
                <a:ext cx="432048" cy="432048"/>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Down Arrow 15"/>
              <p:cNvSpPr/>
              <p:nvPr/>
            </p:nvSpPr>
            <p:spPr>
              <a:xfrm>
                <a:off x="4139952" y="2348880"/>
                <a:ext cx="432048" cy="432048"/>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Down Arrow 16"/>
              <p:cNvSpPr/>
              <p:nvPr/>
            </p:nvSpPr>
            <p:spPr>
              <a:xfrm>
                <a:off x="5220072" y="3212976"/>
                <a:ext cx="432048" cy="432048"/>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Down Arrow 17"/>
              <p:cNvSpPr/>
              <p:nvPr/>
            </p:nvSpPr>
            <p:spPr>
              <a:xfrm>
                <a:off x="5220072" y="4077072"/>
                <a:ext cx="432048" cy="1296144"/>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p:cNvSpPr txBox="1"/>
              <p:nvPr/>
            </p:nvSpPr>
            <p:spPr>
              <a:xfrm>
                <a:off x="8028384" y="1916832"/>
                <a:ext cx="440313" cy="3157724"/>
              </a:xfrm>
              <a:prstGeom prst="rect">
                <a:avLst/>
              </a:prstGeom>
              <a:noFill/>
            </p:spPr>
            <p:txBody>
              <a:bodyPr vert="wordArtVert" wrap="none" rtlCol="0">
                <a:spAutoFit/>
              </a:bodyPr>
              <a:lstStyle/>
              <a:p>
                <a:r>
                  <a:rPr lang="en-GB" sz="1400" dirty="0"/>
                  <a:t>Direct sales</a:t>
                </a:r>
              </a:p>
            </p:txBody>
          </p:sp>
          <p:sp>
            <p:nvSpPr>
              <p:cNvPr id="22" name="Right Arrow 21"/>
              <p:cNvSpPr/>
              <p:nvPr/>
            </p:nvSpPr>
            <p:spPr>
              <a:xfrm>
                <a:off x="6876256" y="3789040"/>
                <a:ext cx="1152128" cy="144016"/>
              </a:xfrm>
              <a:prstGeom prs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Down Arrow 23"/>
              <p:cNvSpPr/>
              <p:nvPr/>
            </p:nvSpPr>
            <p:spPr>
              <a:xfrm rot="10800000">
                <a:off x="3419872" y="4077072"/>
                <a:ext cx="432048" cy="1307074"/>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ight Arrow 24"/>
              <p:cNvSpPr/>
              <p:nvPr/>
            </p:nvSpPr>
            <p:spPr>
              <a:xfrm>
                <a:off x="6300192" y="2924944"/>
                <a:ext cx="1728192" cy="144016"/>
              </a:xfrm>
              <a:prstGeom prs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ight Arrow 25"/>
              <p:cNvSpPr/>
              <p:nvPr/>
            </p:nvSpPr>
            <p:spPr>
              <a:xfrm>
                <a:off x="6300192" y="2060848"/>
                <a:ext cx="1728192" cy="144016"/>
              </a:xfrm>
              <a:prstGeom prs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AutoShape 4"/>
              <p:cNvSpPr>
                <a:spLocks noChangeArrowheads="1"/>
              </p:cNvSpPr>
              <p:nvPr/>
            </p:nvSpPr>
            <p:spPr bwMode="auto">
              <a:xfrm>
                <a:off x="4355976" y="3645024"/>
                <a:ext cx="2520280" cy="409575"/>
              </a:xfrm>
              <a:prstGeom prst="roundRect">
                <a:avLst>
                  <a:gd name="adj" fmla="val 16667"/>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pPr algn="ctr" fontAlgn="base">
                  <a:spcBef>
                    <a:spcPct val="0"/>
                  </a:spcBef>
                  <a:spcAft>
                    <a:spcPts val="1000"/>
                  </a:spcAft>
                </a:pPr>
                <a:r>
                  <a:rPr lang="en-GB" sz="1100" dirty="0">
                    <a:latin typeface="Calibri" pitchFamily="34" charset="0"/>
                    <a:cs typeface="Arial" pitchFamily="34" charset="0"/>
                  </a:rPr>
                  <a:t>Retailers</a:t>
                </a:r>
                <a:endParaRPr lang="en-US" dirty="0">
                  <a:latin typeface="Arial" pitchFamily="34" charset="0"/>
                  <a:cs typeface="Arial" pitchFamily="34" charset="0"/>
                </a:endParaRPr>
              </a:p>
            </p:txBody>
          </p:sp>
          <p:sp>
            <p:nvSpPr>
              <p:cNvPr id="28" name="Down Arrow 27"/>
              <p:cNvSpPr/>
              <p:nvPr/>
            </p:nvSpPr>
            <p:spPr>
              <a:xfrm>
                <a:off x="2339752" y="4077072"/>
                <a:ext cx="432048" cy="1296144"/>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Down Arrow 29"/>
              <p:cNvSpPr/>
              <p:nvPr/>
            </p:nvSpPr>
            <p:spPr>
              <a:xfrm rot="10800000">
                <a:off x="4572000" y="4077072"/>
                <a:ext cx="432048" cy="1307074"/>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Down Arrow 30"/>
              <p:cNvSpPr/>
              <p:nvPr/>
            </p:nvSpPr>
            <p:spPr>
              <a:xfrm>
                <a:off x="2699792" y="3212976"/>
                <a:ext cx="432048" cy="432048"/>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Down Arrow 31"/>
              <p:cNvSpPr/>
              <p:nvPr/>
            </p:nvSpPr>
            <p:spPr>
              <a:xfrm rot="16200000">
                <a:off x="3923928" y="3645024"/>
                <a:ext cx="432048" cy="432048"/>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Left-Up Arrow 32"/>
              <p:cNvSpPr/>
              <p:nvPr/>
            </p:nvSpPr>
            <p:spPr>
              <a:xfrm rot="10800000">
                <a:off x="179512" y="2780928"/>
                <a:ext cx="1224136" cy="3024336"/>
              </a:xfrm>
              <a:prstGeom prst="leftUpArrow">
                <a:avLst>
                  <a:gd name="adj1" fmla="val 48644"/>
                  <a:gd name="adj2" fmla="val 24322"/>
                  <a:gd name="adj3" fmla="val 0"/>
                </a:avLst>
              </a:prstGeom>
              <a:noFill/>
              <a:ln cap="sq"/>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TextBox 33"/>
              <p:cNvSpPr txBox="1"/>
              <p:nvPr/>
            </p:nvSpPr>
            <p:spPr>
              <a:xfrm>
                <a:off x="251521" y="3501008"/>
                <a:ext cx="622991" cy="2232248"/>
              </a:xfrm>
              <a:prstGeom prst="rect">
                <a:avLst/>
              </a:prstGeom>
              <a:noFill/>
            </p:spPr>
            <p:txBody>
              <a:bodyPr vert="wordArtVert" wrap="square" rtlCol="0">
                <a:spAutoFit/>
              </a:bodyPr>
              <a:lstStyle/>
              <a:p>
                <a:r>
                  <a:rPr lang="en-GB" sz="1200" dirty="0"/>
                  <a:t>Returns centres</a:t>
                </a:r>
              </a:p>
            </p:txBody>
          </p:sp>
          <p:pic>
            <p:nvPicPr>
              <p:cNvPr id="1030" name="Picture 6" descr="C:\Users\Gwynne\AppData\Local\Microsoft\Windows\Temporary Internet Files\Content.IE5\8DM7WCGR\MC900319494[1].wmf"/>
              <p:cNvPicPr>
                <a:picLocks noChangeAspect="1" noChangeArrowheads="1"/>
              </p:cNvPicPr>
              <p:nvPr/>
            </p:nvPicPr>
            <p:blipFill>
              <a:blip r:embed="rId2" cstate="print"/>
              <a:srcRect/>
              <a:stretch>
                <a:fillRect/>
              </a:stretch>
            </p:blipFill>
            <p:spPr bwMode="auto">
              <a:xfrm>
                <a:off x="7884368" y="5445224"/>
                <a:ext cx="556646" cy="328157"/>
              </a:xfrm>
              <a:prstGeom prst="rect">
                <a:avLst/>
              </a:prstGeom>
              <a:noFill/>
            </p:spPr>
          </p:pic>
          <p:pic>
            <p:nvPicPr>
              <p:cNvPr id="36" name="Picture 6" descr="C:\Users\Gwynne\AppData\Local\Microsoft\Windows\Temporary Internet Files\Content.IE5\8DM7WCGR\MC900319494[1].wmf"/>
              <p:cNvPicPr>
                <a:picLocks noChangeAspect="1" noChangeArrowheads="1"/>
              </p:cNvPicPr>
              <p:nvPr/>
            </p:nvPicPr>
            <p:blipFill>
              <a:blip r:embed="rId2" cstate="print"/>
              <a:srcRect/>
              <a:stretch>
                <a:fillRect/>
              </a:stretch>
            </p:blipFill>
            <p:spPr bwMode="auto">
              <a:xfrm>
                <a:off x="6084168" y="3717032"/>
                <a:ext cx="556646" cy="328157"/>
              </a:xfrm>
              <a:prstGeom prst="rect">
                <a:avLst/>
              </a:prstGeom>
              <a:noFill/>
            </p:spPr>
          </p:pic>
          <p:pic>
            <p:nvPicPr>
              <p:cNvPr id="37" name="Picture 6" descr="C:\Users\Gwynne\AppData\Local\Microsoft\Windows\Temporary Internet Files\Content.IE5\8DM7WCGR\MC900319494[1].wmf"/>
              <p:cNvPicPr>
                <a:picLocks noChangeAspect="1" noChangeArrowheads="1"/>
              </p:cNvPicPr>
              <p:nvPr/>
            </p:nvPicPr>
            <p:blipFill>
              <a:blip r:embed="rId2" cstate="print"/>
              <a:srcRect/>
              <a:stretch>
                <a:fillRect/>
              </a:stretch>
            </p:blipFill>
            <p:spPr bwMode="auto">
              <a:xfrm>
                <a:off x="5436096" y="2852936"/>
                <a:ext cx="556646" cy="328157"/>
              </a:xfrm>
              <a:prstGeom prst="rect">
                <a:avLst/>
              </a:prstGeom>
              <a:noFill/>
            </p:spPr>
          </p:pic>
          <p:pic>
            <p:nvPicPr>
              <p:cNvPr id="38" name="Picture 6" descr="C:\Users\Gwynne\AppData\Local\Microsoft\Windows\Temporary Internet Files\Content.IE5\8DM7WCGR\MC900319494[1].wmf"/>
              <p:cNvPicPr>
                <a:picLocks noChangeAspect="1" noChangeArrowheads="1"/>
              </p:cNvPicPr>
              <p:nvPr/>
            </p:nvPicPr>
            <p:blipFill>
              <a:blip r:embed="rId2" cstate="print"/>
              <a:srcRect/>
              <a:stretch>
                <a:fillRect/>
              </a:stretch>
            </p:blipFill>
            <p:spPr bwMode="auto">
              <a:xfrm>
                <a:off x="5148064" y="1988840"/>
                <a:ext cx="556646" cy="328157"/>
              </a:xfrm>
              <a:prstGeom prst="rect">
                <a:avLst/>
              </a:prstGeom>
              <a:noFill/>
            </p:spPr>
          </p:pic>
          <p:pic>
            <p:nvPicPr>
              <p:cNvPr id="39" name="Picture 6" descr="C:\Users\Gwynne\AppData\Local\Microsoft\Windows\Temporary Internet Files\Content.IE5\8DM7WCGR\MC900319494[1].wmf"/>
              <p:cNvPicPr>
                <a:picLocks noChangeAspect="1" noChangeArrowheads="1"/>
              </p:cNvPicPr>
              <p:nvPr/>
            </p:nvPicPr>
            <p:blipFill>
              <a:blip r:embed="rId2" cstate="print"/>
              <a:srcRect/>
              <a:stretch>
                <a:fillRect/>
              </a:stretch>
            </p:blipFill>
            <p:spPr bwMode="auto">
              <a:xfrm>
                <a:off x="5076056" y="1124744"/>
                <a:ext cx="556646" cy="328157"/>
              </a:xfrm>
              <a:prstGeom prst="rect">
                <a:avLst/>
              </a:prstGeom>
              <a:noFill/>
            </p:spPr>
          </p:pic>
          <p:pic>
            <p:nvPicPr>
              <p:cNvPr id="40" name="Picture 6" descr="C:\Users\Gwynne\AppData\Local\Microsoft\Windows\Temporary Internet Files\Content.IE5\8DM7WCGR\MC900319494[1].wmf"/>
              <p:cNvPicPr>
                <a:picLocks noChangeAspect="1" noChangeArrowheads="1"/>
              </p:cNvPicPr>
              <p:nvPr/>
            </p:nvPicPr>
            <p:blipFill>
              <a:blip r:embed="rId2" cstate="print"/>
              <a:srcRect/>
              <a:stretch>
                <a:fillRect/>
              </a:stretch>
            </p:blipFill>
            <p:spPr bwMode="auto">
              <a:xfrm>
                <a:off x="755576" y="2996952"/>
                <a:ext cx="556646" cy="328157"/>
              </a:xfrm>
              <a:prstGeom prst="rect">
                <a:avLst/>
              </a:prstGeom>
              <a:noFill/>
            </p:spPr>
          </p:pic>
          <p:pic>
            <p:nvPicPr>
              <p:cNvPr id="41" name="Picture 6" descr="C:\Users\Gwynne\AppData\Local\Microsoft\Windows\Temporary Internet Files\Content.IE5\8DM7WCGR\MC900319494[1].wmf"/>
              <p:cNvPicPr>
                <a:picLocks noChangeAspect="1" noChangeArrowheads="1"/>
              </p:cNvPicPr>
              <p:nvPr/>
            </p:nvPicPr>
            <p:blipFill>
              <a:blip r:embed="rId2" cstate="print"/>
              <a:srcRect/>
              <a:stretch>
                <a:fillRect/>
              </a:stretch>
            </p:blipFill>
            <p:spPr bwMode="auto">
              <a:xfrm>
                <a:off x="3203848" y="3717032"/>
                <a:ext cx="556646" cy="328157"/>
              </a:xfrm>
              <a:prstGeom prst="rect">
                <a:avLst/>
              </a:prstGeom>
              <a:noFill/>
            </p:spPr>
          </p:pic>
          <p:sp>
            <p:nvSpPr>
              <p:cNvPr id="42" name="Left-Right Arrow 41"/>
              <p:cNvSpPr/>
              <p:nvPr/>
            </p:nvSpPr>
            <p:spPr>
              <a:xfrm>
                <a:off x="6804248" y="5373216"/>
                <a:ext cx="648072" cy="360040"/>
              </a:xfrm>
              <a:prstGeom prst="lef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Left-Right Arrow 42"/>
              <p:cNvSpPr/>
              <p:nvPr/>
            </p:nvSpPr>
            <p:spPr>
              <a:xfrm>
                <a:off x="755576" y="5373216"/>
                <a:ext cx="1296144" cy="360040"/>
              </a:xfrm>
              <a:prstGeom prst="lef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5" name="Down Arrow 44"/>
              <p:cNvSpPr/>
              <p:nvPr/>
            </p:nvSpPr>
            <p:spPr>
              <a:xfrm rot="5400000">
                <a:off x="899592" y="4005064"/>
                <a:ext cx="432048" cy="576064"/>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Down Arrow 45"/>
              <p:cNvSpPr/>
              <p:nvPr/>
            </p:nvSpPr>
            <p:spPr>
              <a:xfrm rot="16200000">
                <a:off x="1511660" y="1880828"/>
                <a:ext cx="432048" cy="648072"/>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7" name="Rounded Rectangle 46"/>
              <p:cNvSpPr/>
              <p:nvPr/>
            </p:nvSpPr>
            <p:spPr>
              <a:xfrm>
                <a:off x="251520" y="1988840"/>
                <a:ext cx="1152128" cy="36004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8" name="Down Arrow 47"/>
              <p:cNvSpPr/>
              <p:nvPr/>
            </p:nvSpPr>
            <p:spPr>
              <a:xfrm rot="10800000">
                <a:off x="539552" y="2348880"/>
                <a:ext cx="432048" cy="432048"/>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9" name="Rounded Rectangle 48"/>
              <p:cNvSpPr/>
              <p:nvPr/>
            </p:nvSpPr>
            <p:spPr>
              <a:xfrm>
                <a:off x="179512" y="1196752"/>
                <a:ext cx="1152128" cy="36004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0" name="Down Arrow 49"/>
              <p:cNvSpPr/>
              <p:nvPr/>
            </p:nvSpPr>
            <p:spPr>
              <a:xfrm rot="10800000">
                <a:off x="539552" y="1556792"/>
                <a:ext cx="432048" cy="432048"/>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1" name="TextBox 50"/>
              <p:cNvSpPr txBox="1"/>
              <p:nvPr/>
            </p:nvSpPr>
            <p:spPr>
              <a:xfrm>
                <a:off x="323528" y="1196752"/>
                <a:ext cx="795411" cy="307777"/>
              </a:xfrm>
              <a:prstGeom prst="rect">
                <a:avLst/>
              </a:prstGeom>
              <a:noFill/>
            </p:spPr>
            <p:txBody>
              <a:bodyPr wrap="none" rtlCol="0">
                <a:spAutoFit/>
              </a:bodyPr>
              <a:lstStyle/>
              <a:p>
                <a:r>
                  <a:rPr lang="en-GB" sz="1400" dirty="0"/>
                  <a:t>Disposal</a:t>
                </a:r>
              </a:p>
            </p:txBody>
          </p:sp>
          <p:sp>
            <p:nvSpPr>
              <p:cNvPr id="52" name="TextBox 51"/>
              <p:cNvSpPr txBox="1"/>
              <p:nvPr/>
            </p:nvSpPr>
            <p:spPr>
              <a:xfrm>
                <a:off x="395536" y="1988840"/>
                <a:ext cx="978538" cy="307777"/>
              </a:xfrm>
              <a:prstGeom prst="rect">
                <a:avLst/>
              </a:prstGeom>
              <a:noFill/>
            </p:spPr>
            <p:txBody>
              <a:bodyPr wrap="none" rtlCol="0">
                <a:spAutoFit/>
              </a:bodyPr>
              <a:lstStyle/>
              <a:p>
                <a:r>
                  <a:rPr lang="en-GB" sz="1400" dirty="0"/>
                  <a:t>Re-process</a:t>
                </a:r>
              </a:p>
            </p:txBody>
          </p:sp>
        </p:grpSp>
        <p:pic>
          <p:nvPicPr>
            <p:cNvPr id="54" name="Picture 6" descr="C:\Users\Gwynne\AppData\Local\Microsoft\Windows\Temporary Internet Files\Content.IE5\8DM7WCGR\MC900319494[1].wmf"/>
            <p:cNvPicPr>
              <a:picLocks noChangeAspect="1" noChangeArrowheads="1"/>
            </p:cNvPicPr>
            <p:nvPr/>
          </p:nvPicPr>
          <p:blipFill>
            <a:blip r:embed="rId2" cstate="print"/>
            <a:srcRect/>
            <a:stretch>
              <a:fillRect/>
            </a:stretch>
          </p:blipFill>
          <p:spPr bwMode="auto">
            <a:xfrm>
              <a:off x="755576" y="6165304"/>
              <a:ext cx="556646" cy="328157"/>
            </a:xfrm>
            <a:prstGeom prst="rect">
              <a:avLst/>
            </a:prstGeom>
            <a:noFill/>
          </p:spPr>
        </p:pic>
        <p:sp>
          <p:nvSpPr>
            <p:cNvPr id="55" name="TextBox 54"/>
            <p:cNvSpPr txBox="1"/>
            <p:nvPr/>
          </p:nvSpPr>
          <p:spPr>
            <a:xfrm>
              <a:off x="1259632" y="6165304"/>
              <a:ext cx="1795620" cy="276999"/>
            </a:xfrm>
            <a:prstGeom prst="rect">
              <a:avLst/>
            </a:prstGeom>
            <a:noFill/>
          </p:spPr>
          <p:txBody>
            <a:bodyPr wrap="none" rtlCol="0">
              <a:spAutoFit/>
            </a:bodyPr>
            <a:lstStyle/>
            <a:p>
              <a:r>
                <a:rPr lang="en-GB" sz="1200" dirty="0"/>
                <a:t>- Warehouse requirement</a:t>
              </a:r>
            </a:p>
          </p:txBody>
        </p:sp>
      </p:grpSp>
      <p:sp>
        <p:nvSpPr>
          <p:cNvPr id="53" name="TextBox 52"/>
          <p:cNvSpPr txBox="1"/>
          <p:nvPr/>
        </p:nvSpPr>
        <p:spPr>
          <a:xfrm>
            <a:off x="1701919" y="116633"/>
            <a:ext cx="5475794" cy="584775"/>
          </a:xfrm>
          <a:prstGeom prst="rect">
            <a:avLst/>
          </a:prstGeom>
          <a:noFill/>
        </p:spPr>
        <p:txBody>
          <a:bodyPr wrap="none" rtlCol="0">
            <a:spAutoFit/>
          </a:bodyPr>
          <a:lstStyle/>
          <a:p>
            <a:r>
              <a:rPr lang="en-GB" sz="3200" dirty="0">
                <a:solidFill>
                  <a:srgbClr val="C00000"/>
                </a:solidFill>
              </a:rPr>
              <a:t>Warehouses in the supply chain</a:t>
            </a:r>
          </a:p>
        </p:txBody>
      </p:sp>
      <p:sp>
        <p:nvSpPr>
          <p:cNvPr id="4" name="Footer Placeholder 3"/>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1772773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sz="3200" dirty="0"/>
              <a:t>Role of the warehouse</a:t>
            </a:r>
          </a:p>
        </p:txBody>
      </p:sp>
      <p:sp>
        <p:nvSpPr>
          <p:cNvPr id="27651" name="Content Placeholder 2"/>
          <p:cNvSpPr>
            <a:spLocks noGrp="1"/>
          </p:cNvSpPr>
          <p:nvPr>
            <p:ph idx="1"/>
          </p:nvPr>
        </p:nvSpPr>
        <p:spPr/>
        <p:txBody>
          <a:bodyPr/>
          <a:lstStyle/>
          <a:p>
            <a:pPr>
              <a:buFont typeface="Wingdings" pitchFamily="2" charset="2"/>
              <a:buNone/>
            </a:pPr>
            <a:r>
              <a:rPr lang="en-GB" dirty="0">
                <a:solidFill>
                  <a:schemeClr val="tx1"/>
                </a:solidFill>
              </a:rPr>
              <a:t>To facilitate getting the product to the customer:</a:t>
            </a:r>
          </a:p>
          <a:p>
            <a:r>
              <a:rPr lang="en-GB" dirty="0"/>
              <a:t>On time (OT)</a:t>
            </a:r>
          </a:p>
          <a:p>
            <a:r>
              <a:rPr lang="en-GB" dirty="0"/>
              <a:t>In Full (IF)</a:t>
            </a:r>
          </a:p>
          <a:p>
            <a:r>
              <a:rPr lang="en-GB" dirty="0"/>
              <a:t>To the right place</a:t>
            </a:r>
          </a:p>
          <a:p>
            <a:r>
              <a:rPr lang="en-GB" dirty="0"/>
              <a:t>In the right condition</a:t>
            </a:r>
          </a:p>
          <a:p>
            <a:r>
              <a:rPr lang="en-GB" dirty="0"/>
              <a:t>With the right paperwork</a:t>
            </a:r>
          </a:p>
          <a:p>
            <a:r>
              <a:rPr lang="en-GB" dirty="0"/>
              <a:t>At the right cost</a:t>
            </a:r>
          </a:p>
          <a:p>
            <a:r>
              <a:rPr lang="en-GB" dirty="0"/>
              <a:t>As environmentally friendly as possible</a:t>
            </a:r>
          </a:p>
        </p:txBody>
      </p:sp>
      <p:sp>
        <p:nvSpPr>
          <p:cNvPr id="2" name="Footer Placeholder 1"/>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3090606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need for retailer warehouses?</a:t>
            </a:r>
          </a:p>
        </p:txBody>
      </p:sp>
      <p:sp>
        <p:nvSpPr>
          <p:cNvPr id="3" name="Content Placeholder 2"/>
          <p:cNvSpPr>
            <a:spLocks noGrp="1"/>
          </p:cNvSpPr>
          <p:nvPr>
            <p:ph idx="1"/>
          </p:nvPr>
        </p:nvSpPr>
        <p:spPr/>
        <p:txBody>
          <a:bodyPr/>
          <a:lstStyle/>
          <a:p>
            <a:r>
              <a:rPr lang="en-US" sz="2400" dirty="0"/>
              <a:t>To better match supply with customer demand</a:t>
            </a:r>
          </a:p>
          <a:p>
            <a:r>
              <a:rPr lang="en-US" sz="2400" dirty="0"/>
              <a:t>To consolidate deliveries and reduce shipping costs</a:t>
            </a:r>
          </a:p>
          <a:p>
            <a:r>
              <a:rPr lang="en-US" sz="2400" dirty="0"/>
              <a:t>To reduce store deliveries</a:t>
            </a:r>
          </a:p>
          <a:p>
            <a:endParaRPr lang="en-US" dirty="0">
              <a:solidFill>
                <a:schemeClr val="tx1"/>
              </a:solidFill>
            </a:endParaRPr>
          </a:p>
        </p:txBody>
      </p:sp>
      <p:pic>
        <p:nvPicPr>
          <p:cNvPr id="4" name="Picture 1"/>
          <p:cNvPicPr>
            <a:picLocks noChangeAspect="1" noChangeArrowheads="1"/>
          </p:cNvPicPr>
          <p:nvPr/>
        </p:nvPicPr>
        <p:blipFill rotWithShape="1">
          <a:blip r:embed="rId2">
            <a:extLst>
              <a:ext uri="{28A0092B-C50C-407E-A947-70E740481C1C}">
                <a14:useLocalDpi xmlns:a14="http://schemas.microsoft.com/office/drawing/2010/main" val="0"/>
              </a:ext>
            </a:extLst>
          </a:blip>
          <a:srcRect b="10104"/>
          <a:stretch/>
        </p:blipFill>
        <p:spPr bwMode="auto">
          <a:xfrm>
            <a:off x="1562434" y="3034682"/>
            <a:ext cx="4522576" cy="223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pic>
        <p:nvPicPr>
          <p:cNvPr id="5" name="Picture 1"/>
          <p:cNvPicPr>
            <a:picLocks noChangeAspect="1" noChangeArrowheads="1"/>
          </p:cNvPicPr>
          <p:nvPr/>
        </p:nvPicPr>
        <p:blipFill rotWithShape="1">
          <a:blip r:embed="rId3">
            <a:extLst>
              <a:ext uri="{28A0092B-C50C-407E-A947-70E740481C1C}">
                <a14:useLocalDpi xmlns:a14="http://schemas.microsoft.com/office/drawing/2010/main" val="0"/>
              </a:ext>
            </a:extLst>
          </a:blip>
          <a:srcRect b="7689"/>
          <a:stretch/>
        </p:blipFill>
        <p:spPr bwMode="auto">
          <a:xfrm>
            <a:off x="5973396" y="2996952"/>
            <a:ext cx="4724400" cy="2272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
        <p:nvSpPr>
          <p:cNvPr id="6" name="Rectangle 5"/>
          <p:cNvSpPr/>
          <p:nvPr/>
        </p:nvSpPr>
        <p:spPr>
          <a:xfrm>
            <a:off x="3564377" y="5889048"/>
            <a:ext cx="5904656" cy="276999"/>
          </a:xfrm>
          <a:prstGeom prst="rect">
            <a:avLst/>
          </a:prstGeom>
        </p:spPr>
        <p:txBody>
          <a:bodyPr wrap="square">
            <a:spAutoFit/>
          </a:bodyPr>
          <a:lstStyle/>
          <a:p>
            <a:r>
              <a:rPr lang="en-GB" sz="1200" i="1" dirty="0"/>
              <a:t>Copyright © </a:t>
            </a:r>
            <a:r>
              <a:rPr lang="en-GB" sz="1200" i="1" dirty="0">
                <a:hlinkClick r:id="rId4"/>
              </a:rPr>
              <a:t>John J. BARTHOLDI III</a:t>
            </a:r>
            <a:r>
              <a:rPr lang="en-GB" sz="1200" i="1" dirty="0"/>
              <a:t>. Georgia Tech University All Rights Reserved.</a:t>
            </a:r>
            <a:endParaRPr lang="en-GB" sz="1200" dirty="0"/>
          </a:p>
        </p:txBody>
      </p:sp>
      <p:sp>
        <p:nvSpPr>
          <p:cNvPr id="7" name="TextBox 6"/>
          <p:cNvSpPr txBox="1"/>
          <p:nvPr/>
        </p:nvSpPr>
        <p:spPr>
          <a:xfrm>
            <a:off x="1574557" y="5266930"/>
            <a:ext cx="781817" cy="307777"/>
          </a:xfrm>
          <a:prstGeom prst="rect">
            <a:avLst/>
          </a:prstGeom>
          <a:noFill/>
        </p:spPr>
        <p:txBody>
          <a:bodyPr wrap="none" rtlCol="0">
            <a:spAutoFit/>
          </a:bodyPr>
          <a:lstStyle/>
          <a:p>
            <a:r>
              <a:rPr lang="en-GB" sz="1400" dirty="0"/>
              <a:t>Vendors</a:t>
            </a:r>
          </a:p>
        </p:txBody>
      </p:sp>
      <p:sp>
        <p:nvSpPr>
          <p:cNvPr id="8" name="TextBox 7"/>
          <p:cNvSpPr txBox="1"/>
          <p:nvPr/>
        </p:nvSpPr>
        <p:spPr>
          <a:xfrm>
            <a:off x="6125797" y="5266930"/>
            <a:ext cx="781817" cy="307777"/>
          </a:xfrm>
          <a:prstGeom prst="rect">
            <a:avLst/>
          </a:prstGeom>
          <a:noFill/>
        </p:spPr>
        <p:txBody>
          <a:bodyPr wrap="none" rtlCol="0">
            <a:spAutoFit/>
          </a:bodyPr>
          <a:lstStyle/>
          <a:p>
            <a:r>
              <a:rPr lang="en-GB" sz="1400" dirty="0"/>
              <a:t>Vendors</a:t>
            </a:r>
          </a:p>
        </p:txBody>
      </p:sp>
      <p:sp>
        <p:nvSpPr>
          <p:cNvPr id="9" name="TextBox 8"/>
          <p:cNvSpPr txBox="1"/>
          <p:nvPr/>
        </p:nvSpPr>
        <p:spPr>
          <a:xfrm>
            <a:off x="4973669" y="5266930"/>
            <a:ext cx="1079591" cy="307777"/>
          </a:xfrm>
          <a:prstGeom prst="rect">
            <a:avLst/>
          </a:prstGeom>
          <a:noFill/>
        </p:spPr>
        <p:txBody>
          <a:bodyPr wrap="none" rtlCol="0">
            <a:spAutoFit/>
          </a:bodyPr>
          <a:lstStyle/>
          <a:p>
            <a:r>
              <a:rPr lang="en-GB" sz="1400" dirty="0"/>
              <a:t>Retail stores</a:t>
            </a:r>
          </a:p>
        </p:txBody>
      </p:sp>
      <p:sp>
        <p:nvSpPr>
          <p:cNvPr id="10" name="TextBox 9"/>
          <p:cNvSpPr txBox="1"/>
          <p:nvPr/>
        </p:nvSpPr>
        <p:spPr>
          <a:xfrm>
            <a:off x="9438165" y="5266930"/>
            <a:ext cx="1079591" cy="307777"/>
          </a:xfrm>
          <a:prstGeom prst="rect">
            <a:avLst/>
          </a:prstGeom>
          <a:noFill/>
        </p:spPr>
        <p:txBody>
          <a:bodyPr wrap="none" rtlCol="0">
            <a:spAutoFit/>
          </a:bodyPr>
          <a:lstStyle/>
          <a:p>
            <a:r>
              <a:rPr lang="en-GB" sz="1400" dirty="0"/>
              <a:t>Retail stores</a:t>
            </a:r>
          </a:p>
        </p:txBody>
      </p:sp>
      <p:sp>
        <p:nvSpPr>
          <p:cNvPr id="11" name="TextBox 10"/>
          <p:cNvSpPr txBox="1"/>
          <p:nvPr/>
        </p:nvSpPr>
        <p:spPr>
          <a:xfrm>
            <a:off x="7637965" y="4402834"/>
            <a:ext cx="1019253" cy="307777"/>
          </a:xfrm>
          <a:prstGeom prst="rect">
            <a:avLst/>
          </a:prstGeom>
          <a:solidFill>
            <a:schemeClr val="bg1">
              <a:lumMod val="85000"/>
            </a:schemeClr>
          </a:solidFill>
        </p:spPr>
        <p:txBody>
          <a:bodyPr wrap="none" rtlCol="0">
            <a:spAutoFit/>
          </a:bodyPr>
          <a:lstStyle/>
          <a:p>
            <a:r>
              <a:rPr lang="en-GB" sz="1400" dirty="0"/>
              <a:t>Warehouse</a:t>
            </a:r>
          </a:p>
        </p:txBody>
      </p:sp>
      <p:sp>
        <p:nvSpPr>
          <p:cNvPr id="12" name="Footer Placeholder 11"/>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2555899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p:txBody>
          <a:bodyPr/>
          <a:lstStyle/>
          <a:p>
            <a:pPr eaLnBrk="1" hangingPunct="1"/>
            <a:r>
              <a:rPr lang="en-GB" sz="3200" dirty="0"/>
              <a:t>Why do we need to hold stock?</a:t>
            </a:r>
            <a:endParaRPr lang="en-US" sz="3200" dirty="0"/>
          </a:p>
        </p:txBody>
      </p:sp>
      <p:sp>
        <p:nvSpPr>
          <p:cNvPr id="2" name="Footer Placeholder 1"/>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2402108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p:txBody>
          <a:bodyPr/>
          <a:lstStyle/>
          <a:p>
            <a:pPr eaLnBrk="1" hangingPunct="1"/>
            <a:r>
              <a:rPr lang="en-GB" sz="3200" dirty="0"/>
              <a:t>Why do we need to hold stock?</a:t>
            </a:r>
            <a:endParaRPr lang="en-US" sz="3200" dirty="0"/>
          </a:p>
        </p:txBody>
      </p:sp>
      <p:sp>
        <p:nvSpPr>
          <p:cNvPr id="2" name="Content Placeholder 1"/>
          <p:cNvSpPr>
            <a:spLocks noGrp="1"/>
          </p:cNvSpPr>
          <p:nvPr>
            <p:ph idx="1"/>
          </p:nvPr>
        </p:nvSpPr>
        <p:spPr/>
        <p:txBody>
          <a:bodyPr>
            <a:normAutofit fontScale="40000" lnSpcReduction="20000"/>
          </a:bodyPr>
          <a:lstStyle/>
          <a:p>
            <a:r>
              <a:rPr lang="en-GB" sz="1400" dirty="0"/>
              <a:t>Buffer in the supply chain or manufacturing process</a:t>
            </a:r>
          </a:p>
          <a:p>
            <a:r>
              <a:rPr lang="en-GB" sz="1400" dirty="0"/>
              <a:t>Satisfy demand – can be erratic</a:t>
            </a:r>
          </a:p>
          <a:p>
            <a:r>
              <a:rPr lang="en-GB" sz="1400" dirty="0"/>
              <a:t>Buy low sell high – precious metals, oil, coffee etc.</a:t>
            </a:r>
          </a:p>
          <a:p>
            <a:r>
              <a:rPr lang="en-GB" sz="1400" dirty="0"/>
              <a:t>Shortage or unreliability in supply</a:t>
            </a:r>
          </a:p>
          <a:p>
            <a:r>
              <a:rPr lang="en-GB" sz="1400" dirty="0"/>
              <a:t>Cope with peak demand - seasonality</a:t>
            </a:r>
          </a:p>
          <a:p>
            <a:r>
              <a:rPr lang="en-GB" sz="1400" dirty="0"/>
              <a:t>Maintenance parts</a:t>
            </a:r>
          </a:p>
          <a:p>
            <a:r>
              <a:rPr lang="en-GB" sz="1400" dirty="0"/>
              <a:t>Quality control cover</a:t>
            </a:r>
          </a:p>
          <a:p>
            <a:r>
              <a:rPr lang="en-GB" sz="1400" dirty="0"/>
              <a:t>Customer and supplier lead times</a:t>
            </a:r>
          </a:p>
          <a:p>
            <a:r>
              <a:rPr lang="en-GB" sz="1400" dirty="0"/>
              <a:t>Sub assembly</a:t>
            </a:r>
          </a:p>
          <a:p>
            <a:r>
              <a:rPr lang="en-GB" sz="1400" dirty="0"/>
              <a:t>Holding stock in numerous locations</a:t>
            </a:r>
          </a:p>
          <a:p>
            <a:r>
              <a:rPr lang="en-GB" sz="1400" dirty="0"/>
              <a:t>Ability to increase production runs</a:t>
            </a:r>
          </a:p>
          <a:p>
            <a:r>
              <a:rPr lang="en-GB" sz="1400" dirty="0"/>
              <a:t>Humanitarian storage</a:t>
            </a:r>
          </a:p>
          <a:p>
            <a:r>
              <a:rPr lang="en-GB" sz="1400" dirty="0"/>
              <a:t>Archive storage</a:t>
            </a:r>
          </a:p>
          <a:p>
            <a:r>
              <a:rPr lang="en-GB" sz="1400" dirty="0"/>
              <a:t>Smooth the flow of goods</a:t>
            </a:r>
          </a:p>
          <a:p>
            <a:r>
              <a:rPr lang="en-GB" sz="1400" dirty="0"/>
              <a:t>Packaging material</a:t>
            </a:r>
          </a:p>
          <a:p>
            <a:r>
              <a:rPr lang="en-GB" sz="1400" dirty="0"/>
              <a:t>Store returns</a:t>
            </a:r>
          </a:p>
          <a:p>
            <a:r>
              <a:rPr lang="en-GB" sz="1400" dirty="0"/>
              <a:t>Promotions and Product launch</a:t>
            </a:r>
          </a:p>
          <a:p>
            <a:r>
              <a:rPr lang="en-GB" sz="1400" dirty="0"/>
              <a:t>Cover for production shutdowns</a:t>
            </a:r>
          </a:p>
          <a:p>
            <a:r>
              <a:rPr lang="en-GB" sz="1400" dirty="0"/>
              <a:t>Lower unit cost if bought in large quantities and if transported in large quantities</a:t>
            </a:r>
          </a:p>
          <a:p>
            <a:r>
              <a:rPr lang="en-GB" sz="1400" dirty="0"/>
              <a:t>Production breakdown</a:t>
            </a:r>
          </a:p>
          <a:p>
            <a:r>
              <a:rPr lang="en-GB" sz="1400" dirty="0"/>
              <a:t>Ripening products, cheese, meats, whiskies</a:t>
            </a:r>
          </a:p>
          <a:p>
            <a:r>
              <a:rPr lang="en-GB" sz="1400" dirty="0"/>
              <a:t>Delay taxation payments </a:t>
            </a:r>
          </a:p>
        </p:txBody>
      </p:sp>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1998884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6"/>
          <p:cNvSpPr>
            <a:spLocks noGrp="1" noChangeArrowheads="1"/>
          </p:cNvSpPr>
          <p:nvPr>
            <p:ph type="title"/>
          </p:nvPr>
        </p:nvSpPr>
        <p:spPr/>
        <p:txBody>
          <a:bodyPr/>
          <a:lstStyle/>
          <a:p>
            <a:pPr eaLnBrk="1" hangingPunct="1"/>
            <a:r>
              <a:rPr lang="en-GB" sz="3200" dirty="0"/>
              <a:t>Seasonality/demand uncertainty</a:t>
            </a:r>
            <a:endParaRPr lang="en-US" sz="3200" dirty="0"/>
          </a:p>
        </p:txBody>
      </p:sp>
      <p:grpSp>
        <p:nvGrpSpPr>
          <p:cNvPr id="2" name="Group 1116"/>
          <p:cNvGrpSpPr>
            <a:grpSpLocks noChangeAspect="1"/>
          </p:cNvGrpSpPr>
          <p:nvPr/>
        </p:nvGrpSpPr>
        <p:grpSpPr bwMode="auto">
          <a:xfrm>
            <a:off x="1775520" y="836712"/>
            <a:ext cx="8432800" cy="5181600"/>
            <a:chOff x="0" y="0"/>
            <a:chExt cx="5312" cy="3264"/>
          </a:xfrm>
        </p:grpSpPr>
        <p:sp>
          <p:nvSpPr>
            <p:cNvPr id="33801" name="AutoShape 1115"/>
            <p:cNvSpPr>
              <a:spLocks noChangeAspect="1" noChangeArrowheads="1" noTextEdit="1"/>
            </p:cNvSpPr>
            <p:nvPr/>
          </p:nvSpPr>
          <p:spPr bwMode="auto">
            <a:xfrm>
              <a:off x="0" y="0"/>
              <a:ext cx="5312" cy="3264"/>
            </a:xfrm>
            <a:prstGeom prst="rect">
              <a:avLst/>
            </a:prstGeom>
            <a:noFill/>
            <a:ln w="9525">
              <a:noFill/>
              <a:miter lim="800000"/>
              <a:headEnd/>
              <a:tailEnd/>
            </a:ln>
          </p:spPr>
          <p:txBody>
            <a:bodyPr/>
            <a:lstStyle/>
            <a:p>
              <a:endParaRPr lang="en-GB"/>
            </a:p>
          </p:txBody>
        </p:sp>
        <p:grpSp>
          <p:nvGrpSpPr>
            <p:cNvPr id="3" name="Group 1317"/>
            <p:cNvGrpSpPr>
              <a:grpSpLocks/>
            </p:cNvGrpSpPr>
            <p:nvPr/>
          </p:nvGrpSpPr>
          <p:grpSpPr bwMode="auto">
            <a:xfrm>
              <a:off x="461" y="431"/>
              <a:ext cx="4197" cy="2471"/>
              <a:chOff x="461" y="431"/>
              <a:chExt cx="4197" cy="2471"/>
            </a:xfrm>
          </p:grpSpPr>
          <p:sp>
            <p:nvSpPr>
              <p:cNvPr id="34140" name="Rectangle 1117"/>
              <p:cNvSpPr>
                <a:spLocks noChangeArrowheads="1"/>
              </p:cNvSpPr>
              <p:nvPr/>
            </p:nvSpPr>
            <p:spPr bwMode="auto">
              <a:xfrm>
                <a:off x="484" y="431"/>
                <a:ext cx="4174" cy="2449"/>
              </a:xfrm>
              <a:prstGeom prst="rect">
                <a:avLst/>
              </a:prstGeom>
              <a:solidFill>
                <a:srgbClr val="C0C0C0"/>
              </a:solidFill>
              <a:ln w="9525">
                <a:noFill/>
                <a:miter lim="800000"/>
                <a:headEnd/>
                <a:tailEnd/>
              </a:ln>
            </p:spPr>
            <p:txBody>
              <a:bodyPr/>
              <a:lstStyle/>
              <a:p>
                <a:endParaRPr lang="en-US"/>
              </a:p>
            </p:txBody>
          </p:sp>
          <p:sp>
            <p:nvSpPr>
              <p:cNvPr id="34141" name="Line 1118"/>
              <p:cNvSpPr>
                <a:spLocks noChangeShapeType="1"/>
              </p:cNvSpPr>
              <p:nvPr/>
            </p:nvSpPr>
            <p:spPr bwMode="auto">
              <a:xfrm>
                <a:off x="484" y="2472"/>
                <a:ext cx="4174" cy="0"/>
              </a:xfrm>
              <a:prstGeom prst="line">
                <a:avLst/>
              </a:prstGeom>
              <a:noFill/>
              <a:ln w="0">
                <a:solidFill>
                  <a:srgbClr val="000000"/>
                </a:solidFill>
                <a:round/>
                <a:headEnd/>
                <a:tailEnd/>
              </a:ln>
            </p:spPr>
            <p:txBody>
              <a:bodyPr/>
              <a:lstStyle/>
              <a:p>
                <a:endParaRPr lang="en-GB"/>
              </a:p>
            </p:txBody>
          </p:sp>
          <p:sp>
            <p:nvSpPr>
              <p:cNvPr id="34142" name="Line 1119"/>
              <p:cNvSpPr>
                <a:spLocks noChangeShapeType="1"/>
              </p:cNvSpPr>
              <p:nvPr/>
            </p:nvSpPr>
            <p:spPr bwMode="auto">
              <a:xfrm>
                <a:off x="484" y="2064"/>
                <a:ext cx="4174" cy="0"/>
              </a:xfrm>
              <a:prstGeom prst="line">
                <a:avLst/>
              </a:prstGeom>
              <a:noFill/>
              <a:ln w="0">
                <a:solidFill>
                  <a:srgbClr val="000000"/>
                </a:solidFill>
                <a:round/>
                <a:headEnd/>
                <a:tailEnd/>
              </a:ln>
            </p:spPr>
            <p:txBody>
              <a:bodyPr/>
              <a:lstStyle/>
              <a:p>
                <a:endParaRPr lang="en-GB"/>
              </a:p>
            </p:txBody>
          </p:sp>
          <p:sp>
            <p:nvSpPr>
              <p:cNvPr id="34143" name="Line 1120"/>
              <p:cNvSpPr>
                <a:spLocks noChangeShapeType="1"/>
              </p:cNvSpPr>
              <p:nvPr/>
            </p:nvSpPr>
            <p:spPr bwMode="auto">
              <a:xfrm>
                <a:off x="484" y="1656"/>
                <a:ext cx="4174" cy="0"/>
              </a:xfrm>
              <a:prstGeom prst="line">
                <a:avLst/>
              </a:prstGeom>
              <a:noFill/>
              <a:ln w="0">
                <a:solidFill>
                  <a:srgbClr val="000000"/>
                </a:solidFill>
                <a:round/>
                <a:headEnd/>
                <a:tailEnd/>
              </a:ln>
            </p:spPr>
            <p:txBody>
              <a:bodyPr/>
              <a:lstStyle/>
              <a:p>
                <a:endParaRPr lang="en-GB"/>
              </a:p>
            </p:txBody>
          </p:sp>
          <p:sp>
            <p:nvSpPr>
              <p:cNvPr id="34144" name="Line 1121"/>
              <p:cNvSpPr>
                <a:spLocks noChangeShapeType="1"/>
              </p:cNvSpPr>
              <p:nvPr/>
            </p:nvSpPr>
            <p:spPr bwMode="auto">
              <a:xfrm>
                <a:off x="484" y="1248"/>
                <a:ext cx="4174" cy="0"/>
              </a:xfrm>
              <a:prstGeom prst="line">
                <a:avLst/>
              </a:prstGeom>
              <a:noFill/>
              <a:ln w="0">
                <a:solidFill>
                  <a:srgbClr val="000000"/>
                </a:solidFill>
                <a:round/>
                <a:headEnd/>
                <a:tailEnd/>
              </a:ln>
            </p:spPr>
            <p:txBody>
              <a:bodyPr/>
              <a:lstStyle/>
              <a:p>
                <a:endParaRPr lang="en-GB"/>
              </a:p>
            </p:txBody>
          </p:sp>
          <p:sp>
            <p:nvSpPr>
              <p:cNvPr id="34145" name="Line 1122"/>
              <p:cNvSpPr>
                <a:spLocks noChangeShapeType="1"/>
              </p:cNvSpPr>
              <p:nvPr/>
            </p:nvSpPr>
            <p:spPr bwMode="auto">
              <a:xfrm>
                <a:off x="484" y="840"/>
                <a:ext cx="4174" cy="0"/>
              </a:xfrm>
              <a:prstGeom prst="line">
                <a:avLst/>
              </a:prstGeom>
              <a:noFill/>
              <a:ln w="0">
                <a:solidFill>
                  <a:srgbClr val="000000"/>
                </a:solidFill>
                <a:round/>
                <a:headEnd/>
                <a:tailEnd/>
              </a:ln>
            </p:spPr>
            <p:txBody>
              <a:bodyPr/>
              <a:lstStyle/>
              <a:p>
                <a:endParaRPr lang="en-GB"/>
              </a:p>
            </p:txBody>
          </p:sp>
          <p:sp>
            <p:nvSpPr>
              <p:cNvPr id="34146" name="Line 1123"/>
              <p:cNvSpPr>
                <a:spLocks noChangeShapeType="1"/>
              </p:cNvSpPr>
              <p:nvPr/>
            </p:nvSpPr>
            <p:spPr bwMode="auto">
              <a:xfrm>
                <a:off x="484" y="431"/>
                <a:ext cx="4174" cy="0"/>
              </a:xfrm>
              <a:prstGeom prst="line">
                <a:avLst/>
              </a:prstGeom>
              <a:noFill/>
              <a:ln w="0">
                <a:solidFill>
                  <a:srgbClr val="000000"/>
                </a:solidFill>
                <a:round/>
                <a:headEnd/>
                <a:tailEnd/>
              </a:ln>
            </p:spPr>
            <p:txBody>
              <a:bodyPr/>
              <a:lstStyle/>
              <a:p>
                <a:endParaRPr lang="en-GB"/>
              </a:p>
            </p:txBody>
          </p:sp>
          <p:sp>
            <p:nvSpPr>
              <p:cNvPr id="34147" name="Rectangle 1124"/>
              <p:cNvSpPr>
                <a:spLocks noChangeArrowheads="1"/>
              </p:cNvSpPr>
              <p:nvPr/>
            </p:nvSpPr>
            <p:spPr bwMode="auto">
              <a:xfrm>
                <a:off x="484" y="431"/>
                <a:ext cx="4174" cy="2449"/>
              </a:xfrm>
              <a:prstGeom prst="rect">
                <a:avLst/>
              </a:prstGeom>
              <a:noFill/>
              <a:ln w="11113">
                <a:solidFill>
                  <a:srgbClr val="808080"/>
                </a:solidFill>
                <a:miter lim="800000"/>
                <a:headEnd/>
                <a:tailEnd/>
              </a:ln>
            </p:spPr>
            <p:txBody>
              <a:bodyPr/>
              <a:lstStyle/>
              <a:p>
                <a:endParaRPr lang="en-US"/>
              </a:p>
            </p:txBody>
          </p:sp>
          <p:sp>
            <p:nvSpPr>
              <p:cNvPr id="34148" name="Line 1125"/>
              <p:cNvSpPr>
                <a:spLocks noChangeShapeType="1"/>
              </p:cNvSpPr>
              <p:nvPr/>
            </p:nvSpPr>
            <p:spPr bwMode="auto">
              <a:xfrm>
                <a:off x="484" y="431"/>
                <a:ext cx="0" cy="2449"/>
              </a:xfrm>
              <a:prstGeom prst="line">
                <a:avLst/>
              </a:prstGeom>
              <a:noFill/>
              <a:ln w="0">
                <a:solidFill>
                  <a:srgbClr val="000000"/>
                </a:solidFill>
                <a:round/>
                <a:headEnd/>
                <a:tailEnd/>
              </a:ln>
            </p:spPr>
            <p:txBody>
              <a:bodyPr/>
              <a:lstStyle/>
              <a:p>
                <a:endParaRPr lang="en-GB"/>
              </a:p>
            </p:txBody>
          </p:sp>
          <p:sp>
            <p:nvSpPr>
              <p:cNvPr id="34149" name="Line 1126"/>
              <p:cNvSpPr>
                <a:spLocks noChangeShapeType="1"/>
              </p:cNvSpPr>
              <p:nvPr/>
            </p:nvSpPr>
            <p:spPr bwMode="auto">
              <a:xfrm>
                <a:off x="461" y="2880"/>
                <a:ext cx="23" cy="0"/>
              </a:xfrm>
              <a:prstGeom prst="line">
                <a:avLst/>
              </a:prstGeom>
              <a:noFill/>
              <a:ln w="0">
                <a:solidFill>
                  <a:srgbClr val="000000"/>
                </a:solidFill>
                <a:round/>
                <a:headEnd/>
                <a:tailEnd/>
              </a:ln>
            </p:spPr>
            <p:txBody>
              <a:bodyPr/>
              <a:lstStyle/>
              <a:p>
                <a:endParaRPr lang="en-GB"/>
              </a:p>
            </p:txBody>
          </p:sp>
          <p:sp>
            <p:nvSpPr>
              <p:cNvPr id="34150" name="Line 1127"/>
              <p:cNvSpPr>
                <a:spLocks noChangeShapeType="1"/>
              </p:cNvSpPr>
              <p:nvPr/>
            </p:nvSpPr>
            <p:spPr bwMode="auto">
              <a:xfrm>
                <a:off x="461" y="2472"/>
                <a:ext cx="23" cy="0"/>
              </a:xfrm>
              <a:prstGeom prst="line">
                <a:avLst/>
              </a:prstGeom>
              <a:noFill/>
              <a:ln w="0">
                <a:solidFill>
                  <a:srgbClr val="000000"/>
                </a:solidFill>
                <a:round/>
                <a:headEnd/>
                <a:tailEnd/>
              </a:ln>
            </p:spPr>
            <p:txBody>
              <a:bodyPr/>
              <a:lstStyle/>
              <a:p>
                <a:endParaRPr lang="en-GB"/>
              </a:p>
            </p:txBody>
          </p:sp>
          <p:sp>
            <p:nvSpPr>
              <p:cNvPr id="34151" name="Line 1128"/>
              <p:cNvSpPr>
                <a:spLocks noChangeShapeType="1"/>
              </p:cNvSpPr>
              <p:nvPr/>
            </p:nvSpPr>
            <p:spPr bwMode="auto">
              <a:xfrm>
                <a:off x="461" y="2064"/>
                <a:ext cx="23" cy="0"/>
              </a:xfrm>
              <a:prstGeom prst="line">
                <a:avLst/>
              </a:prstGeom>
              <a:noFill/>
              <a:ln w="0">
                <a:solidFill>
                  <a:srgbClr val="000000"/>
                </a:solidFill>
                <a:round/>
                <a:headEnd/>
                <a:tailEnd/>
              </a:ln>
            </p:spPr>
            <p:txBody>
              <a:bodyPr/>
              <a:lstStyle/>
              <a:p>
                <a:endParaRPr lang="en-GB"/>
              </a:p>
            </p:txBody>
          </p:sp>
          <p:sp>
            <p:nvSpPr>
              <p:cNvPr id="34152" name="Line 1129"/>
              <p:cNvSpPr>
                <a:spLocks noChangeShapeType="1"/>
              </p:cNvSpPr>
              <p:nvPr/>
            </p:nvSpPr>
            <p:spPr bwMode="auto">
              <a:xfrm>
                <a:off x="461" y="1656"/>
                <a:ext cx="23" cy="0"/>
              </a:xfrm>
              <a:prstGeom prst="line">
                <a:avLst/>
              </a:prstGeom>
              <a:noFill/>
              <a:ln w="0">
                <a:solidFill>
                  <a:srgbClr val="000000"/>
                </a:solidFill>
                <a:round/>
                <a:headEnd/>
                <a:tailEnd/>
              </a:ln>
            </p:spPr>
            <p:txBody>
              <a:bodyPr/>
              <a:lstStyle/>
              <a:p>
                <a:endParaRPr lang="en-GB"/>
              </a:p>
            </p:txBody>
          </p:sp>
          <p:sp>
            <p:nvSpPr>
              <p:cNvPr id="34153" name="Line 1130"/>
              <p:cNvSpPr>
                <a:spLocks noChangeShapeType="1"/>
              </p:cNvSpPr>
              <p:nvPr/>
            </p:nvSpPr>
            <p:spPr bwMode="auto">
              <a:xfrm>
                <a:off x="461" y="1248"/>
                <a:ext cx="23" cy="0"/>
              </a:xfrm>
              <a:prstGeom prst="line">
                <a:avLst/>
              </a:prstGeom>
              <a:noFill/>
              <a:ln w="0">
                <a:solidFill>
                  <a:srgbClr val="000000"/>
                </a:solidFill>
                <a:round/>
                <a:headEnd/>
                <a:tailEnd/>
              </a:ln>
            </p:spPr>
            <p:txBody>
              <a:bodyPr/>
              <a:lstStyle/>
              <a:p>
                <a:endParaRPr lang="en-GB"/>
              </a:p>
            </p:txBody>
          </p:sp>
          <p:sp>
            <p:nvSpPr>
              <p:cNvPr id="34154" name="Line 1131"/>
              <p:cNvSpPr>
                <a:spLocks noChangeShapeType="1"/>
              </p:cNvSpPr>
              <p:nvPr/>
            </p:nvSpPr>
            <p:spPr bwMode="auto">
              <a:xfrm>
                <a:off x="461" y="840"/>
                <a:ext cx="23" cy="0"/>
              </a:xfrm>
              <a:prstGeom prst="line">
                <a:avLst/>
              </a:prstGeom>
              <a:noFill/>
              <a:ln w="0">
                <a:solidFill>
                  <a:srgbClr val="000000"/>
                </a:solidFill>
                <a:round/>
                <a:headEnd/>
                <a:tailEnd/>
              </a:ln>
            </p:spPr>
            <p:txBody>
              <a:bodyPr/>
              <a:lstStyle/>
              <a:p>
                <a:endParaRPr lang="en-GB"/>
              </a:p>
            </p:txBody>
          </p:sp>
          <p:sp>
            <p:nvSpPr>
              <p:cNvPr id="34155" name="Line 1132"/>
              <p:cNvSpPr>
                <a:spLocks noChangeShapeType="1"/>
              </p:cNvSpPr>
              <p:nvPr/>
            </p:nvSpPr>
            <p:spPr bwMode="auto">
              <a:xfrm>
                <a:off x="461" y="431"/>
                <a:ext cx="23" cy="0"/>
              </a:xfrm>
              <a:prstGeom prst="line">
                <a:avLst/>
              </a:prstGeom>
              <a:noFill/>
              <a:ln w="0">
                <a:solidFill>
                  <a:srgbClr val="000000"/>
                </a:solidFill>
                <a:round/>
                <a:headEnd/>
                <a:tailEnd/>
              </a:ln>
            </p:spPr>
            <p:txBody>
              <a:bodyPr/>
              <a:lstStyle/>
              <a:p>
                <a:endParaRPr lang="en-GB"/>
              </a:p>
            </p:txBody>
          </p:sp>
          <p:sp>
            <p:nvSpPr>
              <p:cNvPr id="34156" name="Line 1133"/>
              <p:cNvSpPr>
                <a:spLocks noChangeShapeType="1"/>
              </p:cNvSpPr>
              <p:nvPr/>
            </p:nvSpPr>
            <p:spPr bwMode="auto">
              <a:xfrm>
                <a:off x="484" y="2880"/>
                <a:ext cx="4174" cy="0"/>
              </a:xfrm>
              <a:prstGeom prst="line">
                <a:avLst/>
              </a:prstGeom>
              <a:noFill/>
              <a:ln w="0">
                <a:solidFill>
                  <a:srgbClr val="000000"/>
                </a:solidFill>
                <a:round/>
                <a:headEnd/>
                <a:tailEnd/>
              </a:ln>
            </p:spPr>
            <p:txBody>
              <a:bodyPr/>
              <a:lstStyle/>
              <a:p>
                <a:endParaRPr lang="en-GB"/>
              </a:p>
            </p:txBody>
          </p:sp>
          <p:sp>
            <p:nvSpPr>
              <p:cNvPr id="34157" name="Line 1134"/>
              <p:cNvSpPr>
                <a:spLocks noChangeShapeType="1"/>
              </p:cNvSpPr>
              <p:nvPr/>
            </p:nvSpPr>
            <p:spPr bwMode="auto">
              <a:xfrm flipV="1">
                <a:off x="484" y="2880"/>
                <a:ext cx="0" cy="22"/>
              </a:xfrm>
              <a:prstGeom prst="line">
                <a:avLst/>
              </a:prstGeom>
              <a:noFill/>
              <a:ln w="0">
                <a:solidFill>
                  <a:srgbClr val="000000"/>
                </a:solidFill>
                <a:round/>
                <a:headEnd/>
                <a:tailEnd/>
              </a:ln>
            </p:spPr>
            <p:txBody>
              <a:bodyPr/>
              <a:lstStyle/>
              <a:p>
                <a:endParaRPr lang="en-GB"/>
              </a:p>
            </p:txBody>
          </p:sp>
          <p:sp>
            <p:nvSpPr>
              <p:cNvPr id="34158" name="Line 1135"/>
              <p:cNvSpPr>
                <a:spLocks noChangeShapeType="1"/>
              </p:cNvSpPr>
              <p:nvPr/>
            </p:nvSpPr>
            <p:spPr bwMode="auto">
              <a:xfrm flipV="1">
                <a:off x="588" y="2880"/>
                <a:ext cx="0" cy="22"/>
              </a:xfrm>
              <a:prstGeom prst="line">
                <a:avLst/>
              </a:prstGeom>
              <a:noFill/>
              <a:ln w="0">
                <a:solidFill>
                  <a:srgbClr val="000000"/>
                </a:solidFill>
                <a:round/>
                <a:headEnd/>
                <a:tailEnd/>
              </a:ln>
            </p:spPr>
            <p:txBody>
              <a:bodyPr/>
              <a:lstStyle/>
              <a:p>
                <a:endParaRPr lang="en-GB"/>
              </a:p>
            </p:txBody>
          </p:sp>
          <p:sp>
            <p:nvSpPr>
              <p:cNvPr id="34159" name="Line 1136"/>
              <p:cNvSpPr>
                <a:spLocks noChangeShapeType="1"/>
              </p:cNvSpPr>
              <p:nvPr/>
            </p:nvSpPr>
            <p:spPr bwMode="auto">
              <a:xfrm flipV="1">
                <a:off x="692" y="2880"/>
                <a:ext cx="0" cy="22"/>
              </a:xfrm>
              <a:prstGeom prst="line">
                <a:avLst/>
              </a:prstGeom>
              <a:noFill/>
              <a:ln w="0">
                <a:solidFill>
                  <a:srgbClr val="000000"/>
                </a:solidFill>
                <a:round/>
                <a:headEnd/>
                <a:tailEnd/>
              </a:ln>
            </p:spPr>
            <p:txBody>
              <a:bodyPr/>
              <a:lstStyle/>
              <a:p>
                <a:endParaRPr lang="en-GB"/>
              </a:p>
            </p:txBody>
          </p:sp>
          <p:sp>
            <p:nvSpPr>
              <p:cNvPr id="34160" name="Line 1137"/>
              <p:cNvSpPr>
                <a:spLocks noChangeShapeType="1"/>
              </p:cNvSpPr>
              <p:nvPr/>
            </p:nvSpPr>
            <p:spPr bwMode="auto">
              <a:xfrm flipV="1">
                <a:off x="797" y="2880"/>
                <a:ext cx="0" cy="22"/>
              </a:xfrm>
              <a:prstGeom prst="line">
                <a:avLst/>
              </a:prstGeom>
              <a:noFill/>
              <a:ln w="0">
                <a:solidFill>
                  <a:srgbClr val="000000"/>
                </a:solidFill>
                <a:round/>
                <a:headEnd/>
                <a:tailEnd/>
              </a:ln>
            </p:spPr>
            <p:txBody>
              <a:bodyPr/>
              <a:lstStyle/>
              <a:p>
                <a:endParaRPr lang="en-GB"/>
              </a:p>
            </p:txBody>
          </p:sp>
          <p:sp>
            <p:nvSpPr>
              <p:cNvPr id="34161" name="Line 1138"/>
              <p:cNvSpPr>
                <a:spLocks noChangeShapeType="1"/>
              </p:cNvSpPr>
              <p:nvPr/>
            </p:nvSpPr>
            <p:spPr bwMode="auto">
              <a:xfrm flipV="1">
                <a:off x="901" y="2880"/>
                <a:ext cx="0" cy="22"/>
              </a:xfrm>
              <a:prstGeom prst="line">
                <a:avLst/>
              </a:prstGeom>
              <a:noFill/>
              <a:ln w="0">
                <a:solidFill>
                  <a:srgbClr val="000000"/>
                </a:solidFill>
                <a:round/>
                <a:headEnd/>
                <a:tailEnd/>
              </a:ln>
            </p:spPr>
            <p:txBody>
              <a:bodyPr/>
              <a:lstStyle/>
              <a:p>
                <a:endParaRPr lang="en-GB"/>
              </a:p>
            </p:txBody>
          </p:sp>
          <p:sp>
            <p:nvSpPr>
              <p:cNvPr id="34162" name="Line 1139"/>
              <p:cNvSpPr>
                <a:spLocks noChangeShapeType="1"/>
              </p:cNvSpPr>
              <p:nvPr/>
            </p:nvSpPr>
            <p:spPr bwMode="auto">
              <a:xfrm flipV="1">
                <a:off x="1006" y="2880"/>
                <a:ext cx="0" cy="22"/>
              </a:xfrm>
              <a:prstGeom prst="line">
                <a:avLst/>
              </a:prstGeom>
              <a:noFill/>
              <a:ln w="0">
                <a:solidFill>
                  <a:srgbClr val="000000"/>
                </a:solidFill>
                <a:round/>
                <a:headEnd/>
                <a:tailEnd/>
              </a:ln>
            </p:spPr>
            <p:txBody>
              <a:bodyPr/>
              <a:lstStyle/>
              <a:p>
                <a:endParaRPr lang="en-GB"/>
              </a:p>
            </p:txBody>
          </p:sp>
          <p:sp>
            <p:nvSpPr>
              <p:cNvPr id="34163" name="Line 1140"/>
              <p:cNvSpPr>
                <a:spLocks noChangeShapeType="1"/>
              </p:cNvSpPr>
              <p:nvPr/>
            </p:nvSpPr>
            <p:spPr bwMode="auto">
              <a:xfrm flipV="1">
                <a:off x="1110" y="2880"/>
                <a:ext cx="0" cy="22"/>
              </a:xfrm>
              <a:prstGeom prst="line">
                <a:avLst/>
              </a:prstGeom>
              <a:noFill/>
              <a:ln w="0">
                <a:solidFill>
                  <a:srgbClr val="000000"/>
                </a:solidFill>
                <a:round/>
                <a:headEnd/>
                <a:tailEnd/>
              </a:ln>
            </p:spPr>
            <p:txBody>
              <a:bodyPr/>
              <a:lstStyle/>
              <a:p>
                <a:endParaRPr lang="en-GB"/>
              </a:p>
            </p:txBody>
          </p:sp>
          <p:sp>
            <p:nvSpPr>
              <p:cNvPr id="34164" name="Line 1141"/>
              <p:cNvSpPr>
                <a:spLocks noChangeShapeType="1"/>
              </p:cNvSpPr>
              <p:nvPr/>
            </p:nvSpPr>
            <p:spPr bwMode="auto">
              <a:xfrm flipV="1">
                <a:off x="1214" y="2880"/>
                <a:ext cx="0" cy="22"/>
              </a:xfrm>
              <a:prstGeom prst="line">
                <a:avLst/>
              </a:prstGeom>
              <a:noFill/>
              <a:ln w="0">
                <a:solidFill>
                  <a:srgbClr val="000000"/>
                </a:solidFill>
                <a:round/>
                <a:headEnd/>
                <a:tailEnd/>
              </a:ln>
            </p:spPr>
            <p:txBody>
              <a:bodyPr/>
              <a:lstStyle/>
              <a:p>
                <a:endParaRPr lang="en-GB"/>
              </a:p>
            </p:txBody>
          </p:sp>
          <p:sp>
            <p:nvSpPr>
              <p:cNvPr id="34165" name="Line 1142"/>
              <p:cNvSpPr>
                <a:spLocks noChangeShapeType="1"/>
              </p:cNvSpPr>
              <p:nvPr/>
            </p:nvSpPr>
            <p:spPr bwMode="auto">
              <a:xfrm flipV="1">
                <a:off x="1319" y="2880"/>
                <a:ext cx="0" cy="22"/>
              </a:xfrm>
              <a:prstGeom prst="line">
                <a:avLst/>
              </a:prstGeom>
              <a:noFill/>
              <a:ln w="0">
                <a:solidFill>
                  <a:srgbClr val="000000"/>
                </a:solidFill>
                <a:round/>
                <a:headEnd/>
                <a:tailEnd/>
              </a:ln>
            </p:spPr>
            <p:txBody>
              <a:bodyPr/>
              <a:lstStyle/>
              <a:p>
                <a:endParaRPr lang="en-GB"/>
              </a:p>
            </p:txBody>
          </p:sp>
          <p:sp>
            <p:nvSpPr>
              <p:cNvPr id="34166" name="Line 1143"/>
              <p:cNvSpPr>
                <a:spLocks noChangeShapeType="1"/>
              </p:cNvSpPr>
              <p:nvPr/>
            </p:nvSpPr>
            <p:spPr bwMode="auto">
              <a:xfrm flipV="1">
                <a:off x="1423" y="2880"/>
                <a:ext cx="0" cy="22"/>
              </a:xfrm>
              <a:prstGeom prst="line">
                <a:avLst/>
              </a:prstGeom>
              <a:noFill/>
              <a:ln w="0">
                <a:solidFill>
                  <a:srgbClr val="000000"/>
                </a:solidFill>
                <a:round/>
                <a:headEnd/>
                <a:tailEnd/>
              </a:ln>
            </p:spPr>
            <p:txBody>
              <a:bodyPr/>
              <a:lstStyle/>
              <a:p>
                <a:endParaRPr lang="en-GB"/>
              </a:p>
            </p:txBody>
          </p:sp>
          <p:sp>
            <p:nvSpPr>
              <p:cNvPr id="34167" name="Line 1144"/>
              <p:cNvSpPr>
                <a:spLocks noChangeShapeType="1"/>
              </p:cNvSpPr>
              <p:nvPr/>
            </p:nvSpPr>
            <p:spPr bwMode="auto">
              <a:xfrm flipV="1">
                <a:off x="1528" y="2880"/>
                <a:ext cx="0" cy="22"/>
              </a:xfrm>
              <a:prstGeom prst="line">
                <a:avLst/>
              </a:prstGeom>
              <a:noFill/>
              <a:ln w="0">
                <a:solidFill>
                  <a:srgbClr val="000000"/>
                </a:solidFill>
                <a:round/>
                <a:headEnd/>
                <a:tailEnd/>
              </a:ln>
            </p:spPr>
            <p:txBody>
              <a:bodyPr/>
              <a:lstStyle/>
              <a:p>
                <a:endParaRPr lang="en-GB"/>
              </a:p>
            </p:txBody>
          </p:sp>
          <p:sp>
            <p:nvSpPr>
              <p:cNvPr id="34168" name="Line 1145"/>
              <p:cNvSpPr>
                <a:spLocks noChangeShapeType="1"/>
              </p:cNvSpPr>
              <p:nvPr/>
            </p:nvSpPr>
            <p:spPr bwMode="auto">
              <a:xfrm flipV="1">
                <a:off x="1632" y="2880"/>
                <a:ext cx="0" cy="22"/>
              </a:xfrm>
              <a:prstGeom prst="line">
                <a:avLst/>
              </a:prstGeom>
              <a:noFill/>
              <a:ln w="0">
                <a:solidFill>
                  <a:srgbClr val="000000"/>
                </a:solidFill>
                <a:round/>
                <a:headEnd/>
                <a:tailEnd/>
              </a:ln>
            </p:spPr>
            <p:txBody>
              <a:bodyPr/>
              <a:lstStyle/>
              <a:p>
                <a:endParaRPr lang="en-GB"/>
              </a:p>
            </p:txBody>
          </p:sp>
          <p:sp>
            <p:nvSpPr>
              <p:cNvPr id="34169" name="Line 1146"/>
              <p:cNvSpPr>
                <a:spLocks noChangeShapeType="1"/>
              </p:cNvSpPr>
              <p:nvPr/>
            </p:nvSpPr>
            <p:spPr bwMode="auto">
              <a:xfrm flipV="1">
                <a:off x="1736" y="2880"/>
                <a:ext cx="0" cy="22"/>
              </a:xfrm>
              <a:prstGeom prst="line">
                <a:avLst/>
              </a:prstGeom>
              <a:noFill/>
              <a:ln w="0">
                <a:solidFill>
                  <a:srgbClr val="000000"/>
                </a:solidFill>
                <a:round/>
                <a:headEnd/>
                <a:tailEnd/>
              </a:ln>
            </p:spPr>
            <p:txBody>
              <a:bodyPr/>
              <a:lstStyle/>
              <a:p>
                <a:endParaRPr lang="en-GB"/>
              </a:p>
            </p:txBody>
          </p:sp>
          <p:sp>
            <p:nvSpPr>
              <p:cNvPr id="34170" name="Line 1147"/>
              <p:cNvSpPr>
                <a:spLocks noChangeShapeType="1"/>
              </p:cNvSpPr>
              <p:nvPr/>
            </p:nvSpPr>
            <p:spPr bwMode="auto">
              <a:xfrm flipV="1">
                <a:off x="1841" y="2880"/>
                <a:ext cx="0" cy="22"/>
              </a:xfrm>
              <a:prstGeom prst="line">
                <a:avLst/>
              </a:prstGeom>
              <a:noFill/>
              <a:ln w="0">
                <a:solidFill>
                  <a:srgbClr val="000000"/>
                </a:solidFill>
                <a:round/>
                <a:headEnd/>
                <a:tailEnd/>
              </a:ln>
            </p:spPr>
            <p:txBody>
              <a:bodyPr/>
              <a:lstStyle/>
              <a:p>
                <a:endParaRPr lang="en-GB"/>
              </a:p>
            </p:txBody>
          </p:sp>
          <p:sp>
            <p:nvSpPr>
              <p:cNvPr id="34171" name="Line 1148"/>
              <p:cNvSpPr>
                <a:spLocks noChangeShapeType="1"/>
              </p:cNvSpPr>
              <p:nvPr/>
            </p:nvSpPr>
            <p:spPr bwMode="auto">
              <a:xfrm flipV="1">
                <a:off x="1945" y="2880"/>
                <a:ext cx="0" cy="22"/>
              </a:xfrm>
              <a:prstGeom prst="line">
                <a:avLst/>
              </a:prstGeom>
              <a:noFill/>
              <a:ln w="0">
                <a:solidFill>
                  <a:srgbClr val="000000"/>
                </a:solidFill>
                <a:round/>
                <a:headEnd/>
                <a:tailEnd/>
              </a:ln>
            </p:spPr>
            <p:txBody>
              <a:bodyPr/>
              <a:lstStyle/>
              <a:p>
                <a:endParaRPr lang="en-GB"/>
              </a:p>
            </p:txBody>
          </p:sp>
          <p:sp>
            <p:nvSpPr>
              <p:cNvPr id="34172" name="Line 1149"/>
              <p:cNvSpPr>
                <a:spLocks noChangeShapeType="1"/>
              </p:cNvSpPr>
              <p:nvPr/>
            </p:nvSpPr>
            <p:spPr bwMode="auto">
              <a:xfrm flipV="1">
                <a:off x="2050" y="2880"/>
                <a:ext cx="0" cy="22"/>
              </a:xfrm>
              <a:prstGeom prst="line">
                <a:avLst/>
              </a:prstGeom>
              <a:noFill/>
              <a:ln w="0">
                <a:solidFill>
                  <a:srgbClr val="000000"/>
                </a:solidFill>
                <a:round/>
                <a:headEnd/>
                <a:tailEnd/>
              </a:ln>
            </p:spPr>
            <p:txBody>
              <a:bodyPr/>
              <a:lstStyle/>
              <a:p>
                <a:endParaRPr lang="en-GB"/>
              </a:p>
            </p:txBody>
          </p:sp>
          <p:sp>
            <p:nvSpPr>
              <p:cNvPr id="34173" name="Line 1150"/>
              <p:cNvSpPr>
                <a:spLocks noChangeShapeType="1"/>
              </p:cNvSpPr>
              <p:nvPr/>
            </p:nvSpPr>
            <p:spPr bwMode="auto">
              <a:xfrm flipV="1">
                <a:off x="2154" y="2880"/>
                <a:ext cx="0" cy="22"/>
              </a:xfrm>
              <a:prstGeom prst="line">
                <a:avLst/>
              </a:prstGeom>
              <a:noFill/>
              <a:ln w="0">
                <a:solidFill>
                  <a:srgbClr val="000000"/>
                </a:solidFill>
                <a:round/>
                <a:headEnd/>
                <a:tailEnd/>
              </a:ln>
            </p:spPr>
            <p:txBody>
              <a:bodyPr/>
              <a:lstStyle/>
              <a:p>
                <a:endParaRPr lang="en-GB"/>
              </a:p>
            </p:txBody>
          </p:sp>
          <p:sp>
            <p:nvSpPr>
              <p:cNvPr id="34174" name="Line 1151"/>
              <p:cNvSpPr>
                <a:spLocks noChangeShapeType="1"/>
              </p:cNvSpPr>
              <p:nvPr/>
            </p:nvSpPr>
            <p:spPr bwMode="auto">
              <a:xfrm flipV="1">
                <a:off x="2258" y="2880"/>
                <a:ext cx="0" cy="22"/>
              </a:xfrm>
              <a:prstGeom prst="line">
                <a:avLst/>
              </a:prstGeom>
              <a:noFill/>
              <a:ln w="0">
                <a:solidFill>
                  <a:srgbClr val="000000"/>
                </a:solidFill>
                <a:round/>
                <a:headEnd/>
                <a:tailEnd/>
              </a:ln>
            </p:spPr>
            <p:txBody>
              <a:bodyPr/>
              <a:lstStyle/>
              <a:p>
                <a:endParaRPr lang="en-GB"/>
              </a:p>
            </p:txBody>
          </p:sp>
          <p:sp>
            <p:nvSpPr>
              <p:cNvPr id="34175" name="Line 1152"/>
              <p:cNvSpPr>
                <a:spLocks noChangeShapeType="1"/>
              </p:cNvSpPr>
              <p:nvPr/>
            </p:nvSpPr>
            <p:spPr bwMode="auto">
              <a:xfrm flipV="1">
                <a:off x="2363" y="2880"/>
                <a:ext cx="0" cy="22"/>
              </a:xfrm>
              <a:prstGeom prst="line">
                <a:avLst/>
              </a:prstGeom>
              <a:noFill/>
              <a:ln w="0">
                <a:solidFill>
                  <a:srgbClr val="000000"/>
                </a:solidFill>
                <a:round/>
                <a:headEnd/>
                <a:tailEnd/>
              </a:ln>
            </p:spPr>
            <p:txBody>
              <a:bodyPr/>
              <a:lstStyle/>
              <a:p>
                <a:endParaRPr lang="en-GB"/>
              </a:p>
            </p:txBody>
          </p:sp>
          <p:sp>
            <p:nvSpPr>
              <p:cNvPr id="34176" name="Line 1153"/>
              <p:cNvSpPr>
                <a:spLocks noChangeShapeType="1"/>
              </p:cNvSpPr>
              <p:nvPr/>
            </p:nvSpPr>
            <p:spPr bwMode="auto">
              <a:xfrm flipV="1">
                <a:off x="2467" y="2880"/>
                <a:ext cx="0" cy="22"/>
              </a:xfrm>
              <a:prstGeom prst="line">
                <a:avLst/>
              </a:prstGeom>
              <a:noFill/>
              <a:ln w="0">
                <a:solidFill>
                  <a:srgbClr val="000000"/>
                </a:solidFill>
                <a:round/>
                <a:headEnd/>
                <a:tailEnd/>
              </a:ln>
            </p:spPr>
            <p:txBody>
              <a:bodyPr/>
              <a:lstStyle/>
              <a:p>
                <a:endParaRPr lang="en-GB"/>
              </a:p>
            </p:txBody>
          </p:sp>
          <p:sp>
            <p:nvSpPr>
              <p:cNvPr id="34177" name="Line 1154"/>
              <p:cNvSpPr>
                <a:spLocks noChangeShapeType="1"/>
              </p:cNvSpPr>
              <p:nvPr/>
            </p:nvSpPr>
            <p:spPr bwMode="auto">
              <a:xfrm flipV="1">
                <a:off x="2572" y="2880"/>
                <a:ext cx="0" cy="22"/>
              </a:xfrm>
              <a:prstGeom prst="line">
                <a:avLst/>
              </a:prstGeom>
              <a:noFill/>
              <a:ln w="0">
                <a:solidFill>
                  <a:srgbClr val="000000"/>
                </a:solidFill>
                <a:round/>
                <a:headEnd/>
                <a:tailEnd/>
              </a:ln>
            </p:spPr>
            <p:txBody>
              <a:bodyPr/>
              <a:lstStyle/>
              <a:p>
                <a:endParaRPr lang="en-GB"/>
              </a:p>
            </p:txBody>
          </p:sp>
          <p:sp>
            <p:nvSpPr>
              <p:cNvPr id="34178" name="Line 1155"/>
              <p:cNvSpPr>
                <a:spLocks noChangeShapeType="1"/>
              </p:cNvSpPr>
              <p:nvPr/>
            </p:nvSpPr>
            <p:spPr bwMode="auto">
              <a:xfrm flipV="1">
                <a:off x="2674" y="2880"/>
                <a:ext cx="0" cy="22"/>
              </a:xfrm>
              <a:prstGeom prst="line">
                <a:avLst/>
              </a:prstGeom>
              <a:noFill/>
              <a:ln w="0">
                <a:solidFill>
                  <a:srgbClr val="000000"/>
                </a:solidFill>
                <a:round/>
                <a:headEnd/>
                <a:tailEnd/>
              </a:ln>
            </p:spPr>
            <p:txBody>
              <a:bodyPr/>
              <a:lstStyle/>
              <a:p>
                <a:endParaRPr lang="en-GB"/>
              </a:p>
            </p:txBody>
          </p:sp>
          <p:sp>
            <p:nvSpPr>
              <p:cNvPr id="34179" name="Line 1156"/>
              <p:cNvSpPr>
                <a:spLocks noChangeShapeType="1"/>
              </p:cNvSpPr>
              <p:nvPr/>
            </p:nvSpPr>
            <p:spPr bwMode="auto">
              <a:xfrm flipV="1">
                <a:off x="2779" y="2880"/>
                <a:ext cx="0" cy="22"/>
              </a:xfrm>
              <a:prstGeom prst="line">
                <a:avLst/>
              </a:prstGeom>
              <a:noFill/>
              <a:ln w="0">
                <a:solidFill>
                  <a:srgbClr val="000000"/>
                </a:solidFill>
                <a:round/>
                <a:headEnd/>
                <a:tailEnd/>
              </a:ln>
            </p:spPr>
            <p:txBody>
              <a:bodyPr/>
              <a:lstStyle/>
              <a:p>
                <a:endParaRPr lang="en-GB"/>
              </a:p>
            </p:txBody>
          </p:sp>
          <p:sp>
            <p:nvSpPr>
              <p:cNvPr id="34180" name="Line 1157"/>
              <p:cNvSpPr>
                <a:spLocks noChangeShapeType="1"/>
              </p:cNvSpPr>
              <p:nvPr/>
            </p:nvSpPr>
            <p:spPr bwMode="auto">
              <a:xfrm flipV="1">
                <a:off x="2883" y="2880"/>
                <a:ext cx="0" cy="22"/>
              </a:xfrm>
              <a:prstGeom prst="line">
                <a:avLst/>
              </a:prstGeom>
              <a:noFill/>
              <a:ln w="0">
                <a:solidFill>
                  <a:srgbClr val="000000"/>
                </a:solidFill>
                <a:round/>
                <a:headEnd/>
                <a:tailEnd/>
              </a:ln>
            </p:spPr>
            <p:txBody>
              <a:bodyPr/>
              <a:lstStyle/>
              <a:p>
                <a:endParaRPr lang="en-GB"/>
              </a:p>
            </p:txBody>
          </p:sp>
          <p:sp>
            <p:nvSpPr>
              <p:cNvPr id="34181" name="Line 1158"/>
              <p:cNvSpPr>
                <a:spLocks noChangeShapeType="1"/>
              </p:cNvSpPr>
              <p:nvPr/>
            </p:nvSpPr>
            <p:spPr bwMode="auto">
              <a:xfrm flipV="1">
                <a:off x="2987" y="2880"/>
                <a:ext cx="0" cy="22"/>
              </a:xfrm>
              <a:prstGeom prst="line">
                <a:avLst/>
              </a:prstGeom>
              <a:noFill/>
              <a:ln w="0">
                <a:solidFill>
                  <a:srgbClr val="000000"/>
                </a:solidFill>
                <a:round/>
                <a:headEnd/>
                <a:tailEnd/>
              </a:ln>
            </p:spPr>
            <p:txBody>
              <a:bodyPr/>
              <a:lstStyle/>
              <a:p>
                <a:endParaRPr lang="en-GB"/>
              </a:p>
            </p:txBody>
          </p:sp>
          <p:sp>
            <p:nvSpPr>
              <p:cNvPr id="34182" name="Line 1159"/>
              <p:cNvSpPr>
                <a:spLocks noChangeShapeType="1"/>
              </p:cNvSpPr>
              <p:nvPr/>
            </p:nvSpPr>
            <p:spPr bwMode="auto">
              <a:xfrm flipV="1">
                <a:off x="3092" y="2880"/>
                <a:ext cx="0" cy="22"/>
              </a:xfrm>
              <a:prstGeom prst="line">
                <a:avLst/>
              </a:prstGeom>
              <a:noFill/>
              <a:ln w="0">
                <a:solidFill>
                  <a:srgbClr val="000000"/>
                </a:solidFill>
                <a:round/>
                <a:headEnd/>
                <a:tailEnd/>
              </a:ln>
            </p:spPr>
            <p:txBody>
              <a:bodyPr/>
              <a:lstStyle/>
              <a:p>
                <a:endParaRPr lang="en-GB"/>
              </a:p>
            </p:txBody>
          </p:sp>
          <p:sp>
            <p:nvSpPr>
              <p:cNvPr id="34183" name="Line 1160"/>
              <p:cNvSpPr>
                <a:spLocks noChangeShapeType="1"/>
              </p:cNvSpPr>
              <p:nvPr/>
            </p:nvSpPr>
            <p:spPr bwMode="auto">
              <a:xfrm flipV="1">
                <a:off x="3196" y="2880"/>
                <a:ext cx="0" cy="22"/>
              </a:xfrm>
              <a:prstGeom prst="line">
                <a:avLst/>
              </a:prstGeom>
              <a:noFill/>
              <a:ln w="0">
                <a:solidFill>
                  <a:srgbClr val="000000"/>
                </a:solidFill>
                <a:round/>
                <a:headEnd/>
                <a:tailEnd/>
              </a:ln>
            </p:spPr>
            <p:txBody>
              <a:bodyPr/>
              <a:lstStyle/>
              <a:p>
                <a:endParaRPr lang="en-GB"/>
              </a:p>
            </p:txBody>
          </p:sp>
          <p:sp>
            <p:nvSpPr>
              <p:cNvPr id="34184" name="Line 1161"/>
              <p:cNvSpPr>
                <a:spLocks noChangeShapeType="1"/>
              </p:cNvSpPr>
              <p:nvPr/>
            </p:nvSpPr>
            <p:spPr bwMode="auto">
              <a:xfrm flipV="1">
                <a:off x="3301" y="2880"/>
                <a:ext cx="0" cy="22"/>
              </a:xfrm>
              <a:prstGeom prst="line">
                <a:avLst/>
              </a:prstGeom>
              <a:noFill/>
              <a:ln w="0">
                <a:solidFill>
                  <a:srgbClr val="000000"/>
                </a:solidFill>
                <a:round/>
                <a:headEnd/>
                <a:tailEnd/>
              </a:ln>
            </p:spPr>
            <p:txBody>
              <a:bodyPr/>
              <a:lstStyle/>
              <a:p>
                <a:endParaRPr lang="en-GB"/>
              </a:p>
            </p:txBody>
          </p:sp>
          <p:sp>
            <p:nvSpPr>
              <p:cNvPr id="34185" name="Line 1162"/>
              <p:cNvSpPr>
                <a:spLocks noChangeShapeType="1"/>
              </p:cNvSpPr>
              <p:nvPr/>
            </p:nvSpPr>
            <p:spPr bwMode="auto">
              <a:xfrm flipV="1">
                <a:off x="3405" y="2880"/>
                <a:ext cx="0" cy="22"/>
              </a:xfrm>
              <a:prstGeom prst="line">
                <a:avLst/>
              </a:prstGeom>
              <a:noFill/>
              <a:ln w="0">
                <a:solidFill>
                  <a:srgbClr val="000000"/>
                </a:solidFill>
                <a:round/>
                <a:headEnd/>
                <a:tailEnd/>
              </a:ln>
            </p:spPr>
            <p:txBody>
              <a:bodyPr/>
              <a:lstStyle/>
              <a:p>
                <a:endParaRPr lang="en-GB"/>
              </a:p>
            </p:txBody>
          </p:sp>
          <p:sp>
            <p:nvSpPr>
              <p:cNvPr id="34186" name="Line 1163"/>
              <p:cNvSpPr>
                <a:spLocks noChangeShapeType="1"/>
              </p:cNvSpPr>
              <p:nvPr/>
            </p:nvSpPr>
            <p:spPr bwMode="auto">
              <a:xfrm flipV="1">
                <a:off x="3509" y="2880"/>
                <a:ext cx="0" cy="22"/>
              </a:xfrm>
              <a:prstGeom prst="line">
                <a:avLst/>
              </a:prstGeom>
              <a:noFill/>
              <a:ln w="0">
                <a:solidFill>
                  <a:srgbClr val="000000"/>
                </a:solidFill>
                <a:round/>
                <a:headEnd/>
                <a:tailEnd/>
              </a:ln>
            </p:spPr>
            <p:txBody>
              <a:bodyPr/>
              <a:lstStyle/>
              <a:p>
                <a:endParaRPr lang="en-GB"/>
              </a:p>
            </p:txBody>
          </p:sp>
          <p:sp>
            <p:nvSpPr>
              <p:cNvPr id="34187" name="Line 1164"/>
              <p:cNvSpPr>
                <a:spLocks noChangeShapeType="1"/>
              </p:cNvSpPr>
              <p:nvPr/>
            </p:nvSpPr>
            <p:spPr bwMode="auto">
              <a:xfrm flipV="1">
                <a:off x="3614" y="2880"/>
                <a:ext cx="0" cy="22"/>
              </a:xfrm>
              <a:prstGeom prst="line">
                <a:avLst/>
              </a:prstGeom>
              <a:noFill/>
              <a:ln w="0">
                <a:solidFill>
                  <a:srgbClr val="000000"/>
                </a:solidFill>
                <a:round/>
                <a:headEnd/>
                <a:tailEnd/>
              </a:ln>
            </p:spPr>
            <p:txBody>
              <a:bodyPr/>
              <a:lstStyle/>
              <a:p>
                <a:endParaRPr lang="en-GB"/>
              </a:p>
            </p:txBody>
          </p:sp>
          <p:sp>
            <p:nvSpPr>
              <p:cNvPr id="34188" name="Line 1165"/>
              <p:cNvSpPr>
                <a:spLocks noChangeShapeType="1"/>
              </p:cNvSpPr>
              <p:nvPr/>
            </p:nvSpPr>
            <p:spPr bwMode="auto">
              <a:xfrm flipV="1">
                <a:off x="3718" y="2880"/>
                <a:ext cx="0" cy="22"/>
              </a:xfrm>
              <a:prstGeom prst="line">
                <a:avLst/>
              </a:prstGeom>
              <a:noFill/>
              <a:ln w="0">
                <a:solidFill>
                  <a:srgbClr val="000000"/>
                </a:solidFill>
                <a:round/>
                <a:headEnd/>
                <a:tailEnd/>
              </a:ln>
            </p:spPr>
            <p:txBody>
              <a:bodyPr/>
              <a:lstStyle/>
              <a:p>
                <a:endParaRPr lang="en-GB"/>
              </a:p>
            </p:txBody>
          </p:sp>
          <p:sp>
            <p:nvSpPr>
              <p:cNvPr id="34189" name="Line 1166"/>
              <p:cNvSpPr>
                <a:spLocks noChangeShapeType="1"/>
              </p:cNvSpPr>
              <p:nvPr/>
            </p:nvSpPr>
            <p:spPr bwMode="auto">
              <a:xfrm flipV="1">
                <a:off x="3823" y="2880"/>
                <a:ext cx="0" cy="22"/>
              </a:xfrm>
              <a:prstGeom prst="line">
                <a:avLst/>
              </a:prstGeom>
              <a:noFill/>
              <a:ln w="0">
                <a:solidFill>
                  <a:srgbClr val="000000"/>
                </a:solidFill>
                <a:round/>
                <a:headEnd/>
                <a:tailEnd/>
              </a:ln>
            </p:spPr>
            <p:txBody>
              <a:bodyPr/>
              <a:lstStyle/>
              <a:p>
                <a:endParaRPr lang="en-GB"/>
              </a:p>
            </p:txBody>
          </p:sp>
          <p:sp>
            <p:nvSpPr>
              <p:cNvPr id="34190" name="Line 1167"/>
              <p:cNvSpPr>
                <a:spLocks noChangeShapeType="1"/>
              </p:cNvSpPr>
              <p:nvPr/>
            </p:nvSpPr>
            <p:spPr bwMode="auto">
              <a:xfrm flipV="1">
                <a:off x="3927" y="2880"/>
                <a:ext cx="0" cy="22"/>
              </a:xfrm>
              <a:prstGeom prst="line">
                <a:avLst/>
              </a:prstGeom>
              <a:noFill/>
              <a:ln w="0">
                <a:solidFill>
                  <a:srgbClr val="000000"/>
                </a:solidFill>
                <a:round/>
                <a:headEnd/>
                <a:tailEnd/>
              </a:ln>
            </p:spPr>
            <p:txBody>
              <a:bodyPr/>
              <a:lstStyle/>
              <a:p>
                <a:endParaRPr lang="en-GB"/>
              </a:p>
            </p:txBody>
          </p:sp>
          <p:sp>
            <p:nvSpPr>
              <p:cNvPr id="34191" name="Line 1168"/>
              <p:cNvSpPr>
                <a:spLocks noChangeShapeType="1"/>
              </p:cNvSpPr>
              <p:nvPr/>
            </p:nvSpPr>
            <p:spPr bwMode="auto">
              <a:xfrm flipV="1">
                <a:off x="4031" y="2880"/>
                <a:ext cx="0" cy="22"/>
              </a:xfrm>
              <a:prstGeom prst="line">
                <a:avLst/>
              </a:prstGeom>
              <a:noFill/>
              <a:ln w="0">
                <a:solidFill>
                  <a:srgbClr val="000000"/>
                </a:solidFill>
                <a:round/>
                <a:headEnd/>
                <a:tailEnd/>
              </a:ln>
            </p:spPr>
            <p:txBody>
              <a:bodyPr/>
              <a:lstStyle/>
              <a:p>
                <a:endParaRPr lang="en-GB"/>
              </a:p>
            </p:txBody>
          </p:sp>
          <p:sp>
            <p:nvSpPr>
              <p:cNvPr id="34192" name="Line 1169"/>
              <p:cNvSpPr>
                <a:spLocks noChangeShapeType="1"/>
              </p:cNvSpPr>
              <p:nvPr/>
            </p:nvSpPr>
            <p:spPr bwMode="auto">
              <a:xfrm flipV="1">
                <a:off x="4136" y="2880"/>
                <a:ext cx="0" cy="22"/>
              </a:xfrm>
              <a:prstGeom prst="line">
                <a:avLst/>
              </a:prstGeom>
              <a:noFill/>
              <a:ln w="0">
                <a:solidFill>
                  <a:srgbClr val="000000"/>
                </a:solidFill>
                <a:round/>
                <a:headEnd/>
                <a:tailEnd/>
              </a:ln>
            </p:spPr>
            <p:txBody>
              <a:bodyPr/>
              <a:lstStyle/>
              <a:p>
                <a:endParaRPr lang="en-GB"/>
              </a:p>
            </p:txBody>
          </p:sp>
          <p:sp>
            <p:nvSpPr>
              <p:cNvPr id="34193" name="Line 1170"/>
              <p:cNvSpPr>
                <a:spLocks noChangeShapeType="1"/>
              </p:cNvSpPr>
              <p:nvPr/>
            </p:nvSpPr>
            <p:spPr bwMode="auto">
              <a:xfrm flipV="1">
                <a:off x="4240" y="2880"/>
                <a:ext cx="0" cy="22"/>
              </a:xfrm>
              <a:prstGeom prst="line">
                <a:avLst/>
              </a:prstGeom>
              <a:noFill/>
              <a:ln w="0">
                <a:solidFill>
                  <a:srgbClr val="000000"/>
                </a:solidFill>
                <a:round/>
                <a:headEnd/>
                <a:tailEnd/>
              </a:ln>
            </p:spPr>
            <p:txBody>
              <a:bodyPr/>
              <a:lstStyle/>
              <a:p>
                <a:endParaRPr lang="en-GB"/>
              </a:p>
            </p:txBody>
          </p:sp>
          <p:sp>
            <p:nvSpPr>
              <p:cNvPr id="34194" name="Line 1171"/>
              <p:cNvSpPr>
                <a:spLocks noChangeShapeType="1"/>
              </p:cNvSpPr>
              <p:nvPr/>
            </p:nvSpPr>
            <p:spPr bwMode="auto">
              <a:xfrm flipV="1">
                <a:off x="4345" y="2880"/>
                <a:ext cx="0" cy="22"/>
              </a:xfrm>
              <a:prstGeom prst="line">
                <a:avLst/>
              </a:prstGeom>
              <a:noFill/>
              <a:ln w="0">
                <a:solidFill>
                  <a:srgbClr val="000000"/>
                </a:solidFill>
                <a:round/>
                <a:headEnd/>
                <a:tailEnd/>
              </a:ln>
            </p:spPr>
            <p:txBody>
              <a:bodyPr/>
              <a:lstStyle/>
              <a:p>
                <a:endParaRPr lang="en-GB"/>
              </a:p>
            </p:txBody>
          </p:sp>
          <p:sp>
            <p:nvSpPr>
              <p:cNvPr id="34195" name="Line 1172"/>
              <p:cNvSpPr>
                <a:spLocks noChangeShapeType="1"/>
              </p:cNvSpPr>
              <p:nvPr/>
            </p:nvSpPr>
            <p:spPr bwMode="auto">
              <a:xfrm flipV="1">
                <a:off x="4449" y="2880"/>
                <a:ext cx="0" cy="22"/>
              </a:xfrm>
              <a:prstGeom prst="line">
                <a:avLst/>
              </a:prstGeom>
              <a:noFill/>
              <a:ln w="0">
                <a:solidFill>
                  <a:srgbClr val="000000"/>
                </a:solidFill>
                <a:round/>
                <a:headEnd/>
                <a:tailEnd/>
              </a:ln>
            </p:spPr>
            <p:txBody>
              <a:bodyPr/>
              <a:lstStyle/>
              <a:p>
                <a:endParaRPr lang="en-GB"/>
              </a:p>
            </p:txBody>
          </p:sp>
          <p:sp>
            <p:nvSpPr>
              <p:cNvPr id="34196" name="Line 1173"/>
              <p:cNvSpPr>
                <a:spLocks noChangeShapeType="1"/>
              </p:cNvSpPr>
              <p:nvPr/>
            </p:nvSpPr>
            <p:spPr bwMode="auto">
              <a:xfrm flipV="1">
                <a:off x="4553" y="2880"/>
                <a:ext cx="0" cy="22"/>
              </a:xfrm>
              <a:prstGeom prst="line">
                <a:avLst/>
              </a:prstGeom>
              <a:noFill/>
              <a:ln w="0">
                <a:solidFill>
                  <a:srgbClr val="000000"/>
                </a:solidFill>
                <a:round/>
                <a:headEnd/>
                <a:tailEnd/>
              </a:ln>
            </p:spPr>
            <p:txBody>
              <a:bodyPr/>
              <a:lstStyle/>
              <a:p>
                <a:endParaRPr lang="en-GB"/>
              </a:p>
            </p:txBody>
          </p:sp>
          <p:sp>
            <p:nvSpPr>
              <p:cNvPr id="34197" name="Line 1174"/>
              <p:cNvSpPr>
                <a:spLocks noChangeShapeType="1"/>
              </p:cNvSpPr>
              <p:nvPr/>
            </p:nvSpPr>
            <p:spPr bwMode="auto">
              <a:xfrm flipV="1">
                <a:off x="4658" y="2880"/>
                <a:ext cx="0" cy="22"/>
              </a:xfrm>
              <a:prstGeom prst="line">
                <a:avLst/>
              </a:prstGeom>
              <a:noFill/>
              <a:ln w="0">
                <a:solidFill>
                  <a:srgbClr val="000000"/>
                </a:solidFill>
                <a:round/>
                <a:headEnd/>
                <a:tailEnd/>
              </a:ln>
            </p:spPr>
            <p:txBody>
              <a:bodyPr/>
              <a:lstStyle/>
              <a:p>
                <a:endParaRPr lang="en-GB"/>
              </a:p>
            </p:txBody>
          </p:sp>
          <p:sp>
            <p:nvSpPr>
              <p:cNvPr id="34198" name="Freeform 1175"/>
              <p:cNvSpPr>
                <a:spLocks/>
              </p:cNvSpPr>
              <p:nvPr/>
            </p:nvSpPr>
            <p:spPr bwMode="auto">
              <a:xfrm>
                <a:off x="536" y="1328"/>
                <a:ext cx="4070" cy="1475"/>
              </a:xfrm>
              <a:custGeom>
                <a:avLst/>
                <a:gdLst>
                  <a:gd name="T0" fmla="*/ 0 w 2339"/>
                  <a:gd name="T1" fmla="*/ 2147483647 h 848"/>
                  <a:gd name="T2" fmla="*/ 2147483647 w 2339"/>
                  <a:gd name="T3" fmla="*/ 2147483647 h 848"/>
                  <a:gd name="T4" fmla="*/ 2147483647 w 2339"/>
                  <a:gd name="T5" fmla="*/ 2147483647 h 848"/>
                  <a:gd name="T6" fmla="*/ 2147483647 w 2339"/>
                  <a:gd name="T7" fmla="*/ 2147483647 h 848"/>
                  <a:gd name="T8" fmla="*/ 2147483647 w 2339"/>
                  <a:gd name="T9" fmla="*/ 2147483647 h 848"/>
                  <a:gd name="T10" fmla="*/ 2147483647 w 2339"/>
                  <a:gd name="T11" fmla="*/ 2147483647 h 848"/>
                  <a:gd name="T12" fmla="*/ 2147483647 w 2339"/>
                  <a:gd name="T13" fmla="*/ 2147483647 h 848"/>
                  <a:gd name="T14" fmla="*/ 2147483647 w 2339"/>
                  <a:gd name="T15" fmla="*/ 2147483647 h 848"/>
                  <a:gd name="T16" fmla="*/ 2147483647 w 2339"/>
                  <a:gd name="T17" fmla="*/ 2147483647 h 848"/>
                  <a:gd name="T18" fmla="*/ 2147483647 w 2339"/>
                  <a:gd name="T19" fmla="*/ 2147483647 h 848"/>
                  <a:gd name="T20" fmla="*/ 2147483647 w 2339"/>
                  <a:gd name="T21" fmla="*/ 2147483647 h 848"/>
                  <a:gd name="T22" fmla="*/ 2147483647 w 2339"/>
                  <a:gd name="T23" fmla="*/ 2147483647 h 848"/>
                  <a:gd name="T24" fmla="*/ 2147483647 w 2339"/>
                  <a:gd name="T25" fmla="*/ 2147483647 h 848"/>
                  <a:gd name="T26" fmla="*/ 2147483647 w 2339"/>
                  <a:gd name="T27" fmla="*/ 2147483647 h 848"/>
                  <a:gd name="T28" fmla="*/ 2147483647 w 2339"/>
                  <a:gd name="T29" fmla="*/ 2147483647 h 848"/>
                  <a:gd name="T30" fmla="*/ 2147483647 w 2339"/>
                  <a:gd name="T31" fmla="*/ 2147483647 h 848"/>
                  <a:gd name="T32" fmla="*/ 2147483647 w 2339"/>
                  <a:gd name="T33" fmla="*/ 2147483647 h 848"/>
                  <a:gd name="T34" fmla="*/ 2147483647 w 2339"/>
                  <a:gd name="T35" fmla="*/ 2147483647 h 848"/>
                  <a:gd name="T36" fmla="*/ 2147483647 w 2339"/>
                  <a:gd name="T37" fmla="*/ 2147483647 h 848"/>
                  <a:gd name="T38" fmla="*/ 2147483647 w 2339"/>
                  <a:gd name="T39" fmla="*/ 2147483647 h 848"/>
                  <a:gd name="T40" fmla="*/ 2147483647 w 2339"/>
                  <a:gd name="T41" fmla="*/ 2147483647 h 848"/>
                  <a:gd name="T42" fmla="*/ 2147483647 w 2339"/>
                  <a:gd name="T43" fmla="*/ 2147483647 h 848"/>
                  <a:gd name="T44" fmla="*/ 2147483647 w 2339"/>
                  <a:gd name="T45" fmla="*/ 2147483647 h 848"/>
                  <a:gd name="T46" fmla="*/ 2147483647 w 2339"/>
                  <a:gd name="T47" fmla="*/ 2147483647 h 848"/>
                  <a:gd name="T48" fmla="*/ 2147483647 w 2339"/>
                  <a:gd name="T49" fmla="*/ 2147483647 h 848"/>
                  <a:gd name="T50" fmla="*/ 2147483647 w 2339"/>
                  <a:gd name="T51" fmla="*/ 2147483647 h 848"/>
                  <a:gd name="T52" fmla="*/ 2147483647 w 2339"/>
                  <a:gd name="T53" fmla="*/ 2147483647 h 848"/>
                  <a:gd name="T54" fmla="*/ 2147483647 w 2339"/>
                  <a:gd name="T55" fmla="*/ 2147483647 h 848"/>
                  <a:gd name="T56" fmla="*/ 2147483647 w 2339"/>
                  <a:gd name="T57" fmla="*/ 2147483647 h 848"/>
                  <a:gd name="T58" fmla="*/ 2147483647 w 2339"/>
                  <a:gd name="T59" fmla="*/ 2147483647 h 848"/>
                  <a:gd name="T60" fmla="*/ 2147483647 w 2339"/>
                  <a:gd name="T61" fmla="*/ 2147483647 h 848"/>
                  <a:gd name="T62" fmla="*/ 2147483647 w 2339"/>
                  <a:gd name="T63" fmla="*/ 2147483647 h 848"/>
                  <a:gd name="T64" fmla="*/ 2147483647 w 2339"/>
                  <a:gd name="T65" fmla="*/ 2147483647 h 848"/>
                  <a:gd name="T66" fmla="*/ 2147483647 w 2339"/>
                  <a:gd name="T67" fmla="*/ 2147483647 h 848"/>
                  <a:gd name="T68" fmla="*/ 2147483647 w 2339"/>
                  <a:gd name="T69" fmla="*/ 2147483647 h 848"/>
                  <a:gd name="T70" fmla="*/ 2147483647 w 2339"/>
                  <a:gd name="T71" fmla="*/ 2147483647 h 848"/>
                  <a:gd name="T72" fmla="*/ 2147483647 w 2339"/>
                  <a:gd name="T73" fmla="*/ 2147483647 h 848"/>
                  <a:gd name="T74" fmla="*/ 2147483647 w 2339"/>
                  <a:gd name="T75" fmla="*/ 0 h 848"/>
                  <a:gd name="T76" fmla="*/ 2147483647 w 2339"/>
                  <a:gd name="T77" fmla="*/ 2147483647 h 848"/>
                  <a:gd name="T78" fmla="*/ 2147483647 w 2339"/>
                  <a:gd name="T79" fmla="*/ 2147483647 h 84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339"/>
                  <a:gd name="T121" fmla="*/ 0 h 848"/>
                  <a:gd name="T122" fmla="*/ 2339 w 2339"/>
                  <a:gd name="T123" fmla="*/ 848 h 84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339" h="848">
                    <a:moveTo>
                      <a:pt x="0" y="845"/>
                    </a:moveTo>
                    <a:lnTo>
                      <a:pt x="60" y="848"/>
                    </a:lnTo>
                    <a:lnTo>
                      <a:pt x="120" y="833"/>
                    </a:lnTo>
                    <a:lnTo>
                      <a:pt x="180" y="806"/>
                    </a:lnTo>
                    <a:lnTo>
                      <a:pt x="240" y="788"/>
                    </a:lnTo>
                    <a:lnTo>
                      <a:pt x="300" y="766"/>
                    </a:lnTo>
                    <a:lnTo>
                      <a:pt x="360" y="755"/>
                    </a:lnTo>
                    <a:lnTo>
                      <a:pt x="420" y="743"/>
                    </a:lnTo>
                    <a:lnTo>
                      <a:pt x="480" y="703"/>
                    </a:lnTo>
                    <a:lnTo>
                      <a:pt x="540" y="676"/>
                    </a:lnTo>
                    <a:lnTo>
                      <a:pt x="600" y="638"/>
                    </a:lnTo>
                    <a:lnTo>
                      <a:pt x="660" y="702"/>
                    </a:lnTo>
                    <a:lnTo>
                      <a:pt x="720" y="519"/>
                    </a:lnTo>
                    <a:lnTo>
                      <a:pt x="780" y="445"/>
                    </a:lnTo>
                    <a:lnTo>
                      <a:pt x="840" y="417"/>
                    </a:lnTo>
                    <a:lnTo>
                      <a:pt x="900" y="384"/>
                    </a:lnTo>
                    <a:lnTo>
                      <a:pt x="960" y="381"/>
                    </a:lnTo>
                    <a:lnTo>
                      <a:pt x="1020" y="410"/>
                    </a:lnTo>
                    <a:lnTo>
                      <a:pt x="1080" y="444"/>
                    </a:lnTo>
                    <a:lnTo>
                      <a:pt x="1140" y="455"/>
                    </a:lnTo>
                    <a:lnTo>
                      <a:pt x="1199" y="482"/>
                    </a:lnTo>
                    <a:lnTo>
                      <a:pt x="1259" y="539"/>
                    </a:lnTo>
                    <a:lnTo>
                      <a:pt x="1319" y="559"/>
                    </a:lnTo>
                    <a:lnTo>
                      <a:pt x="1379" y="585"/>
                    </a:lnTo>
                    <a:lnTo>
                      <a:pt x="1439" y="546"/>
                    </a:lnTo>
                    <a:lnTo>
                      <a:pt x="1499" y="600"/>
                    </a:lnTo>
                    <a:lnTo>
                      <a:pt x="1559" y="597"/>
                    </a:lnTo>
                    <a:lnTo>
                      <a:pt x="1619" y="588"/>
                    </a:lnTo>
                    <a:lnTo>
                      <a:pt x="1679" y="573"/>
                    </a:lnTo>
                    <a:lnTo>
                      <a:pt x="1739" y="548"/>
                    </a:lnTo>
                    <a:lnTo>
                      <a:pt x="1799" y="500"/>
                    </a:lnTo>
                    <a:lnTo>
                      <a:pt x="1859" y="470"/>
                    </a:lnTo>
                    <a:lnTo>
                      <a:pt x="1919" y="395"/>
                    </a:lnTo>
                    <a:lnTo>
                      <a:pt x="1979" y="334"/>
                    </a:lnTo>
                    <a:lnTo>
                      <a:pt x="2039" y="277"/>
                    </a:lnTo>
                    <a:lnTo>
                      <a:pt x="2099" y="247"/>
                    </a:lnTo>
                    <a:lnTo>
                      <a:pt x="2159" y="141"/>
                    </a:lnTo>
                    <a:lnTo>
                      <a:pt x="2219" y="0"/>
                    </a:lnTo>
                    <a:lnTo>
                      <a:pt x="2279" y="50"/>
                    </a:lnTo>
                    <a:lnTo>
                      <a:pt x="2339" y="50"/>
                    </a:lnTo>
                  </a:path>
                </a:pathLst>
              </a:custGeom>
              <a:noFill/>
              <a:ln w="11113">
                <a:solidFill>
                  <a:srgbClr val="000080"/>
                </a:solidFill>
                <a:round/>
                <a:headEnd/>
                <a:tailEnd/>
              </a:ln>
            </p:spPr>
            <p:txBody>
              <a:bodyPr/>
              <a:lstStyle/>
              <a:p>
                <a:endParaRPr lang="en-GB"/>
              </a:p>
            </p:txBody>
          </p:sp>
          <p:sp>
            <p:nvSpPr>
              <p:cNvPr id="34199" name="Freeform 1176"/>
              <p:cNvSpPr>
                <a:spLocks/>
              </p:cNvSpPr>
              <p:nvPr/>
            </p:nvSpPr>
            <p:spPr bwMode="auto">
              <a:xfrm>
                <a:off x="640" y="2673"/>
                <a:ext cx="3966" cy="167"/>
              </a:xfrm>
              <a:custGeom>
                <a:avLst/>
                <a:gdLst>
                  <a:gd name="T0" fmla="*/ 0 w 2279"/>
                  <a:gd name="T1" fmla="*/ 2147483647 h 96"/>
                  <a:gd name="T2" fmla="*/ 2147483647 w 2279"/>
                  <a:gd name="T3" fmla="*/ 2147483647 h 96"/>
                  <a:gd name="T4" fmla="*/ 2147483647 w 2279"/>
                  <a:gd name="T5" fmla="*/ 2147483647 h 96"/>
                  <a:gd name="T6" fmla="*/ 2147483647 w 2279"/>
                  <a:gd name="T7" fmla="*/ 2147483647 h 96"/>
                  <a:gd name="T8" fmla="*/ 2147483647 w 2279"/>
                  <a:gd name="T9" fmla="*/ 2147483647 h 96"/>
                  <a:gd name="T10" fmla="*/ 2147483647 w 2279"/>
                  <a:gd name="T11" fmla="*/ 2147483647 h 96"/>
                  <a:gd name="T12" fmla="*/ 2147483647 w 2279"/>
                  <a:gd name="T13" fmla="*/ 2147483647 h 96"/>
                  <a:gd name="T14" fmla="*/ 2147483647 w 2279"/>
                  <a:gd name="T15" fmla="*/ 2147483647 h 96"/>
                  <a:gd name="T16" fmla="*/ 2147483647 w 2279"/>
                  <a:gd name="T17" fmla="*/ 2147483647 h 96"/>
                  <a:gd name="T18" fmla="*/ 2147483647 w 2279"/>
                  <a:gd name="T19" fmla="*/ 2147483647 h 96"/>
                  <a:gd name="T20" fmla="*/ 2147483647 w 2279"/>
                  <a:gd name="T21" fmla="*/ 2147483647 h 96"/>
                  <a:gd name="T22" fmla="*/ 2147483647 w 2279"/>
                  <a:gd name="T23" fmla="*/ 2147483647 h 96"/>
                  <a:gd name="T24" fmla="*/ 2147483647 w 2279"/>
                  <a:gd name="T25" fmla="*/ 2147483647 h 96"/>
                  <a:gd name="T26" fmla="*/ 2147483647 w 2279"/>
                  <a:gd name="T27" fmla="*/ 2147483647 h 96"/>
                  <a:gd name="T28" fmla="*/ 2147483647 w 2279"/>
                  <a:gd name="T29" fmla="*/ 2147483647 h 96"/>
                  <a:gd name="T30" fmla="*/ 2147483647 w 2279"/>
                  <a:gd name="T31" fmla="*/ 2147483647 h 96"/>
                  <a:gd name="T32" fmla="*/ 2147483647 w 2279"/>
                  <a:gd name="T33" fmla="*/ 2147483647 h 96"/>
                  <a:gd name="T34" fmla="*/ 2147483647 w 2279"/>
                  <a:gd name="T35" fmla="*/ 2147483647 h 96"/>
                  <a:gd name="T36" fmla="*/ 2147483647 w 2279"/>
                  <a:gd name="T37" fmla="*/ 2147483647 h 96"/>
                  <a:gd name="T38" fmla="*/ 2147483647 w 2279"/>
                  <a:gd name="T39" fmla="*/ 2147483647 h 96"/>
                  <a:gd name="T40" fmla="*/ 2147483647 w 2279"/>
                  <a:gd name="T41" fmla="*/ 2147483647 h 96"/>
                  <a:gd name="T42" fmla="*/ 2147483647 w 2279"/>
                  <a:gd name="T43" fmla="*/ 2147483647 h 96"/>
                  <a:gd name="T44" fmla="*/ 2147483647 w 2279"/>
                  <a:gd name="T45" fmla="*/ 2147483647 h 96"/>
                  <a:gd name="T46" fmla="*/ 2147483647 w 2279"/>
                  <a:gd name="T47" fmla="*/ 2147483647 h 96"/>
                  <a:gd name="T48" fmla="*/ 2147483647 w 2279"/>
                  <a:gd name="T49" fmla="*/ 2147483647 h 96"/>
                  <a:gd name="T50" fmla="*/ 2147483647 w 2279"/>
                  <a:gd name="T51" fmla="*/ 2147483647 h 96"/>
                  <a:gd name="T52" fmla="*/ 2147483647 w 2279"/>
                  <a:gd name="T53" fmla="*/ 2147483647 h 96"/>
                  <a:gd name="T54" fmla="*/ 2147483647 w 2279"/>
                  <a:gd name="T55" fmla="*/ 2147483647 h 96"/>
                  <a:gd name="T56" fmla="*/ 2147483647 w 2279"/>
                  <a:gd name="T57" fmla="*/ 2147483647 h 96"/>
                  <a:gd name="T58" fmla="*/ 2147483647 w 2279"/>
                  <a:gd name="T59" fmla="*/ 2147483647 h 96"/>
                  <a:gd name="T60" fmla="*/ 2147483647 w 2279"/>
                  <a:gd name="T61" fmla="*/ 2147483647 h 96"/>
                  <a:gd name="T62" fmla="*/ 2147483647 w 2279"/>
                  <a:gd name="T63" fmla="*/ 0 h 96"/>
                  <a:gd name="T64" fmla="*/ 2147483647 w 2279"/>
                  <a:gd name="T65" fmla="*/ 2147483647 h 96"/>
                  <a:gd name="T66" fmla="*/ 2147483647 w 2279"/>
                  <a:gd name="T67" fmla="*/ 2147483647 h 96"/>
                  <a:gd name="T68" fmla="*/ 2147483647 w 2279"/>
                  <a:gd name="T69" fmla="*/ 2147483647 h 96"/>
                  <a:gd name="T70" fmla="*/ 2147483647 w 2279"/>
                  <a:gd name="T71" fmla="*/ 2147483647 h 96"/>
                  <a:gd name="T72" fmla="*/ 2147483647 w 2279"/>
                  <a:gd name="T73" fmla="*/ 2147483647 h 96"/>
                  <a:gd name="T74" fmla="*/ 2147483647 w 2279"/>
                  <a:gd name="T75" fmla="*/ 2147483647 h 96"/>
                  <a:gd name="T76" fmla="*/ 2147483647 w 2279"/>
                  <a:gd name="T77" fmla="*/ 2147483647 h 9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2279"/>
                  <a:gd name="T118" fmla="*/ 0 h 96"/>
                  <a:gd name="T119" fmla="*/ 2279 w 2279"/>
                  <a:gd name="T120" fmla="*/ 96 h 9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2279" h="96">
                    <a:moveTo>
                      <a:pt x="0" y="91"/>
                    </a:moveTo>
                    <a:lnTo>
                      <a:pt x="60" y="84"/>
                    </a:lnTo>
                    <a:lnTo>
                      <a:pt x="120" y="93"/>
                    </a:lnTo>
                    <a:lnTo>
                      <a:pt x="180" y="96"/>
                    </a:lnTo>
                    <a:lnTo>
                      <a:pt x="240" y="87"/>
                    </a:lnTo>
                    <a:lnTo>
                      <a:pt x="300" y="79"/>
                    </a:lnTo>
                    <a:lnTo>
                      <a:pt x="360" y="85"/>
                    </a:lnTo>
                    <a:lnTo>
                      <a:pt x="420" y="79"/>
                    </a:lnTo>
                    <a:lnTo>
                      <a:pt x="480" y="82"/>
                    </a:lnTo>
                    <a:lnTo>
                      <a:pt x="540" y="81"/>
                    </a:lnTo>
                    <a:lnTo>
                      <a:pt x="600" y="76"/>
                    </a:lnTo>
                    <a:lnTo>
                      <a:pt x="660" y="93"/>
                    </a:lnTo>
                    <a:lnTo>
                      <a:pt x="720" y="80"/>
                    </a:lnTo>
                    <a:lnTo>
                      <a:pt x="780" y="81"/>
                    </a:lnTo>
                    <a:lnTo>
                      <a:pt x="840" y="79"/>
                    </a:lnTo>
                    <a:lnTo>
                      <a:pt x="900" y="79"/>
                    </a:lnTo>
                    <a:lnTo>
                      <a:pt x="960" y="69"/>
                    </a:lnTo>
                    <a:lnTo>
                      <a:pt x="1020" y="78"/>
                    </a:lnTo>
                    <a:lnTo>
                      <a:pt x="1080" y="43"/>
                    </a:lnTo>
                    <a:lnTo>
                      <a:pt x="1139" y="49"/>
                    </a:lnTo>
                    <a:lnTo>
                      <a:pt x="1199" y="25"/>
                    </a:lnTo>
                    <a:lnTo>
                      <a:pt x="1259" y="28"/>
                    </a:lnTo>
                    <a:lnTo>
                      <a:pt x="1319" y="41"/>
                    </a:lnTo>
                    <a:lnTo>
                      <a:pt x="1379" y="34"/>
                    </a:lnTo>
                    <a:lnTo>
                      <a:pt x="1439" y="27"/>
                    </a:lnTo>
                    <a:lnTo>
                      <a:pt x="1499" y="24"/>
                    </a:lnTo>
                    <a:lnTo>
                      <a:pt x="1559" y="23"/>
                    </a:lnTo>
                    <a:lnTo>
                      <a:pt x="1619" y="32"/>
                    </a:lnTo>
                    <a:lnTo>
                      <a:pt x="1679" y="40"/>
                    </a:lnTo>
                    <a:lnTo>
                      <a:pt x="1739" y="33"/>
                    </a:lnTo>
                    <a:lnTo>
                      <a:pt x="1799" y="16"/>
                    </a:lnTo>
                    <a:lnTo>
                      <a:pt x="1859" y="0"/>
                    </a:lnTo>
                    <a:lnTo>
                      <a:pt x="1919" y="25"/>
                    </a:lnTo>
                    <a:lnTo>
                      <a:pt x="1979" y="25"/>
                    </a:lnTo>
                    <a:lnTo>
                      <a:pt x="2039" y="12"/>
                    </a:lnTo>
                    <a:lnTo>
                      <a:pt x="2099" y="8"/>
                    </a:lnTo>
                    <a:lnTo>
                      <a:pt x="2159" y="12"/>
                    </a:lnTo>
                    <a:lnTo>
                      <a:pt x="2219" y="3"/>
                    </a:lnTo>
                    <a:lnTo>
                      <a:pt x="2279" y="8"/>
                    </a:lnTo>
                  </a:path>
                </a:pathLst>
              </a:custGeom>
              <a:noFill/>
              <a:ln w="11113">
                <a:solidFill>
                  <a:srgbClr val="FF00FF"/>
                </a:solidFill>
                <a:round/>
                <a:headEnd/>
                <a:tailEnd/>
              </a:ln>
            </p:spPr>
            <p:txBody>
              <a:bodyPr/>
              <a:lstStyle/>
              <a:p>
                <a:endParaRPr lang="en-GB"/>
              </a:p>
            </p:txBody>
          </p:sp>
          <p:sp>
            <p:nvSpPr>
              <p:cNvPr id="34200" name="Freeform 1177"/>
              <p:cNvSpPr>
                <a:spLocks/>
              </p:cNvSpPr>
              <p:nvPr/>
            </p:nvSpPr>
            <p:spPr bwMode="auto">
              <a:xfrm>
                <a:off x="4397" y="2615"/>
                <a:ext cx="209" cy="101"/>
              </a:xfrm>
              <a:custGeom>
                <a:avLst/>
                <a:gdLst>
                  <a:gd name="T0" fmla="*/ 0 w 120"/>
                  <a:gd name="T1" fmla="*/ 2147483647 h 58"/>
                  <a:gd name="T2" fmla="*/ 2147483647 w 120"/>
                  <a:gd name="T3" fmla="*/ 2147483647 h 58"/>
                  <a:gd name="T4" fmla="*/ 2147483647 w 120"/>
                  <a:gd name="T5" fmla="*/ 0 h 58"/>
                  <a:gd name="T6" fmla="*/ 0 60000 65536"/>
                  <a:gd name="T7" fmla="*/ 0 60000 65536"/>
                  <a:gd name="T8" fmla="*/ 0 60000 65536"/>
                  <a:gd name="T9" fmla="*/ 0 w 120"/>
                  <a:gd name="T10" fmla="*/ 0 h 58"/>
                  <a:gd name="T11" fmla="*/ 120 w 120"/>
                  <a:gd name="T12" fmla="*/ 58 h 58"/>
                </a:gdLst>
                <a:ahLst/>
                <a:cxnLst>
                  <a:cxn ang="T6">
                    <a:pos x="T0" y="T1"/>
                  </a:cxn>
                  <a:cxn ang="T7">
                    <a:pos x="T2" y="T3"/>
                  </a:cxn>
                  <a:cxn ang="T8">
                    <a:pos x="T4" y="T5"/>
                  </a:cxn>
                </a:cxnLst>
                <a:rect l="T9" t="T10" r="T11" b="T12"/>
                <a:pathLst>
                  <a:path w="120" h="58">
                    <a:moveTo>
                      <a:pt x="0" y="58"/>
                    </a:moveTo>
                    <a:lnTo>
                      <a:pt x="60" y="4"/>
                    </a:lnTo>
                    <a:lnTo>
                      <a:pt x="120" y="0"/>
                    </a:lnTo>
                  </a:path>
                </a:pathLst>
              </a:custGeom>
              <a:noFill/>
              <a:ln w="11113">
                <a:solidFill>
                  <a:srgbClr val="FFFF00"/>
                </a:solidFill>
                <a:round/>
                <a:headEnd/>
                <a:tailEnd/>
              </a:ln>
            </p:spPr>
            <p:txBody>
              <a:bodyPr/>
              <a:lstStyle/>
              <a:p>
                <a:endParaRPr lang="en-GB"/>
              </a:p>
            </p:txBody>
          </p:sp>
          <p:sp>
            <p:nvSpPr>
              <p:cNvPr id="34201" name="Freeform 1178"/>
              <p:cNvSpPr>
                <a:spLocks/>
              </p:cNvSpPr>
              <p:nvPr/>
            </p:nvSpPr>
            <p:spPr bwMode="auto">
              <a:xfrm>
                <a:off x="3979" y="2758"/>
                <a:ext cx="627" cy="111"/>
              </a:xfrm>
              <a:custGeom>
                <a:avLst/>
                <a:gdLst>
                  <a:gd name="T0" fmla="*/ 0 w 360"/>
                  <a:gd name="T1" fmla="*/ 2147483647 h 64"/>
                  <a:gd name="T2" fmla="*/ 2147483647 w 360"/>
                  <a:gd name="T3" fmla="*/ 2147483647 h 64"/>
                  <a:gd name="T4" fmla="*/ 2147483647 w 360"/>
                  <a:gd name="T5" fmla="*/ 2147483647 h 64"/>
                  <a:gd name="T6" fmla="*/ 2147483647 w 360"/>
                  <a:gd name="T7" fmla="*/ 2147483647 h 64"/>
                  <a:gd name="T8" fmla="*/ 2147483647 w 360"/>
                  <a:gd name="T9" fmla="*/ 2147483647 h 64"/>
                  <a:gd name="T10" fmla="*/ 2147483647 w 360"/>
                  <a:gd name="T11" fmla="*/ 0 h 64"/>
                  <a:gd name="T12" fmla="*/ 2147483647 w 360"/>
                  <a:gd name="T13" fmla="*/ 0 h 64"/>
                  <a:gd name="T14" fmla="*/ 0 60000 65536"/>
                  <a:gd name="T15" fmla="*/ 0 60000 65536"/>
                  <a:gd name="T16" fmla="*/ 0 60000 65536"/>
                  <a:gd name="T17" fmla="*/ 0 60000 65536"/>
                  <a:gd name="T18" fmla="*/ 0 60000 65536"/>
                  <a:gd name="T19" fmla="*/ 0 60000 65536"/>
                  <a:gd name="T20" fmla="*/ 0 60000 65536"/>
                  <a:gd name="T21" fmla="*/ 0 w 360"/>
                  <a:gd name="T22" fmla="*/ 0 h 64"/>
                  <a:gd name="T23" fmla="*/ 360 w 360"/>
                  <a:gd name="T24" fmla="*/ 64 h 6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0" h="64">
                    <a:moveTo>
                      <a:pt x="0" y="64"/>
                    </a:moveTo>
                    <a:lnTo>
                      <a:pt x="60" y="58"/>
                    </a:lnTo>
                    <a:lnTo>
                      <a:pt x="120" y="47"/>
                    </a:lnTo>
                    <a:lnTo>
                      <a:pt x="180" y="35"/>
                    </a:lnTo>
                    <a:lnTo>
                      <a:pt x="240" y="23"/>
                    </a:lnTo>
                    <a:lnTo>
                      <a:pt x="300" y="0"/>
                    </a:lnTo>
                    <a:lnTo>
                      <a:pt x="360" y="0"/>
                    </a:lnTo>
                  </a:path>
                </a:pathLst>
              </a:custGeom>
              <a:noFill/>
              <a:ln w="11113">
                <a:solidFill>
                  <a:srgbClr val="00FFFF"/>
                </a:solidFill>
                <a:round/>
                <a:headEnd/>
                <a:tailEnd/>
              </a:ln>
            </p:spPr>
            <p:txBody>
              <a:bodyPr/>
              <a:lstStyle/>
              <a:p>
                <a:endParaRPr lang="en-GB"/>
              </a:p>
            </p:txBody>
          </p:sp>
          <p:sp>
            <p:nvSpPr>
              <p:cNvPr id="34202" name="Freeform 1179"/>
              <p:cNvSpPr>
                <a:spLocks/>
              </p:cNvSpPr>
              <p:nvPr/>
            </p:nvSpPr>
            <p:spPr bwMode="auto">
              <a:xfrm>
                <a:off x="536" y="832"/>
                <a:ext cx="4070" cy="1966"/>
              </a:xfrm>
              <a:custGeom>
                <a:avLst/>
                <a:gdLst>
                  <a:gd name="T0" fmla="*/ 0 w 2339"/>
                  <a:gd name="T1" fmla="*/ 2147483647 h 1130"/>
                  <a:gd name="T2" fmla="*/ 2147483647 w 2339"/>
                  <a:gd name="T3" fmla="*/ 2147483647 h 1130"/>
                  <a:gd name="T4" fmla="*/ 2147483647 w 2339"/>
                  <a:gd name="T5" fmla="*/ 2147483647 h 1130"/>
                  <a:gd name="T6" fmla="*/ 2147483647 w 2339"/>
                  <a:gd name="T7" fmla="*/ 2147483647 h 1130"/>
                  <a:gd name="T8" fmla="*/ 2147483647 w 2339"/>
                  <a:gd name="T9" fmla="*/ 2147483647 h 1130"/>
                  <a:gd name="T10" fmla="*/ 2147483647 w 2339"/>
                  <a:gd name="T11" fmla="*/ 2147483647 h 1130"/>
                  <a:gd name="T12" fmla="*/ 2147483647 w 2339"/>
                  <a:gd name="T13" fmla="*/ 2147483647 h 1130"/>
                  <a:gd name="T14" fmla="*/ 2147483647 w 2339"/>
                  <a:gd name="T15" fmla="*/ 2147483647 h 1130"/>
                  <a:gd name="T16" fmla="*/ 2147483647 w 2339"/>
                  <a:gd name="T17" fmla="*/ 2147483647 h 1130"/>
                  <a:gd name="T18" fmla="*/ 2147483647 w 2339"/>
                  <a:gd name="T19" fmla="*/ 2147483647 h 1130"/>
                  <a:gd name="T20" fmla="*/ 2147483647 w 2339"/>
                  <a:gd name="T21" fmla="*/ 2147483647 h 1130"/>
                  <a:gd name="T22" fmla="*/ 2147483647 w 2339"/>
                  <a:gd name="T23" fmla="*/ 2147483647 h 1130"/>
                  <a:gd name="T24" fmla="*/ 2147483647 w 2339"/>
                  <a:gd name="T25" fmla="*/ 2147483647 h 1130"/>
                  <a:gd name="T26" fmla="*/ 2147483647 w 2339"/>
                  <a:gd name="T27" fmla="*/ 2147483647 h 1130"/>
                  <a:gd name="T28" fmla="*/ 2147483647 w 2339"/>
                  <a:gd name="T29" fmla="*/ 2147483647 h 1130"/>
                  <a:gd name="T30" fmla="*/ 2147483647 w 2339"/>
                  <a:gd name="T31" fmla="*/ 2147483647 h 1130"/>
                  <a:gd name="T32" fmla="*/ 2147483647 w 2339"/>
                  <a:gd name="T33" fmla="*/ 2147483647 h 1130"/>
                  <a:gd name="T34" fmla="*/ 2147483647 w 2339"/>
                  <a:gd name="T35" fmla="*/ 2147483647 h 1130"/>
                  <a:gd name="T36" fmla="*/ 2147483647 w 2339"/>
                  <a:gd name="T37" fmla="*/ 2147483647 h 1130"/>
                  <a:gd name="T38" fmla="*/ 2147483647 w 2339"/>
                  <a:gd name="T39" fmla="*/ 2147483647 h 1130"/>
                  <a:gd name="T40" fmla="*/ 2147483647 w 2339"/>
                  <a:gd name="T41" fmla="*/ 2147483647 h 1130"/>
                  <a:gd name="T42" fmla="*/ 2147483647 w 2339"/>
                  <a:gd name="T43" fmla="*/ 2147483647 h 1130"/>
                  <a:gd name="T44" fmla="*/ 2147483647 w 2339"/>
                  <a:gd name="T45" fmla="*/ 2147483647 h 1130"/>
                  <a:gd name="T46" fmla="*/ 2147483647 w 2339"/>
                  <a:gd name="T47" fmla="*/ 2147483647 h 1130"/>
                  <a:gd name="T48" fmla="*/ 2147483647 w 2339"/>
                  <a:gd name="T49" fmla="*/ 2147483647 h 1130"/>
                  <a:gd name="T50" fmla="*/ 2147483647 w 2339"/>
                  <a:gd name="T51" fmla="*/ 2147483647 h 1130"/>
                  <a:gd name="T52" fmla="*/ 2147483647 w 2339"/>
                  <a:gd name="T53" fmla="*/ 2147483647 h 1130"/>
                  <a:gd name="T54" fmla="*/ 2147483647 w 2339"/>
                  <a:gd name="T55" fmla="*/ 2147483647 h 1130"/>
                  <a:gd name="T56" fmla="*/ 2147483647 w 2339"/>
                  <a:gd name="T57" fmla="*/ 2147483647 h 1130"/>
                  <a:gd name="T58" fmla="*/ 2147483647 w 2339"/>
                  <a:gd name="T59" fmla="*/ 2147483647 h 1130"/>
                  <a:gd name="T60" fmla="*/ 2147483647 w 2339"/>
                  <a:gd name="T61" fmla="*/ 2147483647 h 1130"/>
                  <a:gd name="T62" fmla="*/ 2147483647 w 2339"/>
                  <a:gd name="T63" fmla="*/ 2147483647 h 1130"/>
                  <a:gd name="T64" fmla="*/ 2147483647 w 2339"/>
                  <a:gd name="T65" fmla="*/ 2147483647 h 1130"/>
                  <a:gd name="T66" fmla="*/ 2147483647 w 2339"/>
                  <a:gd name="T67" fmla="*/ 2147483647 h 1130"/>
                  <a:gd name="T68" fmla="*/ 2147483647 w 2339"/>
                  <a:gd name="T69" fmla="*/ 2147483647 h 1130"/>
                  <a:gd name="T70" fmla="*/ 2147483647 w 2339"/>
                  <a:gd name="T71" fmla="*/ 2147483647 h 1130"/>
                  <a:gd name="T72" fmla="*/ 2147483647 w 2339"/>
                  <a:gd name="T73" fmla="*/ 2147483647 h 1130"/>
                  <a:gd name="T74" fmla="*/ 2147483647 w 2339"/>
                  <a:gd name="T75" fmla="*/ 2147483647 h 1130"/>
                  <a:gd name="T76" fmla="*/ 2147483647 w 2339"/>
                  <a:gd name="T77" fmla="*/ 0 h 1130"/>
                  <a:gd name="T78" fmla="*/ 2147483647 w 2339"/>
                  <a:gd name="T79" fmla="*/ 0 h 113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339"/>
                  <a:gd name="T121" fmla="*/ 0 h 1130"/>
                  <a:gd name="T122" fmla="*/ 2339 w 2339"/>
                  <a:gd name="T123" fmla="*/ 1130 h 113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339" h="1130">
                    <a:moveTo>
                      <a:pt x="0" y="1130"/>
                    </a:moveTo>
                    <a:lnTo>
                      <a:pt x="60" y="1105"/>
                    </a:lnTo>
                    <a:lnTo>
                      <a:pt x="120" y="1083"/>
                    </a:lnTo>
                    <a:lnTo>
                      <a:pt x="180" y="1065"/>
                    </a:lnTo>
                    <a:lnTo>
                      <a:pt x="240" y="1050"/>
                    </a:lnTo>
                    <a:lnTo>
                      <a:pt x="300" y="1018"/>
                    </a:lnTo>
                    <a:lnTo>
                      <a:pt x="360" y="1001"/>
                    </a:lnTo>
                    <a:lnTo>
                      <a:pt x="420" y="994"/>
                    </a:lnTo>
                    <a:lnTo>
                      <a:pt x="480" y="949"/>
                    </a:lnTo>
                    <a:lnTo>
                      <a:pt x="540" y="924"/>
                    </a:lnTo>
                    <a:lnTo>
                      <a:pt x="600" y="885"/>
                    </a:lnTo>
                    <a:lnTo>
                      <a:pt x="660" y="944"/>
                    </a:lnTo>
                    <a:lnTo>
                      <a:pt x="720" y="778"/>
                    </a:lnTo>
                    <a:lnTo>
                      <a:pt x="780" y="691"/>
                    </a:lnTo>
                    <a:lnTo>
                      <a:pt x="840" y="664"/>
                    </a:lnTo>
                    <a:lnTo>
                      <a:pt x="900" y="629"/>
                    </a:lnTo>
                    <a:lnTo>
                      <a:pt x="960" y="625"/>
                    </a:lnTo>
                    <a:lnTo>
                      <a:pt x="1020" y="645"/>
                    </a:lnTo>
                    <a:lnTo>
                      <a:pt x="1080" y="688"/>
                    </a:lnTo>
                    <a:lnTo>
                      <a:pt x="1140" y="664"/>
                    </a:lnTo>
                    <a:lnTo>
                      <a:pt x="1199" y="697"/>
                    </a:lnTo>
                    <a:lnTo>
                      <a:pt x="1259" y="730"/>
                    </a:lnTo>
                    <a:lnTo>
                      <a:pt x="1319" y="753"/>
                    </a:lnTo>
                    <a:lnTo>
                      <a:pt x="1379" y="793"/>
                    </a:lnTo>
                    <a:lnTo>
                      <a:pt x="1439" y="746"/>
                    </a:lnTo>
                    <a:lnTo>
                      <a:pt x="1499" y="793"/>
                    </a:lnTo>
                    <a:lnTo>
                      <a:pt x="1559" y="787"/>
                    </a:lnTo>
                    <a:lnTo>
                      <a:pt x="1619" y="777"/>
                    </a:lnTo>
                    <a:lnTo>
                      <a:pt x="1679" y="771"/>
                    </a:lnTo>
                    <a:lnTo>
                      <a:pt x="1739" y="754"/>
                    </a:lnTo>
                    <a:lnTo>
                      <a:pt x="1799" y="699"/>
                    </a:lnTo>
                    <a:lnTo>
                      <a:pt x="1859" y="651"/>
                    </a:lnTo>
                    <a:lnTo>
                      <a:pt x="1919" y="560"/>
                    </a:lnTo>
                    <a:lnTo>
                      <a:pt x="1979" y="519"/>
                    </a:lnTo>
                    <a:lnTo>
                      <a:pt x="2039" y="457"/>
                    </a:lnTo>
                    <a:lnTo>
                      <a:pt x="2099" y="401"/>
                    </a:lnTo>
                    <a:lnTo>
                      <a:pt x="2159" y="281"/>
                    </a:lnTo>
                    <a:lnTo>
                      <a:pt x="2219" y="37"/>
                    </a:lnTo>
                    <a:lnTo>
                      <a:pt x="2279" y="0"/>
                    </a:lnTo>
                    <a:lnTo>
                      <a:pt x="2339" y="0"/>
                    </a:lnTo>
                  </a:path>
                </a:pathLst>
              </a:custGeom>
              <a:noFill/>
              <a:ln w="11113">
                <a:solidFill>
                  <a:srgbClr val="800080"/>
                </a:solidFill>
                <a:round/>
                <a:headEnd/>
                <a:tailEnd/>
              </a:ln>
            </p:spPr>
            <p:txBody>
              <a:bodyPr/>
              <a:lstStyle/>
              <a:p>
                <a:endParaRPr lang="en-GB"/>
              </a:p>
            </p:txBody>
          </p:sp>
          <p:sp>
            <p:nvSpPr>
              <p:cNvPr id="34203" name="Freeform 1180"/>
              <p:cNvSpPr>
                <a:spLocks/>
              </p:cNvSpPr>
              <p:nvPr/>
            </p:nvSpPr>
            <p:spPr bwMode="auto">
              <a:xfrm>
                <a:off x="518" y="2780"/>
                <a:ext cx="35" cy="35"/>
              </a:xfrm>
              <a:custGeom>
                <a:avLst/>
                <a:gdLst>
                  <a:gd name="T0" fmla="*/ 18 w 35"/>
                  <a:gd name="T1" fmla="*/ 0 h 35"/>
                  <a:gd name="T2" fmla="*/ 35 w 35"/>
                  <a:gd name="T3" fmla="*/ 18 h 35"/>
                  <a:gd name="T4" fmla="*/ 18 w 35"/>
                  <a:gd name="T5" fmla="*/ 35 h 35"/>
                  <a:gd name="T6" fmla="*/ 0 w 35"/>
                  <a:gd name="T7" fmla="*/ 18 h 35"/>
                  <a:gd name="T8" fmla="*/ 18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8" y="0"/>
                    </a:moveTo>
                    <a:lnTo>
                      <a:pt x="35" y="18"/>
                    </a:lnTo>
                    <a:lnTo>
                      <a:pt x="18" y="35"/>
                    </a:lnTo>
                    <a:lnTo>
                      <a:pt x="0" y="18"/>
                    </a:lnTo>
                    <a:lnTo>
                      <a:pt x="18" y="0"/>
                    </a:lnTo>
                    <a:close/>
                  </a:path>
                </a:pathLst>
              </a:custGeom>
              <a:solidFill>
                <a:srgbClr val="000080"/>
              </a:solidFill>
              <a:ln w="11113">
                <a:solidFill>
                  <a:srgbClr val="000080"/>
                </a:solidFill>
                <a:round/>
                <a:headEnd/>
                <a:tailEnd/>
              </a:ln>
            </p:spPr>
            <p:txBody>
              <a:bodyPr/>
              <a:lstStyle/>
              <a:p>
                <a:endParaRPr lang="en-GB"/>
              </a:p>
            </p:txBody>
          </p:sp>
          <p:sp>
            <p:nvSpPr>
              <p:cNvPr id="34204" name="Freeform 1181"/>
              <p:cNvSpPr>
                <a:spLocks/>
              </p:cNvSpPr>
              <p:nvPr/>
            </p:nvSpPr>
            <p:spPr bwMode="auto">
              <a:xfrm>
                <a:off x="623" y="2786"/>
                <a:ext cx="35" cy="34"/>
              </a:xfrm>
              <a:custGeom>
                <a:avLst/>
                <a:gdLst>
                  <a:gd name="T0" fmla="*/ 17 w 35"/>
                  <a:gd name="T1" fmla="*/ 0 h 34"/>
                  <a:gd name="T2" fmla="*/ 35 w 35"/>
                  <a:gd name="T3" fmla="*/ 17 h 34"/>
                  <a:gd name="T4" fmla="*/ 17 w 35"/>
                  <a:gd name="T5" fmla="*/ 34 h 34"/>
                  <a:gd name="T6" fmla="*/ 0 w 35"/>
                  <a:gd name="T7" fmla="*/ 17 h 34"/>
                  <a:gd name="T8" fmla="*/ 17 w 35"/>
                  <a:gd name="T9" fmla="*/ 0 h 34"/>
                  <a:gd name="T10" fmla="*/ 0 60000 65536"/>
                  <a:gd name="T11" fmla="*/ 0 60000 65536"/>
                  <a:gd name="T12" fmla="*/ 0 60000 65536"/>
                  <a:gd name="T13" fmla="*/ 0 60000 65536"/>
                  <a:gd name="T14" fmla="*/ 0 60000 65536"/>
                  <a:gd name="T15" fmla="*/ 0 w 35"/>
                  <a:gd name="T16" fmla="*/ 0 h 34"/>
                  <a:gd name="T17" fmla="*/ 35 w 35"/>
                  <a:gd name="T18" fmla="*/ 34 h 34"/>
                </a:gdLst>
                <a:ahLst/>
                <a:cxnLst>
                  <a:cxn ang="T10">
                    <a:pos x="T0" y="T1"/>
                  </a:cxn>
                  <a:cxn ang="T11">
                    <a:pos x="T2" y="T3"/>
                  </a:cxn>
                  <a:cxn ang="T12">
                    <a:pos x="T4" y="T5"/>
                  </a:cxn>
                  <a:cxn ang="T13">
                    <a:pos x="T6" y="T7"/>
                  </a:cxn>
                  <a:cxn ang="T14">
                    <a:pos x="T8" y="T9"/>
                  </a:cxn>
                </a:cxnLst>
                <a:rect l="T15" t="T16" r="T17" b="T18"/>
                <a:pathLst>
                  <a:path w="35" h="34">
                    <a:moveTo>
                      <a:pt x="17" y="0"/>
                    </a:moveTo>
                    <a:lnTo>
                      <a:pt x="35" y="17"/>
                    </a:lnTo>
                    <a:lnTo>
                      <a:pt x="17" y="34"/>
                    </a:lnTo>
                    <a:lnTo>
                      <a:pt x="0" y="17"/>
                    </a:lnTo>
                    <a:lnTo>
                      <a:pt x="17" y="0"/>
                    </a:lnTo>
                    <a:close/>
                  </a:path>
                </a:pathLst>
              </a:custGeom>
              <a:solidFill>
                <a:srgbClr val="000080"/>
              </a:solidFill>
              <a:ln w="11113">
                <a:solidFill>
                  <a:srgbClr val="000080"/>
                </a:solidFill>
                <a:round/>
                <a:headEnd/>
                <a:tailEnd/>
              </a:ln>
            </p:spPr>
            <p:txBody>
              <a:bodyPr/>
              <a:lstStyle/>
              <a:p>
                <a:endParaRPr lang="en-GB"/>
              </a:p>
            </p:txBody>
          </p:sp>
          <p:sp>
            <p:nvSpPr>
              <p:cNvPr id="34205" name="Freeform 1182"/>
              <p:cNvSpPr>
                <a:spLocks/>
              </p:cNvSpPr>
              <p:nvPr/>
            </p:nvSpPr>
            <p:spPr bwMode="auto">
              <a:xfrm>
                <a:off x="727" y="2760"/>
                <a:ext cx="35" cy="34"/>
              </a:xfrm>
              <a:custGeom>
                <a:avLst/>
                <a:gdLst>
                  <a:gd name="T0" fmla="*/ 18 w 35"/>
                  <a:gd name="T1" fmla="*/ 0 h 34"/>
                  <a:gd name="T2" fmla="*/ 35 w 35"/>
                  <a:gd name="T3" fmla="*/ 17 h 34"/>
                  <a:gd name="T4" fmla="*/ 18 w 35"/>
                  <a:gd name="T5" fmla="*/ 34 h 34"/>
                  <a:gd name="T6" fmla="*/ 0 w 35"/>
                  <a:gd name="T7" fmla="*/ 17 h 34"/>
                  <a:gd name="T8" fmla="*/ 18 w 35"/>
                  <a:gd name="T9" fmla="*/ 0 h 34"/>
                  <a:gd name="T10" fmla="*/ 0 60000 65536"/>
                  <a:gd name="T11" fmla="*/ 0 60000 65536"/>
                  <a:gd name="T12" fmla="*/ 0 60000 65536"/>
                  <a:gd name="T13" fmla="*/ 0 60000 65536"/>
                  <a:gd name="T14" fmla="*/ 0 60000 65536"/>
                  <a:gd name="T15" fmla="*/ 0 w 35"/>
                  <a:gd name="T16" fmla="*/ 0 h 34"/>
                  <a:gd name="T17" fmla="*/ 35 w 35"/>
                  <a:gd name="T18" fmla="*/ 34 h 34"/>
                </a:gdLst>
                <a:ahLst/>
                <a:cxnLst>
                  <a:cxn ang="T10">
                    <a:pos x="T0" y="T1"/>
                  </a:cxn>
                  <a:cxn ang="T11">
                    <a:pos x="T2" y="T3"/>
                  </a:cxn>
                  <a:cxn ang="T12">
                    <a:pos x="T4" y="T5"/>
                  </a:cxn>
                  <a:cxn ang="T13">
                    <a:pos x="T6" y="T7"/>
                  </a:cxn>
                  <a:cxn ang="T14">
                    <a:pos x="T8" y="T9"/>
                  </a:cxn>
                </a:cxnLst>
                <a:rect l="T15" t="T16" r="T17" b="T18"/>
                <a:pathLst>
                  <a:path w="35" h="34">
                    <a:moveTo>
                      <a:pt x="18" y="0"/>
                    </a:moveTo>
                    <a:lnTo>
                      <a:pt x="35" y="17"/>
                    </a:lnTo>
                    <a:lnTo>
                      <a:pt x="18" y="34"/>
                    </a:lnTo>
                    <a:lnTo>
                      <a:pt x="0" y="17"/>
                    </a:lnTo>
                    <a:lnTo>
                      <a:pt x="18" y="0"/>
                    </a:lnTo>
                    <a:close/>
                  </a:path>
                </a:pathLst>
              </a:custGeom>
              <a:solidFill>
                <a:srgbClr val="000080"/>
              </a:solidFill>
              <a:ln w="11113">
                <a:solidFill>
                  <a:srgbClr val="000080"/>
                </a:solidFill>
                <a:round/>
                <a:headEnd/>
                <a:tailEnd/>
              </a:ln>
            </p:spPr>
            <p:txBody>
              <a:bodyPr/>
              <a:lstStyle/>
              <a:p>
                <a:endParaRPr lang="en-GB"/>
              </a:p>
            </p:txBody>
          </p:sp>
          <p:sp>
            <p:nvSpPr>
              <p:cNvPr id="34206" name="Freeform 1183"/>
              <p:cNvSpPr>
                <a:spLocks/>
              </p:cNvSpPr>
              <p:nvPr/>
            </p:nvSpPr>
            <p:spPr bwMode="auto">
              <a:xfrm>
                <a:off x="832" y="2713"/>
                <a:ext cx="34" cy="34"/>
              </a:xfrm>
              <a:custGeom>
                <a:avLst/>
                <a:gdLst>
                  <a:gd name="T0" fmla="*/ 17 w 34"/>
                  <a:gd name="T1" fmla="*/ 0 h 34"/>
                  <a:gd name="T2" fmla="*/ 34 w 34"/>
                  <a:gd name="T3" fmla="*/ 17 h 34"/>
                  <a:gd name="T4" fmla="*/ 17 w 34"/>
                  <a:gd name="T5" fmla="*/ 34 h 34"/>
                  <a:gd name="T6" fmla="*/ 0 w 34"/>
                  <a:gd name="T7" fmla="*/ 17 h 34"/>
                  <a:gd name="T8" fmla="*/ 17 w 34"/>
                  <a:gd name="T9" fmla="*/ 0 h 34"/>
                  <a:gd name="T10" fmla="*/ 0 60000 65536"/>
                  <a:gd name="T11" fmla="*/ 0 60000 65536"/>
                  <a:gd name="T12" fmla="*/ 0 60000 65536"/>
                  <a:gd name="T13" fmla="*/ 0 60000 65536"/>
                  <a:gd name="T14" fmla="*/ 0 60000 65536"/>
                  <a:gd name="T15" fmla="*/ 0 w 34"/>
                  <a:gd name="T16" fmla="*/ 0 h 34"/>
                  <a:gd name="T17" fmla="*/ 34 w 34"/>
                  <a:gd name="T18" fmla="*/ 34 h 34"/>
                </a:gdLst>
                <a:ahLst/>
                <a:cxnLst>
                  <a:cxn ang="T10">
                    <a:pos x="T0" y="T1"/>
                  </a:cxn>
                  <a:cxn ang="T11">
                    <a:pos x="T2" y="T3"/>
                  </a:cxn>
                  <a:cxn ang="T12">
                    <a:pos x="T4" y="T5"/>
                  </a:cxn>
                  <a:cxn ang="T13">
                    <a:pos x="T6" y="T7"/>
                  </a:cxn>
                  <a:cxn ang="T14">
                    <a:pos x="T8" y="T9"/>
                  </a:cxn>
                </a:cxnLst>
                <a:rect l="T15" t="T16" r="T17" b="T18"/>
                <a:pathLst>
                  <a:path w="34" h="34">
                    <a:moveTo>
                      <a:pt x="17" y="0"/>
                    </a:moveTo>
                    <a:lnTo>
                      <a:pt x="34" y="17"/>
                    </a:lnTo>
                    <a:lnTo>
                      <a:pt x="17" y="34"/>
                    </a:lnTo>
                    <a:lnTo>
                      <a:pt x="0" y="17"/>
                    </a:lnTo>
                    <a:lnTo>
                      <a:pt x="17" y="0"/>
                    </a:lnTo>
                    <a:close/>
                  </a:path>
                </a:pathLst>
              </a:custGeom>
              <a:solidFill>
                <a:srgbClr val="000080"/>
              </a:solidFill>
              <a:ln w="11113">
                <a:solidFill>
                  <a:srgbClr val="000080"/>
                </a:solidFill>
                <a:round/>
                <a:headEnd/>
                <a:tailEnd/>
              </a:ln>
            </p:spPr>
            <p:txBody>
              <a:bodyPr/>
              <a:lstStyle/>
              <a:p>
                <a:endParaRPr lang="en-GB"/>
              </a:p>
            </p:txBody>
          </p:sp>
          <p:sp>
            <p:nvSpPr>
              <p:cNvPr id="34207" name="Freeform 1184"/>
              <p:cNvSpPr>
                <a:spLocks/>
              </p:cNvSpPr>
              <p:nvPr/>
            </p:nvSpPr>
            <p:spPr bwMode="auto">
              <a:xfrm>
                <a:off x="936" y="2681"/>
                <a:ext cx="35" cy="35"/>
              </a:xfrm>
              <a:custGeom>
                <a:avLst/>
                <a:gdLst>
                  <a:gd name="T0" fmla="*/ 17 w 35"/>
                  <a:gd name="T1" fmla="*/ 0 h 35"/>
                  <a:gd name="T2" fmla="*/ 35 w 35"/>
                  <a:gd name="T3" fmla="*/ 18 h 35"/>
                  <a:gd name="T4" fmla="*/ 17 w 35"/>
                  <a:gd name="T5" fmla="*/ 35 h 35"/>
                  <a:gd name="T6" fmla="*/ 0 w 35"/>
                  <a:gd name="T7" fmla="*/ 18 h 35"/>
                  <a:gd name="T8" fmla="*/ 17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7" y="0"/>
                    </a:moveTo>
                    <a:lnTo>
                      <a:pt x="35" y="18"/>
                    </a:lnTo>
                    <a:lnTo>
                      <a:pt x="17" y="35"/>
                    </a:lnTo>
                    <a:lnTo>
                      <a:pt x="0" y="18"/>
                    </a:lnTo>
                    <a:lnTo>
                      <a:pt x="17" y="0"/>
                    </a:lnTo>
                    <a:close/>
                  </a:path>
                </a:pathLst>
              </a:custGeom>
              <a:solidFill>
                <a:srgbClr val="000080"/>
              </a:solidFill>
              <a:ln w="11113">
                <a:solidFill>
                  <a:srgbClr val="000080"/>
                </a:solidFill>
                <a:round/>
                <a:headEnd/>
                <a:tailEnd/>
              </a:ln>
            </p:spPr>
            <p:txBody>
              <a:bodyPr/>
              <a:lstStyle/>
              <a:p>
                <a:endParaRPr lang="en-GB"/>
              </a:p>
            </p:txBody>
          </p:sp>
          <p:sp>
            <p:nvSpPr>
              <p:cNvPr id="34208" name="Freeform 1185"/>
              <p:cNvSpPr>
                <a:spLocks/>
              </p:cNvSpPr>
              <p:nvPr/>
            </p:nvSpPr>
            <p:spPr bwMode="auto">
              <a:xfrm>
                <a:off x="1040" y="2643"/>
                <a:ext cx="35" cy="35"/>
              </a:xfrm>
              <a:custGeom>
                <a:avLst/>
                <a:gdLst>
                  <a:gd name="T0" fmla="*/ 18 w 35"/>
                  <a:gd name="T1" fmla="*/ 0 h 35"/>
                  <a:gd name="T2" fmla="*/ 35 w 35"/>
                  <a:gd name="T3" fmla="*/ 17 h 35"/>
                  <a:gd name="T4" fmla="*/ 18 w 35"/>
                  <a:gd name="T5" fmla="*/ 35 h 35"/>
                  <a:gd name="T6" fmla="*/ 0 w 35"/>
                  <a:gd name="T7" fmla="*/ 17 h 35"/>
                  <a:gd name="T8" fmla="*/ 18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8" y="0"/>
                    </a:moveTo>
                    <a:lnTo>
                      <a:pt x="35" y="17"/>
                    </a:lnTo>
                    <a:lnTo>
                      <a:pt x="18" y="35"/>
                    </a:lnTo>
                    <a:lnTo>
                      <a:pt x="0" y="17"/>
                    </a:lnTo>
                    <a:lnTo>
                      <a:pt x="18" y="0"/>
                    </a:lnTo>
                    <a:close/>
                  </a:path>
                </a:pathLst>
              </a:custGeom>
              <a:solidFill>
                <a:srgbClr val="000080"/>
              </a:solidFill>
              <a:ln w="11113">
                <a:solidFill>
                  <a:srgbClr val="000080"/>
                </a:solidFill>
                <a:round/>
                <a:headEnd/>
                <a:tailEnd/>
              </a:ln>
            </p:spPr>
            <p:txBody>
              <a:bodyPr/>
              <a:lstStyle/>
              <a:p>
                <a:endParaRPr lang="en-GB"/>
              </a:p>
            </p:txBody>
          </p:sp>
          <p:sp>
            <p:nvSpPr>
              <p:cNvPr id="34209" name="Freeform 1186"/>
              <p:cNvSpPr>
                <a:spLocks/>
              </p:cNvSpPr>
              <p:nvPr/>
            </p:nvSpPr>
            <p:spPr bwMode="auto">
              <a:xfrm>
                <a:off x="1145" y="2624"/>
                <a:ext cx="35" cy="35"/>
              </a:xfrm>
              <a:custGeom>
                <a:avLst/>
                <a:gdLst>
                  <a:gd name="T0" fmla="*/ 17 w 35"/>
                  <a:gd name="T1" fmla="*/ 0 h 35"/>
                  <a:gd name="T2" fmla="*/ 35 w 35"/>
                  <a:gd name="T3" fmla="*/ 17 h 35"/>
                  <a:gd name="T4" fmla="*/ 17 w 35"/>
                  <a:gd name="T5" fmla="*/ 35 h 35"/>
                  <a:gd name="T6" fmla="*/ 0 w 35"/>
                  <a:gd name="T7" fmla="*/ 17 h 35"/>
                  <a:gd name="T8" fmla="*/ 17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7" y="0"/>
                    </a:moveTo>
                    <a:lnTo>
                      <a:pt x="35" y="17"/>
                    </a:lnTo>
                    <a:lnTo>
                      <a:pt x="17" y="35"/>
                    </a:lnTo>
                    <a:lnTo>
                      <a:pt x="0" y="17"/>
                    </a:lnTo>
                    <a:lnTo>
                      <a:pt x="17" y="0"/>
                    </a:lnTo>
                    <a:close/>
                  </a:path>
                </a:pathLst>
              </a:custGeom>
              <a:solidFill>
                <a:srgbClr val="000080"/>
              </a:solidFill>
              <a:ln w="11113">
                <a:solidFill>
                  <a:srgbClr val="000080"/>
                </a:solidFill>
                <a:round/>
                <a:headEnd/>
                <a:tailEnd/>
              </a:ln>
            </p:spPr>
            <p:txBody>
              <a:bodyPr/>
              <a:lstStyle/>
              <a:p>
                <a:endParaRPr lang="en-GB"/>
              </a:p>
            </p:txBody>
          </p:sp>
          <p:sp>
            <p:nvSpPr>
              <p:cNvPr id="34210" name="Freeform 1187"/>
              <p:cNvSpPr>
                <a:spLocks/>
              </p:cNvSpPr>
              <p:nvPr/>
            </p:nvSpPr>
            <p:spPr bwMode="auto">
              <a:xfrm>
                <a:off x="1249" y="2603"/>
                <a:ext cx="35" cy="35"/>
              </a:xfrm>
              <a:custGeom>
                <a:avLst/>
                <a:gdLst>
                  <a:gd name="T0" fmla="*/ 18 w 35"/>
                  <a:gd name="T1" fmla="*/ 0 h 35"/>
                  <a:gd name="T2" fmla="*/ 35 w 35"/>
                  <a:gd name="T3" fmla="*/ 17 h 35"/>
                  <a:gd name="T4" fmla="*/ 18 w 35"/>
                  <a:gd name="T5" fmla="*/ 35 h 35"/>
                  <a:gd name="T6" fmla="*/ 0 w 35"/>
                  <a:gd name="T7" fmla="*/ 17 h 35"/>
                  <a:gd name="T8" fmla="*/ 18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8" y="0"/>
                    </a:moveTo>
                    <a:lnTo>
                      <a:pt x="35" y="17"/>
                    </a:lnTo>
                    <a:lnTo>
                      <a:pt x="18" y="35"/>
                    </a:lnTo>
                    <a:lnTo>
                      <a:pt x="0" y="17"/>
                    </a:lnTo>
                    <a:lnTo>
                      <a:pt x="18" y="0"/>
                    </a:lnTo>
                    <a:close/>
                  </a:path>
                </a:pathLst>
              </a:custGeom>
              <a:solidFill>
                <a:srgbClr val="000080"/>
              </a:solidFill>
              <a:ln w="11113">
                <a:solidFill>
                  <a:srgbClr val="000080"/>
                </a:solidFill>
                <a:round/>
                <a:headEnd/>
                <a:tailEnd/>
              </a:ln>
            </p:spPr>
            <p:txBody>
              <a:bodyPr/>
              <a:lstStyle/>
              <a:p>
                <a:endParaRPr lang="en-GB"/>
              </a:p>
            </p:txBody>
          </p:sp>
          <p:sp>
            <p:nvSpPr>
              <p:cNvPr id="34211" name="Freeform 1188"/>
              <p:cNvSpPr>
                <a:spLocks/>
              </p:cNvSpPr>
              <p:nvPr/>
            </p:nvSpPr>
            <p:spPr bwMode="auto">
              <a:xfrm>
                <a:off x="1354" y="2533"/>
                <a:ext cx="34" cy="35"/>
              </a:xfrm>
              <a:custGeom>
                <a:avLst/>
                <a:gdLst>
                  <a:gd name="T0" fmla="*/ 17 w 34"/>
                  <a:gd name="T1" fmla="*/ 0 h 35"/>
                  <a:gd name="T2" fmla="*/ 34 w 34"/>
                  <a:gd name="T3" fmla="*/ 18 h 35"/>
                  <a:gd name="T4" fmla="*/ 17 w 34"/>
                  <a:gd name="T5" fmla="*/ 35 h 35"/>
                  <a:gd name="T6" fmla="*/ 0 w 34"/>
                  <a:gd name="T7" fmla="*/ 18 h 35"/>
                  <a:gd name="T8" fmla="*/ 17 w 34"/>
                  <a:gd name="T9" fmla="*/ 0 h 35"/>
                  <a:gd name="T10" fmla="*/ 0 60000 65536"/>
                  <a:gd name="T11" fmla="*/ 0 60000 65536"/>
                  <a:gd name="T12" fmla="*/ 0 60000 65536"/>
                  <a:gd name="T13" fmla="*/ 0 60000 65536"/>
                  <a:gd name="T14" fmla="*/ 0 60000 65536"/>
                  <a:gd name="T15" fmla="*/ 0 w 34"/>
                  <a:gd name="T16" fmla="*/ 0 h 35"/>
                  <a:gd name="T17" fmla="*/ 34 w 34"/>
                  <a:gd name="T18" fmla="*/ 35 h 35"/>
                </a:gdLst>
                <a:ahLst/>
                <a:cxnLst>
                  <a:cxn ang="T10">
                    <a:pos x="T0" y="T1"/>
                  </a:cxn>
                  <a:cxn ang="T11">
                    <a:pos x="T2" y="T3"/>
                  </a:cxn>
                  <a:cxn ang="T12">
                    <a:pos x="T4" y="T5"/>
                  </a:cxn>
                  <a:cxn ang="T13">
                    <a:pos x="T6" y="T7"/>
                  </a:cxn>
                  <a:cxn ang="T14">
                    <a:pos x="T8" y="T9"/>
                  </a:cxn>
                </a:cxnLst>
                <a:rect l="T15" t="T16" r="T17" b="T18"/>
                <a:pathLst>
                  <a:path w="34" h="35">
                    <a:moveTo>
                      <a:pt x="17" y="0"/>
                    </a:moveTo>
                    <a:lnTo>
                      <a:pt x="34" y="18"/>
                    </a:lnTo>
                    <a:lnTo>
                      <a:pt x="17" y="35"/>
                    </a:lnTo>
                    <a:lnTo>
                      <a:pt x="0" y="18"/>
                    </a:lnTo>
                    <a:lnTo>
                      <a:pt x="17" y="0"/>
                    </a:lnTo>
                    <a:close/>
                  </a:path>
                </a:pathLst>
              </a:custGeom>
              <a:solidFill>
                <a:srgbClr val="000080"/>
              </a:solidFill>
              <a:ln w="11113">
                <a:solidFill>
                  <a:srgbClr val="000080"/>
                </a:solidFill>
                <a:round/>
                <a:headEnd/>
                <a:tailEnd/>
              </a:ln>
            </p:spPr>
            <p:txBody>
              <a:bodyPr/>
              <a:lstStyle/>
              <a:p>
                <a:endParaRPr lang="en-GB"/>
              </a:p>
            </p:txBody>
          </p:sp>
          <p:sp>
            <p:nvSpPr>
              <p:cNvPr id="34212" name="Freeform 1189"/>
              <p:cNvSpPr>
                <a:spLocks/>
              </p:cNvSpPr>
              <p:nvPr/>
            </p:nvSpPr>
            <p:spPr bwMode="auto">
              <a:xfrm>
                <a:off x="1458" y="2486"/>
                <a:ext cx="35" cy="35"/>
              </a:xfrm>
              <a:custGeom>
                <a:avLst/>
                <a:gdLst>
                  <a:gd name="T0" fmla="*/ 17 w 35"/>
                  <a:gd name="T1" fmla="*/ 0 h 35"/>
                  <a:gd name="T2" fmla="*/ 35 w 35"/>
                  <a:gd name="T3" fmla="*/ 18 h 35"/>
                  <a:gd name="T4" fmla="*/ 17 w 35"/>
                  <a:gd name="T5" fmla="*/ 35 h 35"/>
                  <a:gd name="T6" fmla="*/ 0 w 35"/>
                  <a:gd name="T7" fmla="*/ 18 h 35"/>
                  <a:gd name="T8" fmla="*/ 17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7" y="0"/>
                    </a:moveTo>
                    <a:lnTo>
                      <a:pt x="35" y="18"/>
                    </a:lnTo>
                    <a:lnTo>
                      <a:pt x="17" y="35"/>
                    </a:lnTo>
                    <a:lnTo>
                      <a:pt x="0" y="18"/>
                    </a:lnTo>
                    <a:lnTo>
                      <a:pt x="17" y="0"/>
                    </a:lnTo>
                    <a:close/>
                  </a:path>
                </a:pathLst>
              </a:custGeom>
              <a:solidFill>
                <a:srgbClr val="000080"/>
              </a:solidFill>
              <a:ln w="11113">
                <a:solidFill>
                  <a:srgbClr val="000080"/>
                </a:solidFill>
                <a:round/>
                <a:headEnd/>
                <a:tailEnd/>
              </a:ln>
            </p:spPr>
            <p:txBody>
              <a:bodyPr/>
              <a:lstStyle/>
              <a:p>
                <a:endParaRPr lang="en-GB"/>
              </a:p>
            </p:txBody>
          </p:sp>
          <p:sp>
            <p:nvSpPr>
              <p:cNvPr id="34213" name="Freeform 1190"/>
              <p:cNvSpPr>
                <a:spLocks/>
              </p:cNvSpPr>
              <p:nvPr/>
            </p:nvSpPr>
            <p:spPr bwMode="auto">
              <a:xfrm>
                <a:off x="1562" y="2420"/>
                <a:ext cx="35" cy="35"/>
              </a:xfrm>
              <a:custGeom>
                <a:avLst/>
                <a:gdLst>
                  <a:gd name="T0" fmla="*/ 18 w 35"/>
                  <a:gd name="T1" fmla="*/ 0 h 35"/>
                  <a:gd name="T2" fmla="*/ 35 w 35"/>
                  <a:gd name="T3" fmla="*/ 18 h 35"/>
                  <a:gd name="T4" fmla="*/ 18 w 35"/>
                  <a:gd name="T5" fmla="*/ 35 h 35"/>
                  <a:gd name="T6" fmla="*/ 0 w 35"/>
                  <a:gd name="T7" fmla="*/ 18 h 35"/>
                  <a:gd name="T8" fmla="*/ 18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8" y="0"/>
                    </a:moveTo>
                    <a:lnTo>
                      <a:pt x="35" y="18"/>
                    </a:lnTo>
                    <a:lnTo>
                      <a:pt x="18" y="35"/>
                    </a:lnTo>
                    <a:lnTo>
                      <a:pt x="0" y="18"/>
                    </a:lnTo>
                    <a:lnTo>
                      <a:pt x="18" y="0"/>
                    </a:lnTo>
                    <a:close/>
                  </a:path>
                </a:pathLst>
              </a:custGeom>
              <a:solidFill>
                <a:srgbClr val="000080"/>
              </a:solidFill>
              <a:ln w="11113">
                <a:solidFill>
                  <a:srgbClr val="000080"/>
                </a:solidFill>
                <a:round/>
                <a:headEnd/>
                <a:tailEnd/>
              </a:ln>
            </p:spPr>
            <p:txBody>
              <a:bodyPr/>
              <a:lstStyle/>
              <a:p>
                <a:endParaRPr lang="en-GB"/>
              </a:p>
            </p:txBody>
          </p:sp>
          <p:sp>
            <p:nvSpPr>
              <p:cNvPr id="34214" name="Freeform 1191"/>
              <p:cNvSpPr>
                <a:spLocks/>
              </p:cNvSpPr>
              <p:nvPr/>
            </p:nvSpPr>
            <p:spPr bwMode="auto">
              <a:xfrm>
                <a:off x="1667" y="2532"/>
                <a:ext cx="35" cy="34"/>
              </a:xfrm>
              <a:custGeom>
                <a:avLst/>
                <a:gdLst>
                  <a:gd name="T0" fmla="*/ 17 w 35"/>
                  <a:gd name="T1" fmla="*/ 0 h 34"/>
                  <a:gd name="T2" fmla="*/ 35 w 35"/>
                  <a:gd name="T3" fmla="*/ 17 h 34"/>
                  <a:gd name="T4" fmla="*/ 17 w 35"/>
                  <a:gd name="T5" fmla="*/ 34 h 34"/>
                  <a:gd name="T6" fmla="*/ 0 w 35"/>
                  <a:gd name="T7" fmla="*/ 17 h 34"/>
                  <a:gd name="T8" fmla="*/ 17 w 35"/>
                  <a:gd name="T9" fmla="*/ 0 h 34"/>
                  <a:gd name="T10" fmla="*/ 0 60000 65536"/>
                  <a:gd name="T11" fmla="*/ 0 60000 65536"/>
                  <a:gd name="T12" fmla="*/ 0 60000 65536"/>
                  <a:gd name="T13" fmla="*/ 0 60000 65536"/>
                  <a:gd name="T14" fmla="*/ 0 60000 65536"/>
                  <a:gd name="T15" fmla="*/ 0 w 35"/>
                  <a:gd name="T16" fmla="*/ 0 h 34"/>
                  <a:gd name="T17" fmla="*/ 35 w 35"/>
                  <a:gd name="T18" fmla="*/ 34 h 34"/>
                </a:gdLst>
                <a:ahLst/>
                <a:cxnLst>
                  <a:cxn ang="T10">
                    <a:pos x="T0" y="T1"/>
                  </a:cxn>
                  <a:cxn ang="T11">
                    <a:pos x="T2" y="T3"/>
                  </a:cxn>
                  <a:cxn ang="T12">
                    <a:pos x="T4" y="T5"/>
                  </a:cxn>
                  <a:cxn ang="T13">
                    <a:pos x="T6" y="T7"/>
                  </a:cxn>
                  <a:cxn ang="T14">
                    <a:pos x="T8" y="T9"/>
                  </a:cxn>
                </a:cxnLst>
                <a:rect l="T15" t="T16" r="T17" b="T18"/>
                <a:pathLst>
                  <a:path w="35" h="34">
                    <a:moveTo>
                      <a:pt x="17" y="0"/>
                    </a:moveTo>
                    <a:lnTo>
                      <a:pt x="35" y="17"/>
                    </a:lnTo>
                    <a:lnTo>
                      <a:pt x="17" y="34"/>
                    </a:lnTo>
                    <a:lnTo>
                      <a:pt x="0" y="17"/>
                    </a:lnTo>
                    <a:lnTo>
                      <a:pt x="17" y="0"/>
                    </a:lnTo>
                    <a:close/>
                  </a:path>
                </a:pathLst>
              </a:custGeom>
              <a:solidFill>
                <a:srgbClr val="000080"/>
              </a:solidFill>
              <a:ln w="11113">
                <a:solidFill>
                  <a:srgbClr val="000080"/>
                </a:solidFill>
                <a:round/>
                <a:headEnd/>
                <a:tailEnd/>
              </a:ln>
            </p:spPr>
            <p:txBody>
              <a:bodyPr/>
              <a:lstStyle/>
              <a:p>
                <a:endParaRPr lang="en-GB"/>
              </a:p>
            </p:txBody>
          </p:sp>
          <p:sp>
            <p:nvSpPr>
              <p:cNvPr id="34215" name="Freeform 1192"/>
              <p:cNvSpPr>
                <a:spLocks/>
              </p:cNvSpPr>
              <p:nvPr/>
            </p:nvSpPr>
            <p:spPr bwMode="auto">
              <a:xfrm>
                <a:off x="1771" y="2213"/>
                <a:ext cx="35" cy="35"/>
              </a:xfrm>
              <a:custGeom>
                <a:avLst/>
                <a:gdLst>
                  <a:gd name="T0" fmla="*/ 18 w 35"/>
                  <a:gd name="T1" fmla="*/ 0 h 35"/>
                  <a:gd name="T2" fmla="*/ 35 w 35"/>
                  <a:gd name="T3" fmla="*/ 18 h 35"/>
                  <a:gd name="T4" fmla="*/ 18 w 35"/>
                  <a:gd name="T5" fmla="*/ 35 h 35"/>
                  <a:gd name="T6" fmla="*/ 0 w 35"/>
                  <a:gd name="T7" fmla="*/ 18 h 35"/>
                  <a:gd name="T8" fmla="*/ 18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8" y="0"/>
                    </a:moveTo>
                    <a:lnTo>
                      <a:pt x="35" y="18"/>
                    </a:lnTo>
                    <a:lnTo>
                      <a:pt x="18" y="35"/>
                    </a:lnTo>
                    <a:lnTo>
                      <a:pt x="0" y="18"/>
                    </a:lnTo>
                    <a:lnTo>
                      <a:pt x="18" y="0"/>
                    </a:lnTo>
                    <a:close/>
                  </a:path>
                </a:pathLst>
              </a:custGeom>
              <a:solidFill>
                <a:srgbClr val="000080"/>
              </a:solidFill>
              <a:ln w="11113">
                <a:solidFill>
                  <a:srgbClr val="000080"/>
                </a:solidFill>
                <a:round/>
                <a:headEnd/>
                <a:tailEnd/>
              </a:ln>
            </p:spPr>
            <p:txBody>
              <a:bodyPr/>
              <a:lstStyle/>
              <a:p>
                <a:endParaRPr lang="en-GB"/>
              </a:p>
            </p:txBody>
          </p:sp>
          <p:sp>
            <p:nvSpPr>
              <p:cNvPr id="34216" name="Freeform 1193"/>
              <p:cNvSpPr>
                <a:spLocks/>
              </p:cNvSpPr>
              <p:nvPr/>
            </p:nvSpPr>
            <p:spPr bwMode="auto">
              <a:xfrm>
                <a:off x="1876" y="2084"/>
                <a:ext cx="34" cy="35"/>
              </a:xfrm>
              <a:custGeom>
                <a:avLst/>
                <a:gdLst>
                  <a:gd name="T0" fmla="*/ 17 w 34"/>
                  <a:gd name="T1" fmla="*/ 0 h 35"/>
                  <a:gd name="T2" fmla="*/ 34 w 34"/>
                  <a:gd name="T3" fmla="*/ 18 h 35"/>
                  <a:gd name="T4" fmla="*/ 17 w 34"/>
                  <a:gd name="T5" fmla="*/ 35 h 35"/>
                  <a:gd name="T6" fmla="*/ 0 w 34"/>
                  <a:gd name="T7" fmla="*/ 18 h 35"/>
                  <a:gd name="T8" fmla="*/ 17 w 34"/>
                  <a:gd name="T9" fmla="*/ 0 h 35"/>
                  <a:gd name="T10" fmla="*/ 0 60000 65536"/>
                  <a:gd name="T11" fmla="*/ 0 60000 65536"/>
                  <a:gd name="T12" fmla="*/ 0 60000 65536"/>
                  <a:gd name="T13" fmla="*/ 0 60000 65536"/>
                  <a:gd name="T14" fmla="*/ 0 60000 65536"/>
                  <a:gd name="T15" fmla="*/ 0 w 34"/>
                  <a:gd name="T16" fmla="*/ 0 h 35"/>
                  <a:gd name="T17" fmla="*/ 34 w 34"/>
                  <a:gd name="T18" fmla="*/ 35 h 35"/>
                </a:gdLst>
                <a:ahLst/>
                <a:cxnLst>
                  <a:cxn ang="T10">
                    <a:pos x="T0" y="T1"/>
                  </a:cxn>
                  <a:cxn ang="T11">
                    <a:pos x="T2" y="T3"/>
                  </a:cxn>
                  <a:cxn ang="T12">
                    <a:pos x="T4" y="T5"/>
                  </a:cxn>
                  <a:cxn ang="T13">
                    <a:pos x="T6" y="T7"/>
                  </a:cxn>
                  <a:cxn ang="T14">
                    <a:pos x="T8" y="T9"/>
                  </a:cxn>
                </a:cxnLst>
                <a:rect l="T15" t="T16" r="T17" b="T18"/>
                <a:pathLst>
                  <a:path w="34" h="35">
                    <a:moveTo>
                      <a:pt x="17" y="0"/>
                    </a:moveTo>
                    <a:lnTo>
                      <a:pt x="34" y="18"/>
                    </a:lnTo>
                    <a:lnTo>
                      <a:pt x="17" y="35"/>
                    </a:lnTo>
                    <a:lnTo>
                      <a:pt x="0" y="18"/>
                    </a:lnTo>
                    <a:lnTo>
                      <a:pt x="17" y="0"/>
                    </a:lnTo>
                    <a:close/>
                  </a:path>
                </a:pathLst>
              </a:custGeom>
              <a:solidFill>
                <a:srgbClr val="000080"/>
              </a:solidFill>
              <a:ln w="11113">
                <a:solidFill>
                  <a:srgbClr val="000080"/>
                </a:solidFill>
                <a:round/>
                <a:headEnd/>
                <a:tailEnd/>
              </a:ln>
            </p:spPr>
            <p:txBody>
              <a:bodyPr/>
              <a:lstStyle/>
              <a:p>
                <a:endParaRPr lang="en-GB"/>
              </a:p>
            </p:txBody>
          </p:sp>
          <p:sp>
            <p:nvSpPr>
              <p:cNvPr id="34217" name="Freeform 1194"/>
              <p:cNvSpPr>
                <a:spLocks/>
              </p:cNvSpPr>
              <p:nvPr/>
            </p:nvSpPr>
            <p:spPr bwMode="auto">
              <a:xfrm>
                <a:off x="1980" y="2036"/>
                <a:ext cx="35" cy="35"/>
              </a:xfrm>
              <a:custGeom>
                <a:avLst/>
                <a:gdLst>
                  <a:gd name="T0" fmla="*/ 17 w 35"/>
                  <a:gd name="T1" fmla="*/ 0 h 35"/>
                  <a:gd name="T2" fmla="*/ 35 w 35"/>
                  <a:gd name="T3" fmla="*/ 17 h 35"/>
                  <a:gd name="T4" fmla="*/ 17 w 35"/>
                  <a:gd name="T5" fmla="*/ 35 h 35"/>
                  <a:gd name="T6" fmla="*/ 0 w 35"/>
                  <a:gd name="T7" fmla="*/ 17 h 35"/>
                  <a:gd name="T8" fmla="*/ 17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7" y="0"/>
                    </a:moveTo>
                    <a:lnTo>
                      <a:pt x="35" y="17"/>
                    </a:lnTo>
                    <a:lnTo>
                      <a:pt x="17" y="35"/>
                    </a:lnTo>
                    <a:lnTo>
                      <a:pt x="0" y="17"/>
                    </a:lnTo>
                    <a:lnTo>
                      <a:pt x="17" y="0"/>
                    </a:lnTo>
                    <a:close/>
                  </a:path>
                </a:pathLst>
              </a:custGeom>
              <a:solidFill>
                <a:srgbClr val="000080"/>
              </a:solidFill>
              <a:ln w="11113">
                <a:solidFill>
                  <a:srgbClr val="000080"/>
                </a:solidFill>
                <a:round/>
                <a:headEnd/>
                <a:tailEnd/>
              </a:ln>
            </p:spPr>
            <p:txBody>
              <a:bodyPr/>
              <a:lstStyle/>
              <a:p>
                <a:endParaRPr lang="en-GB"/>
              </a:p>
            </p:txBody>
          </p:sp>
          <p:sp>
            <p:nvSpPr>
              <p:cNvPr id="34218" name="Freeform 1195"/>
              <p:cNvSpPr>
                <a:spLocks/>
              </p:cNvSpPr>
              <p:nvPr/>
            </p:nvSpPr>
            <p:spPr bwMode="auto">
              <a:xfrm>
                <a:off x="2084" y="1978"/>
                <a:ext cx="35" cy="35"/>
              </a:xfrm>
              <a:custGeom>
                <a:avLst/>
                <a:gdLst>
                  <a:gd name="T0" fmla="*/ 18 w 35"/>
                  <a:gd name="T1" fmla="*/ 0 h 35"/>
                  <a:gd name="T2" fmla="*/ 35 w 35"/>
                  <a:gd name="T3" fmla="*/ 18 h 35"/>
                  <a:gd name="T4" fmla="*/ 18 w 35"/>
                  <a:gd name="T5" fmla="*/ 35 h 35"/>
                  <a:gd name="T6" fmla="*/ 0 w 35"/>
                  <a:gd name="T7" fmla="*/ 18 h 35"/>
                  <a:gd name="T8" fmla="*/ 18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8" y="0"/>
                    </a:moveTo>
                    <a:lnTo>
                      <a:pt x="35" y="18"/>
                    </a:lnTo>
                    <a:lnTo>
                      <a:pt x="18" y="35"/>
                    </a:lnTo>
                    <a:lnTo>
                      <a:pt x="0" y="18"/>
                    </a:lnTo>
                    <a:lnTo>
                      <a:pt x="18" y="0"/>
                    </a:lnTo>
                    <a:close/>
                  </a:path>
                </a:pathLst>
              </a:custGeom>
              <a:solidFill>
                <a:srgbClr val="000080"/>
              </a:solidFill>
              <a:ln w="11113">
                <a:solidFill>
                  <a:srgbClr val="000080"/>
                </a:solidFill>
                <a:round/>
                <a:headEnd/>
                <a:tailEnd/>
              </a:ln>
            </p:spPr>
            <p:txBody>
              <a:bodyPr/>
              <a:lstStyle/>
              <a:p>
                <a:endParaRPr lang="en-GB"/>
              </a:p>
            </p:txBody>
          </p:sp>
          <p:sp>
            <p:nvSpPr>
              <p:cNvPr id="34219" name="Freeform 1196"/>
              <p:cNvSpPr>
                <a:spLocks/>
              </p:cNvSpPr>
              <p:nvPr/>
            </p:nvSpPr>
            <p:spPr bwMode="auto">
              <a:xfrm>
                <a:off x="2189" y="1973"/>
                <a:ext cx="35" cy="35"/>
              </a:xfrm>
              <a:custGeom>
                <a:avLst/>
                <a:gdLst>
                  <a:gd name="T0" fmla="*/ 17 w 35"/>
                  <a:gd name="T1" fmla="*/ 0 h 35"/>
                  <a:gd name="T2" fmla="*/ 35 w 35"/>
                  <a:gd name="T3" fmla="*/ 17 h 35"/>
                  <a:gd name="T4" fmla="*/ 17 w 35"/>
                  <a:gd name="T5" fmla="*/ 35 h 35"/>
                  <a:gd name="T6" fmla="*/ 0 w 35"/>
                  <a:gd name="T7" fmla="*/ 17 h 35"/>
                  <a:gd name="T8" fmla="*/ 17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7" y="0"/>
                    </a:moveTo>
                    <a:lnTo>
                      <a:pt x="35" y="17"/>
                    </a:lnTo>
                    <a:lnTo>
                      <a:pt x="17" y="35"/>
                    </a:lnTo>
                    <a:lnTo>
                      <a:pt x="0" y="17"/>
                    </a:lnTo>
                    <a:lnTo>
                      <a:pt x="17" y="0"/>
                    </a:lnTo>
                    <a:close/>
                  </a:path>
                </a:pathLst>
              </a:custGeom>
              <a:solidFill>
                <a:srgbClr val="000080"/>
              </a:solidFill>
              <a:ln w="11113">
                <a:solidFill>
                  <a:srgbClr val="000080"/>
                </a:solidFill>
                <a:round/>
                <a:headEnd/>
                <a:tailEnd/>
              </a:ln>
            </p:spPr>
            <p:txBody>
              <a:bodyPr/>
              <a:lstStyle/>
              <a:p>
                <a:endParaRPr lang="en-GB"/>
              </a:p>
            </p:txBody>
          </p:sp>
          <p:sp>
            <p:nvSpPr>
              <p:cNvPr id="34220" name="Freeform 1197"/>
              <p:cNvSpPr>
                <a:spLocks/>
              </p:cNvSpPr>
              <p:nvPr/>
            </p:nvSpPr>
            <p:spPr bwMode="auto">
              <a:xfrm>
                <a:off x="2293" y="2024"/>
                <a:ext cx="35" cy="34"/>
              </a:xfrm>
              <a:custGeom>
                <a:avLst/>
                <a:gdLst>
                  <a:gd name="T0" fmla="*/ 18 w 35"/>
                  <a:gd name="T1" fmla="*/ 0 h 34"/>
                  <a:gd name="T2" fmla="*/ 35 w 35"/>
                  <a:gd name="T3" fmla="*/ 17 h 34"/>
                  <a:gd name="T4" fmla="*/ 18 w 35"/>
                  <a:gd name="T5" fmla="*/ 34 h 34"/>
                  <a:gd name="T6" fmla="*/ 0 w 35"/>
                  <a:gd name="T7" fmla="*/ 17 h 34"/>
                  <a:gd name="T8" fmla="*/ 18 w 35"/>
                  <a:gd name="T9" fmla="*/ 0 h 34"/>
                  <a:gd name="T10" fmla="*/ 0 60000 65536"/>
                  <a:gd name="T11" fmla="*/ 0 60000 65536"/>
                  <a:gd name="T12" fmla="*/ 0 60000 65536"/>
                  <a:gd name="T13" fmla="*/ 0 60000 65536"/>
                  <a:gd name="T14" fmla="*/ 0 60000 65536"/>
                  <a:gd name="T15" fmla="*/ 0 w 35"/>
                  <a:gd name="T16" fmla="*/ 0 h 34"/>
                  <a:gd name="T17" fmla="*/ 35 w 35"/>
                  <a:gd name="T18" fmla="*/ 34 h 34"/>
                </a:gdLst>
                <a:ahLst/>
                <a:cxnLst>
                  <a:cxn ang="T10">
                    <a:pos x="T0" y="T1"/>
                  </a:cxn>
                  <a:cxn ang="T11">
                    <a:pos x="T2" y="T3"/>
                  </a:cxn>
                  <a:cxn ang="T12">
                    <a:pos x="T4" y="T5"/>
                  </a:cxn>
                  <a:cxn ang="T13">
                    <a:pos x="T6" y="T7"/>
                  </a:cxn>
                  <a:cxn ang="T14">
                    <a:pos x="T8" y="T9"/>
                  </a:cxn>
                </a:cxnLst>
                <a:rect l="T15" t="T16" r="T17" b="T18"/>
                <a:pathLst>
                  <a:path w="35" h="34">
                    <a:moveTo>
                      <a:pt x="18" y="0"/>
                    </a:moveTo>
                    <a:lnTo>
                      <a:pt x="35" y="17"/>
                    </a:lnTo>
                    <a:lnTo>
                      <a:pt x="18" y="34"/>
                    </a:lnTo>
                    <a:lnTo>
                      <a:pt x="0" y="17"/>
                    </a:lnTo>
                    <a:lnTo>
                      <a:pt x="18" y="0"/>
                    </a:lnTo>
                    <a:close/>
                  </a:path>
                </a:pathLst>
              </a:custGeom>
              <a:solidFill>
                <a:srgbClr val="000080"/>
              </a:solidFill>
              <a:ln w="11113">
                <a:solidFill>
                  <a:srgbClr val="000080"/>
                </a:solidFill>
                <a:round/>
                <a:headEnd/>
                <a:tailEnd/>
              </a:ln>
            </p:spPr>
            <p:txBody>
              <a:bodyPr/>
              <a:lstStyle/>
              <a:p>
                <a:endParaRPr lang="en-GB"/>
              </a:p>
            </p:txBody>
          </p:sp>
          <p:sp>
            <p:nvSpPr>
              <p:cNvPr id="34221" name="Freeform 1198"/>
              <p:cNvSpPr>
                <a:spLocks/>
              </p:cNvSpPr>
              <p:nvPr/>
            </p:nvSpPr>
            <p:spPr bwMode="auto">
              <a:xfrm>
                <a:off x="2398" y="2083"/>
                <a:ext cx="34" cy="34"/>
              </a:xfrm>
              <a:custGeom>
                <a:avLst/>
                <a:gdLst>
                  <a:gd name="T0" fmla="*/ 17 w 34"/>
                  <a:gd name="T1" fmla="*/ 0 h 34"/>
                  <a:gd name="T2" fmla="*/ 34 w 34"/>
                  <a:gd name="T3" fmla="*/ 17 h 34"/>
                  <a:gd name="T4" fmla="*/ 17 w 34"/>
                  <a:gd name="T5" fmla="*/ 34 h 34"/>
                  <a:gd name="T6" fmla="*/ 0 w 34"/>
                  <a:gd name="T7" fmla="*/ 17 h 34"/>
                  <a:gd name="T8" fmla="*/ 17 w 34"/>
                  <a:gd name="T9" fmla="*/ 0 h 34"/>
                  <a:gd name="T10" fmla="*/ 0 60000 65536"/>
                  <a:gd name="T11" fmla="*/ 0 60000 65536"/>
                  <a:gd name="T12" fmla="*/ 0 60000 65536"/>
                  <a:gd name="T13" fmla="*/ 0 60000 65536"/>
                  <a:gd name="T14" fmla="*/ 0 60000 65536"/>
                  <a:gd name="T15" fmla="*/ 0 w 34"/>
                  <a:gd name="T16" fmla="*/ 0 h 34"/>
                  <a:gd name="T17" fmla="*/ 34 w 34"/>
                  <a:gd name="T18" fmla="*/ 34 h 34"/>
                </a:gdLst>
                <a:ahLst/>
                <a:cxnLst>
                  <a:cxn ang="T10">
                    <a:pos x="T0" y="T1"/>
                  </a:cxn>
                  <a:cxn ang="T11">
                    <a:pos x="T2" y="T3"/>
                  </a:cxn>
                  <a:cxn ang="T12">
                    <a:pos x="T4" y="T5"/>
                  </a:cxn>
                  <a:cxn ang="T13">
                    <a:pos x="T6" y="T7"/>
                  </a:cxn>
                  <a:cxn ang="T14">
                    <a:pos x="T8" y="T9"/>
                  </a:cxn>
                </a:cxnLst>
                <a:rect l="T15" t="T16" r="T17" b="T18"/>
                <a:pathLst>
                  <a:path w="34" h="34">
                    <a:moveTo>
                      <a:pt x="17" y="0"/>
                    </a:moveTo>
                    <a:lnTo>
                      <a:pt x="34" y="17"/>
                    </a:lnTo>
                    <a:lnTo>
                      <a:pt x="17" y="34"/>
                    </a:lnTo>
                    <a:lnTo>
                      <a:pt x="0" y="17"/>
                    </a:lnTo>
                    <a:lnTo>
                      <a:pt x="17" y="0"/>
                    </a:lnTo>
                    <a:close/>
                  </a:path>
                </a:pathLst>
              </a:custGeom>
              <a:solidFill>
                <a:srgbClr val="000080"/>
              </a:solidFill>
              <a:ln w="11113">
                <a:solidFill>
                  <a:srgbClr val="000080"/>
                </a:solidFill>
                <a:round/>
                <a:headEnd/>
                <a:tailEnd/>
              </a:ln>
            </p:spPr>
            <p:txBody>
              <a:bodyPr/>
              <a:lstStyle/>
              <a:p>
                <a:endParaRPr lang="en-GB"/>
              </a:p>
            </p:txBody>
          </p:sp>
          <p:sp>
            <p:nvSpPr>
              <p:cNvPr id="34222" name="Freeform 1199"/>
              <p:cNvSpPr>
                <a:spLocks/>
              </p:cNvSpPr>
              <p:nvPr/>
            </p:nvSpPr>
            <p:spPr bwMode="auto">
              <a:xfrm>
                <a:off x="2502" y="2102"/>
                <a:ext cx="35" cy="35"/>
              </a:xfrm>
              <a:custGeom>
                <a:avLst/>
                <a:gdLst>
                  <a:gd name="T0" fmla="*/ 17 w 35"/>
                  <a:gd name="T1" fmla="*/ 0 h 35"/>
                  <a:gd name="T2" fmla="*/ 35 w 35"/>
                  <a:gd name="T3" fmla="*/ 17 h 35"/>
                  <a:gd name="T4" fmla="*/ 17 w 35"/>
                  <a:gd name="T5" fmla="*/ 35 h 35"/>
                  <a:gd name="T6" fmla="*/ 0 w 35"/>
                  <a:gd name="T7" fmla="*/ 17 h 35"/>
                  <a:gd name="T8" fmla="*/ 17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7" y="0"/>
                    </a:moveTo>
                    <a:lnTo>
                      <a:pt x="35" y="17"/>
                    </a:lnTo>
                    <a:lnTo>
                      <a:pt x="17" y="35"/>
                    </a:lnTo>
                    <a:lnTo>
                      <a:pt x="0" y="17"/>
                    </a:lnTo>
                    <a:lnTo>
                      <a:pt x="17" y="0"/>
                    </a:lnTo>
                    <a:close/>
                  </a:path>
                </a:pathLst>
              </a:custGeom>
              <a:solidFill>
                <a:srgbClr val="000080"/>
              </a:solidFill>
              <a:ln w="11113">
                <a:solidFill>
                  <a:srgbClr val="000080"/>
                </a:solidFill>
                <a:round/>
                <a:headEnd/>
                <a:tailEnd/>
              </a:ln>
            </p:spPr>
            <p:txBody>
              <a:bodyPr/>
              <a:lstStyle/>
              <a:p>
                <a:endParaRPr lang="en-GB"/>
              </a:p>
            </p:txBody>
          </p:sp>
          <p:sp>
            <p:nvSpPr>
              <p:cNvPr id="34223" name="Freeform 1200"/>
              <p:cNvSpPr>
                <a:spLocks/>
              </p:cNvSpPr>
              <p:nvPr/>
            </p:nvSpPr>
            <p:spPr bwMode="auto">
              <a:xfrm>
                <a:off x="2605" y="2149"/>
                <a:ext cx="34" cy="35"/>
              </a:xfrm>
              <a:custGeom>
                <a:avLst/>
                <a:gdLst>
                  <a:gd name="T0" fmla="*/ 17 w 34"/>
                  <a:gd name="T1" fmla="*/ 0 h 35"/>
                  <a:gd name="T2" fmla="*/ 34 w 34"/>
                  <a:gd name="T3" fmla="*/ 17 h 35"/>
                  <a:gd name="T4" fmla="*/ 17 w 34"/>
                  <a:gd name="T5" fmla="*/ 35 h 35"/>
                  <a:gd name="T6" fmla="*/ 0 w 34"/>
                  <a:gd name="T7" fmla="*/ 17 h 35"/>
                  <a:gd name="T8" fmla="*/ 17 w 34"/>
                  <a:gd name="T9" fmla="*/ 0 h 35"/>
                  <a:gd name="T10" fmla="*/ 0 60000 65536"/>
                  <a:gd name="T11" fmla="*/ 0 60000 65536"/>
                  <a:gd name="T12" fmla="*/ 0 60000 65536"/>
                  <a:gd name="T13" fmla="*/ 0 60000 65536"/>
                  <a:gd name="T14" fmla="*/ 0 60000 65536"/>
                  <a:gd name="T15" fmla="*/ 0 w 34"/>
                  <a:gd name="T16" fmla="*/ 0 h 35"/>
                  <a:gd name="T17" fmla="*/ 34 w 34"/>
                  <a:gd name="T18" fmla="*/ 35 h 35"/>
                </a:gdLst>
                <a:ahLst/>
                <a:cxnLst>
                  <a:cxn ang="T10">
                    <a:pos x="T0" y="T1"/>
                  </a:cxn>
                  <a:cxn ang="T11">
                    <a:pos x="T2" y="T3"/>
                  </a:cxn>
                  <a:cxn ang="T12">
                    <a:pos x="T4" y="T5"/>
                  </a:cxn>
                  <a:cxn ang="T13">
                    <a:pos x="T6" y="T7"/>
                  </a:cxn>
                  <a:cxn ang="T14">
                    <a:pos x="T8" y="T9"/>
                  </a:cxn>
                </a:cxnLst>
                <a:rect l="T15" t="T16" r="T17" b="T18"/>
                <a:pathLst>
                  <a:path w="34" h="35">
                    <a:moveTo>
                      <a:pt x="17" y="0"/>
                    </a:moveTo>
                    <a:lnTo>
                      <a:pt x="34" y="17"/>
                    </a:lnTo>
                    <a:lnTo>
                      <a:pt x="17" y="35"/>
                    </a:lnTo>
                    <a:lnTo>
                      <a:pt x="0" y="17"/>
                    </a:lnTo>
                    <a:lnTo>
                      <a:pt x="17" y="0"/>
                    </a:lnTo>
                    <a:close/>
                  </a:path>
                </a:pathLst>
              </a:custGeom>
              <a:solidFill>
                <a:srgbClr val="000080"/>
              </a:solidFill>
              <a:ln w="11113">
                <a:solidFill>
                  <a:srgbClr val="000080"/>
                </a:solidFill>
                <a:round/>
                <a:headEnd/>
                <a:tailEnd/>
              </a:ln>
            </p:spPr>
            <p:txBody>
              <a:bodyPr/>
              <a:lstStyle/>
              <a:p>
                <a:endParaRPr lang="en-GB"/>
              </a:p>
            </p:txBody>
          </p:sp>
          <p:sp>
            <p:nvSpPr>
              <p:cNvPr id="34224" name="Freeform 1201"/>
              <p:cNvSpPr>
                <a:spLocks/>
              </p:cNvSpPr>
              <p:nvPr/>
            </p:nvSpPr>
            <p:spPr bwMode="auto">
              <a:xfrm>
                <a:off x="2709" y="2248"/>
                <a:ext cx="35" cy="35"/>
              </a:xfrm>
              <a:custGeom>
                <a:avLst/>
                <a:gdLst>
                  <a:gd name="T0" fmla="*/ 17 w 35"/>
                  <a:gd name="T1" fmla="*/ 0 h 35"/>
                  <a:gd name="T2" fmla="*/ 35 w 35"/>
                  <a:gd name="T3" fmla="*/ 17 h 35"/>
                  <a:gd name="T4" fmla="*/ 17 w 35"/>
                  <a:gd name="T5" fmla="*/ 35 h 35"/>
                  <a:gd name="T6" fmla="*/ 0 w 35"/>
                  <a:gd name="T7" fmla="*/ 17 h 35"/>
                  <a:gd name="T8" fmla="*/ 17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7" y="0"/>
                    </a:moveTo>
                    <a:lnTo>
                      <a:pt x="35" y="17"/>
                    </a:lnTo>
                    <a:lnTo>
                      <a:pt x="17" y="35"/>
                    </a:lnTo>
                    <a:lnTo>
                      <a:pt x="0" y="17"/>
                    </a:lnTo>
                    <a:lnTo>
                      <a:pt x="17" y="0"/>
                    </a:lnTo>
                    <a:close/>
                  </a:path>
                </a:pathLst>
              </a:custGeom>
              <a:solidFill>
                <a:srgbClr val="000080"/>
              </a:solidFill>
              <a:ln w="11113">
                <a:solidFill>
                  <a:srgbClr val="000080"/>
                </a:solidFill>
                <a:round/>
                <a:headEnd/>
                <a:tailEnd/>
              </a:ln>
            </p:spPr>
            <p:txBody>
              <a:bodyPr/>
              <a:lstStyle/>
              <a:p>
                <a:endParaRPr lang="en-GB"/>
              </a:p>
            </p:txBody>
          </p:sp>
          <p:sp>
            <p:nvSpPr>
              <p:cNvPr id="34225" name="Freeform 1202"/>
              <p:cNvSpPr>
                <a:spLocks/>
              </p:cNvSpPr>
              <p:nvPr/>
            </p:nvSpPr>
            <p:spPr bwMode="auto">
              <a:xfrm>
                <a:off x="2813" y="2283"/>
                <a:ext cx="35" cy="35"/>
              </a:xfrm>
              <a:custGeom>
                <a:avLst/>
                <a:gdLst>
                  <a:gd name="T0" fmla="*/ 18 w 35"/>
                  <a:gd name="T1" fmla="*/ 0 h 35"/>
                  <a:gd name="T2" fmla="*/ 35 w 35"/>
                  <a:gd name="T3" fmla="*/ 17 h 35"/>
                  <a:gd name="T4" fmla="*/ 18 w 35"/>
                  <a:gd name="T5" fmla="*/ 35 h 35"/>
                  <a:gd name="T6" fmla="*/ 0 w 35"/>
                  <a:gd name="T7" fmla="*/ 17 h 35"/>
                  <a:gd name="T8" fmla="*/ 18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8" y="0"/>
                    </a:moveTo>
                    <a:lnTo>
                      <a:pt x="35" y="17"/>
                    </a:lnTo>
                    <a:lnTo>
                      <a:pt x="18" y="35"/>
                    </a:lnTo>
                    <a:lnTo>
                      <a:pt x="0" y="17"/>
                    </a:lnTo>
                    <a:lnTo>
                      <a:pt x="18" y="0"/>
                    </a:lnTo>
                    <a:close/>
                  </a:path>
                </a:pathLst>
              </a:custGeom>
              <a:solidFill>
                <a:srgbClr val="000080"/>
              </a:solidFill>
              <a:ln w="11113">
                <a:solidFill>
                  <a:srgbClr val="000080"/>
                </a:solidFill>
                <a:round/>
                <a:headEnd/>
                <a:tailEnd/>
              </a:ln>
            </p:spPr>
            <p:txBody>
              <a:bodyPr/>
              <a:lstStyle/>
              <a:p>
                <a:endParaRPr lang="en-GB"/>
              </a:p>
            </p:txBody>
          </p:sp>
          <p:sp>
            <p:nvSpPr>
              <p:cNvPr id="34226" name="Freeform 1203"/>
              <p:cNvSpPr>
                <a:spLocks/>
              </p:cNvSpPr>
              <p:nvPr/>
            </p:nvSpPr>
            <p:spPr bwMode="auto">
              <a:xfrm>
                <a:off x="2918" y="2328"/>
                <a:ext cx="35" cy="35"/>
              </a:xfrm>
              <a:custGeom>
                <a:avLst/>
                <a:gdLst>
                  <a:gd name="T0" fmla="*/ 17 w 35"/>
                  <a:gd name="T1" fmla="*/ 0 h 35"/>
                  <a:gd name="T2" fmla="*/ 35 w 35"/>
                  <a:gd name="T3" fmla="*/ 17 h 35"/>
                  <a:gd name="T4" fmla="*/ 17 w 35"/>
                  <a:gd name="T5" fmla="*/ 35 h 35"/>
                  <a:gd name="T6" fmla="*/ 0 w 35"/>
                  <a:gd name="T7" fmla="*/ 17 h 35"/>
                  <a:gd name="T8" fmla="*/ 17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7" y="0"/>
                    </a:moveTo>
                    <a:lnTo>
                      <a:pt x="35" y="17"/>
                    </a:lnTo>
                    <a:lnTo>
                      <a:pt x="17" y="35"/>
                    </a:lnTo>
                    <a:lnTo>
                      <a:pt x="0" y="17"/>
                    </a:lnTo>
                    <a:lnTo>
                      <a:pt x="17" y="0"/>
                    </a:lnTo>
                    <a:close/>
                  </a:path>
                </a:pathLst>
              </a:custGeom>
              <a:solidFill>
                <a:srgbClr val="000080"/>
              </a:solidFill>
              <a:ln w="11113">
                <a:solidFill>
                  <a:srgbClr val="000080"/>
                </a:solidFill>
                <a:round/>
                <a:headEnd/>
                <a:tailEnd/>
              </a:ln>
            </p:spPr>
            <p:txBody>
              <a:bodyPr/>
              <a:lstStyle/>
              <a:p>
                <a:endParaRPr lang="en-GB"/>
              </a:p>
            </p:txBody>
          </p:sp>
          <p:sp>
            <p:nvSpPr>
              <p:cNvPr id="34227" name="Freeform 1204"/>
              <p:cNvSpPr>
                <a:spLocks/>
              </p:cNvSpPr>
              <p:nvPr/>
            </p:nvSpPr>
            <p:spPr bwMode="auto">
              <a:xfrm>
                <a:off x="3022" y="2260"/>
                <a:ext cx="35" cy="35"/>
              </a:xfrm>
              <a:custGeom>
                <a:avLst/>
                <a:gdLst>
                  <a:gd name="T0" fmla="*/ 18 w 35"/>
                  <a:gd name="T1" fmla="*/ 0 h 35"/>
                  <a:gd name="T2" fmla="*/ 35 w 35"/>
                  <a:gd name="T3" fmla="*/ 18 h 35"/>
                  <a:gd name="T4" fmla="*/ 18 w 35"/>
                  <a:gd name="T5" fmla="*/ 35 h 35"/>
                  <a:gd name="T6" fmla="*/ 0 w 35"/>
                  <a:gd name="T7" fmla="*/ 18 h 35"/>
                  <a:gd name="T8" fmla="*/ 18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8" y="0"/>
                    </a:moveTo>
                    <a:lnTo>
                      <a:pt x="35" y="18"/>
                    </a:lnTo>
                    <a:lnTo>
                      <a:pt x="18" y="35"/>
                    </a:lnTo>
                    <a:lnTo>
                      <a:pt x="0" y="18"/>
                    </a:lnTo>
                    <a:lnTo>
                      <a:pt x="18" y="0"/>
                    </a:lnTo>
                    <a:close/>
                  </a:path>
                </a:pathLst>
              </a:custGeom>
              <a:solidFill>
                <a:srgbClr val="000080"/>
              </a:solidFill>
              <a:ln w="11113">
                <a:solidFill>
                  <a:srgbClr val="000080"/>
                </a:solidFill>
                <a:round/>
                <a:headEnd/>
                <a:tailEnd/>
              </a:ln>
            </p:spPr>
            <p:txBody>
              <a:bodyPr/>
              <a:lstStyle/>
              <a:p>
                <a:endParaRPr lang="en-GB"/>
              </a:p>
            </p:txBody>
          </p:sp>
          <p:sp>
            <p:nvSpPr>
              <p:cNvPr id="34228" name="Freeform 1205"/>
              <p:cNvSpPr>
                <a:spLocks/>
              </p:cNvSpPr>
              <p:nvPr/>
            </p:nvSpPr>
            <p:spPr bwMode="auto">
              <a:xfrm>
                <a:off x="3127" y="2354"/>
                <a:ext cx="34" cy="35"/>
              </a:xfrm>
              <a:custGeom>
                <a:avLst/>
                <a:gdLst>
                  <a:gd name="T0" fmla="*/ 17 w 34"/>
                  <a:gd name="T1" fmla="*/ 0 h 35"/>
                  <a:gd name="T2" fmla="*/ 34 w 34"/>
                  <a:gd name="T3" fmla="*/ 18 h 35"/>
                  <a:gd name="T4" fmla="*/ 17 w 34"/>
                  <a:gd name="T5" fmla="*/ 35 h 35"/>
                  <a:gd name="T6" fmla="*/ 0 w 34"/>
                  <a:gd name="T7" fmla="*/ 18 h 35"/>
                  <a:gd name="T8" fmla="*/ 17 w 34"/>
                  <a:gd name="T9" fmla="*/ 0 h 35"/>
                  <a:gd name="T10" fmla="*/ 0 60000 65536"/>
                  <a:gd name="T11" fmla="*/ 0 60000 65536"/>
                  <a:gd name="T12" fmla="*/ 0 60000 65536"/>
                  <a:gd name="T13" fmla="*/ 0 60000 65536"/>
                  <a:gd name="T14" fmla="*/ 0 60000 65536"/>
                  <a:gd name="T15" fmla="*/ 0 w 34"/>
                  <a:gd name="T16" fmla="*/ 0 h 35"/>
                  <a:gd name="T17" fmla="*/ 34 w 34"/>
                  <a:gd name="T18" fmla="*/ 35 h 35"/>
                </a:gdLst>
                <a:ahLst/>
                <a:cxnLst>
                  <a:cxn ang="T10">
                    <a:pos x="T0" y="T1"/>
                  </a:cxn>
                  <a:cxn ang="T11">
                    <a:pos x="T2" y="T3"/>
                  </a:cxn>
                  <a:cxn ang="T12">
                    <a:pos x="T4" y="T5"/>
                  </a:cxn>
                  <a:cxn ang="T13">
                    <a:pos x="T6" y="T7"/>
                  </a:cxn>
                  <a:cxn ang="T14">
                    <a:pos x="T8" y="T9"/>
                  </a:cxn>
                </a:cxnLst>
                <a:rect l="T15" t="T16" r="T17" b="T18"/>
                <a:pathLst>
                  <a:path w="34" h="35">
                    <a:moveTo>
                      <a:pt x="17" y="0"/>
                    </a:moveTo>
                    <a:lnTo>
                      <a:pt x="34" y="18"/>
                    </a:lnTo>
                    <a:lnTo>
                      <a:pt x="17" y="35"/>
                    </a:lnTo>
                    <a:lnTo>
                      <a:pt x="0" y="18"/>
                    </a:lnTo>
                    <a:lnTo>
                      <a:pt x="17" y="0"/>
                    </a:lnTo>
                    <a:close/>
                  </a:path>
                </a:pathLst>
              </a:custGeom>
              <a:solidFill>
                <a:srgbClr val="000080"/>
              </a:solidFill>
              <a:ln w="11113">
                <a:solidFill>
                  <a:srgbClr val="000080"/>
                </a:solidFill>
                <a:round/>
                <a:headEnd/>
                <a:tailEnd/>
              </a:ln>
            </p:spPr>
            <p:txBody>
              <a:bodyPr/>
              <a:lstStyle/>
              <a:p>
                <a:endParaRPr lang="en-GB"/>
              </a:p>
            </p:txBody>
          </p:sp>
          <p:sp>
            <p:nvSpPr>
              <p:cNvPr id="34229" name="Freeform 1206"/>
              <p:cNvSpPr>
                <a:spLocks/>
              </p:cNvSpPr>
              <p:nvPr/>
            </p:nvSpPr>
            <p:spPr bwMode="auto">
              <a:xfrm>
                <a:off x="3231" y="2349"/>
                <a:ext cx="35" cy="35"/>
              </a:xfrm>
              <a:custGeom>
                <a:avLst/>
                <a:gdLst>
                  <a:gd name="T0" fmla="*/ 17 w 35"/>
                  <a:gd name="T1" fmla="*/ 0 h 35"/>
                  <a:gd name="T2" fmla="*/ 35 w 35"/>
                  <a:gd name="T3" fmla="*/ 17 h 35"/>
                  <a:gd name="T4" fmla="*/ 17 w 35"/>
                  <a:gd name="T5" fmla="*/ 35 h 35"/>
                  <a:gd name="T6" fmla="*/ 0 w 35"/>
                  <a:gd name="T7" fmla="*/ 17 h 35"/>
                  <a:gd name="T8" fmla="*/ 17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7" y="0"/>
                    </a:moveTo>
                    <a:lnTo>
                      <a:pt x="35" y="17"/>
                    </a:lnTo>
                    <a:lnTo>
                      <a:pt x="17" y="35"/>
                    </a:lnTo>
                    <a:lnTo>
                      <a:pt x="0" y="17"/>
                    </a:lnTo>
                    <a:lnTo>
                      <a:pt x="17" y="0"/>
                    </a:lnTo>
                    <a:close/>
                  </a:path>
                </a:pathLst>
              </a:custGeom>
              <a:solidFill>
                <a:srgbClr val="000080"/>
              </a:solidFill>
              <a:ln w="11113">
                <a:solidFill>
                  <a:srgbClr val="000080"/>
                </a:solidFill>
                <a:round/>
                <a:headEnd/>
                <a:tailEnd/>
              </a:ln>
            </p:spPr>
            <p:txBody>
              <a:bodyPr/>
              <a:lstStyle/>
              <a:p>
                <a:endParaRPr lang="en-GB"/>
              </a:p>
            </p:txBody>
          </p:sp>
          <p:sp>
            <p:nvSpPr>
              <p:cNvPr id="34230" name="Freeform 1207"/>
              <p:cNvSpPr>
                <a:spLocks/>
              </p:cNvSpPr>
              <p:nvPr/>
            </p:nvSpPr>
            <p:spPr bwMode="auto">
              <a:xfrm>
                <a:off x="3335" y="2333"/>
                <a:ext cx="35" cy="35"/>
              </a:xfrm>
              <a:custGeom>
                <a:avLst/>
                <a:gdLst>
                  <a:gd name="T0" fmla="*/ 18 w 35"/>
                  <a:gd name="T1" fmla="*/ 0 h 35"/>
                  <a:gd name="T2" fmla="*/ 35 w 35"/>
                  <a:gd name="T3" fmla="*/ 18 h 35"/>
                  <a:gd name="T4" fmla="*/ 18 w 35"/>
                  <a:gd name="T5" fmla="*/ 35 h 35"/>
                  <a:gd name="T6" fmla="*/ 0 w 35"/>
                  <a:gd name="T7" fmla="*/ 18 h 35"/>
                  <a:gd name="T8" fmla="*/ 18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8" y="0"/>
                    </a:moveTo>
                    <a:lnTo>
                      <a:pt x="35" y="18"/>
                    </a:lnTo>
                    <a:lnTo>
                      <a:pt x="18" y="35"/>
                    </a:lnTo>
                    <a:lnTo>
                      <a:pt x="0" y="18"/>
                    </a:lnTo>
                    <a:lnTo>
                      <a:pt x="18" y="0"/>
                    </a:lnTo>
                    <a:close/>
                  </a:path>
                </a:pathLst>
              </a:custGeom>
              <a:solidFill>
                <a:srgbClr val="000080"/>
              </a:solidFill>
              <a:ln w="11113">
                <a:solidFill>
                  <a:srgbClr val="000080"/>
                </a:solidFill>
                <a:round/>
                <a:headEnd/>
                <a:tailEnd/>
              </a:ln>
            </p:spPr>
            <p:txBody>
              <a:bodyPr/>
              <a:lstStyle/>
              <a:p>
                <a:endParaRPr lang="en-GB"/>
              </a:p>
            </p:txBody>
          </p:sp>
          <p:sp>
            <p:nvSpPr>
              <p:cNvPr id="34231" name="Freeform 1208"/>
              <p:cNvSpPr>
                <a:spLocks/>
              </p:cNvSpPr>
              <p:nvPr/>
            </p:nvSpPr>
            <p:spPr bwMode="auto">
              <a:xfrm>
                <a:off x="3440" y="2307"/>
                <a:ext cx="35" cy="35"/>
              </a:xfrm>
              <a:custGeom>
                <a:avLst/>
                <a:gdLst>
                  <a:gd name="T0" fmla="*/ 17 w 35"/>
                  <a:gd name="T1" fmla="*/ 0 h 35"/>
                  <a:gd name="T2" fmla="*/ 35 w 35"/>
                  <a:gd name="T3" fmla="*/ 18 h 35"/>
                  <a:gd name="T4" fmla="*/ 17 w 35"/>
                  <a:gd name="T5" fmla="*/ 35 h 35"/>
                  <a:gd name="T6" fmla="*/ 0 w 35"/>
                  <a:gd name="T7" fmla="*/ 18 h 35"/>
                  <a:gd name="T8" fmla="*/ 17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7" y="0"/>
                    </a:moveTo>
                    <a:lnTo>
                      <a:pt x="35" y="18"/>
                    </a:lnTo>
                    <a:lnTo>
                      <a:pt x="17" y="35"/>
                    </a:lnTo>
                    <a:lnTo>
                      <a:pt x="0" y="18"/>
                    </a:lnTo>
                    <a:lnTo>
                      <a:pt x="17" y="0"/>
                    </a:lnTo>
                    <a:close/>
                  </a:path>
                </a:pathLst>
              </a:custGeom>
              <a:solidFill>
                <a:srgbClr val="000080"/>
              </a:solidFill>
              <a:ln w="11113">
                <a:solidFill>
                  <a:srgbClr val="000080"/>
                </a:solidFill>
                <a:round/>
                <a:headEnd/>
                <a:tailEnd/>
              </a:ln>
            </p:spPr>
            <p:txBody>
              <a:bodyPr/>
              <a:lstStyle/>
              <a:p>
                <a:endParaRPr lang="en-GB"/>
              </a:p>
            </p:txBody>
          </p:sp>
          <p:sp>
            <p:nvSpPr>
              <p:cNvPr id="34232" name="Freeform 1209"/>
              <p:cNvSpPr>
                <a:spLocks/>
              </p:cNvSpPr>
              <p:nvPr/>
            </p:nvSpPr>
            <p:spPr bwMode="auto">
              <a:xfrm>
                <a:off x="3544" y="2264"/>
                <a:ext cx="35" cy="34"/>
              </a:xfrm>
              <a:custGeom>
                <a:avLst/>
                <a:gdLst>
                  <a:gd name="T0" fmla="*/ 18 w 35"/>
                  <a:gd name="T1" fmla="*/ 0 h 34"/>
                  <a:gd name="T2" fmla="*/ 35 w 35"/>
                  <a:gd name="T3" fmla="*/ 17 h 34"/>
                  <a:gd name="T4" fmla="*/ 18 w 35"/>
                  <a:gd name="T5" fmla="*/ 34 h 34"/>
                  <a:gd name="T6" fmla="*/ 0 w 35"/>
                  <a:gd name="T7" fmla="*/ 17 h 34"/>
                  <a:gd name="T8" fmla="*/ 18 w 35"/>
                  <a:gd name="T9" fmla="*/ 0 h 34"/>
                  <a:gd name="T10" fmla="*/ 0 60000 65536"/>
                  <a:gd name="T11" fmla="*/ 0 60000 65536"/>
                  <a:gd name="T12" fmla="*/ 0 60000 65536"/>
                  <a:gd name="T13" fmla="*/ 0 60000 65536"/>
                  <a:gd name="T14" fmla="*/ 0 60000 65536"/>
                  <a:gd name="T15" fmla="*/ 0 w 35"/>
                  <a:gd name="T16" fmla="*/ 0 h 34"/>
                  <a:gd name="T17" fmla="*/ 35 w 35"/>
                  <a:gd name="T18" fmla="*/ 34 h 34"/>
                </a:gdLst>
                <a:ahLst/>
                <a:cxnLst>
                  <a:cxn ang="T10">
                    <a:pos x="T0" y="T1"/>
                  </a:cxn>
                  <a:cxn ang="T11">
                    <a:pos x="T2" y="T3"/>
                  </a:cxn>
                  <a:cxn ang="T12">
                    <a:pos x="T4" y="T5"/>
                  </a:cxn>
                  <a:cxn ang="T13">
                    <a:pos x="T6" y="T7"/>
                  </a:cxn>
                  <a:cxn ang="T14">
                    <a:pos x="T8" y="T9"/>
                  </a:cxn>
                </a:cxnLst>
                <a:rect l="T15" t="T16" r="T17" b="T18"/>
                <a:pathLst>
                  <a:path w="35" h="34">
                    <a:moveTo>
                      <a:pt x="18" y="0"/>
                    </a:moveTo>
                    <a:lnTo>
                      <a:pt x="35" y="17"/>
                    </a:lnTo>
                    <a:lnTo>
                      <a:pt x="18" y="34"/>
                    </a:lnTo>
                    <a:lnTo>
                      <a:pt x="0" y="17"/>
                    </a:lnTo>
                    <a:lnTo>
                      <a:pt x="18" y="0"/>
                    </a:lnTo>
                    <a:close/>
                  </a:path>
                </a:pathLst>
              </a:custGeom>
              <a:solidFill>
                <a:srgbClr val="000080"/>
              </a:solidFill>
              <a:ln w="11113">
                <a:solidFill>
                  <a:srgbClr val="000080"/>
                </a:solidFill>
                <a:round/>
                <a:headEnd/>
                <a:tailEnd/>
              </a:ln>
            </p:spPr>
            <p:txBody>
              <a:bodyPr/>
              <a:lstStyle/>
              <a:p>
                <a:endParaRPr lang="en-GB"/>
              </a:p>
            </p:txBody>
          </p:sp>
          <p:sp>
            <p:nvSpPr>
              <p:cNvPr id="34233" name="Freeform 1210"/>
              <p:cNvSpPr>
                <a:spLocks/>
              </p:cNvSpPr>
              <p:nvPr/>
            </p:nvSpPr>
            <p:spPr bwMode="auto">
              <a:xfrm>
                <a:off x="3649" y="2180"/>
                <a:ext cx="34" cy="35"/>
              </a:xfrm>
              <a:custGeom>
                <a:avLst/>
                <a:gdLst>
                  <a:gd name="T0" fmla="*/ 17 w 34"/>
                  <a:gd name="T1" fmla="*/ 0 h 35"/>
                  <a:gd name="T2" fmla="*/ 34 w 34"/>
                  <a:gd name="T3" fmla="*/ 18 h 35"/>
                  <a:gd name="T4" fmla="*/ 17 w 34"/>
                  <a:gd name="T5" fmla="*/ 35 h 35"/>
                  <a:gd name="T6" fmla="*/ 0 w 34"/>
                  <a:gd name="T7" fmla="*/ 18 h 35"/>
                  <a:gd name="T8" fmla="*/ 17 w 34"/>
                  <a:gd name="T9" fmla="*/ 0 h 35"/>
                  <a:gd name="T10" fmla="*/ 0 60000 65536"/>
                  <a:gd name="T11" fmla="*/ 0 60000 65536"/>
                  <a:gd name="T12" fmla="*/ 0 60000 65536"/>
                  <a:gd name="T13" fmla="*/ 0 60000 65536"/>
                  <a:gd name="T14" fmla="*/ 0 60000 65536"/>
                  <a:gd name="T15" fmla="*/ 0 w 34"/>
                  <a:gd name="T16" fmla="*/ 0 h 35"/>
                  <a:gd name="T17" fmla="*/ 34 w 34"/>
                  <a:gd name="T18" fmla="*/ 35 h 35"/>
                </a:gdLst>
                <a:ahLst/>
                <a:cxnLst>
                  <a:cxn ang="T10">
                    <a:pos x="T0" y="T1"/>
                  </a:cxn>
                  <a:cxn ang="T11">
                    <a:pos x="T2" y="T3"/>
                  </a:cxn>
                  <a:cxn ang="T12">
                    <a:pos x="T4" y="T5"/>
                  </a:cxn>
                  <a:cxn ang="T13">
                    <a:pos x="T6" y="T7"/>
                  </a:cxn>
                  <a:cxn ang="T14">
                    <a:pos x="T8" y="T9"/>
                  </a:cxn>
                </a:cxnLst>
                <a:rect l="T15" t="T16" r="T17" b="T18"/>
                <a:pathLst>
                  <a:path w="34" h="35">
                    <a:moveTo>
                      <a:pt x="17" y="0"/>
                    </a:moveTo>
                    <a:lnTo>
                      <a:pt x="34" y="18"/>
                    </a:lnTo>
                    <a:lnTo>
                      <a:pt x="17" y="35"/>
                    </a:lnTo>
                    <a:lnTo>
                      <a:pt x="0" y="18"/>
                    </a:lnTo>
                    <a:lnTo>
                      <a:pt x="17" y="0"/>
                    </a:lnTo>
                    <a:close/>
                  </a:path>
                </a:pathLst>
              </a:custGeom>
              <a:solidFill>
                <a:srgbClr val="000080"/>
              </a:solidFill>
              <a:ln w="11113">
                <a:solidFill>
                  <a:srgbClr val="000080"/>
                </a:solidFill>
                <a:round/>
                <a:headEnd/>
                <a:tailEnd/>
              </a:ln>
            </p:spPr>
            <p:txBody>
              <a:bodyPr/>
              <a:lstStyle/>
              <a:p>
                <a:endParaRPr lang="en-GB"/>
              </a:p>
            </p:txBody>
          </p:sp>
          <p:sp>
            <p:nvSpPr>
              <p:cNvPr id="34234" name="Freeform 1211"/>
              <p:cNvSpPr>
                <a:spLocks/>
              </p:cNvSpPr>
              <p:nvPr/>
            </p:nvSpPr>
            <p:spPr bwMode="auto">
              <a:xfrm>
                <a:off x="3753" y="2128"/>
                <a:ext cx="35" cy="35"/>
              </a:xfrm>
              <a:custGeom>
                <a:avLst/>
                <a:gdLst>
                  <a:gd name="T0" fmla="*/ 17 w 35"/>
                  <a:gd name="T1" fmla="*/ 0 h 35"/>
                  <a:gd name="T2" fmla="*/ 35 w 35"/>
                  <a:gd name="T3" fmla="*/ 17 h 35"/>
                  <a:gd name="T4" fmla="*/ 17 w 35"/>
                  <a:gd name="T5" fmla="*/ 35 h 35"/>
                  <a:gd name="T6" fmla="*/ 0 w 35"/>
                  <a:gd name="T7" fmla="*/ 17 h 35"/>
                  <a:gd name="T8" fmla="*/ 17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7" y="0"/>
                    </a:moveTo>
                    <a:lnTo>
                      <a:pt x="35" y="17"/>
                    </a:lnTo>
                    <a:lnTo>
                      <a:pt x="17" y="35"/>
                    </a:lnTo>
                    <a:lnTo>
                      <a:pt x="0" y="17"/>
                    </a:lnTo>
                    <a:lnTo>
                      <a:pt x="17" y="0"/>
                    </a:lnTo>
                    <a:close/>
                  </a:path>
                </a:pathLst>
              </a:custGeom>
              <a:solidFill>
                <a:srgbClr val="000080"/>
              </a:solidFill>
              <a:ln w="11113">
                <a:solidFill>
                  <a:srgbClr val="000080"/>
                </a:solidFill>
                <a:round/>
                <a:headEnd/>
                <a:tailEnd/>
              </a:ln>
            </p:spPr>
            <p:txBody>
              <a:bodyPr/>
              <a:lstStyle/>
              <a:p>
                <a:endParaRPr lang="en-GB"/>
              </a:p>
            </p:txBody>
          </p:sp>
          <p:sp>
            <p:nvSpPr>
              <p:cNvPr id="34235" name="Freeform 1212"/>
              <p:cNvSpPr>
                <a:spLocks/>
              </p:cNvSpPr>
              <p:nvPr/>
            </p:nvSpPr>
            <p:spPr bwMode="auto">
              <a:xfrm>
                <a:off x="3857" y="1997"/>
                <a:ext cx="35" cy="35"/>
              </a:xfrm>
              <a:custGeom>
                <a:avLst/>
                <a:gdLst>
                  <a:gd name="T0" fmla="*/ 18 w 35"/>
                  <a:gd name="T1" fmla="*/ 0 h 35"/>
                  <a:gd name="T2" fmla="*/ 35 w 35"/>
                  <a:gd name="T3" fmla="*/ 18 h 35"/>
                  <a:gd name="T4" fmla="*/ 18 w 35"/>
                  <a:gd name="T5" fmla="*/ 35 h 35"/>
                  <a:gd name="T6" fmla="*/ 0 w 35"/>
                  <a:gd name="T7" fmla="*/ 18 h 35"/>
                  <a:gd name="T8" fmla="*/ 18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8" y="0"/>
                    </a:moveTo>
                    <a:lnTo>
                      <a:pt x="35" y="18"/>
                    </a:lnTo>
                    <a:lnTo>
                      <a:pt x="18" y="35"/>
                    </a:lnTo>
                    <a:lnTo>
                      <a:pt x="0" y="18"/>
                    </a:lnTo>
                    <a:lnTo>
                      <a:pt x="18" y="0"/>
                    </a:lnTo>
                    <a:close/>
                  </a:path>
                </a:pathLst>
              </a:custGeom>
              <a:solidFill>
                <a:srgbClr val="000080"/>
              </a:solidFill>
              <a:ln w="11113">
                <a:solidFill>
                  <a:srgbClr val="000080"/>
                </a:solidFill>
                <a:round/>
                <a:headEnd/>
                <a:tailEnd/>
              </a:ln>
            </p:spPr>
            <p:txBody>
              <a:bodyPr/>
              <a:lstStyle/>
              <a:p>
                <a:endParaRPr lang="en-GB"/>
              </a:p>
            </p:txBody>
          </p:sp>
          <p:sp>
            <p:nvSpPr>
              <p:cNvPr id="34236" name="Freeform 1213"/>
              <p:cNvSpPr>
                <a:spLocks/>
              </p:cNvSpPr>
              <p:nvPr/>
            </p:nvSpPr>
            <p:spPr bwMode="auto">
              <a:xfrm>
                <a:off x="3962" y="1891"/>
                <a:ext cx="35" cy="35"/>
              </a:xfrm>
              <a:custGeom>
                <a:avLst/>
                <a:gdLst>
                  <a:gd name="T0" fmla="*/ 17 w 35"/>
                  <a:gd name="T1" fmla="*/ 0 h 35"/>
                  <a:gd name="T2" fmla="*/ 35 w 35"/>
                  <a:gd name="T3" fmla="*/ 18 h 35"/>
                  <a:gd name="T4" fmla="*/ 17 w 35"/>
                  <a:gd name="T5" fmla="*/ 35 h 35"/>
                  <a:gd name="T6" fmla="*/ 0 w 35"/>
                  <a:gd name="T7" fmla="*/ 18 h 35"/>
                  <a:gd name="T8" fmla="*/ 17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7" y="0"/>
                    </a:moveTo>
                    <a:lnTo>
                      <a:pt x="35" y="18"/>
                    </a:lnTo>
                    <a:lnTo>
                      <a:pt x="17" y="35"/>
                    </a:lnTo>
                    <a:lnTo>
                      <a:pt x="0" y="18"/>
                    </a:lnTo>
                    <a:lnTo>
                      <a:pt x="17" y="0"/>
                    </a:lnTo>
                    <a:close/>
                  </a:path>
                </a:pathLst>
              </a:custGeom>
              <a:solidFill>
                <a:srgbClr val="000080"/>
              </a:solidFill>
              <a:ln w="11113">
                <a:solidFill>
                  <a:srgbClr val="000080"/>
                </a:solidFill>
                <a:round/>
                <a:headEnd/>
                <a:tailEnd/>
              </a:ln>
            </p:spPr>
            <p:txBody>
              <a:bodyPr/>
              <a:lstStyle/>
              <a:p>
                <a:endParaRPr lang="en-GB"/>
              </a:p>
            </p:txBody>
          </p:sp>
          <p:sp>
            <p:nvSpPr>
              <p:cNvPr id="34237" name="Freeform 1214"/>
              <p:cNvSpPr>
                <a:spLocks/>
              </p:cNvSpPr>
              <p:nvPr/>
            </p:nvSpPr>
            <p:spPr bwMode="auto">
              <a:xfrm>
                <a:off x="4066" y="1792"/>
                <a:ext cx="35" cy="35"/>
              </a:xfrm>
              <a:custGeom>
                <a:avLst/>
                <a:gdLst>
                  <a:gd name="T0" fmla="*/ 18 w 35"/>
                  <a:gd name="T1" fmla="*/ 0 h 35"/>
                  <a:gd name="T2" fmla="*/ 35 w 35"/>
                  <a:gd name="T3" fmla="*/ 18 h 35"/>
                  <a:gd name="T4" fmla="*/ 18 w 35"/>
                  <a:gd name="T5" fmla="*/ 35 h 35"/>
                  <a:gd name="T6" fmla="*/ 0 w 35"/>
                  <a:gd name="T7" fmla="*/ 18 h 35"/>
                  <a:gd name="T8" fmla="*/ 18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8" y="0"/>
                    </a:moveTo>
                    <a:lnTo>
                      <a:pt x="35" y="18"/>
                    </a:lnTo>
                    <a:lnTo>
                      <a:pt x="18" y="35"/>
                    </a:lnTo>
                    <a:lnTo>
                      <a:pt x="0" y="18"/>
                    </a:lnTo>
                    <a:lnTo>
                      <a:pt x="18" y="0"/>
                    </a:lnTo>
                    <a:close/>
                  </a:path>
                </a:pathLst>
              </a:custGeom>
              <a:solidFill>
                <a:srgbClr val="000080"/>
              </a:solidFill>
              <a:ln w="11113">
                <a:solidFill>
                  <a:srgbClr val="000080"/>
                </a:solidFill>
                <a:round/>
                <a:headEnd/>
                <a:tailEnd/>
              </a:ln>
            </p:spPr>
            <p:txBody>
              <a:bodyPr/>
              <a:lstStyle/>
              <a:p>
                <a:endParaRPr lang="en-GB"/>
              </a:p>
            </p:txBody>
          </p:sp>
          <p:sp>
            <p:nvSpPr>
              <p:cNvPr id="34238" name="Freeform 1215"/>
              <p:cNvSpPr>
                <a:spLocks/>
              </p:cNvSpPr>
              <p:nvPr/>
            </p:nvSpPr>
            <p:spPr bwMode="auto">
              <a:xfrm>
                <a:off x="4171" y="1740"/>
                <a:ext cx="34" cy="35"/>
              </a:xfrm>
              <a:custGeom>
                <a:avLst/>
                <a:gdLst>
                  <a:gd name="T0" fmla="*/ 17 w 34"/>
                  <a:gd name="T1" fmla="*/ 0 h 35"/>
                  <a:gd name="T2" fmla="*/ 34 w 34"/>
                  <a:gd name="T3" fmla="*/ 17 h 35"/>
                  <a:gd name="T4" fmla="*/ 17 w 34"/>
                  <a:gd name="T5" fmla="*/ 35 h 35"/>
                  <a:gd name="T6" fmla="*/ 0 w 34"/>
                  <a:gd name="T7" fmla="*/ 17 h 35"/>
                  <a:gd name="T8" fmla="*/ 17 w 34"/>
                  <a:gd name="T9" fmla="*/ 0 h 35"/>
                  <a:gd name="T10" fmla="*/ 0 60000 65536"/>
                  <a:gd name="T11" fmla="*/ 0 60000 65536"/>
                  <a:gd name="T12" fmla="*/ 0 60000 65536"/>
                  <a:gd name="T13" fmla="*/ 0 60000 65536"/>
                  <a:gd name="T14" fmla="*/ 0 60000 65536"/>
                  <a:gd name="T15" fmla="*/ 0 w 34"/>
                  <a:gd name="T16" fmla="*/ 0 h 35"/>
                  <a:gd name="T17" fmla="*/ 34 w 34"/>
                  <a:gd name="T18" fmla="*/ 35 h 35"/>
                </a:gdLst>
                <a:ahLst/>
                <a:cxnLst>
                  <a:cxn ang="T10">
                    <a:pos x="T0" y="T1"/>
                  </a:cxn>
                  <a:cxn ang="T11">
                    <a:pos x="T2" y="T3"/>
                  </a:cxn>
                  <a:cxn ang="T12">
                    <a:pos x="T4" y="T5"/>
                  </a:cxn>
                  <a:cxn ang="T13">
                    <a:pos x="T6" y="T7"/>
                  </a:cxn>
                  <a:cxn ang="T14">
                    <a:pos x="T8" y="T9"/>
                  </a:cxn>
                </a:cxnLst>
                <a:rect l="T15" t="T16" r="T17" b="T18"/>
                <a:pathLst>
                  <a:path w="34" h="35">
                    <a:moveTo>
                      <a:pt x="17" y="0"/>
                    </a:moveTo>
                    <a:lnTo>
                      <a:pt x="34" y="17"/>
                    </a:lnTo>
                    <a:lnTo>
                      <a:pt x="17" y="35"/>
                    </a:lnTo>
                    <a:lnTo>
                      <a:pt x="0" y="17"/>
                    </a:lnTo>
                    <a:lnTo>
                      <a:pt x="17" y="0"/>
                    </a:lnTo>
                    <a:close/>
                  </a:path>
                </a:pathLst>
              </a:custGeom>
              <a:solidFill>
                <a:srgbClr val="000080"/>
              </a:solidFill>
              <a:ln w="11113">
                <a:solidFill>
                  <a:srgbClr val="000080"/>
                </a:solidFill>
                <a:round/>
                <a:headEnd/>
                <a:tailEnd/>
              </a:ln>
            </p:spPr>
            <p:txBody>
              <a:bodyPr/>
              <a:lstStyle/>
              <a:p>
                <a:endParaRPr lang="en-GB"/>
              </a:p>
            </p:txBody>
          </p:sp>
          <p:sp>
            <p:nvSpPr>
              <p:cNvPr id="34239" name="Freeform 1216"/>
              <p:cNvSpPr>
                <a:spLocks/>
              </p:cNvSpPr>
              <p:nvPr/>
            </p:nvSpPr>
            <p:spPr bwMode="auto">
              <a:xfrm>
                <a:off x="4275" y="1555"/>
                <a:ext cx="35" cy="35"/>
              </a:xfrm>
              <a:custGeom>
                <a:avLst/>
                <a:gdLst>
                  <a:gd name="T0" fmla="*/ 17 w 35"/>
                  <a:gd name="T1" fmla="*/ 0 h 35"/>
                  <a:gd name="T2" fmla="*/ 35 w 35"/>
                  <a:gd name="T3" fmla="*/ 18 h 35"/>
                  <a:gd name="T4" fmla="*/ 17 w 35"/>
                  <a:gd name="T5" fmla="*/ 35 h 35"/>
                  <a:gd name="T6" fmla="*/ 0 w 35"/>
                  <a:gd name="T7" fmla="*/ 18 h 35"/>
                  <a:gd name="T8" fmla="*/ 17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7" y="0"/>
                    </a:moveTo>
                    <a:lnTo>
                      <a:pt x="35" y="18"/>
                    </a:lnTo>
                    <a:lnTo>
                      <a:pt x="17" y="35"/>
                    </a:lnTo>
                    <a:lnTo>
                      <a:pt x="0" y="18"/>
                    </a:lnTo>
                    <a:lnTo>
                      <a:pt x="17" y="0"/>
                    </a:lnTo>
                    <a:close/>
                  </a:path>
                </a:pathLst>
              </a:custGeom>
              <a:solidFill>
                <a:srgbClr val="000080"/>
              </a:solidFill>
              <a:ln w="11113">
                <a:solidFill>
                  <a:srgbClr val="000080"/>
                </a:solidFill>
                <a:round/>
                <a:headEnd/>
                <a:tailEnd/>
              </a:ln>
            </p:spPr>
            <p:txBody>
              <a:bodyPr/>
              <a:lstStyle/>
              <a:p>
                <a:endParaRPr lang="en-GB"/>
              </a:p>
            </p:txBody>
          </p:sp>
          <p:sp>
            <p:nvSpPr>
              <p:cNvPr id="34240" name="Freeform 1217"/>
              <p:cNvSpPr>
                <a:spLocks/>
              </p:cNvSpPr>
              <p:nvPr/>
            </p:nvSpPr>
            <p:spPr bwMode="auto">
              <a:xfrm>
                <a:off x="4379" y="1310"/>
                <a:ext cx="35" cy="35"/>
              </a:xfrm>
              <a:custGeom>
                <a:avLst/>
                <a:gdLst>
                  <a:gd name="T0" fmla="*/ 18 w 35"/>
                  <a:gd name="T1" fmla="*/ 0 h 35"/>
                  <a:gd name="T2" fmla="*/ 35 w 35"/>
                  <a:gd name="T3" fmla="*/ 18 h 35"/>
                  <a:gd name="T4" fmla="*/ 18 w 35"/>
                  <a:gd name="T5" fmla="*/ 35 h 35"/>
                  <a:gd name="T6" fmla="*/ 0 w 35"/>
                  <a:gd name="T7" fmla="*/ 18 h 35"/>
                  <a:gd name="T8" fmla="*/ 18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8" y="0"/>
                    </a:moveTo>
                    <a:lnTo>
                      <a:pt x="35" y="18"/>
                    </a:lnTo>
                    <a:lnTo>
                      <a:pt x="18" y="35"/>
                    </a:lnTo>
                    <a:lnTo>
                      <a:pt x="0" y="18"/>
                    </a:lnTo>
                    <a:lnTo>
                      <a:pt x="18" y="0"/>
                    </a:lnTo>
                    <a:close/>
                  </a:path>
                </a:pathLst>
              </a:custGeom>
              <a:solidFill>
                <a:srgbClr val="000080"/>
              </a:solidFill>
              <a:ln w="11113">
                <a:solidFill>
                  <a:srgbClr val="000080"/>
                </a:solidFill>
                <a:round/>
                <a:headEnd/>
                <a:tailEnd/>
              </a:ln>
            </p:spPr>
            <p:txBody>
              <a:bodyPr/>
              <a:lstStyle/>
              <a:p>
                <a:endParaRPr lang="en-GB"/>
              </a:p>
            </p:txBody>
          </p:sp>
          <p:sp>
            <p:nvSpPr>
              <p:cNvPr id="34241" name="Freeform 1218"/>
              <p:cNvSpPr>
                <a:spLocks/>
              </p:cNvSpPr>
              <p:nvPr/>
            </p:nvSpPr>
            <p:spPr bwMode="auto">
              <a:xfrm>
                <a:off x="4484" y="1397"/>
                <a:ext cx="35" cy="35"/>
              </a:xfrm>
              <a:custGeom>
                <a:avLst/>
                <a:gdLst>
                  <a:gd name="T0" fmla="*/ 17 w 35"/>
                  <a:gd name="T1" fmla="*/ 0 h 35"/>
                  <a:gd name="T2" fmla="*/ 35 w 35"/>
                  <a:gd name="T3" fmla="*/ 18 h 35"/>
                  <a:gd name="T4" fmla="*/ 17 w 35"/>
                  <a:gd name="T5" fmla="*/ 35 h 35"/>
                  <a:gd name="T6" fmla="*/ 0 w 35"/>
                  <a:gd name="T7" fmla="*/ 18 h 35"/>
                  <a:gd name="T8" fmla="*/ 17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7" y="0"/>
                    </a:moveTo>
                    <a:lnTo>
                      <a:pt x="35" y="18"/>
                    </a:lnTo>
                    <a:lnTo>
                      <a:pt x="17" y="35"/>
                    </a:lnTo>
                    <a:lnTo>
                      <a:pt x="0" y="18"/>
                    </a:lnTo>
                    <a:lnTo>
                      <a:pt x="17" y="0"/>
                    </a:lnTo>
                    <a:close/>
                  </a:path>
                </a:pathLst>
              </a:custGeom>
              <a:solidFill>
                <a:srgbClr val="000080"/>
              </a:solidFill>
              <a:ln w="11113">
                <a:solidFill>
                  <a:srgbClr val="000080"/>
                </a:solidFill>
                <a:round/>
                <a:headEnd/>
                <a:tailEnd/>
              </a:ln>
            </p:spPr>
            <p:txBody>
              <a:bodyPr/>
              <a:lstStyle/>
              <a:p>
                <a:endParaRPr lang="en-GB"/>
              </a:p>
            </p:txBody>
          </p:sp>
          <p:sp>
            <p:nvSpPr>
              <p:cNvPr id="34242" name="Freeform 1219"/>
              <p:cNvSpPr>
                <a:spLocks/>
              </p:cNvSpPr>
              <p:nvPr/>
            </p:nvSpPr>
            <p:spPr bwMode="auto">
              <a:xfrm>
                <a:off x="4588" y="1397"/>
                <a:ext cx="35" cy="35"/>
              </a:xfrm>
              <a:custGeom>
                <a:avLst/>
                <a:gdLst>
                  <a:gd name="T0" fmla="*/ 18 w 35"/>
                  <a:gd name="T1" fmla="*/ 0 h 35"/>
                  <a:gd name="T2" fmla="*/ 35 w 35"/>
                  <a:gd name="T3" fmla="*/ 18 h 35"/>
                  <a:gd name="T4" fmla="*/ 18 w 35"/>
                  <a:gd name="T5" fmla="*/ 35 h 35"/>
                  <a:gd name="T6" fmla="*/ 0 w 35"/>
                  <a:gd name="T7" fmla="*/ 18 h 35"/>
                  <a:gd name="T8" fmla="*/ 18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8" y="0"/>
                    </a:moveTo>
                    <a:lnTo>
                      <a:pt x="35" y="18"/>
                    </a:lnTo>
                    <a:lnTo>
                      <a:pt x="18" y="35"/>
                    </a:lnTo>
                    <a:lnTo>
                      <a:pt x="0" y="18"/>
                    </a:lnTo>
                    <a:lnTo>
                      <a:pt x="18" y="0"/>
                    </a:lnTo>
                    <a:close/>
                  </a:path>
                </a:pathLst>
              </a:custGeom>
              <a:solidFill>
                <a:srgbClr val="000080"/>
              </a:solidFill>
              <a:ln w="11113">
                <a:solidFill>
                  <a:srgbClr val="000080"/>
                </a:solidFill>
                <a:round/>
                <a:headEnd/>
                <a:tailEnd/>
              </a:ln>
            </p:spPr>
            <p:txBody>
              <a:bodyPr/>
              <a:lstStyle/>
              <a:p>
                <a:endParaRPr lang="en-GB"/>
              </a:p>
            </p:txBody>
          </p:sp>
          <p:sp>
            <p:nvSpPr>
              <p:cNvPr id="34243" name="Rectangle 1220"/>
              <p:cNvSpPr>
                <a:spLocks noChangeArrowheads="1"/>
              </p:cNvSpPr>
              <p:nvPr/>
            </p:nvSpPr>
            <p:spPr bwMode="auto">
              <a:xfrm>
                <a:off x="623" y="2813"/>
                <a:ext cx="33" cy="34"/>
              </a:xfrm>
              <a:prstGeom prst="rect">
                <a:avLst/>
              </a:prstGeom>
              <a:solidFill>
                <a:srgbClr val="FF00FF"/>
              </a:solidFill>
              <a:ln w="11113">
                <a:solidFill>
                  <a:srgbClr val="FF00FF"/>
                </a:solidFill>
                <a:miter lim="800000"/>
                <a:headEnd/>
                <a:tailEnd/>
              </a:ln>
            </p:spPr>
            <p:txBody>
              <a:bodyPr/>
              <a:lstStyle/>
              <a:p>
                <a:endParaRPr lang="en-US"/>
              </a:p>
            </p:txBody>
          </p:sp>
          <p:sp>
            <p:nvSpPr>
              <p:cNvPr id="34244" name="Rectangle 1221"/>
              <p:cNvSpPr>
                <a:spLocks noChangeArrowheads="1"/>
              </p:cNvSpPr>
              <p:nvPr/>
            </p:nvSpPr>
            <p:spPr bwMode="auto">
              <a:xfrm>
                <a:off x="727" y="2801"/>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45" name="Rectangle 1222"/>
              <p:cNvSpPr>
                <a:spLocks noChangeArrowheads="1"/>
              </p:cNvSpPr>
              <p:nvPr/>
            </p:nvSpPr>
            <p:spPr bwMode="auto">
              <a:xfrm>
                <a:off x="832" y="2817"/>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46" name="Rectangle 1223"/>
              <p:cNvSpPr>
                <a:spLocks noChangeArrowheads="1"/>
              </p:cNvSpPr>
              <p:nvPr/>
            </p:nvSpPr>
            <p:spPr bwMode="auto">
              <a:xfrm>
                <a:off x="936" y="2822"/>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47" name="Rectangle 1224"/>
              <p:cNvSpPr>
                <a:spLocks noChangeArrowheads="1"/>
              </p:cNvSpPr>
              <p:nvPr/>
            </p:nvSpPr>
            <p:spPr bwMode="auto">
              <a:xfrm>
                <a:off x="1040" y="2806"/>
                <a:ext cx="34" cy="34"/>
              </a:xfrm>
              <a:prstGeom prst="rect">
                <a:avLst/>
              </a:prstGeom>
              <a:solidFill>
                <a:srgbClr val="FF00FF"/>
              </a:solidFill>
              <a:ln w="11113">
                <a:solidFill>
                  <a:srgbClr val="FF00FF"/>
                </a:solidFill>
                <a:miter lim="800000"/>
                <a:headEnd/>
                <a:tailEnd/>
              </a:ln>
            </p:spPr>
            <p:txBody>
              <a:bodyPr/>
              <a:lstStyle/>
              <a:p>
                <a:endParaRPr lang="en-US"/>
              </a:p>
            </p:txBody>
          </p:sp>
          <p:sp>
            <p:nvSpPr>
              <p:cNvPr id="34248" name="Rectangle 1225"/>
              <p:cNvSpPr>
                <a:spLocks noChangeArrowheads="1"/>
              </p:cNvSpPr>
              <p:nvPr/>
            </p:nvSpPr>
            <p:spPr bwMode="auto">
              <a:xfrm>
                <a:off x="1145" y="2793"/>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49" name="Rectangle 1226"/>
              <p:cNvSpPr>
                <a:spLocks noChangeArrowheads="1"/>
              </p:cNvSpPr>
              <p:nvPr/>
            </p:nvSpPr>
            <p:spPr bwMode="auto">
              <a:xfrm>
                <a:off x="1249" y="2803"/>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50" name="Rectangle 1227"/>
              <p:cNvSpPr>
                <a:spLocks noChangeArrowheads="1"/>
              </p:cNvSpPr>
              <p:nvPr/>
            </p:nvSpPr>
            <p:spPr bwMode="auto">
              <a:xfrm>
                <a:off x="1354" y="2793"/>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51" name="Rectangle 1228"/>
              <p:cNvSpPr>
                <a:spLocks noChangeArrowheads="1"/>
              </p:cNvSpPr>
              <p:nvPr/>
            </p:nvSpPr>
            <p:spPr bwMode="auto">
              <a:xfrm>
                <a:off x="1458" y="2798"/>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52" name="Rectangle 1229"/>
              <p:cNvSpPr>
                <a:spLocks noChangeArrowheads="1"/>
              </p:cNvSpPr>
              <p:nvPr/>
            </p:nvSpPr>
            <p:spPr bwMode="auto">
              <a:xfrm>
                <a:off x="1562" y="2796"/>
                <a:ext cx="34" cy="33"/>
              </a:xfrm>
              <a:prstGeom prst="rect">
                <a:avLst/>
              </a:prstGeom>
              <a:solidFill>
                <a:srgbClr val="FF00FF"/>
              </a:solidFill>
              <a:ln w="11113">
                <a:solidFill>
                  <a:srgbClr val="FF00FF"/>
                </a:solidFill>
                <a:miter lim="800000"/>
                <a:headEnd/>
                <a:tailEnd/>
              </a:ln>
            </p:spPr>
            <p:txBody>
              <a:bodyPr/>
              <a:lstStyle/>
              <a:p>
                <a:endParaRPr lang="en-US"/>
              </a:p>
            </p:txBody>
          </p:sp>
          <p:sp>
            <p:nvSpPr>
              <p:cNvPr id="34253" name="Rectangle 1230"/>
              <p:cNvSpPr>
                <a:spLocks noChangeArrowheads="1"/>
              </p:cNvSpPr>
              <p:nvPr/>
            </p:nvSpPr>
            <p:spPr bwMode="auto">
              <a:xfrm>
                <a:off x="1667" y="2787"/>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54" name="Rectangle 1231"/>
              <p:cNvSpPr>
                <a:spLocks noChangeArrowheads="1"/>
              </p:cNvSpPr>
              <p:nvPr/>
            </p:nvSpPr>
            <p:spPr bwMode="auto">
              <a:xfrm>
                <a:off x="1771" y="2817"/>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55" name="Rectangle 1232"/>
              <p:cNvSpPr>
                <a:spLocks noChangeArrowheads="1"/>
              </p:cNvSpPr>
              <p:nvPr/>
            </p:nvSpPr>
            <p:spPr bwMode="auto">
              <a:xfrm>
                <a:off x="1876" y="2794"/>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56" name="Rectangle 1233"/>
              <p:cNvSpPr>
                <a:spLocks noChangeArrowheads="1"/>
              </p:cNvSpPr>
              <p:nvPr/>
            </p:nvSpPr>
            <p:spPr bwMode="auto">
              <a:xfrm>
                <a:off x="1980" y="2796"/>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57" name="Rectangle 1234"/>
              <p:cNvSpPr>
                <a:spLocks noChangeArrowheads="1"/>
              </p:cNvSpPr>
              <p:nvPr/>
            </p:nvSpPr>
            <p:spPr bwMode="auto">
              <a:xfrm>
                <a:off x="2084" y="2793"/>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58" name="Rectangle 1235"/>
              <p:cNvSpPr>
                <a:spLocks noChangeArrowheads="1"/>
              </p:cNvSpPr>
              <p:nvPr/>
            </p:nvSpPr>
            <p:spPr bwMode="auto">
              <a:xfrm>
                <a:off x="2189" y="2793"/>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59" name="Rectangle 1236"/>
              <p:cNvSpPr>
                <a:spLocks noChangeArrowheads="1"/>
              </p:cNvSpPr>
              <p:nvPr/>
            </p:nvSpPr>
            <p:spPr bwMode="auto">
              <a:xfrm>
                <a:off x="2293" y="2775"/>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60" name="Rectangle 1237"/>
              <p:cNvSpPr>
                <a:spLocks noChangeArrowheads="1"/>
              </p:cNvSpPr>
              <p:nvPr/>
            </p:nvSpPr>
            <p:spPr bwMode="auto">
              <a:xfrm>
                <a:off x="2398" y="2791"/>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61" name="Rectangle 1238"/>
              <p:cNvSpPr>
                <a:spLocks noChangeArrowheads="1"/>
              </p:cNvSpPr>
              <p:nvPr/>
            </p:nvSpPr>
            <p:spPr bwMode="auto">
              <a:xfrm>
                <a:off x="2502" y="2730"/>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62" name="Rectangle 1239"/>
              <p:cNvSpPr>
                <a:spLocks noChangeArrowheads="1"/>
              </p:cNvSpPr>
              <p:nvPr/>
            </p:nvSpPr>
            <p:spPr bwMode="auto">
              <a:xfrm>
                <a:off x="2605" y="2740"/>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63" name="Rectangle 1240"/>
              <p:cNvSpPr>
                <a:spLocks noChangeArrowheads="1"/>
              </p:cNvSpPr>
              <p:nvPr/>
            </p:nvSpPr>
            <p:spPr bwMode="auto">
              <a:xfrm>
                <a:off x="2709" y="2699"/>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64" name="Rectangle 1241"/>
              <p:cNvSpPr>
                <a:spLocks noChangeArrowheads="1"/>
              </p:cNvSpPr>
              <p:nvPr/>
            </p:nvSpPr>
            <p:spPr bwMode="auto">
              <a:xfrm>
                <a:off x="2813" y="2704"/>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65" name="Rectangle 1242"/>
              <p:cNvSpPr>
                <a:spLocks noChangeArrowheads="1"/>
              </p:cNvSpPr>
              <p:nvPr/>
            </p:nvSpPr>
            <p:spPr bwMode="auto">
              <a:xfrm>
                <a:off x="2918" y="2726"/>
                <a:ext cx="33" cy="34"/>
              </a:xfrm>
              <a:prstGeom prst="rect">
                <a:avLst/>
              </a:prstGeom>
              <a:solidFill>
                <a:srgbClr val="FF00FF"/>
              </a:solidFill>
              <a:ln w="11113">
                <a:solidFill>
                  <a:srgbClr val="FF00FF"/>
                </a:solidFill>
                <a:miter lim="800000"/>
                <a:headEnd/>
                <a:tailEnd/>
              </a:ln>
            </p:spPr>
            <p:txBody>
              <a:bodyPr/>
              <a:lstStyle/>
              <a:p>
                <a:endParaRPr lang="en-US"/>
              </a:p>
            </p:txBody>
          </p:sp>
          <p:sp>
            <p:nvSpPr>
              <p:cNvPr id="34266" name="Rectangle 1243"/>
              <p:cNvSpPr>
                <a:spLocks noChangeArrowheads="1"/>
              </p:cNvSpPr>
              <p:nvPr/>
            </p:nvSpPr>
            <p:spPr bwMode="auto">
              <a:xfrm>
                <a:off x="3022" y="2714"/>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67" name="Rectangle 1244"/>
              <p:cNvSpPr>
                <a:spLocks noChangeArrowheads="1"/>
              </p:cNvSpPr>
              <p:nvPr/>
            </p:nvSpPr>
            <p:spPr bwMode="auto">
              <a:xfrm>
                <a:off x="3127" y="2702"/>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68" name="Rectangle 1245"/>
              <p:cNvSpPr>
                <a:spLocks noChangeArrowheads="1"/>
              </p:cNvSpPr>
              <p:nvPr/>
            </p:nvSpPr>
            <p:spPr bwMode="auto">
              <a:xfrm>
                <a:off x="3231" y="2697"/>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69" name="Rectangle 1246"/>
              <p:cNvSpPr>
                <a:spLocks noChangeArrowheads="1"/>
              </p:cNvSpPr>
              <p:nvPr/>
            </p:nvSpPr>
            <p:spPr bwMode="auto">
              <a:xfrm>
                <a:off x="3335" y="2695"/>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70" name="Rectangle 1247"/>
              <p:cNvSpPr>
                <a:spLocks noChangeArrowheads="1"/>
              </p:cNvSpPr>
              <p:nvPr/>
            </p:nvSpPr>
            <p:spPr bwMode="auto">
              <a:xfrm>
                <a:off x="3440" y="2711"/>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71" name="Rectangle 1248"/>
              <p:cNvSpPr>
                <a:spLocks noChangeArrowheads="1"/>
              </p:cNvSpPr>
              <p:nvPr/>
            </p:nvSpPr>
            <p:spPr bwMode="auto">
              <a:xfrm>
                <a:off x="3544" y="2725"/>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72" name="Rectangle 1249"/>
              <p:cNvSpPr>
                <a:spLocks noChangeArrowheads="1"/>
              </p:cNvSpPr>
              <p:nvPr/>
            </p:nvSpPr>
            <p:spPr bwMode="auto">
              <a:xfrm>
                <a:off x="3649" y="2713"/>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73" name="Rectangle 1250"/>
              <p:cNvSpPr>
                <a:spLocks noChangeArrowheads="1"/>
              </p:cNvSpPr>
              <p:nvPr/>
            </p:nvSpPr>
            <p:spPr bwMode="auto">
              <a:xfrm>
                <a:off x="3753" y="2683"/>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74" name="Rectangle 1251"/>
              <p:cNvSpPr>
                <a:spLocks noChangeArrowheads="1"/>
              </p:cNvSpPr>
              <p:nvPr/>
            </p:nvSpPr>
            <p:spPr bwMode="auto">
              <a:xfrm>
                <a:off x="3857" y="2655"/>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75" name="Rectangle 1252"/>
              <p:cNvSpPr>
                <a:spLocks noChangeArrowheads="1"/>
              </p:cNvSpPr>
              <p:nvPr/>
            </p:nvSpPr>
            <p:spPr bwMode="auto">
              <a:xfrm>
                <a:off x="3962" y="2699"/>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76" name="Rectangle 1253"/>
              <p:cNvSpPr>
                <a:spLocks noChangeArrowheads="1"/>
              </p:cNvSpPr>
              <p:nvPr/>
            </p:nvSpPr>
            <p:spPr bwMode="auto">
              <a:xfrm>
                <a:off x="4066" y="2699"/>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77" name="Rectangle 1254"/>
              <p:cNvSpPr>
                <a:spLocks noChangeArrowheads="1"/>
              </p:cNvSpPr>
              <p:nvPr/>
            </p:nvSpPr>
            <p:spPr bwMode="auto">
              <a:xfrm>
                <a:off x="4171" y="2676"/>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78" name="Rectangle 1255"/>
              <p:cNvSpPr>
                <a:spLocks noChangeArrowheads="1"/>
              </p:cNvSpPr>
              <p:nvPr/>
            </p:nvSpPr>
            <p:spPr bwMode="auto">
              <a:xfrm>
                <a:off x="4275" y="2669"/>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79" name="Rectangle 1256"/>
              <p:cNvSpPr>
                <a:spLocks noChangeArrowheads="1"/>
              </p:cNvSpPr>
              <p:nvPr/>
            </p:nvSpPr>
            <p:spPr bwMode="auto">
              <a:xfrm>
                <a:off x="4379" y="2676"/>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80" name="Rectangle 1257"/>
              <p:cNvSpPr>
                <a:spLocks noChangeArrowheads="1"/>
              </p:cNvSpPr>
              <p:nvPr/>
            </p:nvSpPr>
            <p:spPr bwMode="auto">
              <a:xfrm>
                <a:off x="4484" y="2660"/>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81" name="Rectangle 1258"/>
              <p:cNvSpPr>
                <a:spLocks noChangeArrowheads="1"/>
              </p:cNvSpPr>
              <p:nvPr/>
            </p:nvSpPr>
            <p:spPr bwMode="auto">
              <a:xfrm>
                <a:off x="4588" y="2669"/>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4282" name="Freeform 1259"/>
              <p:cNvSpPr>
                <a:spLocks/>
              </p:cNvSpPr>
              <p:nvPr/>
            </p:nvSpPr>
            <p:spPr bwMode="auto">
              <a:xfrm>
                <a:off x="4379" y="2699"/>
                <a:ext cx="35" cy="34"/>
              </a:xfrm>
              <a:custGeom>
                <a:avLst/>
                <a:gdLst>
                  <a:gd name="T0" fmla="*/ 18 w 35"/>
                  <a:gd name="T1" fmla="*/ 0 h 34"/>
                  <a:gd name="T2" fmla="*/ 35 w 35"/>
                  <a:gd name="T3" fmla="*/ 34 h 34"/>
                  <a:gd name="T4" fmla="*/ 0 w 35"/>
                  <a:gd name="T5" fmla="*/ 34 h 34"/>
                  <a:gd name="T6" fmla="*/ 18 w 35"/>
                  <a:gd name="T7" fmla="*/ 0 h 34"/>
                  <a:gd name="T8" fmla="*/ 0 60000 65536"/>
                  <a:gd name="T9" fmla="*/ 0 60000 65536"/>
                  <a:gd name="T10" fmla="*/ 0 60000 65536"/>
                  <a:gd name="T11" fmla="*/ 0 60000 65536"/>
                  <a:gd name="T12" fmla="*/ 0 w 35"/>
                  <a:gd name="T13" fmla="*/ 0 h 34"/>
                  <a:gd name="T14" fmla="*/ 35 w 35"/>
                  <a:gd name="T15" fmla="*/ 34 h 34"/>
                </a:gdLst>
                <a:ahLst/>
                <a:cxnLst>
                  <a:cxn ang="T8">
                    <a:pos x="T0" y="T1"/>
                  </a:cxn>
                  <a:cxn ang="T9">
                    <a:pos x="T2" y="T3"/>
                  </a:cxn>
                  <a:cxn ang="T10">
                    <a:pos x="T4" y="T5"/>
                  </a:cxn>
                  <a:cxn ang="T11">
                    <a:pos x="T6" y="T7"/>
                  </a:cxn>
                </a:cxnLst>
                <a:rect l="T12" t="T13" r="T14" b="T15"/>
                <a:pathLst>
                  <a:path w="35" h="34">
                    <a:moveTo>
                      <a:pt x="18" y="0"/>
                    </a:moveTo>
                    <a:lnTo>
                      <a:pt x="35" y="34"/>
                    </a:lnTo>
                    <a:lnTo>
                      <a:pt x="0" y="34"/>
                    </a:lnTo>
                    <a:lnTo>
                      <a:pt x="18" y="0"/>
                    </a:lnTo>
                    <a:close/>
                  </a:path>
                </a:pathLst>
              </a:custGeom>
              <a:solidFill>
                <a:srgbClr val="FFFF00"/>
              </a:solidFill>
              <a:ln w="11113">
                <a:solidFill>
                  <a:srgbClr val="FFFF00"/>
                </a:solidFill>
                <a:round/>
                <a:headEnd/>
                <a:tailEnd/>
              </a:ln>
            </p:spPr>
            <p:txBody>
              <a:bodyPr/>
              <a:lstStyle/>
              <a:p>
                <a:endParaRPr lang="en-GB"/>
              </a:p>
            </p:txBody>
          </p:sp>
          <p:sp>
            <p:nvSpPr>
              <p:cNvPr id="34283" name="Freeform 1260"/>
              <p:cNvSpPr>
                <a:spLocks/>
              </p:cNvSpPr>
              <p:nvPr/>
            </p:nvSpPr>
            <p:spPr bwMode="auto">
              <a:xfrm>
                <a:off x="4484" y="2605"/>
                <a:ext cx="35" cy="34"/>
              </a:xfrm>
              <a:custGeom>
                <a:avLst/>
                <a:gdLst>
                  <a:gd name="T0" fmla="*/ 17 w 35"/>
                  <a:gd name="T1" fmla="*/ 0 h 34"/>
                  <a:gd name="T2" fmla="*/ 35 w 35"/>
                  <a:gd name="T3" fmla="*/ 34 h 34"/>
                  <a:gd name="T4" fmla="*/ 0 w 35"/>
                  <a:gd name="T5" fmla="*/ 34 h 34"/>
                  <a:gd name="T6" fmla="*/ 17 w 35"/>
                  <a:gd name="T7" fmla="*/ 0 h 34"/>
                  <a:gd name="T8" fmla="*/ 0 60000 65536"/>
                  <a:gd name="T9" fmla="*/ 0 60000 65536"/>
                  <a:gd name="T10" fmla="*/ 0 60000 65536"/>
                  <a:gd name="T11" fmla="*/ 0 60000 65536"/>
                  <a:gd name="T12" fmla="*/ 0 w 35"/>
                  <a:gd name="T13" fmla="*/ 0 h 34"/>
                  <a:gd name="T14" fmla="*/ 35 w 35"/>
                  <a:gd name="T15" fmla="*/ 34 h 34"/>
                </a:gdLst>
                <a:ahLst/>
                <a:cxnLst>
                  <a:cxn ang="T8">
                    <a:pos x="T0" y="T1"/>
                  </a:cxn>
                  <a:cxn ang="T9">
                    <a:pos x="T2" y="T3"/>
                  </a:cxn>
                  <a:cxn ang="T10">
                    <a:pos x="T4" y="T5"/>
                  </a:cxn>
                  <a:cxn ang="T11">
                    <a:pos x="T6" y="T7"/>
                  </a:cxn>
                </a:cxnLst>
                <a:rect l="T12" t="T13" r="T14" b="T15"/>
                <a:pathLst>
                  <a:path w="35" h="34">
                    <a:moveTo>
                      <a:pt x="17" y="0"/>
                    </a:moveTo>
                    <a:lnTo>
                      <a:pt x="35" y="34"/>
                    </a:lnTo>
                    <a:lnTo>
                      <a:pt x="0" y="34"/>
                    </a:lnTo>
                    <a:lnTo>
                      <a:pt x="17" y="0"/>
                    </a:lnTo>
                    <a:close/>
                  </a:path>
                </a:pathLst>
              </a:custGeom>
              <a:solidFill>
                <a:srgbClr val="FFFF00"/>
              </a:solidFill>
              <a:ln w="11113">
                <a:solidFill>
                  <a:srgbClr val="FFFF00"/>
                </a:solidFill>
                <a:round/>
                <a:headEnd/>
                <a:tailEnd/>
              </a:ln>
            </p:spPr>
            <p:txBody>
              <a:bodyPr/>
              <a:lstStyle/>
              <a:p>
                <a:endParaRPr lang="en-GB"/>
              </a:p>
            </p:txBody>
          </p:sp>
          <p:sp>
            <p:nvSpPr>
              <p:cNvPr id="34284" name="Freeform 1261"/>
              <p:cNvSpPr>
                <a:spLocks/>
              </p:cNvSpPr>
              <p:nvPr/>
            </p:nvSpPr>
            <p:spPr bwMode="auto">
              <a:xfrm>
                <a:off x="4588" y="2598"/>
                <a:ext cx="35" cy="34"/>
              </a:xfrm>
              <a:custGeom>
                <a:avLst/>
                <a:gdLst>
                  <a:gd name="T0" fmla="*/ 18 w 35"/>
                  <a:gd name="T1" fmla="*/ 0 h 34"/>
                  <a:gd name="T2" fmla="*/ 35 w 35"/>
                  <a:gd name="T3" fmla="*/ 34 h 34"/>
                  <a:gd name="T4" fmla="*/ 0 w 35"/>
                  <a:gd name="T5" fmla="*/ 34 h 34"/>
                  <a:gd name="T6" fmla="*/ 18 w 35"/>
                  <a:gd name="T7" fmla="*/ 0 h 34"/>
                  <a:gd name="T8" fmla="*/ 0 60000 65536"/>
                  <a:gd name="T9" fmla="*/ 0 60000 65536"/>
                  <a:gd name="T10" fmla="*/ 0 60000 65536"/>
                  <a:gd name="T11" fmla="*/ 0 60000 65536"/>
                  <a:gd name="T12" fmla="*/ 0 w 35"/>
                  <a:gd name="T13" fmla="*/ 0 h 34"/>
                  <a:gd name="T14" fmla="*/ 35 w 35"/>
                  <a:gd name="T15" fmla="*/ 34 h 34"/>
                </a:gdLst>
                <a:ahLst/>
                <a:cxnLst>
                  <a:cxn ang="T8">
                    <a:pos x="T0" y="T1"/>
                  </a:cxn>
                  <a:cxn ang="T9">
                    <a:pos x="T2" y="T3"/>
                  </a:cxn>
                  <a:cxn ang="T10">
                    <a:pos x="T4" y="T5"/>
                  </a:cxn>
                  <a:cxn ang="T11">
                    <a:pos x="T6" y="T7"/>
                  </a:cxn>
                </a:cxnLst>
                <a:rect l="T12" t="T13" r="T14" b="T15"/>
                <a:pathLst>
                  <a:path w="35" h="34">
                    <a:moveTo>
                      <a:pt x="18" y="0"/>
                    </a:moveTo>
                    <a:lnTo>
                      <a:pt x="35" y="34"/>
                    </a:lnTo>
                    <a:lnTo>
                      <a:pt x="0" y="34"/>
                    </a:lnTo>
                    <a:lnTo>
                      <a:pt x="18" y="0"/>
                    </a:lnTo>
                    <a:close/>
                  </a:path>
                </a:pathLst>
              </a:custGeom>
              <a:solidFill>
                <a:srgbClr val="FFFF00"/>
              </a:solidFill>
              <a:ln w="11113">
                <a:solidFill>
                  <a:srgbClr val="FFFF00"/>
                </a:solidFill>
                <a:round/>
                <a:headEnd/>
                <a:tailEnd/>
              </a:ln>
            </p:spPr>
            <p:txBody>
              <a:bodyPr/>
              <a:lstStyle/>
              <a:p>
                <a:endParaRPr lang="en-GB"/>
              </a:p>
            </p:txBody>
          </p:sp>
          <p:sp>
            <p:nvSpPr>
              <p:cNvPr id="34285" name="Rectangle 1262"/>
              <p:cNvSpPr>
                <a:spLocks noChangeArrowheads="1"/>
              </p:cNvSpPr>
              <p:nvPr/>
            </p:nvSpPr>
            <p:spPr bwMode="auto">
              <a:xfrm>
                <a:off x="3960" y="2850"/>
                <a:ext cx="40" cy="40"/>
              </a:xfrm>
              <a:prstGeom prst="rect">
                <a:avLst/>
              </a:prstGeom>
              <a:noFill/>
              <a:ln w="9525">
                <a:noFill/>
                <a:miter lim="800000"/>
                <a:headEnd/>
                <a:tailEnd/>
              </a:ln>
            </p:spPr>
            <p:txBody>
              <a:bodyPr/>
              <a:lstStyle/>
              <a:p>
                <a:endParaRPr lang="en-US"/>
              </a:p>
            </p:txBody>
          </p:sp>
          <p:sp>
            <p:nvSpPr>
              <p:cNvPr id="34286" name="Line 1263"/>
              <p:cNvSpPr>
                <a:spLocks noChangeShapeType="1"/>
              </p:cNvSpPr>
              <p:nvPr/>
            </p:nvSpPr>
            <p:spPr bwMode="auto">
              <a:xfrm flipH="1" flipV="1">
                <a:off x="3962" y="2852"/>
                <a:ext cx="17" cy="17"/>
              </a:xfrm>
              <a:prstGeom prst="line">
                <a:avLst/>
              </a:prstGeom>
              <a:noFill/>
              <a:ln w="11113">
                <a:solidFill>
                  <a:srgbClr val="00FFFF"/>
                </a:solidFill>
                <a:round/>
                <a:headEnd/>
                <a:tailEnd/>
              </a:ln>
            </p:spPr>
            <p:txBody>
              <a:bodyPr/>
              <a:lstStyle/>
              <a:p>
                <a:endParaRPr lang="en-GB"/>
              </a:p>
            </p:txBody>
          </p:sp>
          <p:sp>
            <p:nvSpPr>
              <p:cNvPr id="34287" name="Line 1264"/>
              <p:cNvSpPr>
                <a:spLocks noChangeShapeType="1"/>
              </p:cNvSpPr>
              <p:nvPr/>
            </p:nvSpPr>
            <p:spPr bwMode="auto">
              <a:xfrm>
                <a:off x="3979" y="2869"/>
                <a:ext cx="18" cy="18"/>
              </a:xfrm>
              <a:prstGeom prst="line">
                <a:avLst/>
              </a:prstGeom>
              <a:noFill/>
              <a:ln w="11113">
                <a:solidFill>
                  <a:srgbClr val="00FFFF"/>
                </a:solidFill>
                <a:round/>
                <a:headEnd/>
                <a:tailEnd/>
              </a:ln>
            </p:spPr>
            <p:txBody>
              <a:bodyPr/>
              <a:lstStyle/>
              <a:p>
                <a:endParaRPr lang="en-GB"/>
              </a:p>
            </p:txBody>
          </p:sp>
          <p:sp>
            <p:nvSpPr>
              <p:cNvPr id="34288" name="Line 1265"/>
              <p:cNvSpPr>
                <a:spLocks noChangeShapeType="1"/>
              </p:cNvSpPr>
              <p:nvPr/>
            </p:nvSpPr>
            <p:spPr bwMode="auto">
              <a:xfrm flipH="1">
                <a:off x="3962" y="2869"/>
                <a:ext cx="17" cy="18"/>
              </a:xfrm>
              <a:prstGeom prst="line">
                <a:avLst/>
              </a:prstGeom>
              <a:noFill/>
              <a:ln w="11113">
                <a:solidFill>
                  <a:srgbClr val="00FFFF"/>
                </a:solidFill>
                <a:round/>
                <a:headEnd/>
                <a:tailEnd/>
              </a:ln>
            </p:spPr>
            <p:txBody>
              <a:bodyPr/>
              <a:lstStyle/>
              <a:p>
                <a:endParaRPr lang="en-GB"/>
              </a:p>
            </p:txBody>
          </p:sp>
          <p:sp>
            <p:nvSpPr>
              <p:cNvPr id="34289" name="Line 1266"/>
              <p:cNvSpPr>
                <a:spLocks noChangeShapeType="1"/>
              </p:cNvSpPr>
              <p:nvPr/>
            </p:nvSpPr>
            <p:spPr bwMode="auto">
              <a:xfrm flipV="1">
                <a:off x="3979" y="2852"/>
                <a:ext cx="18" cy="17"/>
              </a:xfrm>
              <a:prstGeom prst="line">
                <a:avLst/>
              </a:prstGeom>
              <a:noFill/>
              <a:ln w="11113">
                <a:solidFill>
                  <a:srgbClr val="00FFFF"/>
                </a:solidFill>
                <a:round/>
                <a:headEnd/>
                <a:tailEnd/>
              </a:ln>
            </p:spPr>
            <p:txBody>
              <a:bodyPr/>
              <a:lstStyle/>
              <a:p>
                <a:endParaRPr lang="en-GB"/>
              </a:p>
            </p:txBody>
          </p:sp>
          <p:sp>
            <p:nvSpPr>
              <p:cNvPr id="34290" name="Rectangle 1267"/>
              <p:cNvSpPr>
                <a:spLocks noChangeArrowheads="1"/>
              </p:cNvSpPr>
              <p:nvPr/>
            </p:nvSpPr>
            <p:spPr bwMode="auto">
              <a:xfrm>
                <a:off x="4064" y="2840"/>
                <a:ext cx="40" cy="40"/>
              </a:xfrm>
              <a:prstGeom prst="rect">
                <a:avLst/>
              </a:prstGeom>
              <a:noFill/>
              <a:ln w="9525">
                <a:noFill/>
                <a:miter lim="800000"/>
                <a:headEnd/>
                <a:tailEnd/>
              </a:ln>
            </p:spPr>
            <p:txBody>
              <a:bodyPr/>
              <a:lstStyle/>
              <a:p>
                <a:endParaRPr lang="en-US"/>
              </a:p>
            </p:txBody>
          </p:sp>
          <p:sp>
            <p:nvSpPr>
              <p:cNvPr id="34291" name="Line 1268"/>
              <p:cNvSpPr>
                <a:spLocks noChangeShapeType="1"/>
              </p:cNvSpPr>
              <p:nvPr/>
            </p:nvSpPr>
            <p:spPr bwMode="auto">
              <a:xfrm flipH="1" flipV="1">
                <a:off x="4066" y="2841"/>
                <a:ext cx="18" cy="18"/>
              </a:xfrm>
              <a:prstGeom prst="line">
                <a:avLst/>
              </a:prstGeom>
              <a:noFill/>
              <a:ln w="11113">
                <a:solidFill>
                  <a:srgbClr val="00FFFF"/>
                </a:solidFill>
                <a:round/>
                <a:headEnd/>
                <a:tailEnd/>
              </a:ln>
            </p:spPr>
            <p:txBody>
              <a:bodyPr/>
              <a:lstStyle/>
              <a:p>
                <a:endParaRPr lang="en-GB"/>
              </a:p>
            </p:txBody>
          </p:sp>
          <p:sp>
            <p:nvSpPr>
              <p:cNvPr id="34292" name="Line 1269"/>
              <p:cNvSpPr>
                <a:spLocks noChangeShapeType="1"/>
              </p:cNvSpPr>
              <p:nvPr/>
            </p:nvSpPr>
            <p:spPr bwMode="auto">
              <a:xfrm>
                <a:off x="4084" y="2859"/>
                <a:ext cx="17" cy="17"/>
              </a:xfrm>
              <a:prstGeom prst="line">
                <a:avLst/>
              </a:prstGeom>
              <a:noFill/>
              <a:ln w="11113">
                <a:solidFill>
                  <a:srgbClr val="00FFFF"/>
                </a:solidFill>
                <a:round/>
                <a:headEnd/>
                <a:tailEnd/>
              </a:ln>
            </p:spPr>
            <p:txBody>
              <a:bodyPr/>
              <a:lstStyle/>
              <a:p>
                <a:endParaRPr lang="en-GB"/>
              </a:p>
            </p:txBody>
          </p:sp>
          <p:sp>
            <p:nvSpPr>
              <p:cNvPr id="34293" name="Line 1270"/>
              <p:cNvSpPr>
                <a:spLocks noChangeShapeType="1"/>
              </p:cNvSpPr>
              <p:nvPr/>
            </p:nvSpPr>
            <p:spPr bwMode="auto">
              <a:xfrm flipH="1">
                <a:off x="4066" y="2859"/>
                <a:ext cx="18" cy="17"/>
              </a:xfrm>
              <a:prstGeom prst="line">
                <a:avLst/>
              </a:prstGeom>
              <a:noFill/>
              <a:ln w="11113">
                <a:solidFill>
                  <a:srgbClr val="00FFFF"/>
                </a:solidFill>
                <a:round/>
                <a:headEnd/>
                <a:tailEnd/>
              </a:ln>
            </p:spPr>
            <p:txBody>
              <a:bodyPr/>
              <a:lstStyle/>
              <a:p>
                <a:endParaRPr lang="en-GB"/>
              </a:p>
            </p:txBody>
          </p:sp>
          <p:sp>
            <p:nvSpPr>
              <p:cNvPr id="34294" name="Line 1271"/>
              <p:cNvSpPr>
                <a:spLocks noChangeShapeType="1"/>
              </p:cNvSpPr>
              <p:nvPr/>
            </p:nvSpPr>
            <p:spPr bwMode="auto">
              <a:xfrm flipV="1">
                <a:off x="4084" y="2841"/>
                <a:ext cx="17" cy="18"/>
              </a:xfrm>
              <a:prstGeom prst="line">
                <a:avLst/>
              </a:prstGeom>
              <a:noFill/>
              <a:ln w="11113">
                <a:solidFill>
                  <a:srgbClr val="00FFFF"/>
                </a:solidFill>
                <a:round/>
                <a:headEnd/>
                <a:tailEnd/>
              </a:ln>
            </p:spPr>
            <p:txBody>
              <a:bodyPr/>
              <a:lstStyle/>
              <a:p>
                <a:endParaRPr lang="en-GB"/>
              </a:p>
            </p:txBody>
          </p:sp>
          <p:sp>
            <p:nvSpPr>
              <p:cNvPr id="34295" name="Rectangle 1272"/>
              <p:cNvSpPr>
                <a:spLocks noChangeArrowheads="1"/>
              </p:cNvSpPr>
              <p:nvPr/>
            </p:nvSpPr>
            <p:spPr bwMode="auto">
              <a:xfrm>
                <a:off x="4169" y="2820"/>
                <a:ext cx="40" cy="40"/>
              </a:xfrm>
              <a:prstGeom prst="rect">
                <a:avLst/>
              </a:prstGeom>
              <a:noFill/>
              <a:ln w="9525">
                <a:noFill/>
                <a:miter lim="800000"/>
                <a:headEnd/>
                <a:tailEnd/>
              </a:ln>
            </p:spPr>
            <p:txBody>
              <a:bodyPr/>
              <a:lstStyle/>
              <a:p>
                <a:endParaRPr lang="en-US"/>
              </a:p>
            </p:txBody>
          </p:sp>
          <p:sp>
            <p:nvSpPr>
              <p:cNvPr id="34296" name="Line 1273"/>
              <p:cNvSpPr>
                <a:spLocks noChangeShapeType="1"/>
              </p:cNvSpPr>
              <p:nvPr/>
            </p:nvSpPr>
            <p:spPr bwMode="auto">
              <a:xfrm flipH="1" flipV="1">
                <a:off x="4171" y="2822"/>
                <a:ext cx="17" cy="18"/>
              </a:xfrm>
              <a:prstGeom prst="line">
                <a:avLst/>
              </a:prstGeom>
              <a:noFill/>
              <a:ln w="11113">
                <a:solidFill>
                  <a:srgbClr val="00FFFF"/>
                </a:solidFill>
                <a:round/>
                <a:headEnd/>
                <a:tailEnd/>
              </a:ln>
            </p:spPr>
            <p:txBody>
              <a:bodyPr/>
              <a:lstStyle/>
              <a:p>
                <a:endParaRPr lang="en-GB"/>
              </a:p>
            </p:txBody>
          </p:sp>
          <p:sp>
            <p:nvSpPr>
              <p:cNvPr id="34297" name="Line 1274"/>
              <p:cNvSpPr>
                <a:spLocks noChangeShapeType="1"/>
              </p:cNvSpPr>
              <p:nvPr/>
            </p:nvSpPr>
            <p:spPr bwMode="auto">
              <a:xfrm>
                <a:off x="4188" y="2840"/>
                <a:ext cx="17" cy="17"/>
              </a:xfrm>
              <a:prstGeom prst="line">
                <a:avLst/>
              </a:prstGeom>
              <a:noFill/>
              <a:ln w="11113">
                <a:solidFill>
                  <a:srgbClr val="00FFFF"/>
                </a:solidFill>
                <a:round/>
                <a:headEnd/>
                <a:tailEnd/>
              </a:ln>
            </p:spPr>
            <p:txBody>
              <a:bodyPr/>
              <a:lstStyle/>
              <a:p>
                <a:endParaRPr lang="en-GB"/>
              </a:p>
            </p:txBody>
          </p:sp>
          <p:sp>
            <p:nvSpPr>
              <p:cNvPr id="34298" name="Line 1275"/>
              <p:cNvSpPr>
                <a:spLocks noChangeShapeType="1"/>
              </p:cNvSpPr>
              <p:nvPr/>
            </p:nvSpPr>
            <p:spPr bwMode="auto">
              <a:xfrm flipH="1">
                <a:off x="4171" y="2840"/>
                <a:ext cx="17" cy="17"/>
              </a:xfrm>
              <a:prstGeom prst="line">
                <a:avLst/>
              </a:prstGeom>
              <a:noFill/>
              <a:ln w="11113">
                <a:solidFill>
                  <a:srgbClr val="00FFFF"/>
                </a:solidFill>
                <a:round/>
                <a:headEnd/>
                <a:tailEnd/>
              </a:ln>
            </p:spPr>
            <p:txBody>
              <a:bodyPr/>
              <a:lstStyle/>
              <a:p>
                <a:endParaRPr lang="en-GB"/>
              </a:p>
            </p:txBody>
          </p:sp>
          <p:sp>
            <p:nvSpPr>
              <p:cNvPr id="34299" name="Line 1276"/>
              <p:cNvSpPr>
                <a:spLocks noChangeShapeType="1"/>
              </p:cNvSpPr>
              <p:nvPr/>
            </p:nvSpPr>
            <p:spPr bwMode="auto">
              <a:xfrm flipV="1">
                <a:off x="4188" y="2822"/>
                <a:ext cx="17" cy="18"/>
              </a:xfrm>
              <a:prstGeom prst="line">
                <a:avLst/>
              </a:prstGeom>
              <a:noFill/>
              <a:ln w="11113">
                <a:solidFill>
                  <a:srgbClr val="00FFFF"/>
                </a:solidFill>
                <a:round/>
                <a:headEnd/>
                <a:tailEnd/>
              </a:ln>
            </p:spPr>
            <p:txBody>
              <a:bodyPr/>
              <a:lstStyle/>
              <a:p>
                <a:endParaRPr lang="en-GB"/>
              </a:p>
            </p:txBody>
          </p:sp>
          <p:sp>
            <p:nvSpPr>
              <p:cNvPr id="34300" name="Rectangle 1277"/>
              <p:cNvSpPr>
                <a:spLocks noChangeArrowheads="1"/>
              </p:cNvSpPr>
              <p:nvPr/>
            </p:nvSpPr>
            <p:spPr bwMode="auto">
              <a:xfrm>
                <a:off x="4273" y="2800"/>
                <a:ext cx="40" cy="40"/>
              </a:xfrm>
              <a:prstGeom prst="rect">
                <a:avLst/>
              </a:prstGeom>
              <a:noFill/>
              <a:ln w="9525">
                <a:noFill/>
                <a:miter lim="800000"/>
                <a:headEnd/>
                <a:tailEnd/>
              </a:ln>
            </p:spPr>
            <p:txBody>
              <a:bodyPr/>
              <a:lstStyle/>
              <a:p>
                <a:endParaRPr lang="en-US"/>
              </a:p>
            </p:txBody>
          </p:sp>
          <p:sp>
            <p:nvSpPr>
              <p:cNvPr id="34301" name="Line 1278"/>
              <p:cNvSpPr>
                <a:spLocks noChangeShapeType="1"/>
              </p:cNvSpPr>
              <p:nvPr/>
            </p:nvSpPr>
            <p:spPr bwMode="auto">
              <a:xfrm flipH="1" flipV="1">
                <a:off x="4275" y="2801"/>
                <a:ext cx="17" cy="18"/>
              </a:xfrm>
              <a:prstGeom prst="line">
                <a:avLst/>
              </a:prstGeom>
              <a:noFill/>
              <a:ln w="11113">
                <a:solidFill>
                  <a:srgbClr val="00FFFF"/>
                </a:solidFill>
                <a:round/>
                <a:headEnd/>
                <a:tailEnd/>
              </a:ln>
            </p:spPr>
            <p:txBody>
              <a:bodyPr/>
              <a:lstStyle/>
              <a:p>
                <a:endParaRPr lang="en-GB"/>
              </a:p>
            </p:txBody>
          </p:sp>
          <p:sp>
            <p:nvSpPr>
              <p:cNvPr id="34302" name="Line 1279"/>
              <p:cNvSpPr>
                <a:spLocks noChangeShapeType="1"/>
              </p:cNvSpPr>
              <p:nvPr/>
            </p:nvSpPr>
            <p:spPr bwMode="auto">
              <a:xfrm>
                <a:off x="4292" y="2819"/>
                <a:ext cx="18" cy="17"/>
              </a:xfrm>
              <a:prstGeom prst="line">
                <a:avLst/>
              </a:prstGeom>
              <a:noFill/>
              <a:ln w="11113">
                <a:solidFill>
                  <a:srgbClr val="00FFFF"/>
                </a:solidFill>
                <a:round/>
                <a:headEnd/>
                <a:tailEnd/>
              </a:ln>
            </p:spPr>
            <p:txBody>
              <a:bodyPr/>
              <a:lstStyle/>
              <a:p>
                <a:endParaRPr lang="en-GB"/>
              </a:p>
            </p:txBody>
          </p:sp>
          <p:sp>
            <p:nvSpPr>
              <p:cNvPr id="34303" name="Line 1280"/>
              <p:cNvSpPr>
                <a:spLocks noChangeShapeType="1"/>
              </p:cNvSpPr>
              <p:nvPr/>
            </p:nvSpPr>
            <p:spPr bwMode="auto">
              <a:xfrm flipH="1">
                <a:off x="4275" y="2819"/>
                <a:ext cx="17" cy="17"/>
              </a:xfrm>
              <a:prstGeom prst="line">
                <a:avLst/>
              </a:prstGeom>
              <a:noFill/>
              <a:ln w="11113">
                <a:solidFill>
                  <a:srgbClr val="00FFFF"/>
                </a:solidFill>
                <a:round/>
                <a:headEnd/>
                <a:tailEnd/>
              </a:ln>
            </p:spPr>
            <p:txBody>
              <a:bodyPr/>
              <a:lstStyle/>
              <a:p>
                <a:endParaRPr lang="en-GB"/>
              </a:p>
            </p:txBody>
          </p:sp>
          <p:sp>
            <p:nvSpPr>
              <p:cNvPr id="34304" name="Line 1281"/>
              <p:cNvSpPr>
                <a:spLocks noChangeShapeType="1"/>
              </p:cNvSpPr>
              <p:nvPr/>
            </p:nvSpPr>
            <p:spPr bwMode="auto">
              <a:xfrm flipV="1">
                <a:off x="4292" y="2801"/>
                <a:ext cx="18" cy="18"/>
              </a:xfrm>
              <a:prstGeom prst="line">
                <a:avLst/>
              </a:prstGeom>
              <a:noFill/>
              <a:ln w="11113">
                <a:solidFill>
                  <a:srgbClr val="00FFFF"/>
                </a:solidFill>
                <a:round/>
                <a:headEnd/>
                <a:tailEnd/>
              </a:ln>
            </p:spPr>
            <p:txBody>
              <a:bodyPr/>
              <a:lstStyle/>
              <a:p>
                <a:endParaRPr lang="en-GB"/>
              </a:p>
            </p:txBody>
          </p:sp>
          <p:sp>
            <p:nvSpPr>
              <p:cNvPr id="34305" name="Rectangle 1282"/>
              <p:cNvSpPr>
                <a:spLocks noChangeArrowheads="1"/>
              </p:cNvSpPr>
              <p:nvPr/>
            </p:nvSpPr>
            <p:spPr bwMode="auto">
              <a:xfrm>
                <a:off x="4378" y="2779"/>
                <a:ext cx="40" cy="40"/>
              </a:xfrm>
              <a:prstGeom prst="rect">
                <a:avLst/>
              </a:prstGeom>
              <a:noFill/>
              <a:ln w="9525">
                <a:noFill/>
                <a:miter lim="800000"/>
                <a:headEnd/>
                <a:tailEnd/>
              </a:ln>
            </p:spPr>
            <p:txBody>
              <a:bodyPr/>
              <a:lstStyle/>
              <a:p>
                <a:endParaRPr lang="en-US"/>
              </a:p>
            </p:txBody>
          </p:sp>
          <p:sp>
            <p:nvSpPr>
              <p:cNvPr id="34306" name="Line 1283"/>
              <p:cNvSpPr>
                <a:spLocks noChangeShapeType="1"/>
              </p:cNvSpPr>
              <p:nvPr/>
            </p:nvSpPr>
            <p:spPr bwMode="auto">
              <a:xfrm flipH="1" flipV="1">
                <a:off x="4379" y="2780"/>
                <a:ext cx="18" cy="18"/>
              </a:xfrm>
              <a:prstGeom prst="line">
                <a:avLst/>
              </a:prstGeom>
              <a:noFill/>
              <a:ln w="11113">
                <a:solidFill>
                  <a:srgbClr val="00FFFF"/>
                </a:solidFill>
                <a:round/>
                <a:headEnd/>
                <a:tailEnd/>
              </a:ln>
            </p:spPr>
            <p:txBody>
              <a:bodyPr/>
              <a:lstStyle/>
              <a:p>
                <a:endParaRPr lang="en-GB"/>
              </a:p>
            </p:txBody>
          </p:sp>
          <p:sp>
            <p:nvSpPr>
              <p:cNvPr id="34307" name="Line 1284"/>
              <p:cNvSpPr>
                <a:spLocks noChangeShapeType="1"/>
              </p:cNvSpPr>
              <p:nvPr/>
            </p:nvSpPr>
            <p:spPr bwMode="auto">
              <a:xfrm>
                <a:off x="4397" y="2798"/>
                <a:ext cx="17" cy="17"/>
              </a:xfrm>
              <a:prstGeom prst="line">
                <a:avLst/>
              </a:prstGeom>
              <a:noFill/>
              <a:ln w="11113">
                <a:solidFill>
                  <a:srgbClr val="00FFFF"/>
                </a:solidFill>
                <a:round/>
                <a:headEnd/>
                <a:tailEnd/>
              </a:ln>
            </p:spPr>
            <p:txBody>
              <a:bodyPr/>
              <a:lstStyle/>
              <a:p>
                <a:endParaRPr lang="en-GB"/>
              </a:p>
            </p:txBody>
          </p:sp>
          <p:sp>
            <p:nvSpPr>
              <p:cNvPr id="34308" name="Line 1285"/>
              <p:cNvSpPr>
                <a:spLocks noChangeShapeType="1"/>
              </p:cNvSpPr>
              <p:nvPr/>
            </p:nvSpPr>
            <p:spPr bwMode="auto">
              <a:xfrm flipH="1">
                <a:off x="4379" y="2798"/>
                <a:ext cx="18" cy="17"/>
              </a:xfrm>
              <a:prstGeom prst="line">
                <a:avLst/>
              </a:prstGeom>
              <a:noFill/>
              <a:ln w="11113">
                <a:solidFill>
                  <a:srgbClr val="00FFFF"/>
                </a:solidFill>
                <a:round/>
                <a:headEnd/>
                <a:tailEnd/>
              </a:ln>
            </p:spPr>
            <p:txBody>
              <a:bodyPr/>
              <a:lstStyle/>
              <a:p>
                <a:endParaRPr lang="en-GB"/>
              </a:p>
            </p:txBody>
          </p:sp>
          <p:sp>
            <p:nvSpPr>
              <p:cNvPr id="34309" name="Line 1286"/>
              <p:cNvSpPr>
                <a:spLocks noChangeShapeType="1"/>
              </p:cNvSpPr>
              <p:nvPr/>
            </p:nvSpPr>
            <p:spPr bwMode="auto">
              <a:xfrm flipV="1">
                <a:off x="4397" y="2780"/>
                <a:ext cx="17" cy="18"/>
              </a:xfrm>
              <a:prstGeom prst="line">
                <a:avLst/>
              </a:prstGeom>
              <a:noFill/>
              <a:ln w="11113">
                <a:solidFill>
                  <a:srgbClr val="00FFFF"/>
                </a:solidFill>
                <a:round/>
                <a:headEnd/>
                <a:tailEnd/>
              </a:ln>
            </p:spPr>
            <p:txBody>
              <a:bodyPr/>
              <a:lstStyle/>
              <a:p>
                <a:endParaRPr lang="en-GB"/>
              </a:p>
            </p:txBody>
          </p:sp>
          <p:sp>
            <p:nvSpPr>
              <p:cNvPr id="34310" name="Rectangle 1287"/>
              <p:cNvSpPr>
                <a:spLocks noChangeArrowheads="1"/>
              </p:cNvSpPr>
              <p:nvPr/>
            </p:nvSpPr>
            <p:spPr bwMode="auto">
              <a:xfrm>
                <a:off x="4482" y="2739"/>
                <a:ext cx="40" cy="40"/>
              </a:xfrm>
              <a:prstGeom prst="rect">
                <a:avLst/>
              </a:prstGeom>
              <a:noFill/>
              <a:ln w="9525">
                <a:noFill/>
                <a:miter lim="800000"/>
                <a:headEnd/>
                <a:tailEnd/>
              </a:ln>
            </p:spPr>
            <p:txBody>
              <a:bodyPr/>
              <a:lstStyle/>
              <a:p>
                <a:endParaRPr lang="en-US"/>
              </a:p>
            </p:txBody>
          </p:sp>
          <p:sp>
            <p:nvSpPr>
              <p:cNvPr id="34311" name="Line 1288"/>
              <p:cNvSpPr>
                <a:spLocks noChangeShapeType="1"/>
              </p:cNvSpPr>
              <p:nvPr/>
            </p:nvSpPr>
            <p:spPr bwMode="auto">
              <a:xfrm flipH="1" flipV="1">
                <a:off x="4484" y="2740"/>
                <a:ext cx="17" cy="18"/>
              </a:xfrm>
              <a:prstGeom prst="line">
                <a:avLst/>
              </a:prstGeom>
              <a:noFill/>
              <a:ln w="11113">
                <a:solidFill>
                  <a:srgbClr val="00FFFF"/>
                </a:solidFill>
                <a:round/>
                <a:headEnd/>
                <a:tailEnd/>
              </a:ln>
            </p:spPr>
            <p:txBody>
              <a:bodyPr/>
              <a:lstStyle/>
              <a:p>
                <a:endParaRPr lang="en-GB"/>
              </a:p>
            </p:txBody>
          </p:sp>
          <p:sp>
            <p:nvSpPr>
              <p:cNvPr id="34312" name="Line 1289"/>
              <p:cNvSpPr>
                <a:spLocks noChangeShapeType="1"/>
              </p:cNvSpPr>
              <p:nvPr/>
            </p:nvSpPr>
            <p:spPr bwMode="auto">
              <a:xfrm>
                <a:off x="4501" y="2758"/>
                <a:ext cx="18" cy="17"/>
              </a:xfrm>
              <a:prstGeom prst="line">
                <a:avLst/>
              </a:prstGeom>
              <a:noFill/>
              <a:ln w="11113">
                <a:solidFill>
                  <a:srgbClr val="00FFFF"/>
                </a:solidFill>
                <a:round/>
                <a:headEnd/>
                <a:tailEnd/>
              </a:ln>
            </p:spPr>
            <p:txBody>
              <a:bodyPr/>
              <a:lstStyle/>
              <a:p>
                <a:endParaRPr lang="en-GB"/>
              </a:p>
            </p:txBody>
          </p:sp>
          <p:sp>
            <p:nvSpPr>
              <p:cNvPr id="34313" name="Line 1290"/>
              <p:cNvSpPr>
                <a:spLocks noChangeShapeType="1"/>
              </p:cNvSpPr>
              <p:nvPr/>
            </p:nvSpPr>
            <p:spPr bwMode="auto">
              <a:xfrm flipH="1">
                <a:off x="4484" y="2758"/>
                <a:ext cx="17" cy="17"/>
              </a:xfrm>
              <a:prstGeom prst="line">
                <a:avLst/>
              </a:prstGeom>
              <a:noFill/>
              <a:ln w="11113">
                <a:solidFill>
                  <a:srgbClr val="00FFFF"/>
                </a:solidFill>
                <a:round/>
                <a:headEnd/>
                <a:tailEnd/>
              </a:ln>
            </p:spPr>
            <p:txBody>
              <a:bodyPr/>
              <a:lstStyle/>
              <a:p>
                <a:endParaRPr lang="en-GB"/>
              </a:p>
            </p:txBody>
          </p:sp>
          <p:sp>
            <p:nvSpPr>
              <p:cNvPr id="34314" name="Line 1291"/>
              <p:cNvSpPr>
                <a:spLocks noChangeShapeType="1"/>
              </p:cNvSpPr>
              <p:nvPr/>
            </p:nvSpPr>
            <p:spPr bwMode="auto">
              <a:xfrm flipV="1">
                <a:off x="4501" y="2740"/>
                <a:ext cx="18" cy="18"/>
              </a:xfrm>
              <a:prstGeom prst="line">
                <a:avLst/>
              </a:prstGeom>
              <a:noFill/>
              <a:ln w="11113">
                <a:solidFill>
                  <a:srgbClr val="00FFFF"/>
                </a:solidFill>
                <a:round/>
                <a:headEnd/>
                <a:tailEnd/>
              </a:ln>
            </p:spPr>
            <p:txBody>
              <a:bodyPr/>
              <a:lstStyle/>
              <a:p>
                <a:endParaRPr lang="en-GB"/>
              </a:p>
            </p:txBody>
          </p:sp>
          <p:sp>
            <p:nvSpPr>
              <p:cNvPr id="34315" name="Rectangle 1292"/>
              <p:cNvSpPr>
                <a:spLocks noChangeArrowheads="1"/>
              </p:cNvSpPr>
              <p:nvPr/>
            </p:nvSpPr>
            <p:spPr bwMode="auto">
              <a:xfrm>
                <a:off x="4586" y="2739"/>
                <a:ext cx="40" cy="40"/>
              </a:xfrm>
              <a:prstGeom prst="rect">
                <a:avLst/>
              </a:prstGeom>
              <a:noFill/>
              <a:ln w="9525">
                <a:noFill/>
                <a:miter lim="800000"/>
                <a:headEnd/>
                <a:tailEnd/>
              </a:ln>
            </p:spPr>
            <p:txBody>
              <a:bodyPr/>
              <a:lstStyle/>
              <a:p>
                <a:endParaRPr lang="en-US"/>
              </a:p>
            </p:txBody>
          </p:sp>
          <p:sp>
            <p:nvSpPr>
              <p:cNvPr id="34316" name="Line 1293"/>
              <p:cNvSpPr>
                <a:spLocks noChangeShapeType="1"/>
              </p:cNvSpPr>
              <p:nvPr/>
            </p:nvSpPr>
            <p:spPr bwMode="auto">
              <a:xfrm flipH="1" flipV="1">
                <a:off x="4588" y="2740"/>
                <a:ext cx="18" cy="18"/>
              </a:xfrm>
              <a:prstGeom prst="line">
                <a:avLst/>
              </a:prstGeom>
              <a:noFill/>
              <a:ln w="11113">
                <a:solidFill>
                  <a:srgbClr val="00FFFF"/>
                </a:solidFill>
                <a:round/>
                <a:headEnd/>
                <a:tailEnd/>
              </a:ln>
            </p:spPr>
            <p:txBody>
              <a:bodyPr/>
              <a:lstStyle/>
              <a:p>
                <a:endParaRPr lang="en-GB"/>
              </a:p>
            </p:txBody>
          </p:sp>
          <p:sp>
            <p:nvSpPr>
              <p:cNvPr id="34317" name="Line 1294"/>
              <p:cNvSpPr>
                <a:spLocks noChangeShapeType="1"/>
              </p:cNvSpPr>
              <p:nvPr/>
            </p:nvSpPr>
            <p:spPr bwMode="auto">
              <a:xfrm>
                <a:off x="4606" y="2758"/>
                <a:ext cx="17" cy="17"/>
              </a:xfrm>
              <a:prstGeom prst="line">
                <a:avLst/>
              </a:prstGeom>
              <a:noFill/>
              <a:ln w="11113">
                <a:solidFill>
                  <a:srgbClr val="00FFFF"/>
                </a:solidFill>
                <a:round/>
                <a:headEnd/>
                <a:tailEnd/>
              </a:ln>
            </p:spPr>
            <p:txBody>
              <a:bodyPr/>
              <a:lstStyle/>
              <a:p>
                <a:endParaRPr lang="en-GB"/>
              </a:p>
            </p:txBody>
          </p:sp>
          <p:sp>
            <p:nvSpPr>
              <p:cNvPr id="34318" name="Line 1295"/>
              <p:cNvSpPr>
                <a:spLocks noChangeShapeType="1"/>
              </p:cNvSpPr>
              <p:nvPr/>
            </p:nvSpPr>
            <p:spPr bwMode="auto">
              <a:xfrm flipH="1">
                <a:off x="4588" y="2758"/>
                <a:ext cx="18" cy="17"/>
              </a:xfrm>
              <a:prstGeom prst="line">
                <a:avLst/>
              </a:prstGeom>
              <a:noFill/>
              <a:ln w="11113">
                <a:solidFill>
                  <a:srgbClr val="00FFFF"/>
                </a:solidFill>
                <a:round/>
                <a:headEnd/>
                <a:tailEnd/>
              </a:ln>
            </p:spPr>
            <p:txBody>
              <a:bodyPr/>
              <a:lstStyle/>
              <a:p>
                <a:endParaRPr lang="en-GB"/>
              </a:p>
            </p:txBody>
          </p:sp>
          <p:sp>
            <p:nvSpPr>
              <p:cNvPr id="34319" name="Line 1296"/>
              <p:cNvSpPr>
                <a:spLocks noChangeShapeType="1"/>
              </p:cNvSpPr>
              <p:nvPr/>
            </p:nvSpPr>
            <p:spPr bwMode="auto">
              <a:xfrm flipV="1">
                <a:off x="4606" y="2740"/>
                <a:ext cx="17" cy="18"/>
              </a:xfrm>
              <a:prstGeom prst="line">
                <a:avLst/>
              </a:prstGeom>
              <a:noFill/>
              <a:ln w="11113">
                <a:solidFill>
                  <a:srgbClr val="00FFFF"/>
                </a:solidFill>
                <a:round/>
                <a:headEnd/>
                <a:tailEnd/>
              </a:ln>
            </p:spPr>
            <p:txBody>
              <a:bodyPr/>
              <a:lstStyle/>
              <a:p>
                <a:endParaRPr lang="en-GB"/>
              </a:p>
            </p:txBody>
          </p:sp>
          <p:sp>
            <p:nvSpPr>
              <p:cNvPr id="34320" name="Rectangle 1297"/>
              <p:cNvSpPr>
                <a:spLocks noChangeArrowheads="1"/>
              </p:cNvSpPr>
              <p:nvPr/>
            </p:nvSpPr>
            <p:spPr bwMode="auto">
              <a:xfrm>
                <a:off x="517" y="2779"/>
                <a:ext cx="40" cy="40"/>
              </a:xfrm>
              <a:prstGeom prst="rect">
                <a:avLst/>
              </a:prstGeom>
              <a:noFill/>
              <a:ln w="9525">
                <a:noFill/>
                <a:miter lim="800000"/>
                <a:headEnd/>
                <a:tailEnd/>
              </a:ln>
            </p:spPr>
            <p:txBody>
              <a:bodyPr/>
              <a:lstStyle/>
              <a:p>
                <a:endParaRPr lang="en-US"/>
              </a:p>
            </p:txBody>
          </p:sp>
          <p:sp>
            <p:nvSpPr>
              <p:cNvPr id="34321" name="Line 1298"/>
              <p:cNvSpPr>
                <a:spLocks noChangeShapeType="1"/>
              </p:cNvSpPr>
              <p:nvPr/>
            </p:nvSpPr>
            <p:spPr bwMode="auto">
              <a:xfrm flipH="1" flipV="1">
                <a:off x="518" y="2780"/>
                <a:ext cx="18" cy="18"/>
              </a:xfrm>
              <a:prstGeom prst="line">
                <a:avLst/>
              </a:prstGeom>
              <a:noFill/>
              <a:ln w="11113">
                <a:solidFill>
                  <a:srgbClr val="800080"/>
                </a:solidFill>
                <a:round/>
                <a:headEnd/>
                <a:tailEnd/>
              </a:ln>
            </p:spPr>
            <p:txBody>
              <a:bodyPr/>
              <a:lstStyle/>
              <a:p>
                <a:endParaRPr lang="en-GB"/>
              </a:p>
            </p:txBody>
          </p:sp>
          <p:sp>
            <p:nvSpPr>
              <p:cNvPr id="34322" name="Line 1299"/>
              <p:cNvSpPr>
                <a:spLocks noChangeShapeType="1"/>
              </p:cNvSpPr>
              <p:nvPr/>
            </p:nvSpPr>
            <p:spPr bwMode="auto">
              <a:xfrm>
                <a:off x="536" y="2798"/>
                <a:ext cx="17" cy="17"/>
              </a:xfrm>
              <a:prstGeom prst="line">
                <a:avLst/>
              </a:prstGeom>
              <a:noFill/>
              <a:ln w="11113">
                <a:solidFill>
                  <a:srgbClr val="800080"/>
                </a:solidFill>
                <a:round/>
                <a:headEnd/>
                <a:tailEnd/>
              </a:ln>
            </p:spPr>
            <p:txBody>
              <a:bodyPr/>
              <a:lstStyle/>
              <a:p>
                <a:endParaRPr lang="en-GB"/>
              </a:p>
            </p:txBody>
          </p:sp>
          <p:sp>
            <p:nvSpPr>
              <p:cNvPr id="34323" name="Line 1300"/>
              <p:cNvSpPr>
                <a:spLocks noChangeShapeType="1"/>
              </p:cNvSpPr>
              <p:nvPr/>
            </p:nvSpPr>
            <p:spPr bwMode="auto">
              <a:xfrm flipH="1">
                <a:off x="518" y="2798"/>
                <a:ext cx="18" cy="17"/>
              </a:xfrm>
              <a:prstGeom prst="line">
                <a:avLst/>
              </a:prstGeom>
              <a:noFill/>
              <a:ln w="11113">
                <a:solidFill>
                  <a:srgbClr val="800080"/>
                </a:solidFill>
                <a:round/>
                <a:headEnd/>
                <a:tailEnd/>
              </a:ln>
            </p:spPr>
            <p:txBody>
              <a:bodyPr/>
              <a:lstStyle/>
              <a:p>
                <a:endParaRPr lang="en-GB"/>
              </a:p>
            </p:txBody>
          </p:sp>
          <p:sp>
            <p:nvSpPr>
              <p:cNvPr id="34324" name="Line 1301"/>
              <p:cNvSpPr>
                <a:spLocks noChangeShapeType="1"/>
              </p:cNvSpPr>
              <p:nvPr/>
            </p:nvSpPr>
            <p:spPr bwMode="auto">
              <a:xfrm flipV="1">
                <a:off x="536" y="2780"/>
                <a:ext cx="17" cy="18"/>
              </a:xfrm>
              <a:prstGeom prst="line">
                <a:avLst/>
              </a:prstGeom>
              <a:noFill/>
              <a:ln w="11113">
                <a:solidFill>
                  <a:srgbClr val="800080"/>
                </a:solidFill>
                <a:round/>
                <a:headEnd/>
                <a:tailEnd/>
              </a:ln>
            </p:spPr>
            <p:txBody>
              <a:bodyPr/>
              <a:lstStyle/>
              <a:p>
                <a:endParaRPr lang="en-GB"/>
              </a:p>
            </p:txBody>
          </p:sp>
          <p:sp>
            <p:nvSpPr>
              <p:cNvPr id="34325" name="Line 1302"/>
              <p:cNvSpPr>
                <a:spLocks noChangeShapeType="1"/>
              </p:cNvSpPr>
              <p:nvPr/>
            </p:nvSpPr>
            <p:spPr bwMode="auto">
              <a:xfrm flipV="1">
                <a:off x="536" y="2780"/>
                <a:ext cx="0" cy="18"/>
              </a:xfrm>
              <a:prstGeom prst="line">
                <a:avLst/>
              </a:prstGeom>
              <a:noFill/>
              <a:ln w="11113">
                <a:solidFill>
                  <a:srgbClr val="800080"/>
                </a:solidFill>
                <a:round/>
                <a:headEnd/>
                <a:tailEnd/>
              </a:ln>
            </p:spPr>
            <p:txBody>
              <a:bodyPr/>
              <a:lstStyle/>
              <a:p>
                <a:endParaRPr lang="en-GB"/>
              </a:p>
            </p:txBody>
          </p:sp>
          <p:sp>
            <p:nvSpPr>
              <p:cNvPr id="34326" name="Line 1303"/>
              <p:cNvSpPr>
                <a:spLocks noChangeShapeType="1"/>
              </p:cNvSpPr>
              <p:nvPr/>
            </p:nvSpPr>
            <p:spPr bwMode="auto">
              <a:xfrm>
                <a:off x="536" y="2798"/>
                <a:ext cx="0" cy="17"/>
              </a:xfrm>
              <a:prstGeom prst="line">
                <a:avLst/>
              </a:prstGeom>
              <a:noFill/>
              <a:ln w="11113">
                <a:solidFill>
                  <a:srgbClr val="800080"/>
                </a:solidFill>
                <a:round/>
                <a:headEnd/>
                <a:tailEnd/>
              </a:ln>
            </p:spPr>
            <p:txBody>
              <a:bodyPr/>
              <a:lstStyle/>
              <a:p>
                <a:endParaRPr lang="en-GB"/>
              </a:p>
            </p:txBody>
          </p:sp>
          <p:sp>
            <p:nvSpPr>
              <p:cNvPr id="34327" name="Rectangle 1304"/>
              <p:cNvSpPr>
                <a:spLocks noChangeArrowheads="1"/>
              </p:cNvSpPr>
              <p:nvPr/>
            </p:nvSpPr>
            <p:spPr bwMode="auto">
              <a:xfrm>
                <a:off x="621" y="2735"/>
                <a:ext cx="40" cy="40"/>
              </a:xfrm>
              <a:prstGeom prst="rect">
                <a:avLst/>
              </a:prstGeom>
              <a:noFill/>
              <a:ln w="9525">
                <a:noFill/>
                <a:miter lim="800000"/>
                <a:headEnd/>
                <a:tailEnd/>
              </a:ln>
            </p:spPr>
            <p:txBody>
              <a:bodyPr/>
              <a:lstStyle/>
              <a:p>
                <a:endParaRPr lang="en-US"/>
              </a:p>
            </p:txBody>
          </p:sp>
          <p:sp>
            <p:nvSpPr>
              <p:cNvPr id="34328" name="Line 1305"/>
              <p:cNvSpPr>
                <a:spLocks noChangeShapeType="1"/>
              </p:cNvSpPr>
              <p:nvPr/>
            </p:nvSpPr>
            <p:spPr bwMode="auto">
              <a:xfrm flipH="1" flipV="1">
                <a:off x="623" y="2737"/>
                <a:ext cx="17" cy="17"/>
              </a:xfrm>
              <a:prstGeom prst="line">
                <a:avLst/>
              </a:prstGeom>
              <a:noFill/>
              <a:ln w="11113">
                <a:solidFill>
                  <a:srgbClr val="800080"/>
                </a:solidFill>
                <a:round/>
                <a:headEnd/>
                <a:tailEnd/>
              </a:ln>
            </p:spPr>
            <p:txBody>
              <a:bodyPr/>
              <a:lstStyle/>
              <a:p>
                <a:endParaRPr lang="en-GB"/>
              </a:p>
            </p:txBody>
          </p:sp>
          <p:sp>
            <p:nvSpPr>
              <p:cNvPr id="34329" name="Line 1306"/>
              <p:cNvSpPr>
                <a:spLocks noChangeShapeType="1"/>
              </p:cNvSpPr>
              <p:nvPr/>
            </p:nvSpPr>
            <p:spPr bwMode="auto">
              <a:xfrm>
                <a:off x="640" y="2754"/>
                <a:ext cx="18" cy="18"/>
              </a:xfrm>
              <a:prstGeom prst="line">
                <a:avLst/>
              </a:prstGeom>
              <a:noFill/>
              <a:ln w="11113">
                <a:solidFill>
                  <a:srgbClr val="800080"/>
                </a:solidFill>
                <a:round/>
                <a:headEnd/>
                <a:tailEnd/>
              </a:ln>
            </p:spPr>
            <p:txBody>
              <a:bodyPr/>
              <a:lstStyle/>
              <a:p>
                <a:endParaRPr lang="en-GB"/>
              </a:p>
            </p:txBody>
          </p:sp>
          <p:sp>
            <p:nvSpPr>
              <p:cNvPr id="34330" name="Line 1307"/>
              <p:cNvSpPr>
                <a:spLocks noChangeShapeType="1"/>
              </p:cNvSpPr>
              <p:nvPr/>
            </p:nvSpPr>
            <p:spPr bwMode="auto">
              <a:xfrm flipH="1">
                <a:off x="623" y="2754"/>
                <a:ext cx="17" cy="18"/>
              </a:xfrm>
              <a:prstGeom prst="line">
                <a:avLst/>
              </a:prstGeom>
              <a:noFill/>
              <a:ln w="11113">
                <a:solidFill>
                  <a:srgbClr val="800080"/>
                </a:solidFill>
                <a:round/>
                <a:headEnd/>
                <a:tailEnd/>
              </a:ln>
            </p:spPr>
            <p:txBody>
              <a:bodyPr/>
              <a:lstStyle/>
              <a:p>
                <a:endParaRPr lang="en-GB"/>
              </a:p>
            </p:txBody>
          </p:sp>
          <p:sp>
            <p:nvSpPr>
              <p:cNvPr id="34331" name="Line 1308"/>
              <p:cNvSpPr>
                <a:spLocks noChangeShapeType="1"/>
              </p:cNvSpPr>
              <p:nvPr/>
            </p:nvSpPr>
            <p:spPr bwMode="auto">
              <a:xfrm flipV="1">
                <a:off x="640" y="2737"/>
                <a:ext cx="18" cy="17"/>
              </a:xfrm>
              <a:prstGeom prst="line">
                <a:avLst/>
              </a:prstGeom>
              <a:noFill/>
              <a:ln w="11113">
                <a:solidFill>
                  <a:srgbClr val="800080"/>
                </a:solidFill>
                <a:round/>
                <a:headEnd/>
                <a:tailEnd/>
              </a:ln>
            </p:spPr>
            <p:txBody>
              <a:bodyPr/>
              <a:lstStyle/>
              <a:p>
                <a:endParaRPr lang="en-GB"/>
              </a:p>
            </p:txBody>
          </p:sp>
          <p:sp>
            <p:nvSpPr>
              <p:cNvPr id="34332" name="Line 1309"/>
              <p:cNvSpPr>
                <a:spLocks noChangeShapeType="1"/>
              </p:cNvSpPr>
              <p:nvPr/>
            </p:nvSpPr>
            <p:spPr bwMode="auto">
              <a:xfrm flipV="1">
                <a:off x="640" y="2737"/>
                <a:ext cx="0" cy="17"/>
              </a:xfrm>
              <a:prstGeom prst="line">
                <a:avLst/>
              </a:prstGeom>
              <a:noFill/>
              <a:ln w="11113">
                <a:solidFill>
                  <a:srgbClr val="800080"/>
                </a:solidFill>
                <a:round/>
                <a:headEnd/>
                <a:tailEnd/>
              </a:ln>
            </p:spPr>
            <p:txBody>
              <a:bodyPr/>
              <a:lstStyle/>
              <a:p>
                <a:endParaRPr lang="en-GB"/>
              </a:p>
            </p:txBody>
          </p:sp>
          <p:sp>
            <p:nvSpPr>
              <p:cNvPr id="34333" name="Line 1310"/>
              <p:cNvSpPr>
                <a:spLocks noChangeShapeType="1"/>
              </p:cNvSpPr>
              <p:nvPr/>
            </p:nvSpPr>
            <p:spPr bwMode="auto">
              <a:xfrm>
                <a:off x="640" y="2754"/>
                <a:ext cx="0" cy="18"/>
              </a:xfrm>
              <a:prstGeom prst="line">
                <a:avLst/>
              </a:prstGeom>
              <a:noFill/>
              <a:ln w="11113">
                <a:solidFill>
                  <a:srgbClr val="800080"/>
                </a:solidFill>
                <a:round/>
                <a:headEnd/>
                <a:tailEnd/>
              </a:ln>
            </p:spPr>
            <p:txBody>
              <a:bodyPr/>
              <a:lstStyle/>
              <a:p>
                <a:endParaRPr lang="en-GB"/>
              </a:p>
            </p:txBody>
          </p:sp>
          <p:sp>
            <p:nvSpPr>
              <p:cNvPr id="34334" name="Rectangle 1311"/>
              <p:cNvSpPr>
                <a:spLocks noChangeArrowheads="1"/>
              </p:cNvSpPr>
              <p:nvPr/>
            </p:nvSpPr>
            <p:spPr bwMode="auto">
              <a:xfrm>
                <a:off x="726" y="2697"/>
                <a:ext cx="40" cy="40"/>
              </a:xfrm>
              <a:prstGeom prst="rect">
                <a:avLst/>
              </a:prstGeom>
              <a:noFill/>
              <a:ln w="9525">
                <a:noFill/>
                <a:miter lim="800000"/>
                <a:headEnd/>
                <a:tailEnd/>
              </a:ln>
            </p:spPr>
            <p:txBody>
              <a:bodyPr/>
              <a:lstStyle/>
              <a:p>
                <a:endParaRPr lang="en-US"/>
              </a:p>
            </p:txBody>
          </p:sp>
          <p:sp>
            <p:nvSpPr>
              <p:cNvPr id="34335" name="Line 1312"/>
              <p:cNvSpPr>
                <a:spLocks noChangeShapeType="1"/>
              </p:cNvSpPr>
              <p:nvPr/>
            </p:nvSpPr>
            <p:spPr bwMode="auto">
              <a:xfrm flipH="1" flipV="1">
                <a:off x="727" y="2699"/>
                <a:ext cx="18" cy="17"/>
              </a:xfrm>
              <a:prstGeom prst="line">
                <a:avLst/>
              </a:prstGeom>
              <a:noFill/>
              <a:ln w="11113">
                <a:solidFill>
                  <a:srgbClr val="800080"/>
                </a:solidFill>
                <a:round/>
                <a:headEnd/>
                <a:tailEnd/>
              </a:ln>
            </p:spPr>
            <p:txBody>
              <a:bodyPr/>
              <a:lstStyle/>
              <a:p>
                <a:endParaRPr lang="en-GB"/>
              </a:p>
            </p:txBody>
          </p:sp>
          <p:sp>
            <p:nvSpPr>
              <p:cNvPr id="34336" name="Line 1313"/>
              <p:cNvSpPr>
                <a:spLocks noChangeShapeType="1"/>
              </p:cNvSpPr>
              <p:nvPr/>
            </p:nvSpPr>
            <p:spPr bwMode="auto">
              <a:xfrm>
                <a:off x="745" y="2716"/>
                <a:ext cx="17" cy="17"/>
              </a:xfrm>
              <a:prstGeom prst="line">
                <a:avLst/>
              </a:prstGeom>
              <a:noFill/>
              <a:ln w="11113">
                <a:solidFill>
                  <a:srgbClr val="800080"/>
                </a:solidFill>
                <a:round/>
                <a:headEnd/>
                <a:tailEnd/>
              </a:ln>
            </p:spPr>
            <p:txBody>
              <a:bodyPr/>
              <a:lstStyle/>
              <a:p>
                <a:endParaRPr lang="en-GB"/>
              </a:p>
            </p:txBody>
          </p:sp>
          <p:sp>
            <p:nvSpPr>
              <p:cNvPr id="34337" name="Line 1314"/>
              <p:cNvSpPr>
                <a:spLocks noChangeShapeType="1"/>
              </p:cNvSpPr>
              <p:nvPr/>
            </p:nvSpPr>
            <p:spPr bwMode="auto">
              <a:xfrm flipH="1">
                <a:off x="727" y="2716"/>
                <a:ext cx="18" cy="17"/>
              </a:xfrm>
              <a:prstGeom prst="line">
                <a:avLst/>
              </a:prstGeom>
              <a:noFill/>
              <a:ln w="11113">
                <a:solidFill>
                  <a:srgbClr val="800080"/>
                </a:solidFill>
                <a:round/>
                <a:headEnd/>
                <a:tailEnd/>
              </a:ln>
            </p:spPr>
            <p:txBody>
              <a:bodyPr/>
              <a:lstStyle/>
              <a:p>
                <a:endParaRPr lang="en-GB"/>
              </a:p>
            </p:txBody>
          </p:sp>
          <p:sp>
            <p:nvSpPr>
              <p:cNvPr id="34338" name="Line 1315"/>
              <p:cNvSpPr>
                <a:spLocks noChangeShapeType="1"/>
              </p:cNvSpPr>
              <p:nvPr/>
            </p:nvSpPr>
            <p:spPr bwMode="auto">
              <a:xfrm flipV="1">
                <a:off x="745" y="2699"/>
                <a:ext cx="17" cy="17"/>
              </a:xfrm>
              <a:prstGeom prst="line">
                <a:avLst/>
              </a:prstGeom>
              <a:noFill/>
              <a:ln w="11113">
                <a:solidFill>
                  <a:srgbClr val="800080"/>
                </a:solidFill>
                <a:round/>
                <a:headEnd/>
                <a:tailEnd/>
              </a:ln>
            </p:spPr>
            <p:txBody>
              <a:bodyPr/>
              <a:lstStyle/>
              <a:p>
                <a:endParaRPr lang="en-GB"/>
              </a:p>
            </p:txBody>
          </p:sp>
          <p:sp>
            <p:nvSpPr>
              <p:cNvPr id="34339" name="Line 1316"/>
              <p:cNvSpPr>
                <a:spLocks noChangeShapeType="1"/>
              </p:cNvSpPr>
              <p:nvPr/>
            </p:nvSpPr>
            <p:spPr bwMode="auto">
              <a:xfrm flipV="1">
                <a:off x="745" y="2699"/>
                <a:ext cx="0" cy="17"/>
              </a:xfrm>
              <a:prstGeom prst="line">
                <a:avLst/>
              </a:prstGeom>
              <a:noFill/>
              <a:ln w="11113">
                <a:solidFill>
                  <a:srgbClr val="800080"/>
                </a:solidFill>
                <a:round/>
                <a:headEnd/>
                <a:tailEnd/>
              </a:ln>
            </p:spPr>
            <p:txBody>
              <a:bodyPr/>
              <a:lstStyle/>
              <a:p>
                <a:endParaRPr lang="en-GB"/>
              </a:p>
            </p:txBody>
          </p:sp>
        </p:grpSp>
        <p:grpSp>
          <p:nvGrpSpPr>
            <p:cNvPr id="4" name="Group 1518"/>
            <p:cNvGrpSpPr>
              <a:grpSpLocks/>
            </p:cNvGrpSpPr>
            <p:nvPr/>
          </p:nvGrpSpPr>
          <p:grpSpPr bwMode="auto">
            <a:xfrm>
              <a:off x="745" y="1900"/>
              <a:ext cx="3046" cy="833"/>
              <a:chOff x="745" y="1900"/>
              <a:chExt cx="3046" cy="833"/>
            </a:xfrm>
          </p:grpSpPr>
          <p:sp>
            <p:nvSpPr>
              <p:cNvPr id="33940" name="Line 1318"/>
              <p:cNvSpPr>
                <a:spLocks noChangeShapeType="1"/>
              </p:cNvSpPr>
              <p:nvPr/>
            </p:nvSpPr>
            <p:spPr bwMode="auto">
              <a:xfrm>
                <a:off x="745" y="2716"/>
                <a:ext cx="0" cy="17"/>
              </a:xfrm>
              <a:prstGeom prst="line">
                <a:avLst/>
              </a:prstGeom>
              <a:noFill/>
              <a:ln w="11113">
                <a:solidFill>
                  <a:srgbClr val="800080"/>
                </a:solidFill>
                <a:round/>
                <a:headEnd/>
                <a:tailEnd/>
              </a:ln>
            </p:spPr>
            <p:txBody>
              <a:bodyPr/>
              <a:lstStyle/>
              <a:p>
                <a:endParaRPr lang="en-GB"/>
              </a:p>
            </p:txBody>
          </p:sp>
          <p:sp>
            <p:nvSpPr>
              <p:cNvPr id="33941" name="Rectangle 1319"/>
              <p:cNvSpPr>
                <a:spLocks noChangeArrowheads="1"/>
              </p:cNvSpPr>
              <p:nvPr/>
            </p:nvSpPr>
            <p:spPr bwMode="auto">
              <a:xfrm>
                <a:off x="830" y="2666"/>
                <a:ext cx="40" cy="40"/>
              </a:xfrm>
              <a:prstGeom prst="rect">
                <a:avLst/>
              </a:prstGeom>
              <a:noFill/>
              <a:ln w="9525">
                <a:noFill/>
                <a:miter lim="800000"/>
                <a:headEnd/>
                <a:tailEnd/>
              </a:ln>
            </p:spPr>
            <p:txBody>
              <a:bodyPr/>
              <a:lstStyle/>
              <a:p>
                <a:endParaRPr lang="en-US"/>
              </a:p>
            </p:txBody>
          </p:sp>
          <p:sp>
            <p:nvSpPr>
              <p:cNvPr id="33942" name="Line 1320"/>
              <p:cNvSpPr>
                <a:spLocks noChangeShapeType="1"/>
              </p:cNvSpPr>
              <p:nvPr/>
            </p:nvSpPr>
            <p:spPr bwMode="auto">
              <a:xfrm flipH="1" flipV="1">
                <a:off x="832" y="2667"/>
                <a:ext cx="17" cy="18"/>
              </a:xfrm>
              <a:prstGeom prst="line">
                <a:avLst/>
              </a:prstGeom>
              <a:noFill/>
              <a:ln w="11113">
                <a:solidFill>
                  <a:srgbClr val="800080"/>
                </a:solidFill>
                <a:round/>
                <a:headEnd/>
                <a:tailEnd/>
              </a:ln>
            </p:spPr>
            <p:txBody>
              <a:bodyPr/>
              <a:lstStyle/>
              <a:p>
                <a:endParaRPr lang="en-GB"/>
              </a:p>
            </p:txBody>
          </p:sp>
          <p:sp>
            <p:nvSpPr>
              <p:cNvPr id="33943" name="Line 1321"/>
              <p:cNvSpPr>
                <a:spLocks noChangeShapeType="1"/>
              </p:cNvSpPr>
              <p:nvPr/>
            </p:nvSpPr>
            <p:spPr bwMode="auto">
              <a:xfrm>
                <a:off x="849" y="2685"/>
                <a:ext cx="17" cy="17"/>
              </a:xfrm>
              <a:prstGeom prst="line">
                <a:avLst/>
              </a:prstGeom>
              <a:noFill/>
              <a:ln w="11113">
                <a:solidFill>
                  <a:srgbClr val="800080"/>
                </a:solidFill>
                <a:round/>
                <a:headEnd/>
                <a:tailEnd/>
              </a:ln>
            </p:spPr>
            <p:txBody>
              <a:bodyPr/>
              <a:lstStyle/>
              <a:p>
                <a:endParaRPr lang="en-GB"/>
              </a:p>
            </p:txBody>
          </p:sp>
          <p:sp>
            <p:nvSpPr>
              <p:cNvPr id="33944" name="Line 1322"/>
              <p:cNvSpPr>
                <a:spLocks noChangeShapeType="1"/>
              </p:cNvSpPr>
              <p:nvPr/>
            </p:nvSpPr>
            <p:spPr bwMode="auto">
              <a:xfrm flipH="1">
                <a:off x="832" y="2685"/>
                <a:ext cx="17" cy="17"/>
              </a:xfrm>
              <a:prstGeom prst="line">
                <a:avLst/>
              </a:prstGeom>
              <a:noFill/>
              <a:ln w="11113">
                <a:solidFill>
                  <a:srgbClr val="800080"/>
                </a:solidFill>
                <a:round/>
                <a:headEnd/>
                <a:tailEnd/>
              </a:ln>
            </p:spPr>
            <p:txBody>
              <a:bodyPr/>
              <a:lstStyle/>
              <a:p>
                <a:endParaRPr lang="en-GB"/>
              </a:p>
            </p:txBody>
          </p:sp>
          <p:sp>
            <p:nvSpPr>
              <p:cNvPr id="33945" name="Line 1323"/>
              <p:cNvSpPr>
                <a:spLocks noChangeShapeType="1"/>
              </p:cNvSpPr>
              <p:nvPr/>
            </p:nvSpPr>
            <p:spPr bwMode="auto">
              <a:xfrm flipV="1">
                <a:off x="849" y="2667"/>
                <a:ext cx="17" cy="18"/>
              </a:xfrm>
              <a:prstGeom prst="line">
                <a:avLst/>
              </a:prstGeom>
              <a:noFill/>
              <a:ln w="11113">
                <a:solidFill>
                  <a:srgbClr val="800080"/>
                </a:solidFill>
                <a:round/>
                <a:headEnd/>
                <a:tailEnd/>
              </a:ln>
            </p:spPr>
            <p:txBody>
              <a:bodyPr/>
              <a:lstStyle/>
              <a:p>
                <a:endParaRPr lang="en-GB"/>
              </a:p>
            </p:txBody>
          </p:sp>
          <p:sp>
            <p:nvSpPr>
              <p:cNvPr id="33946" name="Line 1324"/>
              <p:cNvSpPr>
                <a:spLocks noChangeShapeType="1"/>
              </p:cNvSpPr>
              <p:nvPr/>
            </p:nvSpPr>
            <p:spPr bwMode="auto">
              <a:xfrm flipV="1">
                <a:off x="849" y="2667"/>
                <a:ext cx="0" cy="18"/>
              </a:xfrm>
              <a:prstGeom prst="line">
                <a:avLst/>
              </a:prstGeom>
              <a:noFill/>
              <a:ln w="11113">
                <a:solidFill>
                  <a:srgbClr val="800080"/>
                </a:solidFill>
                <a:round/>
                <a:headEnd/>
                <a:tailEnd/>
              </a:ln>
            </p:spPr>
            <p:txBody>
              <a:bodyPr/>
              <a:lstStyle/>
              <a:p>
                <a:endParaRPr lang="en-GB"/>
              </a:p>
            </p:txBody>
          </p:sp>
          <p:sp>
            <p:nvSpPr>
              <p:cNvPr id="33947" name="Line 1325"/>
              <p:cNvSpPr>
                <a:spLocks noChangeShapeType="1"/>
              </p:cNvSpPr>
              <p:nvPr/>
            </p:nvSpPr>
            <p:spPr bwMode="auto">
              <a:xfrm>
                <a:off x="849" y="2685"/>
                <a:ext cx="0" cy="17"/>
              </a:xfrm>
              <a:prstGeom prst="line">
                <a:avLst/>
              </a:prstGeom>
              <a:noFill/>
              <a:ln w="11113">
                <a:solidFill>
                  <a:srgbClr val="800080"/>
                </a:solidFill>
                <a:round/>
                <a:headEnd/>
                <a:tailEnd/>
              </a:ln>
            </p:spPr>
            <p:txBody>
              <a:bodyPr/>
              <a:lstStyle/>
              <a:p>
                <a:endParaRPr lang="en-GB"/>
              </a:p>
            </p:txBody>
          </p:sp>
          <p:sp>
            <p:nvSpPr>
              <p:cNvPr id="33948" name="Rectangle 1326"/>
              <p:cNvSpPr>
                <a:spLocks noChangeArrowheads="1"/>
              </p:cNvSpPr>
              <p:nvPr/>
            </p:nvSpPr>
            <p:spPr bwMode="auto">
              <a:xfrm>
                <a:off x="934" y="2639"/>
                <a:ext cx="40" cy="40"/>
              </a:xfrm>
              <a:prstGeom prst="rect">
                <a:avLst/>
              </a:prstGeom>
              <a:noFill/>
              <a:ln w="9525">
                <a:noFill/>
                <a:miter lim="800000"/>
                <a:headEnd/>
                <a:tailEnd/>
              </a:ln>
            </p:spPr>
            <p:txBody>
              <a:bodyPr/>
              <a:lstStyle/>
              <a:p>
                <a:endParaRPr lang="en-US"/>
              </a:p>
            </p:txBody>
          </p:sp>
          <p:sp>
            <p:nvSpPr>
              <p:cNvPr id="33949" name="Line 1327"/>
              <p:cNvSpPr>
                <a:spLocks noChangeShapeType="1"/>
              </p:cNvSpPr>
              <p:nvPr/>
            </p:nvSpPr>
            <p:spPr bwMode="auto">
              <a:xfrm flipH="1" flipV="1">
                <a:off x="936" y="2641"/>
                <a:ext cx="17" cy="18"/>
              </a:xfrm>
              <a:prstGeom prst="line">
                <a:avLst/>
              </a:prstGeom>
              <a:noFill/>
              <a:ln w="11113">
                <a:solidFill>
                  <a:srgbClr val="800080"/>
                </a:solidFill>
                <a:round/>
                <a:headEnd/>
                <a:tailEnd/>
              </a:ln>
            </p:spPr>
            <p:txBody>
              <a:bodyPr/>
              <a:lstStyle/>
              <a:p>
                <a:endParaRPr lang="en-GB"/>
              </a:p>
            </p:txBody>
          </p:sp>
          <p:sp>
            <p:nvSpPr>
              <p:cNvPr id="33950" name="Line 1328"/>
              <p:cNvSpPr>
                <a:spLocks noChangeShapeType="1"/>
              </p:cNvSpPr>
              <p:nvPr/>
            </p:nvSpPr>
            <p:spPr bwMode="auto">
              <a:xfrm>
                <a:off x="953" y="2659"/>
                <a:ext cx="18" cy="17"/>
              </a:xfrm>
              <a:prstGeom prst="line">
                <a:avLst/>
              </a:prstGeom>
              <a:noFill/>
              <a:ln w="11113">
                <a:solidFill>
                  <a:srgbClr val="800080"/>
                </a:solidFill>
                <a:round/>
                <a:headEnd/>
                <a:tailEnd/>
              </a:ln>
            </p:spPr>
            <p:txBody>
              <a:bodyPr/>
              <a:lstStyle/>
              <a:p>
                <a:endParaRPr lang="en-GB"/>
              </a:p>
            </p:txBody>
          </p:sp>
          <p:sp>
            <p:nvSpPr>
              <p:cNvPr id="33951" name="Line 1329"/>
              <p:cNvSpPr>
                <a:spLocks noChangeShapeType="1"/>
              </p:cNvSpPr>
              <p:nvPr/>
            </p:nvSpPr>
            <p:spPr bwMode="auto">
              <a:xfrm flipH="1">
                <a:off x="936" y="2659"/>
                <a:ext cx="17" cy="17"/>
              </a:xfrm>
              <a:prstGeom prst="line">
                <a:avLst/>
              </a:prstGeom>
              <a:noFill/>
              <a:ln w="11113">
                <a:solidFill>
                  <a:srgbClr val="800080"/>
                </a:solidFill>
                <a:round/>
                <a:headEnd/>
                <a:tailEnd/>
              </a:ln>
            </p:spPr>
            <p:txBody>
              <a:bodyPr/>
              <a:lstStyle/>
              <a:p>
                <a:endParaRPr lang="en-GB"/>
              </a:p>
            </p:txBody>
          </p:sp>
          <p:sp>
            <p:nvSpPr>
              <p:cNvPr id="33952" name="Line 1330"/>
              <p:cNvSpPr>
                <a:spLocks noChangeShapeType="1"/>
              </p:cNvSpPr>
              <p:nvPr/>
            </p:nvSpPr>
            <p:spPr bwMode="auto">
              <a:xfrm flipV="1">
                <a:off x="953" y="2641"/>
                <a:ext cx="18" cy="18"/>
              </a:xfrm>
              <a:prstGeom prst="line">
                <a:avLst/>
              </a:prstGeom>
              <a:noFill/>
              <a:ln w="11113">
                <a:solidFill>
                  <a:srgbClr val="800080"/>
                </a:solidFill>
                <a:round/>
                <a:headEnd/>
                <a:tailEnd/>
              </a:ln>
            </p:spPr>
            <p:txBody>
              <a:bodyPr/>
              <a:lstStyle/>
              <a:p>
                <a:endParaRPr lang="en-GB"/>
              </a:p>
            </p:txBody>
          </p:sp>
          <p:sp>
            <p:nvSpPr>
              <p:cNvPr id="33953" name="Line 1331"/>
              <p:cNvSpPr>
                <a:spLocks noChangeShapeType="1"/>
              </p:cNvSpPr>
              <p:nvPr/>
            </p:nvSpPr>
            <p:spPr bwMode="auto">
              <a:xfrm flipV="1">
                <a:off x="953" y="2641"/>
                <a:ext cx="0" cy="18"/>
              </a:xfrm>
              <a:prstGeom prst="line">
                <a:avLst/>
              </a:prstGeom>
              <a:noFill/>
              <a:ln w="11113">
                <a:solidFill>
                  <a:srgbClr val="800080"/>
                </a:solidFill>
                <a:round/>
                <a:headEnd/>
                <a:tailEnd/>
              </a:ln>
            </p:spPr>
            <p:txBody>
              <a:bodyPr/>
              <a:lstStyle/>
              <a:p>
                <a:endParaRPr lang="en-GB"/>
              </a:p>
            </p:txBody>
          </p:sp>
          <p:sp>
            <p:nvSpPr>
              <p:cNvPr id="33954" name="Line 1332"/>
              <p:cNvSpPr>
                <a:spLocks noChangeShapeType="1"/>
              </p:cNvSpPr>
              <p:nvPr/>
            </p:nvSpPr>
            <p:spPr bwMode="auto">
              <a:xfrm>
                <a:off x="953" y="2659"/>
                <a:ext cx="0" cy="17"/>
              </a:xfrm>
              <a:prstGeom prst="line">
                <a:avLst/>
              </a:prstGeom>
              <a:noFill/>
              <a:ln w="11113">
                <a:solidFill>
                  <a:srgbClr val="800080"/>
                </a:solidFill>
                <a:round/>
                <a:headEnd/>
                <a:tailEnd/>
              </a:ln>
            </p:spPr>
            <p:txBody>
              <a:bodyPr/>
              <a:lstStyle/>
              <a:p>
                <a:endParaRPr lang="en-GB"/>
              </a:p>
            </p:txBody>
          </p:sp>
          <p:sp>
            <p:nvSpPr>
              <p:cNvPr id="33955" name="Rectangle 1333"/>
              <p:cNvSpPr>
                <a:spLocks noChangeArrowheads="1"/>
              </p:cNvSpPr>
              <p:nvPr/>
            </p:nvSpPr>
            <p:spPr bwMode="auto">
              <a:xfrm>
                <a:off x="1039" y="2584"/>
                <a:ext cx="40" cy="40"/>
              </a:xfrm>
              <a:prstGeom prst="rect">
                <a:avLst/>
              </a:prstGeom>
              <a:noFill/>
              <a:ln w="9525">
                <a:noFill/>
                <a:miter lim="800000"/>
                <a:headEnd/>
                <a:tailEnd/>
              </a:ln>
            </p:spPr>
            <p:txBody>
              <a:bodyPr/>
              <a:lstStyle/>
              <a:p>
                <a:endParaRPr lang="en-US"/>
              </a:p>
            </p:txBody>
          </p:sp>
          <p:sp>
            <p:nvSpPr>
              <p:cNvPr id="33956" name="Line 1334"/>
              <p:cNvSpPr>
                <a:spLocks noChangeShapeType="1"/>
              </p:cNvSpPr>
              <p:nvPr/>
            </p:nvSpPr>
            <p:spPr bwMode="auto">
              <a:xfrm flipH="1" flipV="1">
                <a:off x="1040" y="2586"/>
                <a:ext cx="18" cy="17"/>
              </a:xfrm>
              <a:prstGeom prst="line">
                <a:avLst/>
              </a:prstGeom>
              <a:noFill/>
              <a:ln w="11113">
                <a:solidFill>
                  <a:srgbClr val="800080"/>
                </a:solidFill>
                <a:round/>
                <a:headEnd/>
                <a:tailEnd/>
              </a:ln>
            </p:spPr>
            <p:txBody>
              <a:bodyPr/>
              <a:lstStyle/>
              <a:p>
                <a:endParaRPr lang="en-GB"/>
              </a:p>
            </p:txBody>
          </p:sp>
          <p:sp>
            <p:nvSpPr>
              <p:cNvPr id="33957" name="Line 1335"/>
              <p:cNvSpPr>
                <a:spLocks noChangeShapeType="1"/>
              </p:cNvSpPr>
              <p:nvPr/>
            </p:nvSpPr>
            <p:spPr bwMode="auto">
              <a:xfrm>
                <a:off x="1058" y="2603"/>
                <a:ext cx="17" cy="17"/>
              </a:xfrm>
              <a:prstGeom prst="line">
                <a:avLst/>
              </a:prstGeom>
              <a:noFill/>
              <a:ln w="11113">
                <a:solidFill>
                  <a:srgbClr val="800080"/>
                </a:solidFill>
                <a:round/>
                <a:headEnd/>
                <a:tailEnd/>
              </a:ln>
            </p:spPr>
            <p:txBody>
              <a:bodyPr/>
              <a:lstStyle/>
              <a:p>
                <a:endParaRPr lang="en-GB"/>
              </a:p>
            </p:txBody>
          </p:sp>
          <p:sp>
            <p:nvSpPr>
              <p:cNvPr id="33958" name="Line 1336"/>
              <p:cNvSpPr>
                <a:spLocks noChangeShapeType="1"/>
              </p:cNvSpPr>
              <p:nvPr/>
            </p:nvSpPr>
            <p:spPr bwMode="auto">
              <a:xfrm flipH="1">
                <a:off x="1040" y="2603"/>
                <a:ext cx="18" cy="17"/>
              </a:xfrm>
              <a:prstGeom prst="line">
                <a:avLst/>
              </a:prstGeom>
              <a:noFill/>
              <a:ln w="11113">
                <a:solidFill>
                  <a:srgbClr val="800080"/>
                </a:solidFill>
                <a:round/>
                <a:headEnd/>
                <a:tailEnd/>
              </a:ln>
            </p:spPr>
            <p:txBody>
              <a:bodyPr/>
              <a:lstStyle/>
              <a:p>
                <a:endParaRPr lang="en-GB"/>
              </a:p>
            </p:txBody>
          </p:sp>
          <p:sp>
            <p:nvSpPr>
              <p:cNvPr id="33959" name="Line 1337"/>
              <p:cNvSpPr>
                <a:spLocks noChangeShapeType="1"/>
              </p:cNvSpPr>
              <p:nvPr/>
            </p:nvSpPr>
            <p:spPr bwMode="auto">
              <a:xfrm flipV="1">
                <a:off x="1058" y="2586"/>
                <a:ext cx="17" cy="17"/>
              </a:xfrm>
              <a:prstGeom prst="line">
                <a:avLst/>
              </a:prstGeom>
              <a:noFill/>
              <a:ln w="11113">
                <a:solidFill>
                  <a:srgbClr val="800080"/>
                </a:solidFill>
                <a:round/>
                <a:headEnd/>
                <a:tailEnd/>
              </a:ln>
            </p:spPr>
            <p:txBody>
              <a:bodyPr/>
              <a:lstStyle/>
              <a:p>
                <a:endParaRPr lang="en-GB"/>
              </a:p>
            </p:txBody>
          </p:sp>
          <p:sp>
            <p:nvSpPr>
              <p:cNvPr id="33960" name="Line 1338"/>
              <p:cNvSpPr>
                <a:spLocks noChangeShapeType="1"/>
              </p:cNvSpPr>
              <p:nvPr/>
            </p:nvSpPr>
            <p:spPr bwMode="auto">
              <a:xfrm flipV="1">
                <a:off x="1058" y="2586"/>
                <a:ext cx="0" cy="17"/>
              </a:xfrm>
              <a:prstGeom prst="line">
                <a:avLst/>
              </a:prstGeom>
              <a:noFill/>
              <a:ln w="11113">
                <a:solidFill>
                  <a:srgbClr val="800080"/>
                </a:solidFill>
                <a:round/>
                <a:headEnd/>
                <a:tailEnd/>
              </a:ln>
            </p:spPr>
            <p:txBody>
              <a:bodyPr/>
              <a:lstStyle/>
              <a:p>
                <a:endParaRPr lang="en-GB"/>
              </a:p>
            </p:txBody>
          </p:sp>
          <p:sp>
            <p:nvSpPr>
              <p:cNvPr id="33961" name="Line 1339"/>
              <p:cNvSpPr>
                <a:spLocks noChangeShapeType="1"/>
              </p:cNvSpPr>
              <p:nvPr/>
            </p:nvSpPr>
            <p:spPr bwMode="auto">
              <a:xfrm>
                <a:off x="1058" y="2603"/>
                <a:ext cx="0" cy="17"/>
              </a:xfrm>
              <a:prstGeom prst="line">
                <a:avLst/>
              </a:prstGeom>
              <a:noFill/>
              <a:ln w="11113">
                <a:solidFill>
                  <a:srgbClr val="800080"/>
                </a:solidFill>
                <a:round/>
                <a:headEnd/>
                <a:tailEnd/>
              </a:ln>
            </p:spPr>
            <p:txBody>
              <a:bodyPr/>
              <a:lstStyle/>
              <a:p>
                <a:endParaRPr lang="en-GB"/>
              </a:p>
            </p:txBody>
          </p:sp>
          <p:sp>
            <p:nvSpPr>
              <p:cNvPr id="33962" name="Rectangle 1340"/>
              <p:cNvSpPr>
                <a:spLocks noChangeArrowheads="1"/>
              </p:cNvSpPr>
              <p:nvPr/>
            </p:nvSpPr>
            <p:spPr bwMode="auto">
              <a:xfrm>
                <a:off x="1143" y="2554"/>
                <a:ext cx="40" cy="40"/>
              </a:xfrm>
              <a:prstGeom prst="rect">
                <a:avLst/>
              </a:prstGeom>
              <a:noFill/>
              <a:ln w="9525">
                <a:noFill/>
                <a:miter lim="800000"/>
                <a:headEnd/>
                <a:tailEnd/>
              </a:ln>
            </p:spPr>
            <p:txBody>
              <a:bodyPr/>
              <a:lstStyle/>
              <a:p>
                <a:endParaRPr lang="en-US"/>
              </a:p>
            </p:txBody>
          </p:sp>
          <p:sp>
            <p:nvSpPr>
              <p:cNvPr id="33963" name="Line 1341"/>
              <p:cNvSpPr>
                <a:spLocks noChangeShapeType="1"/>
              </p:cNvSpPr>
              <p:nvPr/>
            </p:nvSpPr>
            <p:spPr bwMode="auto">
              <a:xfrm flipH="1" flipV="1">
                <a:off x="1145" y="2556"/>
                <a:ext cx="17" cy="17"/>
              </a:xfrm>
              <a:prstGeom prst="line">
                <a:avLst/>
              </a:prstGeom>
              <a:noFill/>
              <a:ln w="11113">
                <a:solidFill>
                  <a:srgbClr val="800080"/>
                </a:solidFill>
                <a:round/>
                <a:headEnd/>
                <a:tailEnd/>
              </a:ln>
            </p:spPr>
            <p:txBody>
              <a:bodyPr/>
              <a:lstStyle/>
              <a:p>
                <a:endParaRPr lang="en-GB"/>
              </a:p>
            </p:txBody>
          </p:sp>
          <p:sp>
            <p:nvSpPr>
              <p:cNvPr id="33964" name="Line 1342"/>
              <p:cNvSpPr>
                <a:spLocks noChangeShapeType="1"/>
              </p:cNvSpPr>
              <p:nvPr/>
            </p:nvSpPr>
            <p:spPr bwMode="auto">
              <a:xfrm>
                <a:off x="1162" y="2573"/>
                <a:ext cx="18" cy="18"/>
              </a:xfrm>
              <a:prstGeom prst="line">
                <a:avLst/>
              </a:prstGeom>
              <a:noFill/>
              <a:ln w="11113">
                <a:solidFill>
                  <a:srgbClr val="800080"/>
                </a:solidFill>
                <a:round/>
                <a:headEnd/>
                <a:tailEnd/>
              </a:ln>
            </p:spPr>
            <p:txBody>
              <a:bodyPr/>
              <a:lstStyle/>
              <a:p>
                <a:endParaRPr lang="en-GB"/>
              </a:p>
            </p:txBody>
          </p:sp>
          <p:sp>
            <p:nvSpPr>
              <p:cNvPr id="33965" name="Line 1343"/>
              <p:cNvSpPr>
                <a:spLocks noChangeShapeType="1"/>
              </p:cNvSpPr>
              <p:nvPr/>
            </p:nvSpPr>
            <p:spPr bwMode="auto">
              <a:xfrm flipH="1">
                <a:off x="1145" y="2573"/>
                <a:ext cx="17" cy="18"/>
              </a:xfrm>
              <a:prstGeom prst="line">
                <a:avLst/>
              </a:prstGeom>
              <a:noFill/>
              <a:ln w="11113">
                <a:solidFill>
                  <a:srgbClr val="800080"/>
                </a:solidFill>
                <a:round/>
                <a:headEnd/>
                <a:tailEnd/>
              </a:ln>
            </p:spPr>
            <p:txBody>
              <a:bodyPr/>
              <a:lstStyle/>
              <a:p>
                <a:endParaRPr lang="en-GB"/>
              </a:p>
            </p:txBody>
          </p:sp>
          <p:sp>
            <p:nvSpPr>
              <p:cNvPr id="33966" name="Line 1344"/>
              <p:cNvSpPr>
                <a:spLocks noChangeShapeType="1"/>
              </p:cNvSpPr>
              <p:nvPr/>
            </p:nvSpPr>
            <p:spPr bwMode="auto">
              <a:xfrm flipV="1">
                <a:off x="1162" y="2556"/>
                <a:ext cx="18" cy="17"/>
              </a:xfrm>
              <a:prstGeom prst="line">
                <a:avLst/>
              </a:prstGeom>
              <a:noFill/>
              <a:ln w="11113">
                <a:solidFill>
                  <a:srgbClr val="800080"/>
                </a:solidFill>
                <a:round/>
                <a:headEnd/>
                <a:tailEnd/>
              </a:ln>
            </p:spPr>
            <p:txBody>
              <a:bodyPr/>
              <a:lstStyle/>
              <a:p>
                <a:endParaRPr lang="en-GB"/>
              </a:p>
            </p:txBody>
          </p:sp>
          <p:sp>
            <p:nvSpPr>
              <p:cNvPr id="33967" name="Line 1345"/>
              <p:cNvSpPr>
                <a:spLocks noChangeShapeType="1"/>
              </p:cNvSpPr>
              <p:nvPr/>
            </p:nvSpPr>
            <p:spPr bwMode="auto">
              <a:xfrm flipV="1">
                <a:off x="1162" y="2556"/>
                <a:ext cx="0" cy="17"/>
              </a:xfrm>
              <a:prstGeom prst="line">
                <a:avLst/>
              </a:prstGeom>
              <a:noFill/>
              <a:ln w="11113">
                <a:solidFill>
                  <a:srgbClr val="800080"/>
                </a:solidFill>
                <a:round/>
                <a:headEnd/>
                <a:tailEnd/>
              </a:ln>
            </p:spPr>
            <p:txBody>
              <a:bodyPr/>
              <a:lstStyle/>
              <a:p>
                <a:endParaRPr lang="en-GB"/>
              </a:p>
            </p:txBody>
          </p:sp>
          <p:sp>
            <p:nvSpPr>
              <p:cNvPr id="33968" name="Line 1346"/>
              <p:cNvSpPr>
                <a:spLocks noChangeShapeType="1"/>
              </p:cNvSpPr>
              <p:nvPr/>
            </p:nvSpPr>
            <p:spPr bwMode="auto">
              <a:xfrm>
                <a:off x="1162" y="2573"/>
                <a:ext cx="0" cy="18"/>
              </a:xfrm>
              <a:prstGeom prst="line">
                <a:avLst/>
              </a:prstGeom>
              <a:noFill/>
              <a:ln w="11113">
                <a:solidFill>
                  <a:srgbClr val="800080"/>
                </a:solidFill>
                <a:round/>
                <a:headEnd/>
                <a:tailEnd/>
              </a:ln>
            </p:spPr>
            <p:txBody>
              <a:bodyPr/>
              <a:lstStyle/>
              <a:p>
                <a:endParaRPr lang="en-GB"/>
              </a:p>
            </p:txBody>
          </p:sp>
          <p:sp>
            <p:nvSpPr>
              <p:cNvPr id="33969" name="Rectangle 1347"/>
              <p:cNvSpPr>
                <a:spLocks noChangeArrowheads="1"/>
              </p:cNvSpPr>
              <p:nvPr/>
            </p:nvSpPr>
            <p:spPr bwMode="auto">
              <a:xfrm>
                <a:off x="1248" y="2542"/>
                <a:ext cx="40" cy="40"/>
              </a:xfrm>
              <a:prstGeom prst="rect">
                <a:avLst/>
              </a:prstGeom>
              <a:noFill/>
              <a:ln w="9525">
                <a:noFill/>
                <a:miter lim="800000"/>
                <a:headEnd/>
                <a:tailEnd/>
              </a:ln>
            </p:spPr>
            <p:txBody>
              <a:bodyPr/>
              <a:lstStyle/>
              <a:p>
                <a:endParaRPr lang="en-US"/>
              </a:p>
            </p:txBody>
          </p:sp>
          <p:sp>
            <p:nvSpPr>
              <p:cNvPr id="33970" name="Line 1348"/>
              <p:cNvSpPr>
                <a:spLocks noChangeShapeType="1"/>
              </p:cNvSpPr>
              <p:nvPr/>
            </p:nvSpPr>
            <p:spPr bwMode="auto">
              <a:xfrm flipH="1" flipV="1">
                <a:off x="1249" y="2544"/>
                <a:ext cx="18" cy="17"/>
              </a:xfrm>
              <a:prstGeom prst="line">
                <a:avLst/>
              </a:prstGeom>
              <a:noFill/>
              <a:ln w="11113">
                <a:solidFill>
                  <a:srgbClr val="800080"/>
                </a:solidFill>
                <a:round/>
                <a:headEnd/>
                <a:tailEnd/>
              </a:ln>
            </p:spPr>
            <p:txBody>
              <a:bodyPr/>
              <a:lstStyle/>
              <a:p>
                <a:endParaRPr lang="en-GB"/>
              </a:p>
            </p:txBody>
          </p:sp>
          <p:sp>
            <p:nvSpPr>
              <p:cNvPr id="33971" name="Line 1349"/>
              <p:cNvSpPr>
                <a:spLocks noChangeShapeType="1"/>
              </p:cNvSpPr>
              <p:nvPr/>
            </p:nvSpPr>
            <p:spPr bwMode="auto">
              <a:xfrm>
                <a:off x="1267" y="2561"/>
                <a:ext cx="17" cy="18"/>
              </a:xfrm>
              <a:prstGeom prst="line">
                <a:avLst/>
              </a:prstGeom>
              <a:noFill/>
              <a:ln w="11113">
                <a:solidFill>
                  <a:srgbClr val="800080"/>
                </a:solidFill>
                <a:round/>
                <a:headEnd/>
                <a:tailEnd/>
              </a:ln>
            </p:spPr>
            <p:txBody>
              <a:bodyPr/>
              <a:lstStyle/>
              <a:p>
                <a:endParaRPr lang="en-GB"/>
              </a:p>
            </p:txBody>
          </p:sp>
          <p:sp>
            <p:nvSpPr>
              <p:cNvPr id="33972" name="Line 1350"/>
              <p:cNvSpPr>
                <a:spLocks noChangeShapeType="1"/>
              </p:cNvSpPr>
              <p:nvPr/>
            </p:nvSpPr>
            <p:spPr bwMode="auto">
              <a:xfrm flipH="1">
                <a:off x="1249" y="2561"/>
                <a:ext cx="18" cy="18"/>
              </a:xfrm>
              <a:prstGeom prst="line">
                <a:avLst/>
              </a:prstGeom>
              <a:noFill/>
              <a:ln w="11113">
                <a:solidFill>
                  <a:srgbClr val="800080"/>
                </a:solidFill>
                <a:round/>
                <a:headEnd/>
                <a:tailEnd/>
              </a:ln>
            </p:spPr>
            <p:txBody>
              <a:bodyPr/>
              <a:lstStyle/>
              <a:p>
                <a:endParaRPr lang="en-GB"/>
              </a:p>
            </p:txBody>
          </p:sp>
          <p:sp>
            <p:nvSpPr>
              <p:cNvPr id="33973" name="Line 1351"/>
              <p:cNvSpPr>
                <a:spLocks noChangeShapeType="1"/>
              </p:cNvSpPr>
              <p:nvPr/>
            </p:nvSpPr>
            <p:spPr bwMode="auto">
              <a:xfrm flipV="1">
                <a:off x="1267" y="2544"/>
                <a:ext cx="17" cy="17"/>
              </a:xfrm>
              <a:prstGeom prst="line">
                <a:avLst/>
              </a:prstGeom>
              <a:noFill/>
              <a:ln w="11113">
                <a:solidFill>
                  <a:srgbClr val="800080"/>
                </a:solidFill>
                <a:round/>
                <a:headEnd/>
                <a:tailEnd/>
              </a:ln>
            </p:spPr>
            <p:txBody>
              <a:bodyPr/>
              <a:lstStyle/>
              <a:p>
                <a:endParaRPr lang="en-GB"/>
              </a:p>
            </p:txBody>
          </p:sp>
          <p:sp>
            <p:nvSpPr>
              <p:cNvPr id="33974" name="Line 1352"/>
              <p:cNvSpPr>
                <a:spLocks noChangeShapeType="1"/>
              </p:cNvSpPr>
              <p:nvPr/>
            </p:nvSpPr>
            <p:spPr bwMode="auto">
              <a:xfrm flipV="1">
                <a:off x="1267" y="2544"/>
                <a:ext cx="0" cy="17"/>
              </a:xfrm>
              <a:prstGeom prst="line">
                <a:avLst/>
              </a:prstGeom>
              <a:noFill/>
              <a:ln w="11113">
                <a:solidFill>
                  <a:srgbClr val="800080"/>
                </a:solidFill>
                <a:round/>
                <a:headEnd/>
                <a:tailEnd/>
              </a:ln>
            </p:spPr>
            <p:txBody>
              <a:bodyPr/>
              <a:lstStyle/>
              <a:p>
                <a:endParaRPr lang="en-GB"/>
              </a:p>
            </p:txBody>
          </p:sp>
          <p:sp>
            <p:nvSpPr>
              <p:cNvPr id="33975" name="Line 1353"/>
              <p:cNvSpPr>
                <a:spLocks noChangeShapeType="1"/>
              </p:cNvSpPr>
              <p:nvPr/>
            </p:nvSpPr>
            <p:spPr bwMode="auto">
              <a:xfrm>
                <a:off x="1267" y="2561"/>
                <a:ext cx="0" cy="18"/>
              </a:xfrm>
              <a:prstGeom prst="line">
                <a:avLst/>
              </a:prstGeom>
              <a:noFill/>
              <a:ln w="11113">
                <a:solidFill>
                  <a:srgbClr val="800080"/>
                </a:solidFill>
                <a:round/>
                <a:headEnd/>
                <a:tailEnd/>
              </a:ln>
            </p:spPr>
            <p:txBody>
              <a:bodyPr/>
              <a:lstStyle/>
              <a:p>
                <a:endParaRPr lang="en-GB"/>
              </a:p>
            </p:txBody>
          </p:sp>
          <p:sp>
            <p:nvSpPr>
              <p:cNvPr id="33976" name="Rectangle 1354"/>
              <p:cNvSpPr>
                <a:spLocks noChangeArrowheads="1"/>
              </p:cNvSpPr>
              <p:nvPr/>
            </p:nvSpPr>
            <p:spPr bwMode="auto">
              <a:xfrm>
                <a:off x="1352" y="2464"/>
                <a:ext cx="40" cy="40"/>
              </a:xfrm>
              <a:prstGeom prst="rect">
                <a:avLst/>
              </a:prstGeom>
              <a:noFill/>
              <a:ln w="9525">
                <a:noFill/>
                <a:miter lim="800000"/>
                <a:headEnd/>
                <a:tailEnd/>
              </a:ln>
            </p:spPr>
            <p:txBody>
              <a:bodyPr/>
              <a:lstStyle/>
              <a:p>
                <a:endParaRPr lang="en-US"/>
              </a:p>
            </p:txBody>
          </p:sp>
          <p:sp>
            <p:nvSpPr>
              <p:cNvPr id="33977" name="Line 1355"/>
              <p:cNvSpPr>
                <a:spLocks noChangeShapeType="1"/>
              </p:cNvSpPr>
              <p:nvPr/>
            </p:nvSpPr>
            <p:spPr bwMode="auto">
              <a:xfrm flipH="1" flipV="1">
                <a:off x="1354" y="2465"/>
                <a:ext cx="17" cy="18"/>
              </a:xfrm>
              <a:prstGeom prst="line">
                <a:avLst/>
              </a:prstGeom>
              <a:noFill/>
              <a:ln w="11113">
                <a:solidFill>
                  <a:srgbClr val="800080"/>
                </a:solidFill>
                <a:round/>
                <a:headEnd/>
                <a:tailEnd/>
              </a:ln>
            </p:spPr>
            <p:txBody>
              <a:bodyPr/>
              <a:lstStyle/>
              <a:p>
                <a:endParaRPr lang="en-GB"/>
              </a:p>
            </p:txBody>
          </p:sp>
          <p:sp>
            <p:nvSpPr>
              <p:cNvPr id="33978" name="Line 1356"/>
              <p:cNvSpPr>
                <a:spLocks noChangeShapeType="1"/>
              </p:cNvSpPr>
              <p:nvPr/>
            </p:nvSpPr>
            <p:spPr bwMode="auto">
              <a:xfrm>
                <a:off x="1371" y="2483"/>
                <a:ext cx="17" cy="17"/>
              </a:xfrm>
              <a:prstGeom prst="line">
                <a:avLst/>
              </a:prstGeom>
              <a:noFill/>
              <a:ln w="11113">
                <a:solidFill>
                  <a:srgbClr val="800080"/>
                </a:solidFill>
                <a:round/>
                <a:headEnd/>
                <a:tailEnd/>
              </a:ln>
            </p:spPr>
            <p:txBody>
              <a:bodyPr/>
              <a:lstStyle/>
              <a:p>
                <a:endParaRPr lang="en-GB"/>
              </a:p>
            </p:txBody>
          </p:sp>
          <p:sp>
            <p:nvSpPr>
              <p:cNvPr id="33979" name="Line 1357"/>
              <p:cNvSpPr>
                <a:spLocks noChangeShapeType="1"/>
              </p:cNvSpPr>
              <p:nvPr/>
            </p:nvSpPr>
            <p:spPr bwMode="auto">
              <a:xfrm flipH="1">
                <a:off x="1354" y="2483"/>
                <a:ext cx="17" cy="17"/>
              </a:xfrm>
              <a:prstGeom prst="line">
                <a:avLst/>
              </a:prstGeom>
              <a:noFill/>
              <a:ln w="11113">
                <a:solidFill>
                  <a:srgbClr val="800080"/>
                </a:solidFill>
                <a:round/>
                <a:headEnd/>
                <a:tailEnd/>
              </a:ln>
            </p:spPr>
            <p:txBody>
              <a:bodyPr/>
              <a:lstStyle/>
              <a:p>
                <a:endParaRPr lang="en-GB"/>
              </a:p>
            </p:txBody>
          </p:sp>
          <p:sp>
            <p:nvSpPr>
              <p:cNvPr id="33980" name="Line 1358"/>
              <p:cNvSpPr>
                <a:spLocks noChangeShapeType="1"/>
              </p:cNvSpPr>
              <p:nvPr/>
            </p:nvSpPr>
            <p:spPr bwMode="auto">
              <a:xfrm flipV="1">
                <a:off x="1371" y="2465"/>
                <a:ext cx="17" cy="18"/>
              </a:xfrm>
              <a:prstGeom prst="line">
                <a:avLst/>
              </a:prstGeom>
              <a:noFill/>
              <a:ln w="11113">
                <a:solidFill>
                  <a:srgbClr val="800080"/>
                </a:solidFill>
                <a:round/>
                <a:headEnd/>
                <a:tailEnd/>
              </a:ln>
            </p:spPr>
            <p:txBody>
              <a:bodyPr/>
              <a:lstStyle/>
              <a:p>
                <a:endParaRPr lang="en-GB"/>
              </a:p>
            </p:txBody>
          </p:sp>
          <p:sp>
            <p:nvSpPr>
              <p:cNvPr id="33981" name="Line 1359"/>
              <p:cNvSpPr>
                <a:spLocks noChangeShapeType="1"/>
              </p:cNvSpPr>
              <p:nvPr/>
            </p:nvSpPr>
            <p:spPr bwMode="auto">
              <a:xfrm flipV="1">
                <a:off x="1371" y="2465"/>
                <a:ext cx="0" cy="18"/>
              </a:xfrm>
              <a:prstGeom prst="line">
                <a:avLst/>
              </a:prstGeom>
              <a:noFill/>
              <a:ln w="11113">
                <a:solidFill>
                  <a:srgbClr val="800080"/>
                </a:solidFill>
                <a:round/>
                <a:headEnd/>
                <a:tailEnd/>
              </a:ln>
            </p:spPr>
            <p:txBody>
              <a:bodyPr/>
              <a:lstStyle/>
              <a:p>
                <a:endParaRPr lang="en-GB"/>
              </a:p>
            </p:txBody>
          </p:sp>
          <p:sp>
            <p:nvSpPr>
              <p:cNvPr id="33982" name="Line 1360"/>
              <p:cNvSpPr>
                <a:spLocks noChangeShapeType="1"/>
              </p:cNvSpPr>
              <p:nvPr/>
            </p:nvSpPr>
            <p:spPr bwMode="auto">
              <a:xfrm>
                <a:off x="1371" y="2483"/>
                <a:ext cx="0" cy="17"/>
              </a:xfrm>
              <a:prstGeom prst="line">
                <a:avLst/>
              </a:prstGeom>
              <a:noFill/>
              <a:ln w="11113">
                <a:solidFill>
                  <a:srgbClr val="800080"/>
                </a:solidFill>
                <a:round/>
                <a:headEnd/>
                <a:tailEnd/>
              </a:ln>
            </p:spPr>
            <p:txBody>
              <a:bodyPr/>
              <a:lstStyle/>
              <a:p>
                <a:endParaRPr lang="en-GB"/>
              </a:p>
            </p:txBody>
          </p:sp>
          <p:sp>
            <p:nvSpPr>
              <p:cNvPr id="33983" name="Rectangle 1361"/>
              <p:cNvSpPr>
                <a:spLocks noChangeArrowheads="1"/>
              </p:cNvSpPr>
              <p:nvPr/>
            </p:nvSpPr>
            <p:spPr bwMode="auto">
              <a:xfrm>
                <a:off x="1456" y="2420"/>
                <a:ext cx="40" cy="40"/>
              </a:xfrm>
              <a:prstGeom prst="rect">
                <a:avLst/>
              </a:prstGeom>
              <a:noFill/>
              <a:ln w="9525">
                <a:noFill/>
                <a:miter lim="800000"/>
                <a:headEnd/>
                <a:tailEnd/>
              </a:ln>
            </p:spPr>
            <p:txBody>
              <a:bodyPr/>
              <a:lstStyle/>
              <a:p>
                <a:endParaRPr lang="en-US"/>
              </a:p>
            </p:txBody>
          </p:sp>
          <p:sp>
            <p:nvSpPr>
              <p:cNvPr id="33984" name="Line 1362"/>
              <p:cNvSpPr>
                <a:spLocks noChangeShapeType="1"/>
              </p:cNvSpPr>
              <p:nvPr/>
            </p:nvSpPr>
            <p:spPr bwMode="auto">
              <a:xfrm flipH="1" flipV="1">
                <a:off x="1458" y="2422"/>
                <a:ext cx="17" cy="17"/>
              </a:xfrm>
              <a:prstGeom prst="line">
                <a:avLst/>
              </a:prstGeom>
              <a:noFill/>
              <a:ln w="11113">
                <a:solidFill>
                  <a:srgbClr val="800080"/>
                </a:solidFill>
                <a:round/>
                <a:headEnd/>
                <a:tailEnd/>
              </a:ln>
            </p:spPr>
            <p:txBody>
              <a:bodyPr/>
              <a:lstStyle/>
              <a:p>
                <a:endParaRPr lang="en-GB"/>
              </a:p>
            </p:txBody>
          </p:sp>
          <p:sp>
            <p:nvSpPr>
              <p:cNvPr id="33985" name="Line 1363"/>
              <p:cNvSpPr>
                <a:spLocks noChangeShapeType="1"/>
              </p:cNvSpPr>
              <p:nvPr/>
            </p:nvSpPr>
            <p:spPr bwMode="auto">
              <a:xfrm>
                <a:off x="1475" y="2439"/>
                <a:ext cx="18" cy="18"/>
              </a:xfrm>
              <a:prstGeom prst="line">
                <a:avLst/>
              </a:prstGeom>
              <a:noFill/>
              <a:ln w="11113">
                <a:solidFill>
                  <a:srgbClr val="800080"/>
                </a:solidFill>
                <a:round/>
                <a:headEnd/>
                <a:tailEnd/>
              </a:ln>
            </p:spPr>
            <p:txBody>
              <a:bodyPr/>
              <a:lstStyle/>
              <a:p>
                <a:endParaRPr lang="en-GB"/>
              </a:p>
            </p:txBody>
          </p:sp>
          <p:sp>
            <p:nvSpPr>
              <p:cNvPr id="33986" name="Line 1364"/>
              <p:cNvSpPr>
                <a:spLocks noChangeShapeType="1"/>
              </p:cNvSpPr>
              <p:nvPr/>
            </p:nvSpPr>
            <p:spPr bwMode="auto">
              <a:xfrm flipH="1">
                <a:off x="1458" y="2439"/>
                <a:ext cx="17" cy="18"/>
              </a:xfrm>
              <a:prstGeom prst="line">
                <a:avLst/>
              </a:prstGeom>
              <a:noFill/>
              <a:ln w="11113">
                <a:solidFill>
                  <a:srgbClr val="800080"/>
                </a:solidFill>
                <a:round/>
                <a:headEnd/>
                <a:tailEnd/>
              </a:ln>
            </p:spPr>
            <p:txBody>
              <a:bodyPr/>
              <a:lstStyle/>
              <a:p>
                <a:endParaRPr lang="en-GB"/>
              </a:p>
            </p:txBody>
          </p:sp>
          <p:sp>
            <p:nvSpPr>
              <p:cNvPr id="33987" name="Line 1365"/>
              <p:cNvSpPr>
                <a:spLocks noChangeShapeType="1"/>
              </p:cNvSpPr>
              <p:nvPr/>
            </p:nvSpPr>
            <p:spPr bwMode="auto">
              <a:xfrm flipV="1">
                <a:off x="1475" y="2422"/>
                <a:ext cx="18" cy="17"/>
              </a:xfrm>
              <a:prstGeom prst="line">
                <a:avLst/>
              </a:prstGeom>
              <a:noFill/>
              <a:ln w="11113">
                <a:solidFill>
                  <a:srgbClr val="800080"/>
                </a:solidFill>
                <a:round/>
                <a:headEnd/>
                <a:tailEnd/>
              </a:ln>
            </p:spPr>
            <p:txBody>
              <a:bodyPr/>
              <a:lstStyle/>
              <a:p>
                <a:endParaRPr lang="en-GB"/>
              </a:p>
            </p:txBody>
          </p:sp>
          <p:sp>
            <p:nvSpPr>
              <p:cNvPr id="33988" name="Line 1366"/>
              <p:cNvSpPr>
                <a:spLocks noChangeShapeType="1"/>
              </p:cNvSpPr>
              <p:nvPr/>
            </p:nvSpPr>
            <p:spPr bwMode="auto">
              <a:xfrm flipV="1">
                <a:off x="1475" y="2422"/>
                <a:ext cx="0" cy="17"/>
              </a:xfrm>
              <a:prstGeom prst="line">
                <a:avLst/>
              </a:prstGeom>
              <a:noFill/>
              <a:ln w="11113">
                <a:solidFill>
                  <a:srgbClr val="800080"/>
                </a:solidFill>
                <a:round/>
                <a:headEnd/>
                <a:tailEnd/>
              </a:ln>
            </p:spPr>
            <p:txBody>
              <a:bodyPr/>
              <a:lstStyle/>
              <a:p>
                <a:endParaRPr lang="en-GB"/>
              </a:p>
            </p:txBody>
          </p:sp>
          <p:sp>
            <p:nvSpPr>
              <p:cNvPr id="33989" name="Line 1367"/>
              <p:cNvSpPr>
                <a:spLocks noChangeShapeType="1"/>
              </p:cNvSpPr>
              <p:nvPr/>
            </p:nvSpPr>
            <p:spPr bwMode="auto">
              <a:xfrm>
                <a:off x="1475" y="2439"/>
                <a:ext cx="0" cy="18"/>
              </a:xfrm>
              <a:prstGeom prst="line">
                <a:avLst/>
              </a:prstGeom>
              <a:noFill/>
              <a:ln w="11113">
                <a:solidFill>
                  <a:srgbClr val="800080"/>
                </a:solidFill>
                <a:round/>
                <a:headEnd/>
                <a:tailEnd/>
              </a:ln>
            </p:spPr>
            <p:txBody>
              <a:bodyPr/>
              <a:lstStyle/>
              <a:p>
                <a:endParaRPr lang="en-GB"/>
              </a:p>
            </p:txBody>
          </p:sp>
          <p:sp>
            <p:nvSpPr>
              <p:cNvPr id="33990" name="Rectangle 1368"/>
              <p:cNvSpPr>
                <a:spLocks noChangeArrowheads="1"/>
              </p:cNvSpPr>
              <p:nvPr/>
            </p:nvSpPr>
            <p:spPr bwMode="auto">
              <a:xfrm>
                <a:off x="1561" y="2352"/>
                <a:ext cx="40" cy="40"/>
              </a:xfrm>
              <a:prstGeom prst="rect">
                <a:avLst/>
              </a:prstGeom>
              <a:noFill/>
              <a:ln w="9525">
                <a:noFill/>
                <a:miter lim="800000"/>
                <a:headEnd/>
                <a:tailEnd/>
              </a:ln>
            </p:spPr>
            <p:txBody>
              <a:bodyPr/>
              <a:lstStyle/>
              <a:p>
                <a:endParaRPr lang="en-US"/>
              </a:p>
            </p:txBody>
          </p:sp>
          <p:sp>
            <p:nvSpPr>
              <p:cNvPr id="33991" name="Line 1369"/>
              <p:cNvSpPr>
                <a:spLocks noChangeShapeType="1"/>
              </p:cNvSpPr>
              <p:nvPr/>
            </p:nvSpPr>
            <p:spPr bwMode="auto">
              <a:xfrm flipH="1" flipV="1">
                <a:off x="1562" y="2354"/>
                <a:ext cx="18" cy="18"/>
              </a:xfrm>
              <a:prstGeom prst="line">
                <a:avLst/>
              </a:prstGeom>
              <a:noFill/>
              <a:ln w="11113">
                <a:solidFill>
                  <a:srgbClr val="800080"/>
                </a:solidFill>
                <a:round/>
                <a:headEnd/>
                <a:tailEnd/>
              </a:ln>
            </p:spPr>
            <p:txBody>
              <a:bodyPr/>
              <a:lstStyle/>
              <a:p>
                <a:endParaRPr lang="en-GB"/>
              </a:p>
            </p:txBody>
          </p:sp>
          <p:sp>
            <p:nvSpPr>
              <p:cNvPr id="33992" name="Line 1370"/>
              <p:cNvSpPr>
                <a:spLocks noChangeShapeType="1"/>
              </p:cNvSpPr>
              <p:nvPr/>
            </p:nvSpPr>
            <p:spPr bwMode="auto">
              <a:xfrm>
                <a:off x="1580" y="2372"/>
                <a:ext cx="17" cy="17"/>
              </a:xfrm>
              <a:prstGeom prst="line">
                <a:avLst/>
              </a:prstGeom>
              <a:noFill/>
              <a:ln w="11113">
                <a:solidFill>
                  <a:srgbClr val="800080"/>
                </a:solidFill>
                <a:round/>
                <a:headEnd/>
                <a:tailEnd/>
              </a:ln>
            </p:spPr>
            <p:txBody>
              <a:bodyPr/>
              <a:lstStyle/>
              <a:p>
                <a:endParaRPr lang="en-GB"/>
              </a:p>
            </p:txBody>
          </p:sp>
          <p:sp>
            <p:nvSpPr>
              <p:cNvPr id="33993" name="Line 1371"/>
              <p:cNvSpPr>
                <a:spLocks noChangeShapeType="1"/>
              </p:cNvSpPr>
              <p:nvPr/>
            </p:nvSpPr>
            <p:spPr bwMode="auto">
              <a:xfrm flipH="1">
                <a:off x="1562" y="2372"/>
                <a:ext cx="18" cy="17"/>
              </a:xfrm>
              <a:prstGeom prst="line">
                <a:avLst/>
              </a:prstGeom>
              <a:noFill/>
              <a:ln w="11113">
                <a:solidFill>
                  <a:srgbClr val="800080"/>
                </a:solidFill>
                <a:round/>
                <a:headEnd/>
                <a:tailEnd/>
              </a:ln>
            </p:spPr>
            <p:txBody>
              <a:bodyPr/>
              <a:lstStyle/>
              <a:p>
                <a:endParaRPr lang="en-GB"/>
              </a:p>
            </p:txBody>
          </p:sp>
          <p:sp>
            <p:nvSpPr>
              <p:cNvPr id="33994" name="Line 1372"/>
              <p:cNvSpPr>
                <a:spLocks noChangeShapeType="1"/>
              </p:cNvSpPr>
              <p:nvPr/>
            </p:nvSpPr>
            <p:spPr bwMode="auto">
              <a:xfrm flipV="1">
                <a:off x="1580" y="2354"/>
                <a:ext cx="17" cy="18"/>
              </a:xfrm>
              <a:prstGeom prst="line">
                <a:avLst/>
              </a:prstGeom>
              <a:noFill/>
              <a:ln w="11113">
                <a:solidFill>
                  <a:srgbClr val="800080"/>
                </a:solidFill>
                <a:round/>
                <a:headEnd/>
                <a:tailEnd/>
              </a:ln>
            </p:spPr>
            <p:txBody>
              <a:bodyPr/>
              <a:lstStyle/>
              <a:p>
                <a:endParaRPr lang="en-GB"/>
              </a:p>
            </p:txBody>
          </p:sp>
          <p:sp>
            <p:nvSpPr>
              <p:cNvPr id="33995" name="Line 1373"/>
              <p:cNvSpPr>
                <a:spLocks noChangeShapeType="1"/>
              </p:cNvSpPr>
              <p:nvPr/>
            </p:nvSpPr>
            <p:spPr bwMode="auto">
              <a:xfrm flipV="1">
                <a:off x="1580" y="2354"/>
                <a:ext cx="0" cy="18"/>
              </a:xfrm>
              <a:prstGeom prst="line">
                <a:avLst/>
              </a:prstGeom>
              <a:noFill/>
              <a:ln w="11113">
                <a:solidFill>
                  <a:srgbClr val="800080"/>
                </a:solidFill>
                <a:round/>
                <a:headEnd/>
                <a:tailEnd/>
              </a:ln>
            </p:spPr>
            <p:txBody>
              <a:bodyPr/>
              <a:lstStyle/>
              <a:p>
                <a:endParaRPr lang="en-GB"/>
              </a:p>
            </p:txBody>
          </p:sp>
          <p:sp>
            <p:nvSpPr>
              <p:cNvPr id="33996" name="Line 1374"/>
              <p:cNvSpPr>
                <a:spLocks noChangeShapeType="1"/>
              </p:cNvSpPr>
              <p:nvPr/>
            </p:nvSpPr>
            <p:spPr bwMode="auto">
              <a:xfrm>
                <a:off x="1580" y="2372"/>
                <a:ext cx="0" cy="17"/>
              </a:xfrm>
              <a:prstGeom prst="line">
                <a:avLst/>
              </a:prstGeom>
              <a:noFill/>
              <a:ln w="11113">
                <a:solidFill>
                  <a:srgbClr val="800080"/>
                </a:solidFill>
                <a:round/>
                <a:headEnd/>
                <a:tailEnd/>
              </a:ln>
            </p:spPr>
            <p:txBody>
              <a:bodyPr/>
              <a:lstStyle/>
              <a:p>
                <a:endParaRPr lang="en-GB"/>
              </a:p>
            </p:txBody>
          </p:sp>
          <p:sp>
            <p:nvSpPr>
              <p:cNvPr id="33997" name="Rectangle 1375"/>
              <p:cNvSpPr>
                <a:spLocks noChangeArrowheads="1"/>
              </p:cNvSpPr>
              <p:nvPr/>
            </p:nvSpPr>
            <p:spPr bwMode="auto">
              <a:xfrm>
                <a:off x="1665" y="2455"/>
                <a:ext cx="40" cy="40"/>
              </a:xfrm>
              <a:prstGeom prst="rect">
                <a:avLst/>
              </a:prstGeom>
              <a:noFill/>
              <a:ln w="9525">
                <a:noFill/>
                <a:miter lim="800000"/>
                <a:headEnd/>
                <a:tailEnd/>
              </a:ln>
            </p:spPr>
            <p:txBody>
              <a:bodyPr/>
              <a:lstStyle/>
              <a:p>
                <a:endParaRPr lang="en-US"/>
              </a:p>
            </p:txBody>
          </p:sp>
          <p:sp>
            <p:nvSpPr>
              <p:cNvPr id="33998" name="Line 1376"/>
              <p:cNvSpPr>
                <a:spLocks noChangeShapeType="1"/>
              </p:cNvSpPr>
              <p:nvPr/>
            </p:nvSpPr>
            <p:spPr bwMode="auto">
              <a:xfrm flipH="1" flipV="1">
                <a:off x="1667" y="2457"/>
                <a:ext cx="17" cy="17"/>
              </a:xfrm>
              <a:prstGeom prst="line">
                <a:avLst/>
              </a:prstGeom>
              <a:noFill/>
              <a:ln w="11113">
                <a:solidFill>
                  <a:srgbClr val="800080"/>
                </a:solidFill>
                <a:round/>
                <a:headEnd/>
                <a:tailEnd/>
              </a:ln>
            </p:spPr>
            <p:txBody>
              <a:bodyPr/>
              <a:lstStyle/>
              <a:p>
                <a:endParaRPr lang="en-GB"/>
              </a:p>
            </p:txBody>
          </p:sp>
          <p:sp>
            <p:nvSpPr>
              <p:cNvPr id="33999" name="Line 1377"/>
              <p:cNvSpPr>
                <a:spLocks noChangeShapeType="1"/>
              </p:cNvSpPr>
              <p:nvPr/>
            </p:nvSpPr>
            <p:spPr bwMode="auto">
              <a:xfrm>
                <a:off x="1684" y="2474"/>
                <a:ext cx="18" cy="18"/>
              </a:xfrm>
              <a:prstGeom prst="line">
                <a:avLst/>
              </a:prstGeom>
              <a:noFill/>
              <a:ln w="11113">
                <a:solidFill>
                  <a:srgbClr val="800080"/>
                </a:solidFill>
                <a:round/>
                <a:headEnd/>
                <a:tailEnd/>
              </a:ln>
            </p:spPr>
            <p:txBody>
              <a:bodyPr/>
              <a:lstStyle/>
              <a:p>
                <a:endParaRPr lang="en-GB"/>
              </a:p>
            </p:txBody>
          </p:sp>
          <p:sp>
            <p:nvSpPr>
              <p:cNvPr id="34000" name="Line 1378"/>
              <p:cNvSpPr>
                <a:spLocks noChangeShapeType="1"/>
              </p:cNvSpPr>
              <p:nvPr/>
            </p:nvSpPr>
            <p:spPr bwMode="auto">
              <a:xfrm flipH="1">
                <a:off x="1667" y="2474"/>
                <a:ext cx="17" cy="18"/>
              </a:xfrm>
              <a:prstGeom prst="line">
                <a:avLst/>
              </a:prstGeom>
              <a:noFill/>
              <a:ln w="11113">
                <a:solidFill>
                  <a:srgbClr val="800080"/>
                </a:solidFill>
                <a:round/>
                <a:headEnd/>
                <a:tailEnd/>
              </a:ln>
            </p:spPr>
            <p:txBody>
              <a:bodyPr/>
              <a:lstStyle/>
              <a:p>
                <a:endParaRPr lang="en-GB"/>
              </a:p>
            </p:txBody>
          </p:sp>
          <p:sp>
            <p:nvSpPr>
              <p:cNvPr id="34001" name="Line 1379"/>
              <p:cNvSpPr>
                <a:spLocks noChangeShapeType="1"/>
              </p:cNvSpPr>
              <p:nvPr/>
            </p:nvSpPr>
            <p:spPr bwMode="auto">
              <a:xfrm flipV="1">
                <a:off x="1684" y="2457"/>
                <a:ext cx="18" cy="17"/>
              </a:xfrm>
              <a:prstGeom prst="line">
                <a:avLst/>
              </a:prstGeom>
              <a:noFill/>
              <a:ln w="11113">
                <a:solidFill>
                  <a:srgbClr val="800080"/>
                </a:solidFill>
                <a:round/>
                <a:headEnd/>
                <a:tailEnd/>
              </a:ln>
            </p:spPr>
            <p:txBody>
              <a:bodyPr/>
              <a:lstStyle/>
              <a:p>
                <a:endParaRPr lang="en-GB"/>
              </a:p>
            </p:txBody>
          </p:sp>
          <p:sp>
            <p:nvSpPr>
              <p:cNvPr id="34002" name="Line 1380"/>
              <p:cNvSpPr>
                <a:spLocks noChangeShapeType="1"/>
              </p:cNvSpPr>
              <p:nvPr/>
            </p:nvSpPr>
            <p:spPr bwMode="auto">
              <a:xfrm flipV="1">
                <a:off x="1684" y="2457"/>
                <a:ext cx="0" cy="17"/>
              </a:xfrm>
              <a:prstGeom prst="line">
                <a:avLst/>
              </a:prstGeom>
              <a:noFill/>
              <a:ln w="11113">
                <a:solidFill>
                  <a:srgbClr val="800080"/>
                </a:solidFill>
                <a:round/>
                <a:headEnd/>
                <a:tailEnd/>
              </a:ln>
            </p:spPr>
            <p:txBody>
              <a:bodyPr/>
              <a:lstStyle/>
              <a:p>
                <a:endParaRPr lang="en-GB"/>
              </a:p>
            </p:txBody>
          </p:sp>
          <p:sp>
            <p:nvSpPr>
              <p:cNvPr id="34003" name="Line 1381"/>
              <p:cNvSpPr>
                <a:spLocks noChangeShapeType="1"/>
              </p:cNvSpPr>
              <p:nvPr/>
            </p:nvSpPr>
            <p:spPr bwMode="auto">
              <a:xfrm>
                <a:off x="1684" y="2474"/>
                <a:ext cx="0" cy="18"/>
              </a:xfrm>
              <a:prstGeom prst="line">
                <a:avLst/>
              </a:prstGeom>
              <a:noFill/>
              <a:ln w="11113">
                <a:solidFill>
                  <a:srgbClr val="800080"/>
                </a:solidFill>
                <a:round/>
                <a:headEnd/>
                <a:tailEnd/>
              </a:ln>
            </p:spPr>
            <p:txBody>
              <a:bodyPr/>
              <a:lstStyle/>
              <a:p>
                <a:endParaRPr lang="en-GB"/>
              </a:p>
            </p:txBody>
          </p:sp>
          <p:sp>
            <p:nvSpPr>
              <p:cNvPr id="34004" name="Rectangle 1382"/>
              <p:cNvSpPr>
                <a:spLocks noChangeArrowheads="1"/>
              </p:cNvSpPr>
              <p:nvPr/>
            </p:nvSpPr>
            <p:spPr bwMode="auto">
              <a:xfrm>
                <a:off x="1769" y="2166"/>
                <a:ext cx="41" cy="40"/>
              </a:xfrm>
              <a:prstGeom prst="rect">
                <a:avLst/>
              </a:prstGeom>
              <a:noFill/>
              <a:ln w="9525">
                <a:noFill/>
                <a:miter lim="800000"/>
                <a:headEnd/>
                <a:tailEnd/>
              </a:ln>
            </p:spPr>
            <p:txBody>
              <a:bodyPr/>
              <a:lstStyle/>
              <a:p>
                <a:endParaRPr lang="en-US"/>
              </a:p>
            </p:txBody>
          </p:sp>
          <p:sp>
            <p:nvSpPr>
              <p:cNvPr id="34005" name="Line 1383"/>
              <p:cNvSpPr>
                <a:spLocks noChangeShapeType="1"/>
              </p:cNvSpPr>
              <p:nvPr/>
            </p:nvSpPr>
            <p:spPr bwMode="auto">
              <a:xfrm flipH="1" flipV="1">
                <a:off x="1771" y="2168"/>
                <a:ext cx="18" cy="17"/>
              </a:xfrm>
              <a:prstGeom prst="line">
                <a:avLst/>
              </a:prstGeom>
              <a:noFill/>
              <a:ln w="11113">
                <a:solidFill>
                  <a:srgbClr val="800080"/>
                </a:solidFill>
                <a:round/>
                <a:headEnd/>
                <a:tailEnd/>
              </a:ln>
            </p:spPr>
            <p:txBody>
              <a:bodyPr/>
              <a:lstStyle/>
              <a:p>
                <a:endParaRPr lang="en-GB"/>
              </a:p>
            </p:txBody>
          </p:sp>
          <p:sp>
            <p:nvSpPr>
              <p:cNvPr id="34006" name="Line 1384"/>
              <p:cNvSpPr>
                <a:spLocks noChangeShapeType="1"/>
              </p:cNvSpPr>
              <p:nvPr/>
            </p:nvSpPr>
            <p:spPr bwMode="auto">
              <a:xfrm>
                <a:off x="1789" y="2185"/>
                <a:ext cx="17" cy="18"/>
              </a:xfrm>
              <a:prstGeom prst="line">
                <a:avLst/>
              </a:prstGeom>
              <a:noFill/>
              <a:ln w="11113">
                <a:solidFill>
                  <a:srgbClr val="800080"/>
                </a:solidFill>
                <a:round/>
                <a:headEnd/>
                <a:tailEnd/>
              </a:ln>
            </p:spPr>
            <p:txBody>
              <a:bodyPr/>
              <a:lstStyle/>
              <a:p>
                <a:endParaRPr lang="en-GB"/>
              </a:p>
            </p:txBody>
          </p:sp>
          <p:sp>
            <p:nvSpPr>
              <p:cNvPr id="34007" name="Line 1385"/>
              <p:cNvSpPr>
                <a:spLocks noChangeShapeType="1"/>
              </p:cNvSpPr>
              <p:nvPr/>
            </p:nvSpPr>
            <p:spPr bwMode="auto">
              <a:xfrm flipH="1">
                <a:off x="1771" y="2185"/>
                <a:ext cx="18" cy="18"/>
              </a:xfrm>
              <a:prstGeom prst="line">
                <a:avLst/>
              </a:prstGeom>
              <a:noFill/>
              <a:ln w="11113">
                <a:solidFill>
                  <a:srgbClr val="800080"/>
                </a:solidFill>
                <a:round/>
                <a:headEnd/>
                <a:tailEnd/>
              </a:ln>
            </p:spPr>
            <p:txBody>
              <a:bodyPr/>
              <a:lstStyle/>
              <a:p>
                <a:endParaRPr lang="en-GB"/>
              </a:p>
            </p:txBody>
          </p:sp>
          <p:sp>
            <p:nvSpPr>
              <p:cNvPr id="34008" name="Line 1386"/>
              <p:cNvSpPr>
                <a:spLocks noChangeShapeType="1"/>
              </p:cNvSpPr>
              <p:nvPr/>
            </p:nvSpPr>
            <p:spPr bwMode="auto">
              <a:xfrm flipV="1">
                <a:off x="1789" y="2168"/>
                <a:ext cx="17" cy="17"/>
              </a:xfrm>
              <a:prstGeom prst="line">
                <a:avLst/>
              </a:prstGeom>
              <a:noFill/>
              <a:ln w="11113">
                <a:solidFill>
                  <a:srgbClr val="800080"/>
                </a:solidFill>
                <a:round/>
                <a:headEnd/>
                <a:tailEnd/>
              </a:ln>
            </p:spPr>
            <p:txBody>
              <a:bodyPr/>
              <a:lstStyle/>
              <a:p>
                <a:endParaRPr lang="en-GB"/>
              </a:p>
            </p:txBody>
          </p:sp>
          <p:sp>
            <p:nvSpPr>
              <p:cNvPr id="34009" name="Line 1387"/>
              <p:cNvSpPr>
                <a:spLocks noChangeShapeType="1"/>
              </p:cNvSpPr>
              <p:nvPr/>
            </p:nvSpPr>
            <p:spPr bwMode="auto">
              <a:xfrm flipV="1">
                <a:off x="1789" y="2168"/>
                <a:ext cx="0" cy="17"/>
              </a:xfrm>
              <a:prstGeom prst="line">
                <a:avLst/>
              </a:prstGeom>
              <a:noFill/>
              <a:ln w="11113">
                <a:solidFill>
                  <a:srgbClr val="800080"/>
                </a:solidFill>
                <a:round/>
                <a:headEnd/>
                <a:tailEnd/>
              </a:ln>
            </p:spPr>
            <p:txBody>
              <a:bodyPr/>
              <a:lstStyle/>
              <a:p>
                <a:endParaRPr lang="en-GB"/>
              </a:p>
            </p:txBody>
          </p:sp>
          <p:sp>
            <p:nvSpPr>
              <p:cNvPr id="34010" name="Line 1388"/>
              <p:cNvSpPr>
                <a:spLocks noChangeShapeType="1"/>
              </p:cNvSpPr>
              <p:nvPr/>
            </p:nvSpPr>
            <p:spPr bwMode="auto">
              <a:xfrm>
                <a:off x="1789" y="2185"/>
                <a:ext cx="0" cy="18"/>
              </a:xfrm>
              <a:prstGeom prst="line">
                <a:avLst/>
              </a:prstGeom>
              <a:noFill/>
              <a:ln w="11113">
                <a:solidFill>
                  <a:srgbClr val="800080"/>
                </a:solidFill>
                <a:round/>
                <a:headEnd/>
                <a:tailEnd/>
              </a:ln>
            </p:spPr>
            <p:txBody>
              <a:bodyPr/>
              <a:lstStyle/>
              <a:p>
                <a:endParaRPr lang="en-GB"/>
              </a:p>
            </p:txBody>
          </p:sp>
          <p:sp>
            <p:nvSpPr>
              <p:cNvPr id="34011" name="Rectangle 1389"/>
              <p:cNvSpPr>
                <a:spLocks noChangeArrowheads="1"/>
              </p:cNvSpPr>
              <p:nvPr/>
            </p:nvSpPr>
            <p:spPr bwMode="auto">
              <a:xfrm>
                <a:off x="1874" y="2015"/>
                <a:ext cx="40" cy="40"/>
              </a:xfrm>
              <a:prstGeom prst="rect">
                <a:avLst/>
              </a:prstGeom>
              <a:noFill/>
              <a:ln w="9525">
                <a:noFill/>
                <a:miter lim="800000"/>
                <a:headEnd/>
                <a:tailEnd/>
              </a:ln>
            </p:spPr>
            <p:txBody>
              <a:bodyPr/>
              <a:lstStyle/>
              <a:p>
                <a:endParaRPr lang="en-US"/>
              </a:p>
            </p:txBody>
          </p:sp>
          <p:sp>
            <p:nvSpPr>
              <p:cNvPr id="34012" name="Line 1390"/>
              <p:cNvSpPr>
                <a:spLocks noChangeShapeType="1"/>
              </p:cNvSpPr>
              <p:nvPr/>
            </p:nvSpPr>
            <p:spPr bwMode="auto">
              <a:xfrm flipH="1" flipV="1">
                <a:off x="1876" y="2017"/>
                <a:ext cx="17" cy="17"/>
              </a:xfrm>
              <a:prstGeom prst="line">
                <a:avLst/>
              </a:prstGeom>
              <a:noFill/>
              <a:ln w="11113">
                <a:solidFill>
                  <a:srgbClr val="800080"/>
                </a:solidFill>
                <a:round/>
                <a:headEnd/>
                <a:tailEnd/>
              </a:ln>
            </p:spPr>
            <p:txBody>
              <a:bodyPr/>
              <a:lstStyle/>
              <a:p>
                <a:endParaRPr lang="en-GB"/>
              </a:p>
            </p:txBody>
          </p:sp>
          <p:sp>
            <p:nvSpPr>
              <p:cNvPr id="34013" name="Line 1391"/>
              <p:cNvSpPr>
                <a:spLocks noChangeShapeType="1"/>
              </p:cNvSpPr>
              <p:nvPr/>
            </p:nvSpPr>
            <p:spPr bwMode="auto">
              <a:xfrm>
                <a:off x="1893" y="2034"/>
                <a:ext cx="17" cy="17"/>
              </a:xfrm>
              <a:prstGeom prst="line">
                <a:avLst/>
              </a:prstGeom>
              <a:noFill/>
              <a:ln w="11113">
                <a:solidFill>
                  <a:srgbClr val="800080"/>
                </a:solidFill>
                <a:round/>
                <a:headEnd/>
                <a:tailEnd/>
              </a:ln>
            </p:spPr>
            <p:txBody>
              <a:bodyPr/>
              <a:lstStyle/>
              <a:p>
                <a:endParaRPr lang="en-GB"/>
              </a:p>
            </p:txBody>
          </p:sp>
          <p:sp>
            <p:nvSpPr>
              <p:cNvPr id="34014" name="Line 1392"/>
              <p:cNvSpPr>
                <a:spLocks noChangeShapeType="1"/>
              </p:cNvSpPr>
              <p:nvPr/>
            </p:nvSpPr>
            <p:spPr bwMode="auto">
              <a:xfrm flipH="1">
                <a:off x="1876" y="2034"/>
                <a:ext cx="17" cy="17"/>
              </a:xfrm>
              <a:prstGeom prst="line">
                <a:avLst/>
              </a:prstGeom>
              <a:noFill/>
              <a:ln w="11113">
                <a:solidFill>
                  <a:srgbClr val="800080"/>
                </a:solidFill>
                <a:round/>
                <a:headEnd/>
                <a:tailEnd/>
              </a:ln>
            </p:spPr>
            <p:txBody>
              <a:bodyPr/>
              <a:lstStyle/>
              <a:p>
                <a:endParaRPr lang="en-GB"/>
              </a:p>
            </p:txBody>
          </p:sp>
          <p:sp>
            <p:nvSpPr>
              <p:cNvPr id="34015" name="Line 1393"/>
              <p:cNvSpPr>
                <a:spLocks noChangeShapeType="1"/>
              </p:cNvSpPr>
              <p:nvPr/>
            </p:nvSpPr>
            <p:spPr bwMode="auto">
              <a:xfrm flipV="1">
                <a:off x="1893" y="2017"/>
                <a:ext cx="17" cy="17"/>
              </a:xfrm>
              <a:prstGeom prst="line">
                <a:avLst/>
              </a:prstGeom>
              <a:noFill/>
              <a:ln w="11113">
                <a:solidFill>
                  <a:srgbClr val="800080"/>
                </a:solidFill>
                <a:round/>
                <a:headEnd/>
                <a:tailEnd/>
              </a:ln>
            </p:spPr>
            <p:txBody>
              <a:bodyPr/>
              <a:lstStyle/>
              <a:p>
                <a:endParaRPr lang="en-GB"/>
              </a:p>
            </p:txBody>
          </p:sp>
          <p:sp>
            <p:nvSpPr>
              <p:cNvPr id="34016" name="Line 1394"/>
              <p:cNvSpPr>
                <a:spLocks noChangeShapeType="1"/>
              </p:cNvSpPr>
              <p:nvPr/>
            </p:nvSpPr>
            <p:spPr bwMode="auto">
              <a:xfrm flipV="1">
                <a:off x="1893" y="2017"/>
                <a:ext cx="0" cy="17"/>
              </a:xfrm>
              <a:prstGeom prst="line">
                <a:avLst/>
              </a:prstGeom>
              <a:noFill/>
              <a:ln w="11113">
                <a:solidFill>
                  <a:srgbClr val="800080"/>
                </a:solidFill>
                <a:round/>
                <a:headEnd/>
                <a:tailEnd/>
              </a:ln>
            </p:spPr>
            <p:txBody>
              <a:bodyPr/>
              <a:lstStyle/>
              <a:p>
                <a:endParaRPr lang="en-GB"/>
              </a:p>
            </p:txBody>
          </p:sp>
          <p:sp>
            <p:nvSpPr>
              <p:cNvPr id="34017" name="Line 1395"/>
              <p:cNvSpPr>
                <a:spLocks noChangeShapeType="1"/>
              </p:cNvSpPr>
              <p:nvPr/>
            </p:nvSpPr>
            <p:spPr bwMode="auto">
              <a:xfrm>
                <a:off x="1893" y="2034"/>
                <a:ext cx="0" cy="17"/>
              </a:xfrm>
              <a:prstGeom prst="line">
                <a:avLst/>
              </a:prstGeom>
              <a:noFill/>
              <a:ln w="11113">
                <a:solidFill>
                  <a:srgbClr val="800080"/>
                </a:solidFill>
                <a:round/>
                <a:headEnd/>
                <a:tailEnd/>
              </a:ln>
            </p:spPr>
            <p:txBody>
              <a:bodyPr/>
              <a:lstStyle/>
              <a:p>
                <a:endParaRPr lang="en-GB"/>
              </a:p>
            </p:txBody>
          </p:sp>
          <p:sp>
            <p:nvSpPr>
              <p:cNvPr id="34018" name="Rectangle 1396"/>
              <p:cNvSpPr>
                <a:spLocks noChangeArrowheads="1"/>
              </p:cNvSpPr>
              <p:nvPr/>
            </p:nvSpPr>
            <p:spPr bwMode="auto">
              <a:xfrm>
                <a:off x="1978" y="1968"/>
                <a:ext cx="40" cy="40"/>
              </a:xfrm>
              <a:prstGeom prst="rect">
                <a:avLst/>
              </a:prstGeom>
              <a:noFill/>
              <a:ln w="9525">
                <a:noFill/>
                <a:miter lim="800000"/>
                <a:headEnd/>
                <a:tailEnd/>
              </a:ln>
            </p:spPr>
            <p:txBody>
              <a:bodyPr/>
              <a:lstStyle/>
              <a:p>
                <a:endParaRPr lang="en-US"/>
              </a:p>
            </p:txBody>
          </p:sp>
          <p:sp>
            <p:nvSpPr>
              <p:cNvPr id="34019" name="Line 1397"/>
              <p:cNvSpPr>
                <a:spLocks noChangeShapeType="1"/>
              </p:cNvSpPr>
              <p:nvPr/>
            </p:nvSpPr>
            <p:spPr bwMode="auto">
              <a:xfrm flipH="1" flipV="1">
                <a:off x="1980" y="1970"/>
                <a:ext cx="17" cy="17"/>
              </a:xfrm>
              <a:prstGeom prst="line">
                <a:avLst/>
              </a:prstGeom>
              <a:noFill/>
              <a:ln w="11113">
                <a:solidFill>
                  <a:srgbClr val="800080"/>
                </a:solidFill>
                <a:round/>
                <a:headEnd/>
                <a:tailEnd/>
              </a:ln>
            </p:spPr>
            <p:txBody>
              <a:bodyPr/>
              <a:lstStyle/>
              <a:p>
                <a:endParaRPr lang="en-GB"/>
              </a:p>
            </p:txBody>
          </p:sp>
          <p:sp>
            <p:nvSpPr>
              <p:cNvPr id="34020" name="Line 1398"/>
              <p:cNvSpPr>
                <a:spLocks noChangeShapeType="1"/>
              </p:cNvSpPr>
              <p:nvPr/>
            </p:nvSpPr>
            <p:spPr bwMode="auto">
              <a:xfrm>
                <a:off x="1997" y="1987"/>
                <a:ext cx="18" cy="17"/>
              </a:xfrm>
              <a:prstGeom prst="line">
                <a:avLst/>
              </a:prstGeom>
              <a:noFill/>
              <a:ln w="11113">
                <a:solidFill>
                  <a:srgbClr val="800080"/>
                </a:solidFill>
                <a:round/>
                <a:headEnd/>
                <a:tailEnd/>
              </a:ln>
            </p:spPr>
            <p:txBody>
              <a:bodyPr/>
              <a:lstStyle/>
              <a:p>
                <a:endParaRPr lang="en-GB"/>
              </a:p>
            </p:txBody>
          </p:sp>
          <p:sp>
            <p:nvSpPr>
              <p:cNvPr id="34021" name="Line 1399"/>
              <p:cNvSpPr>
                <a:spLocks noChangeShapeType="1"/>
              </p:cNvSpPr>
              <p:nvPr/>
            </p:nvSpPr>
            <p:spPr bwMode="auto">
              <a:xfrm flipH="1">
                <a:off x="1980" y="1987"/>
                <a:ext cx="17" cy="17"/>
              </a:xfrm>
              <a:prstGeom prst="line">
                <a:avLst/>
              </a:prstGeom>
              <a:noFill/>
              <a:ln w="11113">
                <a:solidFill>
                  <a:srgbClr val="800080"/>
                </a:solidFill>
                <a:round/>
                <a:headEnd/>
                <a:tailEnd/>
              </a:ln>
            </p:spPr>
            <p:txBody>
              <a:bodyPr/>
              <a:lstStyle/>
              <a:p>
                <a:endParaRPr lang="en-GB"/>
              </a:p>
            </p:txBody>
          </p:sp>
          <p:sp>
            <p:nvSpPr>
              <p:cNvPr id="34022" name="Line 1400"/>
              <p:cNvSpPr>
                <a:spLocks noChangeShapeType="1"/>
              </p:cNvSpPr>
              <p:nvPr/>
            </p:nvSpPr>
            <p:spPr bwMode="auto">
              <a:xfrm flipV="1">
                <a:off x="1997" y="1970"/>
                <a:ext cx="18" cy="17"/>
              </a:xfrm>
              <a:prstGeom prst="line">
                <a:avLst/>
              </a:prstGeom>
              <a:noFill/>
              <a:ln w="11113">
                <a:solidFill>
                  <a:srgbClr val="800080"/>
                </a:solidFill>
                <a:round/>
                <a:headEnd/>
                <a:tailEnd/>
              </a:ln>
            </p:spPr>
            <p:txBody>
              <a:bodyPr/>
              <a:lstStyle/>
              <a:p>
                <a:endParaRPr lang="en-GB"/>
              </a:p>
            </p:txBody>
          </p:sp>
          <p:sp>
            <p:nvSpPr>
              <p:cNvPr id="34023" name="Line 1401"/>
              <p:cNvSpPr>
                <a:spLocks noChangeShapeType="1"/>
              </p:cNvSpPr>
              <p:nvPr/>
            </p:nvSpPr>
            <p:spPr bwMode="auto">
              <a:xfrm flipV="1">
                <a:off x="1997" y="1970"/>
                <a:ext cx="0" cy="17"/>
              </a:xfrm>
              <a:prstGeom prst="line">
                <a:avLst/>
              </a:prstGeom>
              <a:noFill/>
              <a:ln w="11113">
                <a:solidFill>
                  <a:srgbClr val="800080"/>
                </a:solidFill>
                <a:round/>
                <a:headEnd/>
                <a:tailEnd/>
              </a:ln>
            </p:spPr>
            <p:txBody>
              <a:bodyPr/>
              <a:lstStyle/>
              <a:p>
                <a:endParaRPr lang="en-GB"/>
              </a:p>
            </p:txBody>
          </p:sp>
          <p:sp>
            <p:nvSpPr>
              <p:cNvPr id="34024" name="Line 1402"/>
              <p:cNvSpPr>
                <a:spLocks noChangeShapeType="1"/>
              </p:cNvSpPr>
              <p:nvPr/>
            </p:nvSpPr>
            <p:spPr bwMode="auto">
              <a:xfrm>
                <a:off x="1997" y="1987"/>
                <a:ext cx="0" cy="17"/>
              </a:xfrm>
              <a:prstGeom prst="line">
                <a:avLst/>
              </a:prstGeom>
              <a:noFill/>
              <a:ln w="11113">
                <a:solidFill>
                  <a:srgbClr val="800080"/>
                </a:solidFill>
                <a:round/>
                <a:headEnd/>
                <a:tailEnd/>
              </a:ln>
            </p:spPr>
            <p:txBody>
              <a:bodyPr/>
              <a:lstStyle/>
              <a:p>
                <a:endParaRPr lang="en-GB"/>
              </a:p>
            </p:txBody>
          </p:sp>
          <p:sp>
            <p:nvSpPr>
              <p:cNvPr id="34025" name="Rectangle 1403"/>
              <p:cNvSpPr>
                <a:spLocks noChangeArrowheads="1"/>
              </p:cNvSpPr>
              <p:nvPr/>
            </p:nvSpPr>
            <p:spPr bwMode="auto">
              <a:xfrm>
                <a:off x="2083" y="1907"/>
                <a:ext cx="40" cy="40"/>
              </a:xfrm>
              <a:prstGeom prst="rect">
                <a:avLst/>
              </a:prstGeom>
              <a:noFill/>
              <a:ln w="9525">
                <a:noFill/>
                <a:miter lim="800000"/>
                <a:headEnd/>
                <a:tailEnd/>
              </a:ln>
            </p:spPr>
            <p:txBody>
              <a:bodyPr/>
              <a:lstStyle/>
              <a:p>
                <a:endParaRPr lang="en-US"/>
              </a:p>
            </p:txBody>
          </p:sp>
          <p:sp>
            <p:nvSpPr>
              <p:cNvPr id="34026" name="Line 1404"/>
              <p:cNvSpPr>
                <a:spLocks noChangeShapeType="1"/>
              </p:cNvSpPr>
              <p:nvPr/>
            </p:nvSpPr>
            <p:spPr bwMode="auto">
              <a:xfrm flipH="1" flipV="1">
                <a:off x="2084" y="1909"/>
                <a:ext cx="18" cy="17"/>
              </a:xfrm>
              <a:prstGeom prst="line">
                <a:avLst/>
              </a:prstGeom>
              <a:noFill/>
              <a:ln w="11113">
                <a:solidFill>
                  <a:srgbClr val="800080"/>
                </a:solidFill>
                <a:round/>
                <a:headEnd/>
                <a:tailEnd/>
              </a:ln>
            </p:spPr>
            <p:txBody>
              <a:bodyPr/>
              <a:lstStyle/>
              <a:p>
                <a:endParaRPr lang="en-GB"/>
              </a:p>
            </p:txBody>
          </p:sp>
          <p:sp>
            <p:nvSpPr>
              <p:cNvPr id="34027" name="Line 1405"/>
              <p:cNvSpPr>
                <a:spLocks noChangeShapeType="1"/>
              </p:cNvSpPr>
              <p:nvPr/>
            </p:nvSpPr>
            <p:spPr bwMode="auto">
              <a:xfrm>
                <a:off x="2102" y="1926"/>
                <a:ext cx="17" cy="17"/>
              </a:xfrm>
              <a:prstGeom prst="line">
                <a:avLst/>
              </a:prstGeom>
              <a:noFill/>
              <a:ln w="11113">
                <a:solidFill>
                  <a:srgbClr val="800080"/>
                </a:solidFill>
                <a:round/>
                <a:headEnd/>
                <a:tailEnd/>
              </a:ln>
            </p:spPr>
            <p:txBody>
              <a:bodyPr/>
              <a:lstStyle/>
              <a:p>
                <a:endParaRPr lang="en-GB"/>
              </a:p>
            </p:txBody>
          </p:sp>
          <p:sp>
            <p:nvSpPr>
              <p:cNvPr id="34028" name="Line 1406"/>
              <p:cNvSpPr>
                <a:spLocks noChangeShapeType="1"/>
              </p:cNvSpPr>
              <p:nvPr/>
            </p:nvSpPr>
            <p:spPr bwMode="auto">
              <a:xfrm flipH="1">
                <a:off x="2084" y="1926"/>
                <a:ext cx="18" cy="17"/>
              </a:xfrm>
              <a:prstGeom prst="line">
                <a:avLst/>
              </a:prstGeom>
              <a:noFill/>
              <a:ln w="11113">
                <a:solidFill>
                  <a:srgbClr val="800080"/>
                </a:solidFill>
                <a:round/>
                <a:headEnd/>
                <a:tailEnd/>
              </a:ln>
            </p:spPr>
            <p:txBody>
              <a:bodyPr/>
              <a:lstStyle/>
              <a:p>
                <a:endParaRPr lang="en-GB"/>
              </a:p>
            </p:txBody>
          </p:sp>
          <p:sp>
            <p:nvSpPr>
              <p:cNvPr id="34029" name="Line 1407"/>
              <p:cNvSpPr>
                <a:spLocks noChangeShapeType="1"/>
              </p:cNvSpPr>
              <p:nvPr/>
            </p:nvSpPr>
            <p:spPr bwMode="auto">
              <a:xfrm flipV="1">
                <a:off x="2102" y="1909"/>
                <a:ext cx="17" cy="17"/>
              </a:xfrm>
              <a:prstGeom prst="line">
                <a:avLst/>
              </a:prstGeom>
              <a:noFill/>
              <a:ln w="11113">
                <a:solidFill>
                  <a:srgbClr val="800080"/>
                </a:solidFill>
                <a:round/>
                <a:headEnd/>
                <a:tailEnd/>
              </a:ln>
            </p:spPr>
            <p:txBody>
              <a:bodyPr/>
              <a:lstStyle/>
              <a:p>
                <a:endParaRPr lang="en-GB"/>
              </a:p>
            </p:txBody>
          </p:sp>
          <p:sp>
            <p:nvSpPr>
              <p:cNvPr id="34030" name="Line 1408"/>
              <p:cNvSpPr>
                <a:spLocks noChangeShapeType="1"/>
              </p:cNvSpPr>
              <p:nvPr/>
            </p:nvSpPr>
            <p:spPr bwMode="auto">
              <a:xfrm flipV="1">
                <a:off x="2102" y="1909"/>
                <a:ext cx="0" cy="17"/>
              </a:xfrm>
              <a:prstGeom prst="line">
                <a:avLst/>
              </a:prstGeom>
              <a:noFill/>
              <a:ln w="11113">
                <a:solidFill>
                  <a:srgbClr val="800080"/>
                </a:solidFill>
                <a:round/>
                <a:headEnd/>
                <a:tailEnd/>
              </a:ln>
            </p:spPr>
            <p:txBody>
              <a:bodyPr/>
              <a:lstStyle/>
              <a:p>
                <a:endParaRPr lang="en-GB"/>
              </a:p>
            </p:txBody>
          </p:sp>
          <p:sp>
            <p:nvSpPr>
              <p:cNvPr id="34031" name="Line 1409"/>
              <p:cNvSpPr>
                <a:spLocks noChangeShapeType="1"/>
              </p:cNvSpPr>
              <p:nvPr/>
            </p:nvSpPr>
            <p:spPr bwMode="auto">
              <a:xfrm>
                <a:off x="2102" y="1926"/>
                <a:ext cx="0" cy="17"/>
              </a:xfrm>
              <a:prstGeom prst="line">
                <a:avLst/>
              </a:prstGeom>
              <a:noFill/>
              <a:ln w="11113">
                <a:solidFill>
                  <a:srgbClr val="800080"/>
                </a:solidFill>
                <a:round/>
                <a:headEnd/>
                <a:tailEnd/>
              </a:ln>
            </p:spPr>
            <p:txBody>
              <a:bodyPr/>
              <a:lstStyle/>
              <a:p>
                <a:endParaRPr lang="en-GB"/>
              </a:p>
            </p:txBody>
          </p:sp>
          <p:sp>
            <p:nvSpPr>
              <p:cNvPr id="34032" name="Rectangle 1410"/>
              <p:cNvSpPr>
                <a:spLocks noChangeArrowheads="1"/>
              </p:cNvSpPr>
              <p:nvPr/>
            </p:nvSpPr>
            <p:spPr bwMode="auto">
              <a:xfrm>
                <a:off x="2187" y="1900"/>
                <a:ext cx="40" cy="40"/>
              </a:xfrm>
              <a:prstGeom prst="rect">
                <a:avLst/>
              </a:prstGeom>
              <a:noFill/>
              <a:ln w="9525">
                <a:noFill/>
                <a:miter lim="800000"/>
                <a:headEnd/>
                <a:tailEnd/>
              </a:ln>
            </p:spPr>
            <p:txBody>
              <a:bodyPr/>
              <a:lstStyle/>
              <a:p>
                <a:endParaRPr lang="en-US"/>
              </a:p>
            </p:txBody>
          </p:sp>
          <p:sp>
            <p:nvSpPr>
              <p:cNvPr id="34033" name="Line 1411"/>
              <p:cNvSpPr>
                <a:spLocks noChangeShapeType="1"/>
              </p:cNvSpPr>
              <p:nvPr/>
            </p:nvSpPr>
            <p:spPr bwMode="auto">
              <a:xfrm flipH="1" flipV="1">
                <a:off x="2189" y="1902"/>
                <a:ext cx="17" cy="17"/>
              </a:xfrm>
              <a:prstGeom prst="line">
                <a:avLst/>
              </a:prstGeom>
              <a:noFill/>
              <a:ln w="11113">
                <a:solidFill>
                  <a:srgbClr val="800080"/>
                </a:solidFill>
                <a:round/>
                <a:headEnd/>
                <a:tailEnd/>
              </a:ln>
            </p:spPr>
            <p:txBody>
              <a:bodyPr/>
              <a:lstStyle/>
              <a:p>
                <a:endParaRPr lang="en-GB"/>
              </a:p>
            </p:txBody>
          </p:sp>
          <p:sp>
            <p:nvSpPr>
              <p:cNvPr id="34034" name="Line 1412"/>
              <p:cNvSpPr>
                <a:spLocks noChangeShapeType="1"/>
              </p:cNvSpPr>
              <p:nvPr/>
            </p:nvSpPr>
            <p:spPr bwMode="auto">
              <a:xfrm>
                <a:off x="2206" y="1919"/>
                <a:ext cx="18" cy="18"/>
              </a:xfrm>
              <a:prstGeom prst="line">
                <a:avLst/>
              </a:prstGeom>
              <a:noFill/>
              <a:ln w="11113">
                <a:solidFill>
                  <a:srgbClr val="800080"/>
                </a:solidFill>
                <a:round/>
                <a:headEnd/>
                <a:tailEnd/>
              </a:ln>
            </p:spPr>
            <p:txBody>
              <a:bodyPr/>
              <a:lstStyle/>
              <a:p>
                <a:endParaRPr lang="en-GB"/>
              </a:p>
            </p:txBody>
          </p:sp>
          <p:sp>
            <p:nvSpPr>
              <p:cNvPr id="34035" name="Line 1413"/>
              <p:cNvSpPr>
                <a:spLocks noChangeShapeType="1"/>
              </p:cNvSpPr>
              <p:nvPr/>
            </p:nvSpPr>
            <p:spPr bwMode="auto">
              <a:xfrm flipH="1">
                <a:off x="2189" y="1919"/>
                <a:ext cx="17" cy="18"/>
              </a:xfrm>
              <a:prstGeom prst="line">
                <a:avLst/>
              </a:prstGeom>
              <a:noFill/>
              <a:ln w="11113">
                <a:solidFill>
                  <a:srgbClr val="800080"/>
                </a:solidFill>
                <a:round/>
                <a:headEnd/>
                <a:tailEnd/>
              </a:ln>
            </p:spPr>
            <p:txBody>
              <a:bodyPr/>
              <a:lstStyle/>
              <a:p>
                <a:endParaRPr lang="en-GB"/>
              </a:p>
            </p:txBody>
          </p:sp>
          <p:sp>
            <p:nvSpPr>
              <p:cNvPr id="34036" name="Line 1414"/>
              <p:cNvSpPr>
                <a:spLocks noChangeShapeType="1"/>
              </p:cNvSpPr>
              <p:nvPr/>
            </p:nvSpPr>
            <p:spPr bwMode="auto">
              <a:xfrm flipV="1">
                <a:off x="2206" y="1902"/>
                <a:ext cx="18" cy="17"/>
              </a:xfrm>
              <a:prstGeom prst="line">
                <a:avLst/>
              </a:prstGeom>
              <a:noFill/>
              <a:ln w="11113">
                <a:solidFill>
                  <a:srgbClr val="800080"/>
                </a:solidFill>
                <a:round/>
                <a:headEnd/>
                <a:tailEnd/>
              </a:ln>
            </p:spPr>
            <p:txBody>
              <a:bodyPr/>
              <a:lstStyle/>
              <a:p>
                <a:endParaRPr lang="en-GB"/>
              </a:p>
            </p:txBody>
          </p:sp>
          <p:sp>
            <p:nvSpPr>
              <p:cNvPr id="34037" name="Line 1415"/>
              <p:cNvSpPr>
                <a:spLocks noChangeShapeType="1"/>
              </p:cNvSpPr>
              <p:nvPr/>
            </p:nvSpPr>
            <p:spPr bwMode="auto">
              <a:xfrm flipV="1">
                <a:off x="2206" y="1902"/>
                <a:ext cx="0" cy="17"/>
              </a:xfrm>
              <a:prstGeom prst="line">
                <a:avLst/>
              </a:prstGeom>
              <a:noFill/>
              <a:ln w="11113">
                <a:solidFill>
                  <a:srgbClr val="800080"/>
                </a:solidFill>
                <a:round/>
                <a:headEnd/>
                <a:tailEnd/>
              </a:ln>
            </p:spPr>
            <p:txBody>
              <a:bodyPr/>
              <a:lstStyle/>
              <a:p>
                <a:endParaRPr lang="en-GB"/>
              </a:p>
            </p:txBody>
          </p:sp>
          <p:sp>
            <p:nvSpPr>
              <p:cNvPr id="34038" name="Line 1416"/>
              <p:cNvSpPr>
                <a:spLocks noChangeShapeType="1"/>
              </p:cNvSpPr>
              <p:nvPr/>
            </p:nvSpPr>
            <p:spPr bwMode="auto">
              <a:xfrm>
                <a:off x="2206" y="1919"/>
                <a:ext cx="0" cy="18"/>
              </a:xfrm>
              <a:prstGeom prst="line">
                <a:avLst/>
              </a:prstGeom>
              <a:noFill/>
              <a:ln w="11113">
                <a:solidFill>
                  <a:srgbClr val="800080"/>
                </a:solidFill>
                <a:round/>
                <a:headEnd/>
                <a:tailEnd/>
              </a:ln>
            </p:spPr>
            <p:txBody>
              <a:bodyPr/>
              <a:lstStyle/>
              <a:p>
                <a:endParaRPr lang="en-GB"/>
              </a:p>
            </p:txBody>
          </p:sp>
          <p:sp>
            <p:nvSpPr>
              <p:cNvPr id="34039" name="Rectangle 1417"/>
              <p:cNvSpPr>
                <a:spLocks noChangeArrowheads="1"/>
              </p:cNvSpPr>
              <p:nvPr/>
            </p:nvSpPr>
            <p:spPr bwMode="auto">
              <a:xfrm>
                <a:off x="2291" y="1935"/>
                <a:ext cx="40" cy="40"/>
              </a:xfrm>
              <a:prstGeom prst="rect">
                <a:avLst/>
              </a:prstGeom>
              <a:noFill/>
              <a:ln w="9525">
                <a:noFill/>
                <a:miter lim="800000"/>
                <a:headEnd/>
                <a:tailEnd/>
              </a:ln>
            </p:spPr>
            <p:txBody>
              <a:bodyPr/>
              <a:lstStyle/>
              <a:p>
                <a:endParaRPr lang="en-US"/>
              </a:p>
            </p:txBody>
          </p:sp>
          <p:sp>
            <p:nvSpPr>
              <p:cNvPr id="34040" name="Line 1418"/>
              <p:cNvSpPr>
                <a:spLocks noChangeShapeType="1"/>
              </p:cNvSpPr>
              <p:nvPr/>
            </p:nvSpPr>
            <p:spPr bwMode="auto">
              <a:xfrm flipH="1" flipV="1">
                <a:off x="2293" y="1937"/>
                <a:ext cx="18" cy="17"/>
              </a:xfrm>
              <a:prstGeom prst="line">
                <a:avLst/>
              </a:prstGeom>
              <a:noFill/>
              <a:ln w="11113">
                <a:solidFill>
                  <a:srgbClr val="800080"/>
                </a:solidFill>
                <a:round/>
                <a:headEnd/>
                <a:tailEnd/>
              </a:ln>
            </p:spPr>
            <p:txBody>
              <a:bodyPr/>
              <a:lstStyle/>
              <a:p>
                <a:endParaRPr lang="en-GB"/>
              </a:p>
            </p:txBody>
          </p:sp>
          <p:sp>
            <p:nvSpPr>
              <p:cNvPr id="34041" name="Line 1419"/>
              <p:cNvSpPr>
                <a:spLocks noChangeShapeType="1"/>
              </p:cNvSpPr>
              <p:nvPr/>
            </p:nvSpPr>
            <p:spPr bwMode="auto">
              <a:xfrm>
                <a:off x="2311" y="1954"/>
                <a:ext cx="17" cy="17"/>
              </a:xfrm>
              <a:prstGeom prst="line">
                <a:avLst/>
              </a:prstGeom>
              <a:noFill/>
              <a:ln w="11113">
                <a:solidFill>
                  <a:srgbClr val="800080"/>
                </a:solidFill>
                <a:round/>
                <a:headEnd/>
                <a:tailEnd/>
              </a:ln>
            </p:spPr>
            <p:txBody>
              <a:bodyPr/>
              <a:lstStyle/>
              <a:p>
                <a:endParaRPr lang="en-GB"/>
              </a:p>
            </p:txBody>
          </p:sp>
          <p:sp>
            <p:nvSpPr>
              <p:cNvPr id="34042" name="Line 1420"/>
              <p:cNvSpPr>
                <a:spLocks noChangeShapeType="1"/>
              </p:cNvSpPr>
              <p:nvPr/>
            </p:nvSpPr>
            <p:spPr bwMode="auto">
              <a:xfrm flipH="1">
                <a:off x="2293" y="1954"/>
                <a:ext cx="18" cy="17"/>
              </a:xfrm>
              <a:prstGeom prst="line">
                <a:avLst/>
              </a:prstGeom>
              <a:noFill/>
              <a:ln w="11113">
                <a:solidFill>
                  <a:srgbClr val="800080"/>
                </a:solidFill>
                <a:round/>
                <a:headEnd/>
                <a:tailEnd/>
              </a:ln>
            </p:spPr>
            <p:txBody>
              <a:bodyPr/>
              <a:lstStyle/>
              <a:p>
                <a:endParaRPr lang="en-GB"/>
              </a:p>
            </p:txBody>
          </p:sp>
          <p:sp>
            <p:nvSpPr>
              <p:cNvPr id="34043" name="Line 1421"/>
              <p:cNvSpPr>
                <a:spLocks noChangeShapeType="1"/>
              </p:cNvSpPr>
              <p:nvPr/>
            </p:nvSpPr>
            <p:spPr bwMode="auto">
              <a:xfrm flipV="1">
                <a:off x="2311" y="1937"/>
                <a:ext cx="17" cy="17"/>
              </a:xfrm>
              <a:prstGeom prst="line">
                <a:avLst/>
              </a:prstGeom>
              <a:noFill/>
              <a:ln w="11113">
                <a:solidFill>
                  <a:srgbClr val="800080"/>
                </a:solidFill>
                <a:round/>
                <a:headEnd/>
                <a:tailEnd/>
              </a:ln>
            </p:spPr>
            <p:txBody>
              <a:bodyPr/>
              <a:lstStyle/>
              <a:p>
                <a:endParaRPr lang="en-GB"/>
              </a:p>
            </p:txBody>
          </p:sp>
          <p:sp>
            <p:nvSpPr>
              <p:cNvPr id="34044" name="Line 1422"/>
              <p:cNvSpPr>
                <a:spLocks noChangeShapeType="1"/>
              </p:cNvSpPr>
              <p:nvPr/>
            </p:nvSpPr>
            <p:spPr bwMode="auto">
              <a:xfrm flipV="1">
                <a:off x="2311" y="1937"/>
                <a:ext cx="0" cy="17"/>
              </a:xfrm>
              <a:prstGeom prst="line">
                <a:avLst/>
              </a:prstGeom>
              <a:noFill/>
              <a:ln w="11113">
                <a:solidFill>
                  <a:srgbClr val="800080"/>
                </a:solidFill>
                <a:round/>
                <a:headEnd/>
                <a:tailEnd/>
              </a:ln>
            </p:spPr>
            <p:txBody>
              <a:bodyPr/>
              <a:lstStyle/>
              <a:p>
                <a:endParaRPr lang="en-GB"/>
              </a:p>
            </p:txBody>
          </p:sp>
          <p:sp>
            <p:nvSpPr>
              <p:cNvPr id="34045" name="Line 1423"/>
              <p:cNvSpPr>
                <a:spLocks noChangeShapeType="1"/>
              </p:cNvSpPr>
              <p:nvPr/>
            </p:nvSpPr>
            <p:spPr bwMode="auto">
              <a:xfrm>
                <a:off x="2311" y="1954"/>
                <a:ext cx="0" cy="17"/>
              </a:xfrm>
              <a:prstGeom prst="line">
                <a:avLst/>
              </a:prstGeom>
              <a:noFill/>
              <a:ln w="11113">
                <a:solidFill>
                  <a:srgbClr val="800080"/>
                </a:solidFill>
                <a:round/>
                <a:headEnd/>
                <a:tailEnd/>
              </a:ln>
            </p:spPr>
            <p:txBody>
              <a:bodyPr/>
              <a:lstStyle/>
              <a:p>
                <a:endParaRPr lang="en-GB"/>
              </a:p>
            </p:txBody>
          </p:sp>
          <p:sp>
            <p:nvSpPr>
              <p:cNvPr id="34046" name="Rectangle 1424"/>
              <p:cNvSpPr>
                <a:spLocks noChangeArrowheads="1"/>
              </p:cNvSpPr>
              <p:nvPr/>
            </p:nvSpPr>
            <p:spPr bwMode="auto">
              <a:xfrm>
                <a:off x="2396" y="2010"/>
                <a:ext cx="40" cy="40"/>
              </a:xfrm>
              <a:prstGeom prst="rect">
                <a:avLst/>
              </a:prstGeom>
              <a:noFill/>
              <a:ln w="9525">
                <a:noFill/>
                <a:miter lim="800000"/>
                <a:headEnd/>
                <a:tailEnd/>
              </a:ln>
            </p:spPr>
            <p:txBody>
              <a:bodyPr/>
              <a:lstStyle/>
              <a:p>
                <a:endParaRPr lang="en-US"/>
              </a:p>
            </p:txBody>
          </p:sp>
          <p:sp>
            <p:nvSpPr>
              <p:cNvPr id="34047" name="Line 1425"/>
              <p:cNvSpPr>
                <a:spLocks noChangeShapeType="1"/>
              </p:cNvSpPr>
              <p:nvPr/>
            </p:nvSpPr>
            <p:spPr bwMode="auto">
              <a:xfrm flipH="1" flipV="1">
                <a:off x="2398" y="2011"/>
                <a:ext cx="17" cy="18"/>
              </a:xfrm>
              <a:prstGeom prst="line">
                <a:avLst/>
              </a:prstGeom>
              <a:noFill/>
              <a:ln w="11113">
                <a:solidFill>
                  <a:srgbClr val="800080"/>
                </a:solidFill>
                <a:round/>
                <a:headEnd/>
                <a:tailEnd/>
              </a:ln>
            </p:spPr>
            <p:txBody>
              <a:bodyPr/>
              <a:lstStyle/>
              <a:p>
                <a:endParaRPr lang="en-GB"/>
              </a:p>
            </p:txBody>
          </p:sp>
          <p:sp>
            <p:nvSpPr>
              <p:cNvPr id="34048" name="Line 1426"/>
              <p:cNvSpPr>
                <a:spLocks noChangeShapeType="1"/>
              </p:cNvSpPr>
              <p:nvPr/>
            </p:nvSpPr>
            <p:spPr bwMode="auto">
              <a:xfrm>
                <a:off x="2415" y="2029"/>
                <a:ext cx="17" cy="17"/>
              </a:xfrm>
              <a:prstGeom prst="line">
                <a:avLst/>
              </a:prstGeom>
              <a:noFill/>
              <a:ln w="11113">
                <a:solidFill>
                  <a:srgbClr val="800080"/>
                </a:solidFill>
                <a:round/>
                <a:headEnd/>
                <a:tailEnd/>
              </a:ln>
            </p:spPr>
            <p:txBody>
              <a:bodyPr/>
              <a:lstStyle/>
              <a:p>
                <a:endParaRPr lang="en-GB"/>
              </a:p>
            </p:txBody>
          </p:sp>
          <p:sp>
            <p:nvSpPr>
              <p:cNvPr id="34049" name="Line 1427"/>
              <p:cNvSpPr>
                <a:spLocks noChangeShapeType="1"/>
              </p:cNvSpPr>
              <p:nvPr/>
            </p:nvSpPr>
            <p:spPr bwMode="auto">
              <a:xfrm flipH="1">
                <a:off x="2398" y="2029"/>
                <a:ext cx="17" cy="17"/>
              </a:xfrm>
              <a:prstGeom prst="line">
                <a:avLst/>
              </a:prstGeom>
              <a:noFill/>
              <a:ln w="11113">
                <a:solidFill>
                  <a:srgbClr val="800080"/>
                </a:solidFill>
                <a:round/>
                <a:headEnd/>
                <a:tailEnd/>
              </a:ln>
            </p:spPr>
            <p:txBody>
              <a:bodyPr/>
              <a:lstStyle/>
              <a:p>
                <a:endParaRPr lang="en-GB"/>
              </a:p>
            </p:txBody>
          </p:sp>
          <p:sp>
            <p:nvSpPr>
              <p:cNvPr id="34050" name="Line 1428"/>
              <p:cNvSpPr>
                <a:spLocks noChangeShapeType="1"/>
              </p:cNvSpPr>
              <p:nvPr/>
            </p:nvSpPr>
            <p:spPr bwMode="auto">
              <a:xfrm flipV="1">
                <a:off x="2415" y="2011"/>
                <a:ext cx="17" cy="18"/>
              </a:xfrm>
              <a:prstGeom prst="line">
                <a:avLst/>
              </a:prstGeom>
              <a:noFill/>
              <a:ln w="11113">
                <a:solidFill>
                  <a:srgbClr val="800080"/>
                </a:solidFill>
                <a:round/>
                <a:headEnd/>
                <a:tailEnd/>
              </a:ln>
            </p:spPr>
            <p:txBody>
              <a:bodyPr/>
              <a:lstStyle/>
              <a:p>
                <a:endParaRPr lang="en-GB"/>
              </a:p>
            </p:txBody>
          </p:sp>
          <p:sp>
            <p:nvSpPr>
              <p:cNvPr id="34051" name="Line 1429"/>
              <p:cNvSpPr>
                <a:spLocks noChangeShapeType="1"/>
              </p:cNvSpPr>
              <p:nvPr/>
            </p:nvSpPr>
            <p:spPr bwMode="auto">
              <a:xfrm flipV="1">
                <a:off x="2415" y="2011"/>
                <a:ext cx="0" cy="18"/>
              </a:xfrm>
              <a:prstGeom prst="line">
                <a:avLst/>
              </a:prstGeom>
              <a:noFill/>
              <a:ln w="11113">
                <a:solidFill>
                  <a:srgbClr val="800080"/>
                </a:solidFill>
                <a:round/>
                <a:headEnd/>
                <a:tailEnd/>
              </a:ln>
            </p:spPr>
            <p:txBody>
              <a:bodyPr/>
              <a:lstStyle/>
              <a:p>
                <a:endParaRPr lang="en-GB"/>
              </a:p>
            </p:txBody>
          </p:sp>
          <p:sp>
            <p:nvSpPr>
              <p:cNvPr id="34052" name="Line 1430"/>
              <p:cNvSpPr>
                <a:spLocks noChangeShapeType="1"/>
              </p:cNvSpPr>
              <p:nvPr/>
            </p:nvSpPr>
            <p:spPr bwMode="auto">
              <a:xfrm>
                <a:off x="2415" y="2029"/>
                <a:ext cx="0" cy="17"/>
              </a:xfrm>
              <a:prstGeom prst="line">
                <a:avLst/>
              </a:prstGeom>
              <a:noFill/>
              <a:ln w="11113">
                <a:solidFill>
                  <a:srgbClr val="800080"/>
                </a:solidFill>
                <a:round/>
                <a:headEnd/>
                <a:tailEnd/>
              </a:ln>
            </p:spPr>
            <p:txBody>
              <a:bodyPr/>
              <a:lstStyle/>
              <a:p>
                <a:endParaRPr lang="en-GB"/>
              </a:p>
            </p:txBody>
          </p:sp>
          <p:sp>
            <p:nvSpPr>
              <p:cNvPr id="34053" name="Rectangle 1431"/>
              <p:cNvSpPr>
                <a:spLocks noChangeArrowheads="1"/>
              </p:cNvSpPr>
              <p:nvPr/>
            </p:nvSpPr>
            <p:spPr bwMode="auto">
              <a:xfrm>
                <a:off x="2500" y="1968"/>
                <a:ext cx="40" cy="40"/>
              </a:xfrm>
              <a:prstGeom prst="rect">
                <a:avLst/>
              </a:prstGeom>
              <a:noFill/>
              <a:ln w="9525">
                <a:noFill/>
                <a:miter lim="800000"/>
                <a:headEnd/>
                <a:tailEnd/>
              </a:ln>
            </p:spPr>
            <p:txBody>
              <a:bodyPr/>
              <a:lstStyle/>
              <a:p>
                <a:endParaRPr lang="en-US"/>
              </a:p>
            </p:txBody>
          </p:sp>
          <p:sp>
            <p:nvSpPr>
              <p:cNvPr id="34054" name="Line 1432"/>
              <p:cNvSpPr>
                <a:spLocks noChangeShapeType="1"/>
              </p:cNvSpPr>
              <p:nvPr/>
            </p:nvSpPr>
            <p:spPr bwMode="auto">
              <a:xfrm flipH="1" flipV="1">
                <a:off x="2502" y="1970"/>
                <a:ext cx="17" cy="17"/>
              </a:xfrm>
              <a:prstGeom prst="line">
                <a:avLst/>
              </a:prstGeom>
              <a:noFill/>
              <a:ln w="11113">
                <a:solidFill>
                  <a:srgbClr val="800080"/>
                </a:solidFill>
                <a:round/>
                <a:headEnd/>
                <a:tailEnd/>
              </a:ln>
            </p:spPr>
            <p:txBody>
              <a:bodyPr/>
              <a:lstStyle/>
              <a:p>
                <a:endParaRPr lang="en-GB"/>
              </a:p>
            </p:txBody>
          </p:sp>
          <p:sp>
            <p:nvSpPr>
              <p:cNvPr id="34055" name="Line 1433"/>
              <p:cNvSpPr>
                <a:spLocks noChangeShapeType="1"/>
              </p:cNvSpPr>
              <p:nvPr/>
            </p:nvSpPr>
            <p:spPr bwMode="auto">
              <a:xfrm>
                <a:off x="2519" y="1987"/>
                <a:ext cx="18" cy="17"/>
              </a:xfrm>
              <a:prstGeom prst="line">
                <a:avLst/>
              </a:prstGeom>
              <a:noFill/>
              <a:ln w="11113">
                <a:solidFill>
                  <a:srgbClr val="800080"/>
                </a:solidFill>
                <a:round/>
                <a:headEnd/>
                <a:tailEnd/>
              </a:ln>
            </p:spPr>
            <p:txBody>
              <a:bodyPr/>
              <a:lstStyle/>
              <a:p>
                <a:endParaRPr lang="en-GB"/>
              </a:p>
            </p:txBody>
          </p:sp>
          <p:sp>
            <p:nvSpPr>
              <p:cNvPr id="34056" name="Line 1434"/>
              <p:cNvSpPr>
                <a:spLocks noChangeShapeType="1"/>
              </p:cNvSpPr>
              <p:nvPr/>
            </p:nvSpPr>
            <p:spPr bwMode="auto">
              <a:xfrm flipH="1">
                <a:off x="2502" y="1987"/>
                <a:ext cx="17" cy="17"/>
              </a:xfrm>
              <a:prstGeom prst="line">
                <a:avLst/>
              </a:prstGeom>
              <a:noFill/>
              <a:ln w="11113">
                <a:solidFill>
                  <a:srgbClr val="800080"/>
                </a:solidFill>
                <a:round/>
                <a:headEnd/>
                <a:tailEnd/>
              </a:ln>
            </p:spPr>
            <p:txBody>
              <a:bodyPr/>
              <a:lstStyle/>
              <a:p>
                <a:endParaRPr lang="en-GB"/>
              </a:p>
            </p:txBody>
          </p:sp>
          <p:sp>
            <p:nvSpPr>
              <p:cNvPr id="34057" name="Line 1435"/>
              <p:cNvSpPr>
                <a:spLocks noChangeShapeType="1"/>
              </p:cNvSpPr>
              <p:nvPr/>
            </p:nvSpPr>
            <p:spPr bwMode="auto">
              <a:xfrm flipV="1">
                <a:off x="2519" y="1970"/>
                <a:ext cx="18" cy="17"/>
              </a:xfrm>
              <a:prstGeom prst="line">
                <a:avLst/>
              </a:prstGeom>
              <a:noFill/>
              <a:ln w="11113">
                <a:solidFill>
                  <a:srgbClr val="800080"/>
                </a:solidFill>
                <a:round/>
                <a:headEnd/>
                <a:tailEnd/>
              </a:ln>
            </p:spPr>
            <p:txBody>
              <a:bodyPr/>
              <a:lstStyle/>
              <a:p>
                <a:endParaRPr lang="en-GB"/>
              </a:p>
            </p:txBody>
          </p:sp>
          <p:sp>
            <p:nvSpPr>
              <p:cNvPr id="34058" name="Line 1436"/>
              <p:cNvSpPr>
                <a:spLocks noChangeShapeType="1"/>
              </p:cNvSpPr>
              <p:nvPr/>
            </p:nvSpPr>
            <p:spPr bwMode="auto">
              <a:xfrm flipV="1">
                <a:off x="2519" y="1970"/>
                <a:ext cx="0" cy="17"/>
              </a:xfrm>
              <a:prstGeom prst="line">
                <a:avLst/>
              </a:prstGeom>
              <a:noFill/>
              <a:ln w="11113">
                <a:solidFill>
                  <a:srgbClr val="800080"/>
                </a:solidFill>
                <a:round/>
                <a:headEnd/>
                <a:tailEnd/>
              </a:ln>
            </p:spPr>
            <p:txBody>
              <a:bodyPr/>
              <a:lstStyle/>
              <a:p>
                <a:endParaRPr lang="en-GB"/>
              </a:p>
            </p:txBody>
          </p:sp>
          <p:sp>
            <p:nvSpPr>
              <p:cNvPr id="34059" name="Line 1437"/>
              <p:cNvSpPr>
                <a:spLocks noChangeShapeType="1"/>
              </p:cNvSpPr>
              <p:nvPr/>
            </p:nvSpPr>
            <p:spPr bwMode="auto">
              <a:xfrm>
                <a:off x="2519" y="1987"/>
                <a:ext cx="0" cy="17"/>
              </a:xfrm>
              <a:prstGeom prst="line">
                <a:avLst/>
              </a:prstGeom>
              <a:noFill/>
              <a:ln w="11113">
                <a:solidFill>
                  <a:srgbClr val="800080"/>
                </a:solidFill>
                <a:round/>
                <a:headEnd/>
                <a:tailEnd/>
              </a:ln>
            </p:spPr>
            <p:txBody>
              <a:bodyPr/>
              <a:lstStyle/>
              <a:p>
                <a:endParaRPr lang="en-GB"/>
              </a:p>
            </p:txBody>
          </p:sp>
          <p:sp>
            <p:nvSpPr>
              <p:cNvPr id="34060" name="Rectangle 1438"/>
              <p:cNvSpPr>
                <a:spLocks noChangeArrowheads="1"/>
              </p:cNvSpPr>
              <p:nvPr/>
            </p:nvSpPr>
            <p:spPr bwMode="auto">
              <a:xfrm>
                <a:off x="2603" y="2025"/>
                <a:ext cx="40" cy="40"/>
              </a:xfrm>
              <a:prstGeom prst="rect">
                <a:avLst/>
              </a:prstGeom>
              <a:noFill/>
              <a:ln w="9525">
                <a:noFill/>
                <a:miter lim="800000"/>
                <a:headEnd/>
                <a:tailEnd/>
              </a:ln>
            </p:spPr>
            <p:txBody>
              <a:bodyPr/>
              <a:lstStyle/>
              <a:p>
                <a:endParaRPr lang="en-US"/>
              </a:p>
            </p:txBody>
          </p:sp>
          <p:sp>
            <p:nvSpPr>
              <p:cNvPr id="34061" name="Line 1439"/>
              <p:cNvSpPr>
                <a:spLocks noChangeShapeType="1"/>
              </p:cNvSpPr>
              <p:nvPr/>
            </p:nvSpPr>
            <p:spPr bwMode="auto">
              <a:xfrm flipH="1" flipV="1">
                <a:off x="2605" y="2027"/>
                <a:ext cx="17" cy="17"/>
              </a:xfrm>
              <a:prstGeom prst="line">
                <a:avLst/>
              </a:prstGeom>
              <a:noFill/>
              <a:ln w="11113">
                <a:solidFill>
                  <a:srgbClr val="800080"/>
                </a:solidFill>
                <a:round/>
                <a:headEnd/>
                <a:tailEnd/>
              </a:ln>
            </p:spPr>
            <p:txBody>
              <a:bodyPr/>
              <a:lstStyle/>
              <a:p>
                <a:endParaRPr lang="en-GB"/>
              </a:p>
            </p:txBody>
          </p:sp>
          <p:sp>
            <p:nvSpPr>
              <p:cNvPr id="34062" name="Line 1440"/>
              <p:cNvSpPr>
                <a:spLocks noChangeShapeType="1"/>
              </p:cNvSpPr>
              <p:nvPr/>
            </p:nvSpPr>
            <p:spPr bwMode="auto">
              <a:xfrm>
                <a:off x="2622" y="2044"/>
                <a:ext cx="17" cy="18"/>
              </a:xfrm>
              <a:prstGeom prst="line">
                <a:avLst/>
              </a:prstGeom>
              <a:noFill/>
              <a:ln w="11113">
                <a:solidFill>
                  <a:srgbClr val="800080"/>
                </a:solidFill>
                <a:round/>
                <a:headEnd/>
                <a:tailEnd/>
              </a:ln>
            </p:spPr>
            <p:txBody>
              <a:bodyPr/>
              <a:lstStyle/>
              <a:p>
                <a:endParaRPr lang="en-GB"/>
              </a:p>
            </p:txBody>
          </p:sp>
          <p:sp>
            <p:nvSpPr>
              <p:cNvPr id="34063" name="Line 1441"/>
              <p:cNvSpPr>
                <a:spLocks noChangeShapeType="1"/>
              </p:cNvSpPr>
              <p:nvPr/>
            </p:nvSpPr>
            <p:spPr bwMode="auto">
              <a:xfrm flipH="1">
                <a:off x="2605" y="2044"/>
                <a:ext cx="17" cy="18"/>
              </a:xfrm>
              <a:prstGeom prst="line">
                <a:avLst/>
              </a:prstGeom>
              <a:noFill/>
              <a:ln w="11113">
                <a:solidFill>
                  <a:srgbClr val="800080"/>
                </a:solidFill>
                <a:round/>
                <a:headEnd/>
                <a:tailEnd/>
              </a:ln>
            </p:spPr>
            <p:txBody>
              <a:bodyPr/>
              <a:lstStyle/>
              <a:p>
                <a:endParaRPr lang="en-GB"/>
              </a:p>
            </p:txBody>
          </p:sp>
          <p:sp>
            <p:nvSpPr>
              <p:cNvPr id="34064" name="Line 1442"/>
              <p:cNvSpPr>
                <a:spLocks noChangeShapeType="1"/>
              </p:cNvSpPr>
              <p:nvPr/>
            </p:nvSpPr>
            <p:spPr bwMode="auto">
              <a:xfrm flipV="1">
                <a:off x="2622" y="2027"/>
                <a:ext cx="17" cy="17"/>
              </a:xfrm>
              <a:prstGeom prst="line">
                <a:avLst/>
              </a:prstGeom>
              <a:noFill/>
              <a:ln w="11113">
                <a:solidFill>
                  <a:srgbClr val="800080"/>
                </a:solidFill>
                <a:round/>
                <a:headEnd/>
                <a:tailEnd/>
              </a:ln>
            </p:spPr>
            <p:txBody>
              <a:bodyPr/>
              <a:lstStyle/>
              <a:p>
                <a:endParaRPr lang="en-GB"/>
              </a:p>
            </p:txBody>
          </p:sp>
          <p:sp>
            <p:nvSpPr>
              <p:cNvPr id="34065" name="Line 1443"/>
              <p:cNvSpPr>
                <a:spLocks noChangeShapeType="1"/>
              </p:cNvSpPr>
              <p:nvPr/>
            </p:nvSpPr>
            <p:spPr bwMode="auto">
              <a:xfrm flipV="1">
                <a:off x="2622" y="2027"/>
                <a:ext cx="0" cy="17"/>
              </a:xfrm>
              <a:prstGeom prst="line">
                <a:avLst/>
              </a:prstGeom>
              <a:noFill/>
              <a:ln w="11113">
                <a:solidFill>
                  <a:srgbClr val="800080"/>
                </a:solidFill>
                <a:round/>
                <a:headEnd/>
                <a:tailEnd/>
              </a:ln>
            </p:spPr>
            <p:txBody>
              <a:bodyPr/>
              <a:lstStyle/>
              <a:p>
                <a:endParaRPr lang="en-GB"/>
              </a:p>
            </p:txBody>
          </p:sp>
          <p:sp>
            <p:nvSpPr>
              <p:cNvPr id="34066" name="Line 1444"/>
              <p:cNvSpPr>
                <a:spLocks noChangeShapeType="1"/>
              </p:cNvSpPr>
              <p:nvPr/>
            </p:nvSpPr>
            <p:spPr bwMode="auto">
              <a:xfrm>
                <a:off x="2622" y="2044"/>
                <a:ext cx="0" cy="18"/>
              </a:xfrm>
              <a:prstGeom prst="line">
                <a:avLst/>
              </a:prstGeom>
              <a:noFill/>
              <a:ln w="11113">
                <a:solidFill>
                  <a:srgbClr val="800080"/>
                </a:solidFill>
                <a:round/>
                <a:headEnd/>
                <a:tailEnd/>
              </a:ln>
            </p:spPr>
            <p:txBody>
              <a:bodyPr/>
              <a:lstStyle/>
              <a:p>
                <a:endParaRPr lang="en-GB"/>
              </a:p>
            </p:txBody>
          </p:sp>
          <p:sp>
            <p:nvSpPr>
              <p:cNvPr id="34067" name="Rectangle 1445"/>
              <p:cNvSpPr>
                <a:spLocks noChangeArrowheads="1"/>
              </p:cNvSpPr>
              <p:nvPr/>
            </p:nvSpPr>
            <p:spPr bwMode="auto">
              <a:xfrm>
                <a:off x="2707" y="2083"/>
                <a:ext cx="40" cy="40"/>
              </a:xfrm>
              <a:prstGeom prst="rect">
                <a:avLst/>
              </a:prstGeom>
              <a:noFill/>
              <a:ln w="9525">
                <a:noFill/>
                <a:miter lim="800000"/>
                <a:headEnd/>
                <a:tailEnd/>
              </a:ln>
            </p:spPr>
            <p:txBody>
              <a:bodyPr/>
              <a:lstStyle/>
              <a:p>
                <a:endParaRPr lang="en-US"/>
              </a:p>
            </p:txBody>
          </p:sp>
          <p:sp>
            <p:nvSpPr>
              <p:cNvPr id="34068" name="Line 1446"/>
              <p:cNvSpPr>
                <a:spLocks noChangeShapeType="1"/>
              </p:cNvSpPr>
              <p:nvPr/>
            </p:nvSpPr>
            <p:spPr bwMode="auto">
              <a:xfrm flipH="1" flipV="1">
                <a:off x="2709" y="2084"/>
                <a:ext cx="17" cy="18"/>
              </a:xfrm>
              <a:prstGeom prst="line">
                <a:avLst/>
              </a:prstGeom>
              <a:noFill/>
              <a:ln w="11113">
                <a:solidFill>
                  <a:srgbClr val="800080"/>
                </a:solidFill>
                <a:round/>
                <a:headEnd/>
                <a:tailEnd/>
              </a:ln>
            </p:spPr>
            <p:txBody>
              <a:bodyPr/>
              <a:lstStyle/>
              <a:p>
                <a:endParaRPr lang="en-GB"/>
              </a:p>
            </p:txBody>
          </p:sp>
          <p:sp>
            <p:nvSpPr>
              <p:cNvPr id="34069" name="Line 1447"/>
              <p:cNvSpPr>
                <a:spLocks noChangeShapeType="1"/>
              </p:cNvSpPr>
              <p:nvPr/>
            </p:nvSpPr>
            <p:spPr bwMode="auto">
              <a:xfrm>
                <a:off x="2726" y="2102"/>
                <a:ext cx="18" cy="17"/>
              </a:xfrm>
              <a:prstGeom prst="line">
                <a:avLst/>
              </a:prstGeom>
              <a:noFill/>
              <a:ln w="11113">
                <a:solidFill>
                  <a:srgbClr val="800080"/>
                </a:solidFill>
                <a:round/>
                <a:headEnd/>
                <a:tailEnd/>
              </a:ln>
            </p:spPr>
            <p:txBody>
              <a:bodyPr/>
              <a:lstStyle/>
              <a:p>
                <a:endParaRPr lang="en-GB"/>
              </a:p>
            </p:txBody>
          </p:sp>
          <p:sp>
            <p:nvSpPr>
              <p:cNvPr id="34070" name="Line 1448"/>
              <p:cNvSpPr>
                <a:spLocks noChangeShapeType="1"/>
              </p:cNvSpPr>
              <p:nvPr/>
            </p:nvSpPr>
            <p:spPr bwMode="auto">
              <a:xfrm flipH="1">
                <a:off x="2709" y="2102"/>
                <a:ext cx="17" cy="17"/>
              </a:xfrm>
              <a:prstGeom prst="line">
                <a:avLst/>
              </a:prstGeom>
              <a:noFill/>
              <a:ln w="11113">
                <a:solidFill>
                  <a:srgbClr val="800080"/>
                </a:solidFill>
                <a:round/>
                <a:headEnd/>
                <a:tailEnd/>
              </a:ln>
            </p:spPr>
            <p:txBody>
              <a:bodyPr/>
              <a:lstStyle/>
              <a:p>
                <a:endParaRPr lang="en-GB"/>
              </a:p>
            </p:txBody>
          </p:sp>
          <p:sp>
            <p:nvSpPr>
              <p:cNvPr id="34071" name="Line 1449"/>
              <p:cNvSpPr>
                <a:spLocks noChangeShapeType="1"/>
              </p:cNvSpPr>
              <p:nvPr/>
            </p:nvSpPr>
            <p:spPr bwMode="auto">
              <a:xfrm flipV="1">
                <a:off x="2726" y="2084"/>
                <a:ext cx="18" cy="18"/>
              </a:xfrm>
              <a:prstGeom prst="line">
                <a:avLst/>
              </a:prstGeom>
              <a:noFill/>
              <a:ln w="11113">
                <a:solidFill>
                  <a:srgbClr val="800080"/>
                </a:solidFill>
                <a:round/>
                <a:headEnd/>
                <a:tailEnd/>
              </a:ln>
            </p:spPr>
            <p:txBody>
              <a:bodyPr/>
              <a:lstStyle/>
              <a:p>
                <a:endParaRPr lang="en-GB"/>
              </a:p>
            </p:txBody>
          </p:sp>
          <p:sp>
            <p:nvSpPr>
              <p:cNvPr id="34072" name="Line 1450"/>
              <p:cNvSpPr>
                <a:spLocks noChangeShapeType="1"/>
              </p:cNvSpPr>
              <p:nvPr/>
            </p:nvSpPr>
            <p:spPr bwMode="auto">
              <a:xfrm flipV="1">
                <a:off x="2726" y="2084"/>
                <a:ext cx="0" cy="18"/>
              </a:xfrm>
              <a:prstGeom prst="line">
                <a:avLst/>
              </a:prstGeom>
              <a:noFill/>
              <a:ln w="11113">
                <a:solidFill>
                  <a:srgbClr val="800080"/>
                </a:solidFill>
                <a:round/>
                <a:headEnd/>
                <a:tailEnd/>
              </a:ln>
            </p:spPr>
            <p:txBody>
              <a:bodyPr/>
              <a:lstStyle/>
              <a:p>
                <a:endParaRPr lang="en-GB"/>
              </a:p>
            </p:txBody>
          </p:sp>
          <p:sp>
            <p:nvSpPr>
              <p:cNvPr id="34073" name="Line 1451"/>
              <p:cNvSpPr>
                <a:spLocks noChangeShapeType="1"/>
              </p:cNvSpPr>
              <p:nvPr/>
            </p:nvSpPr>
            <p:spPr bwMode="auto">
              <a:xfrm>
                <a:off x="2726" y="2102"/>
                <a:ext cx="0" cy="17"/>
              </a:xfrm>
              <a:prstGeom prst="line">
                <a:avLst/>
              </a:prstGeom>
              <a:noFill/>
              <a:ln w="11113">
                <a:solidFill>
                  <a:srgbClr val="800080"/>
                </a:solidFill>
                <a:round/>
                <a:headEnd/>
                <a:tailEnd/>
              </a:ln>
            </p:spPr>
            <p:txBody>
              <a:bodyPr/>
              <a:lstStyle/>
              <a:p>
                <a:endParaRPr lang="en-GB"/>
              </a:p>
            </p:txBody>
          </p:sp>
          <p:sp>
            <p:nvSpPr>
              <p:cNvPr id="34074" name="Rectangle 1452"/>
              <p:cNvSpPr>
                <a:spLocks noChangeArrowheads="1"/>
              </p:cNvSpPr>
              <p:nvPr/>
            </p:nvSpPr>
            <p:spPr bwMode="auto">
              <a:xfrm>
                <a:off x="2812" y="2123"/>
                <a:ext cx="40" cy="40"/>
              </a:xfrm>
              <a:prstGeom prst="rect">
                <a:avLst/>
              </a:prstGeom>
              <a:noFill/>
              <a:ln w="9525">
                <a:noFill/>
                <a:miter lim="800000"/>
                <a:headEnd/>
                <a:tailEnd/>
              </a:ln>
            </p:spPr>
            <p:txBody>
              <a:bodyPr/>
              <a:lstStyle/>
              <a:p>
                <a:endParaRPr lang="en-US"/>
              </a:p>
            </p:txBody>
          </p:sp>
          <p:sp>
            <p:nvSpPr>
              <p:cNvPr id="34075" name="Line 1453"/>
              <p:cNvSpPr>
                <a:spLocks noChangeShapeType="1"/>
              </p:cNvSpPr>
              <p:nvPr/>
            </p:nvSpPr>
            <p:spPr bwMode="auto">
              <a:xfrm flipH="1" flipV="1">
                <a:off x="2813" y="2124"/>
                <a:ext cx="18" cy="18"/>
              </a:xfrm>
              <a:prstGeom prst="line">
                <a:avLst/>
              </a:prstGeom>
              <a:noFill/>
              <a:ln w="11113">
                <a:solidFill>
                  <a:srgbClr val="800080"/>
                </a:solidFill>
                <a:round/>
                <a:headEnd/>
                <a:tailEnd/>
              </a:ln>
            </p:spPr>
            <p:txBody>
              <a:bodyPr/>
              <a:lstStyle/>
              <a:p>
                <a:endParaRPr lang="en-GB"/>
              </a:p>
            </p:txBody>
          </p:sp>
          <p:sp>
            <p:nvSpPr>
              <p:cNvPr id="34076" name="Line 1454"/>
              <p:cNvSpPr>
                <a:spLocks noChangeShapeType="1"/>
              </p:cNvSpPr>
              <p:nvPr/>
            </p:nvSpPr>
            <p:spPr bwMode="auto">
              <a:xfrm>
                <a:off x="2831" y="2142"/>
                <a:ext cx="17" cy="17"/>
              </a:xfrm>
              <a:prstGeom prst="line">
                <a:avLst/>
              </a:prstGeom>
              <a:noFill/>
              <a:ln w="11113">
                <a:solidFill>
                  <a:srgbClr val="800080"/>
                </a:solidFill>
                <a:round/>
                <a:headEnd/>
                <a:tailEnd/>
              </a:ln>
            </p:spPr>
            <p:txBody>
              <a:bodyPr/>
              <a:lstStyle/>
              <a:p>
                <a:endParaRPr lang="en-GB"/>
              </a:p>
            </p:txBody>
          </p:sp>
          <p:sp>
            <p:nvSpPr>
              <p:cNvPr id="34077" name="Line 1455"/>
              <p:cNvSpPr>
                <a:spLocks noChangeShapeType="1"/>
              </p:cNvSpPr>
              <p:nvPr/>
            </p:nvSpPr>
            <p:spPr bwMode="auto">
              <a:xfrm flipH="1">
                <a:off x="2813" y="2142"/>
                <a:ext cx="18" cy="17"/>
              </a:xfrm>
              <a:prstGeom prst="line">
                <a:avLst/>
              </a:prstGeom>
              <a:noFill/>
              <a:ln w="11113">
                <a:solidFill>
                  <a:srgbClr val="800080"/>
                </a:solidFill>
                <a:round/>
                <a:headEnd/>
                <a:tailEnd/>
              </a:ln>
            </p:spPr>
            <p:txBody>
              <a:bodyPr/>
              <a:lstStyle/>
              <a:p>
                <a:endParaRPr lang="en-GB"/>
              </a:p>
            </p:txBody>
          </p:sp>
          <p:sp>
            <p:nvSpPr>
              <p:cNvPr id="34078" name="Line 1456"/>
              <p:cNvSpPr>
                <a:spLocks noChangeShapeType="1"/>
              </p:cNvSpPr>
              <p:nvPr/>
            </p:nvSpPr>
            <p:spPr bwMode="auto">
              <a:xfrm flipV="1">
                <a:off x="2831" y="2124"/>
                <a:ext cx="17" cy="18"/>
              </a:xfrm>
              <a:prstGeom prst="line">
                <a:avLst/>
              </a:prstGeom>
              <a:noFill/>
              <a:ln w="11113">
                <a:solidFill>
                  <a:srgbClr val="800080"/>
                </a:solidFill>
                <a:round/>
                <a:headEnd/>
                <a:tailEnd/>
              </a:ln>
            </p:spPr>
            <p:txBody>
              <a:bodyPr/>
              <a:lstStyle/>
              <a:p>
                <a:endParaRPr lang="en-GB"/>
              </a:p>
            </p:txBody>
          </p:sp>
          <p:sp>
            <p:nvSpPr>
              <p:cNvPr id="34079" name="Line 1457"/>
              <p:cNvSpPr>
                <a:spLocks noChangeShapeType="1"/>
              </p:cNvSpPr>
              <p:nvPr/>
            </p:nvSpPr>
            <p:spPr bwMode="auto">
              <a:xfrm flipV="1">
                <a:off x="2831" y="2124"/>
                <a:ext cx="0" cy="18"/>
              </a:xfrm>
              <a:prstGeom prst="line">
                <a:avLst/>
              </a:prstGeom>
              <a:noFill/>
              <a:ln w="11113">
                <a:solidFill>
                  <a:srgbClr val="800080"/>
                </a:solidFill>
                <a:round/>
                <a:headEnd/>
                <a:tailEnd/>
              </a:ln>
            </p:spPr>
            <p:txBody>
              <a:bodyPr/>
              <a:lstStyle/>
              <a:p>
                <a:endParaRPr lang="en-GB"/>
              </a:p>
            </p:txBody>
          </p:sp>
          <p:sp>
            <p:nvSpPr>
              <p:cNvPr id="34080" name="Line 1458"/>
              <p:cNvSpPr>
                <a:spLocks noChangeShapeType="1"/>
              </p:cNvSpPr>
              <p:nvPr/>
            </p:nvSpPr>
            <p:spPr bwMode="auto">
              <a:xfrm>
                <a:off x="2831" y="2142"/>
                <a:ext cx="0" cy="17"/>
              </a:xfrm>
              <a:prstGeom prst="line">
                <a:avLst/>
              </a:prstGeom>
              <a:noFill/>
              <a:ln w="11113">
                <a:solidFill>
                  <a:srgbClr val="800080"/>
                </a:solidFill>
                <a:round/>
                <a:headEnd/>
                <a:tailEnd/>
              </a:ln>
            </p:spPr>
            <p:txBody>
              <a:bodyPr/>
              <a:lstStyle/>
              <a:p>
                <a:endParaRPr lang="en-GB"/>
              </a:p>
            </p:txBody>
          </p:sp>
          <p:sp>
            <p:nvSpPr>
              <p:cNvPr id="34081" name="Rectangle 1459"/>
              <p:cNvSpPr>
                <a:spLocks noChangeArrowheads="1"/>
              </p:cNvSpPr>
              <p:nvPr/>
            </p:nvSpPr>
            <p:spPr bwMode="auto">
              <a:xfrm>
                <a:off x="2916" y="2192"/>
                <a:ext cx="40" cy="40"/>
              </a:xfrm>
              <a:prstGeom prst="rect">
                <a:avLst/>
              </a:prstGeom>
              <a:noFill/>
              <a:ln w="9525">
                <a:noFill/>
                <a:miter lim="800000"/>
                <a:headEnd/>
                <a:tailEnd/>
              </a:ln>
            </p:spPr>
            <p:txBody>
              <a:bodyPr/>
              <a:lstStyle/>
              <a:p>
                <a:endParaRPr lang="en-US"/>
              </a:p>
            </p:txBody>
          </p:sp>
          <p:sp>
            <p:nvSpPr>
              <p:cNvPr id="34082" name="Line 1460"/>
              <p:cNvSpPr>
                <a:spLocks noChangeShapeType="1"/>
              </p:cNvSpPr>
              <p:nvPr/>
            </p:nvSpPr>
            <p:spPr bwMode="auto">
              <a:xfrm flipH="1" flipV="1">
                <a:off x="2918" y="2194"/>
                <a:ext cx="17" cy="17"/>
              </a:xfrm>
              <a:prstGeom prst="line">
                <a:avLst/>
              </a:prstGeom>
              <a:noFill/>
              <a:ln w="11113">
                <a:solidFill>
                  <a:srgbClr val="800080"/>
                </a:solidFill>
                <a:round/>
                <a:headEnd/>
                <a:tailEnd/>
              </a:ln>
            </p:spPr>
            <p:txBody>
              <a:bodyPr/>
              <a:lstStyle/>
              <a:p>
                <a:endParaRPr lang="en-GB"/>
              </a:p>
            </p:txBody>
          </p:sp>
          <p:sp>
            <p:nvSpPr>
              <p:cNvPr id="34083" name="Line 1461"/>
              <p:cNvSpPr>
                <a:spLocks noChangeShapeType="1"/>
              </p:cNvSpPr>
              <p:nvPr/>
            </p:nvSpPr>
            <p:spPr bwMode="auto">
              <a:xfrm>
                <a:off x="2935" y="2211"/>
                <a:ext cx="18" cy="18"/>
              </a:xfrm>
              <a:prstGeom prst="line">
                <a:avLst/>
              </a:prstGeom>
              <a:noFill/>
              <a:ln w="11113">
                <a:solidFill>
                  <a:srgbClr val="800080"/>
                </a:solidFill>
                <a:round/>
                <a:headEnd/>
                <a:tailEnd/>
              </a:ln>
            </p:spPr>
            <p:txBody>
              <a:bodyPr/>
              <a:lstStyle/>
              <a:p>
                <a:endParaRPr lang="en-GB"/>
              </a:p>
            </p:txBody>
          </p:sp>
          <p:sp>
            <p:nvSpPr>
              <p:cNvPr id="34084" name="Line 1462"/>
              <p:cNvSpPr>
                <a:spLocks noChangeShapeType="1"/>
              </p:cNvSpPr>
              <p:nvPr/>
            </p:nvSpPr>
            <p:spPr bwMode="auto">
              <a:xfrm flipH="1">
                <a:off x="2918" y="2211"/>
                <a:ext cx="17" cy="18"/>
              </a:xfrm>
              <a:prstGeom prst="line">
                <a:avLst/>
              </a:prstGeom>
              <a:noFill/>
              <a:ln w="11113">
                <a:solidFill>
                  <a:srgbClr val="800080"/>
                </a:solidFill>
                <a:round/>
                <a:headEnd/>
                <a:tailEnd/>
              </a:ln>
            </p:spPr>
            <p:txBody>
              <a:bodyPr/>
              <a:lstStyle/>
              <a:p>
                <a:endParaRPr lang="en-GB"/>
              </a:p>
            </p:txBody>
          </p:sp>
          <p:sp>
            <p:nvSpPr>
              <p:cNvPr id="34085" name="Line 1463"/>
              <p:cNvSpPr>
                <a:spLocks noChangeShapeType="1"/>
              </p:cNvSpPr>
              <p:nvPr/>
            </p:nvSpPr>
            <p:spPr bwMode="auto">
              <a:xfrm flipV="1">
                <a:off x="2935" y="2194"/>
                <a:ext cx="18" cy="17"/>
              </a:xfrm>
              <a:prstGeom prst="line">
                <a:avLst/>
              </a:prstGeom>
              <a:noFill/>
              <a:ln w="11113">
                <a:solidFill>
                  <a:srgbClr val="800080"/>
                </a:solidFill>
                <a:round/>
                <a:headEnd/>
                <a:tailEnd/>
              </a:ln>
            </p:spPr>
            <p:txBody>
              <a:bodyPr/>
              <a:lstStyle/>
              <a:p>
                <a:endParaRPr lang="en-GB"/>
              </a:p>
            </p:txBody>
          </p:sp>
          <p:sp>
            <p:nvSpPr>
              <p:cNvPr id="34086" name="Line 1464"/>
              <p:cNvSpPr>
                <a:spLocks noChangeShapeType="1"/>
              </p:cNvSpPr>
              <p:nvPr/>
            </p:nvSpPr>
            <p:spPr bwMode="auto">
              <a:xfrm flipV="1">
                <a:off x="2935" y="2194"/>
                <a:ext cx="0" cy="17"/>
              </a:xfrm>
              <a:prstGeom prst="line">
                <a:avLst/>
              </a:prstGeom>
              <a:noFill/>
              <a:ln w="11113">
                <a:solidFill>
                  <a:srgbClr val="800080"/>
                </a:solidFill>
                <a:round/>
                <a:headEnd/>
                <a:tailEnd/>
              </a:ln>
            </p:spPr>
            <p:txBody>
              <a:bodyPr/>
              <a:lstStyle/>
              <a:p>
                <a:endParaRPr lang="en-GB"/>
              </a:p>
            </p:txBody>
          </p:sp>
          <p:sp>
            <p:nvSpPr>
              <p:cNvPr id="34087" name="Line 1465"/>
              <p:cNvSpPr>
                <a:spLocks noChangeShapeType="1"/>
              </p:cNvSpPr>
              <p:nvPr/>
            </p:nvSpPr>
            <p:spPr bwMode="auto">
              <a:xfrm>
                <a:off x="2935" y="2211"/>
                <a:ext cx="0" cy="18"/>
              </a:xfrm>
              <a:prstGeom prst="line">
                <a:avLst/>
              </a:prstGeom>
              <a:noFill/>
              <a:ln w="11113">
                <a:solidFill>
                  <a:srgbClr val="800080"/>
                </a:solidFill>
                <a:round/>
                <a:headEnd/>
                <a:tailEnd/>
              </a:ln>
            </p:spPr>
            <p:txBody>
              <a:bodyPr/>
              <a:lstStyle/>
              <a:p>
                <a:endParaRPr lang="en-GB"/>
              </a:p>
            </p:txBody>
          </p:sp>
          <p:sp>
            <p:nvSpPr>
              <p:cNvPr id="34088" name="Rectangle 1466"/>
              <p:cNvSpPr>
                <a:spLocks noChangeArrowheads="1"/>
              </p:cNvSpPr>
              <p:nvPr/>
            </p:nvSpPr>
            <p:spPr bwMode="auto">
              <a:xfrm>
                <a:off x="3020" y="2111"/>
                <a:ext cx="41" cy="40"/>
              </a:xfrm>
              <a:prstGeom prst="rect">
                <a:avLst/>
              </a:prstGeom>
              <a:noFill/>
              <a:ln w="9525">
                <a:noFill/>
                <a:miter lim="800000"/>
                <a:headEnd/>
                <a:tailEnd/>
              </a:ln>
            </p:spPr>
            <p:txBody>
              <a:bodyPr/>
              <a:lstStyle/>
              <a:p>
                <a:endParaRPr lang="en-US"/>
              </a:p>
            </p:txBody>
          </p:sp>
          <p:sp>
            <p:nvSpPr>
              <p:cNvPr id="34089" name="Line 1467"/>
              <p:cNvSpPr>
                <a:spLocks noChangeShapeType="1"/>
              </p:cNvSpPr>
              <p:nvPr/>
            </p:nvSpPr>
            <p:spPr bwMode="auto">
              <a:xfrm flipH="1" flipV="1">
                <a:off x="3022" y="2112"/>
                <a:ext cx="18" cy="18"/>
              </a:xfrm>
              <a:prstGeom prst="line">
                <a:avLst/>
              </a:prstGeom>
              <a:noFill/>
              <a:ln w="11113">
                <a:solidFill>
                  <a:srgbClr val="800080"/>
                </a:solidFill>
                <a:round/>
                <a:headEnd/>
                <a:tailEnd/>
              </a:ln>
            </p:spPr>
            <p:txBody>
              <a:bodyPr/>
              <a:lstStyle/>
              <a:p>
                <a:endParaRPr lang="en-GB"/>
              </a:p>
            </p:txBody>
          </p:sp>
          <p:sp>
            <p:nvSpPr>
              <p:cNvPr id="34090" name="Line 1468"/>
              <p:cNvSpPr>
                <a:spLocks noChangeShapeType="1"/>
              </p:cNvSpPr>
              <p:nvPr/>
            </p:nvSpPr>
            <p:spPr bwMode="auto">
              <a:xfrm>
                <a:off x="3040" y="2130"/>
                <a:ext cx="17" cy="17"/>
              </a:xfrm>
              <a:prstGeom prst="line">
                <a:avLst/>
              </a:prstGeom>
              <a:noFill/>
              <a:ln w="11113">
                <a:solidFill>
                  <a:srgbClr val="800080"/>
                </a:solidFill>
                <a:round/>
                <a:headEnd/>
                <a:tailEnd/>
              </a:ln>
            </p:spPr>
            <p:txBody>
              <a:bodyPr/>
              <a:lstStyle/>
              <a:p>
                <a:endParaRPr lang="en-GB"/>
              </a:p>
            </p:txBody>
          </p:sp>
          <p:sp>
            <p:nvSpPr>
              <p:cNvPr id="34091" name="Line 1469"/>
              <p:cNvSpPr>
                <a:spLocks noChangeShapeType="1"/>
              </p:cNvSpPr>
              <p:nvPr/>
            </p:nvSpPr>
            <p:spPr bwMode="auto">
              <a:xfrm flipH="1">
                <a:off x="3022" y="2130"/>
                <a:ext cx="18" cy="17"/>
              </a:xfrm>
              <a:prstGeom prst="line">
                <a:avLst/>
              </a:prstGeom>
              <a:noFill/>
              <a:ln w="11113">
                <a:solidFill>
                  <a:srgbClr val="800080"/>
                </a:solidFill>
                <a:round/>
                <a:headEnd/>
                <a:tailEnd/>
              </a:ln>
            </p:spPr>
            <p:txBody>
              <a:bodyPr/>
              <a:lstStyle/>
              <a:p>
                <a:endParaRPr lang="en-GB"/>
              </a:p>
            </p:txBody>
          </p:sp>
          <p:sp>
            <p:nvSpPr>
              <p:cNvPr id="34092" name="Line 1470"/>
              <p:cNvSpPr>
                <a:spLocks noChangeShapeType="1"/>
              </p:cNvSpPr>
              <p:nvPr/>
            </p:nvSpPr>
            <p:spPr bwMode="auto">
              <a:xfrm flipV="1">
                <a:off x="3040" y="2112"/>
                <a:ext cx="17" cy="18"/>
              </a:xfrm>
              <a:prstGeom prst="line">
                <a:avLst/>
              </a:prstGeom>
              <a:noFill/>
              <a:ln w="11113">
                <a:solidFill>
                  <a:srgbClr val="800080"/>
                </a:solidFill>
                <a:round/>
                <a:headEnd/>
                <a:tailEnd/>
              </a:ln>
            </p:spPr>
            <p:txBody>
              <a:bodyPr/>
              <a:lstStyle/>
              <a:p>
                <a:endParaRPr lang="en-GB"/>
              </a:p>
            </p:txBody>
          </p:sp>
          <p:sp>
            <p:nvSpPr>
              <p:cNvPr id="34093" name="Line 1471"/>
              <p:cNvSpPr>
                <a:spLocks noChangeShapeType="1"/>
              </p:cNvSpPr>
              <p:nvPr/>
            </p:nvSpPr>
            <p:spPr bwMode="auto">
              <a:xfrm flipV="1">
                <a:off x="3040" y="2112"/>
                <a:ext cx="0" cy="18"/>
              </a:xfrm>
              <a:prstGeom prst="line">
                <a:avLst/>
              </a:prstGeom>
              <a:noFill/>
              <a:ln w="11113">
                <a:solidFill>
                  <a:srgbClr val="800080"/>
                </a:solidFill>
                <a:round/>
                <a:headEnd/>
                <a:tailEnd/>
              </a:ln>
            </p:spPr>
            <p:txBody>
              <a:bodyPr/>
              <a:lstStyle/>
              <a:p>
                <a:endParaRPr lang="en-GB"/>
              </a:p>
            </p:txBody>
          </p:sp>
          <p:sp>
            <p:nvSpPr>
              <p:cNvPr id="34094" name="Line 1472"/>
              <p:cNvSpPr>
                <a:spLocks noChangeShapeType="1"/>
              </p:cNvSpPr>
              <p:nvPr/>
            </p:nvSpPr>
            <p:spPr bwMode="auto">
              <a:xfrm>
                <a:off x="3040" y="2130"/>
                <a:ext cx="0" cy="17"/>
              </a:xfrm>
              <a:prstGeom prst="line">
                <a:avLst/>
              </a:prstGeom>
              <a:noFill/>
              <a:ln w="11113">
                <a:solidFill>
                  <a:srgbClr val="800080"/>
                </a:solidFill>
                <a:round/>
                <a:headEnd/>
                <a:tailEnd/>
              </a:ln>
            </p:spPr>
            <p:txBody>
              <a:bodyPr/>
              <a:lstStyle/>
              <a:p>
                <a:endParaRPr lang="en-GB"/>
              </a:p>
            </p:txBody>
          </p:sp>
          <p:sp>
            <p:nvSpPr>
              <p:cNvPr id="34095" name="Rectangle 1473"/>
              <p:cNvSpPr>
                <a:spLocks noChangeArrowheads="1"/>
              </p:cNvSpPr>
              <p:nvPr/>
            </p:nvSpPr>
            <p:spPr bwMode="auto">
              <a:xfrm>
                <a:off x="3125" y="2192"/>
                <a:ext cx="40" cy="40"/>
              </a:xfrm>
              <a:prstGeom prst="rect">
                <a:avLst/>
              </a:prstGeom>
              <a:noFill/>
              <a:ln w="9525">
                <a:noFill/>
                <a:miter lim="800000"/>
                <a:headEnd/>
                <a:tailEnd/>
              </a:ln>
            </p:spPr>
            <p:txBody>
              <a:bodyPr/>
              <a:lstStyle/>
              <a:p>
                <a:endParaRPr lang="en-US"/>
              </a:p>
            </p:txBody>
          </p:sp>
          <p:sp>
            <p:nvSpPr>
              <p:cNvPr id="34096" name="Line 1474"/>
              <p:cNvSpPr>
                <a:spLocks noChangeShapeType="1"/>
              </p:cNvSpPr>
              <p:nvPr/>
            </p:nvSpPr>
            <p:spPr bwMode="auto">
              <a:xfrm flipH="1" flipV="1">
                <a:off x="3127" y="2194"/>
                <a:ext cx="17" cy="17"/>
              </a:xfrm>
              <a:prstGeom prst="line">
                <a:avLst/>
              </a:prstGeom>
              <a:noFill/>
              <a:ln w="11113">
                <a:solidFill>
                  <a:srgbClr val="800080"/>
                </a:solidFill>
                <a:round/>
                <a:headEnd/>
                <a:tailEnd/>
              </a:ln>
            </p:spPr>
            <p:txBody>
              <a:bodyPr/>
              <a:lstStyle/>
              <a:p>
                <a:endParaRPr lang="en-GB"/>
              </a:p>
            </p:txBody>
          </p:sp>
          <p:sp>
            <p:nvSpPr>
              <p:cNvPr id="34097" name="Line 1475"/>
              <p:cNvSpPr>
                <a:spLocks noChangeShapeType="1"/>
              </p:cNvSpPr>
              <p:nvPr/>
            </p:nvSpPr>
            <p:spPr bwMode="auto">
              <a:xfrm>
                <a:off x="3144" y="2211"/>
                <a:ext cx="17" cy="18"/>
              </a:xfrm>
              <a:prstGeom prst="line">
                <a:avLst/>
              </a:prstGeom>
              <a:noFill/>
              <a:ln w="11113">
                <a:solidFill>
                  <a:srgbClr val="800080"/>
                </a:solidFill>
                <a:round/>
                <a:headEnd/>
                <a:tailEnd/>
              </a:ln>
            </p:spPr>
            <p:txBody>
              <a:bodyPr/>
              <a:lstStyle/>
              <a:p>
                <a:endParaRPr lang="en-GB"/>
              </a:p>
            </p:txBody>
          </p:sp>
          <p:sp>
            <p:nvSpPr>
              <p:cNvPr id="34098" name="Line 1476"/>
              <p:cNvSpPr>
                <a:spLocks noChangeShapeType="1"/>
              </p:cNvSpPr>
              <p:nvPr/>
            </p:nvSpPr>
            <p:spPr bwMode="auto">
              <a:xfrm flipH="1">
                <a:off x="3127" y="2211"/>
                <a:ext cx="17" cy="18"/>
              </a:xfrm>
              <a:prstGeom prst="line">
                <a:avLst/>
              </a:prstGeom>
              <a:noFill/>
              <a:ln w="11113">
                <a:solidFill>
                  <a:srgbClr val="800080"/>
                </a:solidFill>
                <a:round/>
                <a:headEnd/>
                <a:tailEnd/>
              </a:ln>
            </p:spPr>
            <p:txBody>
              <a:bodyPr/>
              <a:lstStyle/>
              <a:p>
                <a:endParaRPr lang="en-GB"/>
              </a:p>
            </p:txBody>
          </p:sp>
          <p:sp>
            <p:nvSpPr>
              <p:cNvPr id="34099" name="Line 1477"/>
              <p:cNvSpPr>
                <a:spLocks noChangeShapeType="1"/>
              </p:cNvSpPr>
              <p:nvPr/>
            </p:nvSpPr>
            <p:spPr bwMode="auto">
              <a:xfrm flipV="1">
                <a:off x="3144" y="2194"/>
                <a:ext cx="17" cy="17"/>
              </a:xfrm>
              <a:prstGeom prst="line">
                <a:avLst/>
              </a:prstGeom>
              <a:noFill/>
              <a:ln w="11113">
                <a:solidFill>
                  <a:srgbClr val="800080"/>
                </a:solidFill>
                <a:round/>
                <a:headEnd/>
                <a:tailEnd/>
              </a:ln>
            </p:spPr>
            <p:txBody>
              <a:bodyPr/>
              <a:lstStyle/>
              <a:p>
                <a:endParaRPr lang="en-GB"/>
              </a:p>
            </p:txBody>
          </p:sp>
          <p:sp>
            <p:nvSpPr>
              <p:cNvPr id="34100" name="Line 1478"/>
              <p:cNvSpPr>
                <a:spLocks noChangeShapeType="1"/>
              </p:cNvSpPr>
              <p:nvPr/>
            </p:nvSpPr>
            <p:spPr bwMode="auto">
              <a:xfrm flipV="1">
                <a:off x="3144" y="2194"/>
                <a:ext cx="0" cy="17"/>
              </a:xfrm>
              <a:prstGeom prst="line">
                <a:avLst/>
              </a:prstGeom>
              <a:noFill/>
              <a:ln w="11113">
                <a:solidFill>
                  <a:srgbClr val="800080"/>
                </a:solidFill>
                <a:round/>
                <a:headEnd/>
                <a:tailEnd/>
              </a:ln>
            </p:spPr>
            <p:txBody>
              <a:bodyPr/>
              <a:lstStyle/>
              <a:p>
                <a:endParaRPr lang="en-GB"/>
              </a:p>
            </p:txBody>
          </p:sp>
          <p:sp>
            <p:nvSpPr>
              <p:cNvPr id="34101" name="Line 1479"/>
              <p:cNvSpPr>
                <a:spLocks noChangeShapeType="1"/>
              </p:cNvSpPr>
              <p:nvPr/>
            </p:nvSpPr>
            <p:spPr bwMode="auto">
              <a:xfrm>
                <a:off x="3144" y="2211"/>
                <a:ext cx="0" cy="18"/>
              </a:xfrm>
              <a:prstGeom prst="line">
                <a:avLst/>
              </a:prstGeom>
              <a:noFill/>
              <a:ln w="11113">
                <a:solidFill>
                  <a:srgbClr val="800080"/>
                </a:solidFill>
                <a:round/>
                <a:headEnd/>
                <a:tailEnd/>
              </a:ln>
            </p:spPr>
            <p:txBody>
              <a:bodyPr/>
              <a:lstStyle/>
              <a:p>
                <a:endParaRPr lang="en-GB"/>
              </a:p>
            </p:txBody>
          </p:sp>
          <p:sp>
            <p:nvSpPr>
              <p:cNvPr id="34102" name="Rectangle 1480"/>
              <p:cNvSpPr>
                <a:spLocks noChangeArrowheads="1"/>
              </p:cNvSpPr>
              <p:nvPr/>
            </p:nvSpPr>
            <p:spPr bwMode="auto">
              <a:xfrm>
                <a:off x="3229" y="2182"/>
                <a:ext cx="40" cy="40"/>
              </a:xfrm>
              <a:prstGeom prst="rect">
                <a:avLst/>
              </a:prstGeom>
              <a:noFill/>
              <a:ln w="9525">
                <a:noFill/>
                <a:miter lim="800000"/>
                <a:headEnd/>
                <a:tailEnd/>
              </a:ln>
            </p:spPr>
            <p:txBody>
              <a:bodyPr/>
              <a:lstStyle/>
              <a:p>
                <a:endParaRPr lang="en-US"/>
              </a:p>
            </p:txBody>
          </p:sp>
          <p:sp>
            <p:nvSpPr>
              <p:cNvPr id="34103" name="Line 1481"/>
              <p:cNvSpPr>
                <a:spLocks noChangeShapeType="1"/>
              </p:cNvSpPr>
              <p:nvPr/>
            </p:nvSpPr>
            <p:spPr bwMode="auto">
              <a:xfrm flipH="1" flipV="1">
                <a:off x="3231" y="2184"/>
                <a:ext cx="17" cy="17"/>
              </a:xfrm>
              <a:prstGeom prst="line">
                <a:avLst/>
              </a:prstGeom>
              <a:noFill/>
              <a:ln w="11113">
                <a:solidFill>
                  <a:srgbClr val="800080"/>
                </a:solidFill>
                <a:round/>
                <a:headEnd/>
                <a:tailEnd/>
              </a:ln>
            </p:spPr>
            <p:txBody>
              <a:bodyPr/>
              <a:lstStyle/>
              <a:p>
                <a:endParaRPr lang="en-GB"/>
              </a:p>
            </p:txBody>
          </p:sp>
          <p:sp>
            <p:nvSpPr>
              <p:cNvPr id="34104" name="Line 1482"/>
              <p:cNvSpPr>
                <a:spLocks noChangeShapeType="1"/>
              </p:cNvSpPr>
              <p:nvPr/>
            </p:nvSpPr>
            <p:spPr bwMode="auto">
              <a:xfrm>
                <a:off x="3248" y="2201"/>
                <a:ext cx="18" cy="17"/>
              </a:xfrm>
              <a:prstGeom prst="line">
                <a:avLst/>
              </a:prstGeom>
              <a:noFill/>
              <a:ln w="11113">
                <a:solidFill>
                  <a:srgbClr val="800080"/>
                </a:solidFill>
                <a:round/>
                <a:headEnd/>
                <a:tailEnd/>
              </a:ln>
            </p:spPr>
            <p:txBody>
              <a:bodyPr/>
              <a:lstStyle/>
              <a:p>
                <a:endParaRPr lang="en-GB"/>
              </a:p>
            </p:txBody>
          </p:sp>
          <p:sp>
            <p:nvSpPr>
              <p:cNvPr id="34105" name="Line 1483"/>
              <p:cNvSpPr>
                <a:spLocks noChangeShapeType="1"/>
              </p:cNvSpPr>
              <p:nvPr/>
            </p:nvSpPr>
            <p:spPr bwMode="auto">
              <a:xfrm flipH="1">
                <a:off x="3231" y="2201"/>
                <a:ext cx="17" cy="17"/>
              </a:xfrm>
              <a:prstGeom prst="line">
                <a:avLst/>
              </a:prstGeom>
              <a:noFill/>
              <a:ln w="11113">
                <a:solidFill>
                  <a:srgbClr val="800080"/>
                </a:solidFill>
                <a:round/>
                <a:headEnd/>
                <a:tailEnd/>
              </a:ln>
            </p:spPr>
            <p:txBody>
              <a:bodyPr/>
              <a:lstStyle/>
              <a:p>
                <a:endParaRPr lang="en-GB"/>
              </a:p>
            </p:txBody>
          </p:sp>
          <p:sp>
            <p:nvSpPr>
              <p:cNvPr id="34106" name="Line 1484"/>
              <p:cNvSpPr>
                <a:spLocks noChangeShapeType="1"/>
              </p:cNvSpPr>
              <p:nvPr/>
            </p:nvSpPr>
            <p:spPr bwMode="auto">
              <a:xfrm flipV="1">
                <a:off x="3248" y="2184"/>
                <a:ext cx="18" cy="17"/>
              </a:xfrm>
              <a:prstGeom prst="line">
                <a:avLst/>
              </a:prstGeom>
              <a:noFill/>
              <a:ln w="11113">
                <a:solidFill>
                  <a:srgbClr val="800080"/>
                </a:solidFill>
                <a:round/>
                <a:headEnd/>
                <a:tailEnd/>
              </a:ln>
            </p:spPr>
            <p:txBody>
              <a:bodyPr/>
              <a:lstStyle/>
              <a:p>
                <a:endParaRPr lang="en-GB"/>
              </a:p>
            </p:txBody>
          </p:sp>
          <p:sp>
            <p:nvSpPr>
              <p:cNvPr id="34107" name="Line 1485"/>
              <p:cNvSpPr>
                <a:spLocks noChangeShapeType="1"/>
              </p:cNvSpPr>
              <p:nvPr/>
            </p:nvSpPr>
            <p:spPr bwMode="auto">
              <a:xfrm flipV="1">
                <a:off x="3248" y="2184"/>
                <a:ext cx="0" cy="17"/>
              </a:xfrm>
              <a:prstGeom prst="line">
                <a:avLst/>
              </a:prstGeom>
              <a:noFill/>
              <a:ln w="11113">
                <a:solidFill>
                  <a:srgbClr val="800080"/>
                </a:solidFill>
                <a:round/>
                <a:headEnd/>
                <a:tailEnd/>
              </a:ln>
            </p:spPr>
            <p:txBody>
              <a:bodyPr/>
              <a:lstStyle/>
              <a:p>
                <a:endParaRPr lang="en-GB"/>
              </a:p>
            </p:txBody>
          </p:sp>
          <p:sp>
            <p:nvSpPr>
              <p:cNvPr id="34108" name="Line 1486"/>
              <p:cNvSpPr>
                <a:spLocks noChangeShapeType="1"/>
              </p:cNvSpPr>
              <p:nvPr/>
            </p:nvSpPr>
            <p:spPr bwMode="auto">
              <a:xfrm>
                <a:off x="3248" y="2201"/>
                <a:ext cx="0" cy="17"/>
              </a:xfrm>
              <a:prstGeom prst="line">
                <a:avLst/>
              </a:prstGeom>
              <a:noFill/>
              <a:ln w="11113">
                <a:solidFill>
                  <a:srgbClr val="800080"/>
                </a:solidFill>
                <a:round/>
                <a:headEnd/>
                <a:tailEnd/>
              </a:ln>
            </p:spPr>
            <p:txBody>
              <a:bodyPr/>
              <a:lstStyle/>
              <a:p>
                <a:endParaRPr lang="en-GB"/>
              </a:p>
            </p:txBody>
          </p:sp>
          <p:sp>
            <p:nvSpPr>
              <p:cNvPr id="34109" name="Rectangle 1487"/>
              <p:cNvSpPr>
                <a:spLocks noChangeArrowheads="1"/>
              </p:cNvSpPr>
              <p:nvPr/>
            </p:nvSpPr>
            <p:spPr bwMode="auto">
              <a:xfrm>
                <a:off x="3334" y="2164"/>
                <a:ext cx="40" cy="40"/>
              </a:xfrm>
              <a:prstGeom prst="rect">
                <a:avLst/>
              </a:prstGeom>
              <a:noFill/>
              <a:ln w="9525">
                <a:noFill/>
                <a:miter lim="800000"/>
                <a:headEnd/>
                <a:tailEnd/>
              </a:ln>
            </p:spPr>
            <p:txBody>
              <a:bodyPr/>
              <a:lstStyle/>
              <a:p>
                <a:endParaRPr lang="en-US"/>
              </a:p>
            </p:txBody>
          </p:sp>
          <p:sp>
            <p:nvSpPr>
              <p:cNvPr id="34110" name="Line 1488"/>
              <p:cNvSpPr>
                <a:spLocks noChangeShapeType="1"/>
              </p:cNvSpPr>
              <p:nvPr/>
            </p:nvSpPr>
            <p:spPr bwMode="auto">
              <a:xfrm flipH="1" flipV="1">
                <a:off x="3335" y="2166"/>
                <a:ext cx="18" cy="18"/>
              </a:xfrm>
              <a:prstGeom prst="line">
                <a:avLst/>
              </a:prstGeom>
              <a:noFill/>
              <a:ln w="11113">
                <a:solidFill>
                  <a:srgbClr val="800080"/>
                </a:solidFill>
                <a:round/>
                <a:headEnd/>
                <a:tailEnd/>
              </a:ln>
            </p:spPr>
            <p:txBody>
              <a:bodyPr/>
              <a:lstStyle/>
              <a:p>
                <a:endParaRPr lang="en-GB"/>
              </a:p>
            </p:txBody>
          </p:sp>
          <p:sp>
            <p:nvSpPr>
              <p:cNvPr id="34111" name="Line 1489"/>
              <p:cNvSpPr>
                <a:spLocks noChangeShapeType="1"/>
              </p:cNvSpPr>
              <p:nvPr/>
            </p:nvSpPr>
            <p:spPr bwMode="auto">
              <a:xfrm>
                <a:off x="3353" y="2184"/>
                <a:ext cx="17" cy="17"/>
              </a:xfrm>
              <a:prstGeom prst="line">
                <a:avLst/>
              </a:prstGeom>
              <a:noFill/>
              <a:ln w="11113">
                <a:solidFill>
                  <a:srgbClr val="800080"/>
                </a:solidFill>
                <a:round/>
                <a:headEnd/>
                <a:tailEnd/>
              </a:ln>
            </p:spPr>
            <p:txBody>
              <a:bodyPr/>
              <a:lstStyle/>
              <a:p>
                <a:endParaRPr lang="en-GB"/>
              </a:p>
            </p:txBody>
          </p:sp>
          <p:sp>
            <p:nvSpPr>
              <p:cNvPr id="34112" name="Line 1490"/>
              <p:cNvSpPr>
                <a:spLocks noChangeShapeType="1"/>
              </p:cNvSpPr>
              <p:nvPr/>
            </p:nvSpPr>
            <p:spPr bwMode="auto">
              <a:xfrm flipH="1">
                <a:off x="3335" y="2184"/>
                <a:ext cx="18" cy="17"/>
              </a:xfrm>
              <a:prstGeom prst="line">
                <a:avLst/>
              </a:prstGeom>
              <a:noFill/>
              <a:ln w="11113">
                <a:solidFill>
                  <a:srgbClr val="800080"/>
                </a:solidFill>
                <a:round/>
                <a:headEnd/>
                <a:tailEnd/>
              </a:ln>
            </p:spPr>
            <p:txBody>
              <a:bodyPr/>
              <a:lstStyle/>
              <a:p>
                <a:endParaRPr lang="en-GB"/>
              </a:p>
            </p:txBody>
          </p:sp>
          <p:sp>
            <p:nvSpPr>
              <p:cNvPr id="34113" name="Line 1491"/>
              <p:cNvSpPr>
                <a:spLocks noChangeShapeType="1"/>
              </p:cNvSpPr>
              <p:nvPr/>
            </p:nvSpPr>
            <p:spPr bwMode="auto">
              <a:xfrm flipV="1">
                <a:off x="3353" y="2166"/>
                <a:ext cx="17" cy="18"/>
              </a:xfrm>
              <a:prstGeom prst="line">
                <a:avLst/>
              </a:prstGeom>
              <a:noFill/>
              <a:ln w="11113">
                <a:solidFill>
                  <a:srgbClr val="800080"/>
                </a:solidFill>
                <a:round/>
                <a:headEnd/>
                <a:tailEnd/>
              </a:ln>
            </p:spPr>
            <p:txBody>
              <a:bodyPr/>
              <a:lstStyle/>
              <a:p>
                <a:endParaRPr lang="en-GB"/>
              </a:p>
            </p:txBody>
          </p:sp>
          <p:sp>
            <p:nvSpPr>
              <p:cNvPr id="34114" name="Line 1492"/>
              <p:cNvSpPr>
                <a:spLocks noChangeShapeType="1"/>
              </p:cNvSpPr>
              <p:nvPr/>
            </p:nvSpPr>
            <p:spPr bwMode="auto">
              <a:xfrm flipV="1">
                <a:off x="3353" y="2166"/>
                <a:ext cx="0" cy="18"/>
              </a:xfrm>
              <a:prstGeom prst="line">
                <a:avLst/>
              </a:prstGeom>
              <a:noFill/>
              <a:ln w="11113">
                <a:solidFill>
                  <a:srgbClr val="800080"/>
                </a:solidFill>
                <a:round/>
                <a:headEnd/>
                <a:tailEnd/>
              </a:ln>
            </p:spPr>
            <p:txBody>
              <a:bodyPr/>
              <a:lstStyle/>
              <a:p>
                <a:endParaRPr lang="en-GB"/>
              </a:p>
            </p:txBody>
          </p:sp>
          <p:sp>
            <p:nvSpPr>
              <p:cNvPr id="34115" name="Line 1493"/>
              <p:cNvSpPr>
                <a:spLocks noChangeShapeType="1"/>
              </p:cNvSpPr>
              <p:nvPr/>
            </p:nvSpPr>
            <p:spPr bwMode="auto">
              <a:xfrm>
                <a:off x="3353" y="2184"/>
                <a:ext cx="0" cy="17"/>
              </a:xfrm>
              <a:prstGeom prst="line">
                <a:avLst/>
              </a:prstGeom>
              <a:noFill/>
              <a:ln w="11113">
                <a:solidFill>
                  <a:srgbClr val="800080"/>
                </a:solidFill>
                <a:round/>
                <a:headEnd/>
                <a:tailEnd/>
              </a:ln>
            </p:spPr>
            <p:txBody>
              <a:bodyPr/>
              <a:lstStyle/>
              <a:p>
                <a:endParaRPr lang="en-GB"/>
              </a:p>
            </p:txBody>
          </p:sp>
          <p:sp>
            <p:nvSpPr>
              <p:cNvPr id="34116" name="Rectangle 1494"/>
              <p:cNvSpPr>
                <a:spLocks noChangeArrowheads="1"/>
              </p:cNvSpPr>
              <p:nvPr/>
            </p:nvSpPr>
            <p:spPr bwMode="auto">
              <a:xfrm>
                <a:off x="3438" y="2154"/>
                <a:ext cx="40" cy="40"/>
              </a:xfrm>
              <a:prstGeom prst="rect">
                <a:avLst/>
              </a:prstGeom>
              <a:noFill/>
              <a:ln w="9525">
                <a:noFill/>
                <a:miter lim="800000"/>
                <a:headEnd/>
                <a:tailEnd/>
              </a:ln>
            </p:spPr>
            <p:txBody>
              <a:bodyPr/>
              <a:lstStyle/>
              <a:p>
                <a:endParaRPr lang="en-US"/>
              </a:p>
            </p:txBody>
          </p:sp>
          <p:sp>
            <p:nvSpPr>
              <p:cNvPr id="34117" name="Line 1495"/>
              <p:cNvSpPr>
                <a:spLocks noChangeShapeType="1"/>
              </p:cNvSpPr>
              <p:nvPr/>
            </p:nvSpPr>
            <p:spPr bwMode="auto">
              <a:xfrm flipH="1" flipV="1">
                <a:off x="3440" y="2156"/>
                <a:ext cx="17" cy="17"/>
              </a:xfrm>
              <a:prstGeom prst="line">
                <a:avLst/>
              </a:prstGeom>
              <a:noFill/>
              <a:ln w="11113">
                <a:solidFill>
                  <a:srgbClr val="800080"/>
                </a:solidFill>
                <a:round/>
                <a:headEnd/>
                <a:tailEnd/>
              </a:ln>
            </p:spPr>
            <p:txBody>
              <a:bodyPr/>
              <a:lstStyle/>
              <a:p>
                <a:endParaRPr lang="en-GB"/>
              </a:p>
            </p:txBody>
          </p:sp>
          <p:sp>
            <p:nvSpPr>
              <p:cNvPr id="34118" name="Line 1496"/>
              <p:cNvSpPr>
                <a:spLocks noChangeShapeType="1"/>
              </p:cNvSpPr>
              <p:nvPr/>
            </p:nvSpPr>
            <p:spPr bwMode="auto">
              <a:xfrm>
                <a:off x="3457" y="2173"/>
                <a:ext cx="18" cy="18"/>
              </a:xfrm>
              <a:prstGeom prst="line">
                <a:avLst/>
              </a:prstGeom>
              <a:noFill/>
              <a:ln w="11113">
                <a:solidFill>
                  <a:srgbClr val="800080"/>
                </a:solidFill>
                <a:round/>
                <a:headEnd/>
                <a:tailEnd/>
              </a:ln>
            </p:spPr>
            <p:txBody>
              <a:bodyPr/>
              <a:lstStyle/>
              <a:p>
                <a:endParaRPr lang="en-GB"/>
              </a:p>
            </p:txBody>
          </p:sp>
          <p:sp>
            <p:nvSpPr>
              <p:cNvPr id="34119" name="Line 1497"/>
              <p:cNvSpPr>
                <a:spLocks noChangeShapeType="1"/>
              </p:cNvSpPr>
              <p:nvPr/>
            </p:nvSpPr>
            <p:spPr bwMode="auto">
              <a:xfrm flipH="1">
                <a:off x="3440" y="2173"/>
                <a:ext cx="17" cy="18"/>
              </a:xfrm>
              <a:prstGeom prst="line">
                <a:avLst/>
              </a:prstGeom>
              <a:noFill/>
              <a:ln w="11113">
                <a:solidFill>
                  <a:srgbClr val="800080"/>
                </a:solidFill>
                <a:round/>
                <a:headEnd/>
                <a:tailEnd/>
              </a:ln>
            </p:spPr>
            <p:txBody>
              <a:bodyPr/>
              <a:lstStyle/>
              <a:p>
                <a:endParaRPr lang="en-GB"/>
              </a:p>
            </p:txBody>
          </p:sp>
          <p:sp>
            <p:nvSpPr>
              <p:cNvPr id="34120" name="Line 1498"/>
              <p:cNvSpPr>
                <a:spLocks noChangeShapeType="1"/>
              </p:cNvSpPr>
              <p:nvPr/>
            </p:nvSpPr>
            <p:spPr bwMode="auto">
              <a:xfrm flipV="1">
                <a:off x="3457" y="2156"/>
                <a:ext cx="18" cy="17"/>
              </a:xfrm>
              <a:prstGeom prst="line">
                <a:avLst/>
              </a:prstGeom>
              <a:noFill/>
              <a:ln w="11113">
                <a:solidFill>
                  <a:srgbClr val="800080"/>
                </a:solidFill>
                <a:round/>
                <a:headEnd/>
                <a:tailEnd/>
              </a:ln>
            </p:spPr>
            <p:txBody>
              <a:bodyPr/>
              <a:lstStyle/>
              <a:p>
                <a:endParaRPr lang="en-GB"/>
              </a:p>
            </p:txBody>
          </p:sp>
          <p:sp>
            <p:nvSpPr>
              <p:cNvPr id="34121" name="Line 1499"/>
              <p:cNvSpPr>
                <a:spLocks noChangeShapeType="1"/>
              </p:cNvSpPr>
              <p:nvPr/>
            </p:nvSpPr>
            <p:spPr bwMode="auto">
              <a:xfrm flipV="1">
                <a:off x="3457" y="2156"/>
                <a:ext cx="0" cy="17"/>
              </a:xfrm>
              <a:prstGeom prst="line">
                <a:avLst/>
              </a:prstGeom>
              <a:noFill/>
              <a:ln w="11113">
                <a:solidFill>
                  <a:srgbClr val="800080"/>
                </a:solidFill>
                <a:round/>
                <a:headEnd/>
                <a:tailEnd/>
              </a:ln>
            </p:spPr>
            <p:txBody>
              <a:bodyPr/>
              <a:lstStyle/>
              <a:p>
                <a:endParaRPr lang="en-GB"/>
              </a:p>
            </p:txBody>
          </p:sp>
          <p:sp>
            <p:nvSpPr>
              <p:cNvPr id="34122" name="Line 1500"/>
              <p:cNvSpPr>
                <a:spLocks noChangeShapeType="1"/>
              </p:cNvSpPr>
              <p:nvPr/>
            </p:nvSpPr>
            <p:spPr bwMode="auto">
              <a:xfrm>
                <a:off x="3457" y="2173"/>
                <a:ext cx="0" cy="18"/>
              </a:xfrm>
              <a:prstGeom prst="line">
                <a:avLst/>
              </a:prstGeom>
              <a:noFill/>
              <a:ln w="11113">
                <a:solidFill>
                  <a:srgbClr val="800080"/>
                </a:solidFill>
                <a:round/>
                <a:headEnd/>
                <a:tailEnd/>
              </a:ln>
            </p:spPr>
            <p:txBody>
              <a:bodyPr/>
              <a:lstStyle/>
              <a:p>
                <a:endParaRPr lang="en-GB"/>
              </a:p>
            </p:txBody>
          </p:sp>
          <p:sp>
            <p:nvSpPr>
              <p:cNvPr id="34123" name="Rectangle 1501"/>
              <p:cNvSpPr>
                <a:spLocks noChangeArrowheads="1"/>
              </p:cNvSpPr>
              <p:nvPr/>
            </p:nvSpPr>
            <p:spPr bwMode="auto">
              <a:xfrm>
                <a:off x="3542" y="2124"/>
                <a:ext cx="40" cy="40"/>
              </a:xfrm>
              <a:prstGeom prst="rect">
                <a:avLst/>
              </a:prstGeom>
              <a:noFill/>
              <a:ln w="9525">
                <a:noFill/>
                <a:miter lim="800000"/>
                <a:headEnd/>
                <a:tailEnd/>
              </a:ln>
            </p:spPr>
            <p:txBody>
              <a:bodyPr/>
              <a:lstStyle/>
              <a:p>
                <a:endParaRPr lang="en-US"/>
              </a:p>
            </p:txBody>
          </p:sp>
          <p:sp>
            <p:nvSpPr>
              <p:cNvPr id="34124" name="Line 1502"/>
              <p:cNvSpPr>
                <a:spLocks noChangeShapeType="1"/>
              </p:cNvSpPr>
              <p:nvPr/>
            </p:nvSpPr>
            <p:spPr bwMode="auto">
              <a:xfrm flipH="1" flipV="1">
                <a:off x="3544" y="2126"/>
                <a:ext cx="18" cy="18"/>
              </a:xfrm>
              <a:prstGeom prst="line">
                <a:avLst/>
              </a:prstGeom>
              <a:noFill/>
              <a:ln w="11113">
                <a:solidFill>
                  <a:srgbClr val="800080"/>
                </a:solidFill>
                <a:round/>
                <a:headEnd/>
                <a:tailEnd/>
              </a:ln>
            </p:spPr>
            <p:txBody>
              <a:bodyPr/>
              <a:lstStyle/>
              <a:p>
                <a:endParaRPr lang="en-GB"/>
              </a:p>
            </p:txBody>
          </p:sp>
          <p:sp>
            <p:nvSpPr>
              <p:cNvPr id="34125" name="Line 1503"/>
              <p:cNvSpPr>
                <a:spLocks noChangeShapeType="1"/>
              </p:cNvSpPr>
              <p:nvPr/>
            </p:nvSpPr>
            <p:spPr bwMode="auto">
              <a:xfrm>
                <a:off x="3562" y="2144"/>
                <a:ext cx="17" cy="17"/>
              </a:xfrm>
              <a:prstGeom prst="line">
                <a:avLst/>
              </a:prstGeom>
              <a:noFill/>
              <a:ln w="11113">
                <a:solidFill>
                  <a:srgbClr val="800080"/>
                </a:solidFill>
                <a:round/>
                <a:headEnd/>
                <a:tailEnd/>
              </a:ln>
            </p:spPr>
            <p:txBody>
              <a:bodyPr/>
              <a:lstStyle/>
              <a:p>
                <a:endParaRPr lang="en-GB"/>
              </a:p>
            </p:txBody>
          </p:sp>
          <p:sp>
            <p:nvSpPr>
              <p:cNvPr id="34126" name="Line 1504"/>
              <p:cNvSpPr>
                <a:spLocks noChangeShapeType="1"/>
              </p:cNvSpPr>
              <p:nvPr/>
            </p:nvSpPr>
            <p:spPr bwMode="auto">
              <a:xfrm flipH="1">
                <a:off x="3544" y="2144"/>
                <a:ext cx="18" cy="17"/>
              </a:xfrm>
              <a:prstGeom prst="line">
                <a:avLst/>
              </a:prstGeom>
              <a:noFill/>
              <a:ln w="11113">
                <a:solidFill>
                  <a:srgbClr val="800080"/>
                </a:solidFill>
                <a:round/>
                <a:headEnd/>
                <a:tailEnd/>
              </a:ln>
            </p:spPr>
            <p:txBody>
              <a:bodyPr/>
              <a:lstStyle/>
              <a:p>
                <a:endParaRPr lang="en-GB"/>
              </a:p>
            </p:txBody>
          </p:sp>
          <p:sp>
            <p:nvSpPr>
              <p:cNvPr id="34127" name="Line 1505"/>
              <p:cNvSpPr>
                <a:spLocks noChangeShapeType="1"/>
              </p:cNvSpPr>
              <p:nvPr/>
            </p:nvSpPr>
            <p:spPr bwMode="auto">
              <a:xfrm flipV="1">
                <a:off x="3562" y="2126"/>
                <a:ext cx="17" cy="18"/>
              </a:xfrm>
              <a:prstGeom prst="line">
                <a:avLst/>
              </a:prstGeom>
              <a:noFill/>
              <a:ln w="11113">
                <a:solidFill>
                  <a:srgbClr val="800080"/>
                </a:solidFill>
                <a:round/>
                <a:headEnd/>
                <a:tailEnd/>
              </a:ln>
            </p:spPr>
            <p:txBody>
              <a:bodyPr/>
              <a:lstStyle/>
              <a:p>
                <a:endParaRPr lang="en-GB"/>
              </a:p>
            </p:txBody>
          </p:sp>
          <p:sp>
            <p:nvSpPr>
              <p:cNvPr id="34128" name="Line 1506"/>
              <p:cNvSpPr>
                <a:spLocks noChangeShapeType="1"/>
              </p:cNvSpPr>
              <p:nvPr/>
            </p:nvSpPr>
            <p:spPr bwMode="auto">
              <a:xfrm flipV="1">
                <a:off x="3562" y="2126"/>
                <a:ext cx="0" cy="18"/>
              </a:xfrm>
              <a:prstGeom prst="line">
                <a:avLst/>
              </a:prstGeom>
              <a:noFill/>
              <a:ln w="11113">
                <a:solidFill>
                  <a:srgbClr val="800080"/>
                </a:solidFill>
                <a:round/>
                <a:headEnd/>
                <a:tailEnd/>
              </a:ln>
            </p:spPr>
            <p:txBody>
              <a:bodyPr/>
              <a:lstStyle/>
              <a:p>
                <a:endParaRPr lang="en-GB"/>
              </a:p>
            </p:txBody>
          </p:sp>
          <p:sp>
            <p:nvSpPr>
              <p:cNvPr id="34129" name="Line 1507"/>
              <p:cNvSpPr>
                <a:spLocks noChangeShapeType="1"/>
              </p:cNvSpPr>
              <p:nvPr/>
            </p:nvSpPr>
            <p:spPr bwMode="auto">
              <a:xfrm>
                <a:off x="3562" y="2144"/>
                <a:ext cx="0" cy="17"/>
              </a:xfrm>
              <a:prstGeom prst="line">
                <a:avLst/>
              </a:prstGeom>
              <a:noFill/>
              <a:ln w="11113">
                <a:solidFill>
                  <a:srgbClr val="800080"/>
                </a:solidFill>
                <a:round/>
                <a:headEnd/>
                <a:tailEnd/>
              </a:ln>
            </p:spPr>
            <p:txBody>
              <a:bodyPr/>
              <a:lstStyle/>
              <a:p>
                <a:endParaRPr lang="en-GB"/>
              </a:p>
            </p:txBody>
          </p:sp>
          <p:sp>
            <p:nvSpPr>
              <p:cNvPr id="34130" name="Rectangle 1508"/>
              <p:cNvSpPr>
                <a:spLocks noChangeArrowheads="1"/>
              </p:cNvSpPr>
              <p:nvPr/>
            </p:nvSpPr>
            <p:spPr bwMode="auto">
              <a:xfrm>
                <a:off x="3647" y="2029"/>
                <a:ext cx="40" cy="40"/>
              </a:xfrm>
              <a:prstGeom prst="rect">
                <a:avLst/>
              </a:prstGeom>
              <a:noFill/>
              <a:ln w="9525">
                <a:noFill/>
                <a:miter lim="800000"/>
                <a:headEnd/>
                <a:tailEnd/>
              </a:ln>
            </p:spPr>
            <p:txBody>
              <a:bodyPr/>
              <a:lstStyle/>
              <a:p>
                <a:endParaRPr lang="en-US"/>
              </a:p>
            </p:txBody>
          </p:sp>
          <p:sp>
            <p:nvSpPr>
              <p:cNvPr id="34131" name="Line 1509"/>
              <p:cNvSpPr>
                <a:spLocks noChangeShapeType="1"/>
              </p:cNvSpPr>
              <p:nvPr/>
            </p:nvSpPr>
            <p:spPr bwMode="auto">
              <a:xfrm flipH="1" flipV="1">
                <a:off x="3649" y="2030"/>
                <a:ext cx="17" cy="18"/>
              </a:xfrm>
              <a:prstGeom prst="line">
                <a:avLst/>
              </a:prstGeom>
              <a:noFill/>
              <a:ln w="11113">
                <a:solidFill>
                  <a:srgbClr val="800080"/>
                </a:solidFill>
                <a:round/>
                <a:headEnd/>
                <a:tailEnd/>
              </a:ln>
            </p:spPr>
            <p:txBody>
              <a:bodyPr/>
              <a:lstStyle/>
              <a:p>
                <a:endParaRPr lang="en-GB"/>
              </a:p>
            </p:txBody>
          </p:sp>
          <p:sp>
            <p:nvSpPr>
              <p:cNvPr id="34132" name="Line 1510"/>
              <p:cNvSpPr>
                <a:spLocks noChangeShapeType="1"/>
              </p:cNvSpPr>
              <p:nvPr/>
            </p:nvSpPr>
            <p:spPr bwMode="auto">
              <a:xfrm>
                <a:off x="3666" y="2048"/>
                <a:ext cx="17" cy="17"/>
              </a:xfrm>
              <a:prstGeom prst="line">
                <a:avLst/>
              </a:prstGeom>
              <a:noFill/>
              <a:ln w="11113">
                <a:solidFill>
                  <a:srgbClr val="800080"/>
                </a:solidFill>
                <a:round/>
                <a:headEnd/>
                <a:tailEnd/>
              </a:ln>
            </p:spPr>
            <p:txBody>
              <a:bodyPr/>
              <a:lstStyle/>
              <a:p>
                <a:endParaRPr lang="en-GB"/>
              </a:p>
            </p:txBody>
          </p:sp>
          <p:sp>
            <p:nvSpPr>
              <p:cNvPr id="34133" name="Line 1511"/>
              <p:cNvSpPr>
                <a:spLocks noChangeShapeType="1"/>
              </p:cNvSpPr>
              <p:nvPr/>
            </p:nvSpPr>
            <p:spPr bwMode="auto">
              <a:xfrm flipH="1">
                <a:off x="3649" y="2048"/>
                <a:ext cx="17" cy="17"/>
              </a:xfrm>
              <a:prstGeom prst="line">
                <a:avLst/>
              </a:prstGeom>
              <a:noFill/>
              <a:ln w="11113">
                <a:solidFill>
                  <a:srgbClr val="800080"/>
                </a:solidFill>
                <a:round/>
                <a:headEnd/>
                <a:tailEnd/>
              </a:ln>
            </p:spPr>
            <p:txBody>
              <a:bodyPr/>
              <a:lstStyle/>
              <a:p>
                <a:endParaRPr lang="en-GB"/>
              </a:p>
            </p:txBody>
          </p:sp>
          <p:sp>
            <p:nvSpPr>
              <p:cNvPr id="34134" name="Line 1512"/>
              <p:cNvSpPr>
                <a:spLocks noChangeShapeType="1"/>
              </p:cNvSpPr>
              <p:nvPr/>
            </p:nvSpPr>
            <p:spPr bwMode="auto">
              <a:xfrm flipV="1">
                <a:off x="3666" y="2030"/>
                <a:ext cx="17" cy="18"/>
              </a:xfrm>
              <a:prstGeom prst="line">
                <a:avLst/>
              </a:prstGeom>
              <a:noFill/>
              <a:ln w="11113">
                <a:solidFill>
                  <a:srgbClr val="800080"/>
                </a:solidFill>
                <a:round/>
                <a:headEnd/>
                <a:tailEnd/>
              </a:ln>
            </p:spPr>
            <p:txBody>
              <a:bodyPr/>
              <a:lstStyle/>
              <a:p>
                <a:endParaRPr lang="en-GB"/>
              </a:p>
            </p:txBody>
          </p:sp>
          <p:sp>
            <p:nvSpPr>
              <p:cNvPr id="34135" name="Line 1513"/>
              <p:cNvSpPr>
                <a:spLocks noChangeShapeType="1"/>
              </p:cNvSpPr>
              <p:nvPr/>
            </p:nvSpPr>
            <p:spPr bwMode="auto">
              <a:xfrm flipV="1">
                <a:off x="3666" y="2030"/>
                <a:ext cx="0" cy="18"/>
              </a:xfrm>
              <a:prstGeom prst="line">
                <a:avLst/>
              </a:prstGeom>
              <a:noFill/>
              <a:ln w="11113">
                <a:solidFill>
                  <a:srgbClr val="800080"/>
                </a:solidFill>
                <a:round/>
                <a:headEnd/>
                <a:tailEnd/>
              </a:ln>
            </p:spPr>
            <p:txBody>
              <a:bodyPr/>
              <a:lstStyle/>
              <a:p>
                <a:endParaRPr lang="en-GB"/>
              </a:p>
            </p:txBody>
          </p:sp>
          <p:sp>
            <p:nvSpPr>
              <p:cNvPr id="34136" name="Line 1514"/>
              <p:cNvSpPr>
                <a:spLocks noChangeShapeType="1"/>
              </p:cNvSpPr>
              <p:nvPr/>
            </p:nvSpPr>
            <p:spPr bwMode="auto">
              <a:xfrm>
                <a:off x="3666" y="2048"/>
                <a:ext cx="0" cy="17"/>
              </a:xfrm>
              <a:prstGeom prst="line">
                <a:avLst/>
              </a:prstGeom>
              <a:noFill/>
              <a:ln w="11113">
                <a:solidFill>
                  <a:srgbClr val="800080"/>
                </a:solidFill>
                <a:round/>
                <a:headEnd/>
                <a:tailEnd/>
              </a:ln>
            </p:spPr>
            <p:txBody>
              <a:bodyPr/>
              <a:lstStyle/>
              <a:p>
                <a:endParaRPr lang="en-GB"/>
              </a:p>
            </p:txBody>
          </p:sp>
          <p:sp>
            <p:nvSpPr>
              <p:cNvPr id="34137" name="Rectangle 1515"/>
              <p:cNvSpPr>
                <a:spLocks noChangeArrowheads="1"/>
              </p:cNvSpPr>
              <p:nvPr/>
            </p:nvSpPr>
            <p:spPr bwMode="auto">
              <a:xfrm>
                <a:off x="3751" y="1945"/>
                <a:ext cx="40" cy="40"/>
              </a:xfrm>
              <a:prstGeom prst="rect">
                <a:avLst/>
              </a:prstGeom>
              <a:noFill/>
              <a:ln w="9525">
                <a:noFill/>
                <a:miter lim="800000"/>
                <a:headEnd/>
                <a:tailEnd/>
              </a:ln>
            </p:spPr>
            <p:txBody>
              <a:bodyPr/>
              <a:lstStyle/>
              <a:p>
                <a:endParaRPr lang="en-US"/>
              </a:p>
            </p:txBody>
          </p:sp>
          <p:sp>
            <p:nvSpPr>
              <p:cNvPr id="34138" name="Line 1516"/>
              <p:cNvSpPr>
                <a:spLocks noChangeShapeType="1"/>
              </p:cNvSpPr>
              <p:nvPr/>
            </p:nvSpPr>
            <p:spPr bwMode="auto">
              <a:xfrm flipH="1" flipV="1">
                <a:off x="3753" y="1947"/>
                <a:ext cx="17" cy="17"/>
              </a:xfrm>
              <a:prstGeom prst="line">
                <a:avLst/>
              </a:prstGeom>
              <a:noFill/>
              <a:ln w="11113">
                <a:solidFill>
                  <a:srgbClr val="800080"/>
                </a:solidFill>
                <a:round/>
                <a:headEnd/>
                <a:tailEnd/>
              </a:ln>
            </p:spPr>
            <p:txBody>
              <a:bodyPr/>
              <a:lstStyle/>
              <a:p>
                <a:endParaRPr lang="en-GB"/>
              </a:p>
            </p:txBody>
          </p:sp>
          <p:sp>
            <p:nvSpPr>
              <p:cNvPr id="34139" name="Line 1517"/>
              <p:cNvSpPr>
                <a:spLocks noChangeShapeType="1"/>
              </p:cNvSpPr>
              <p:nvPr/>
            </p:nvSpPr>
            <p:spPr bwMode="auto">
              <a:xfrm>
                <a:off x="3770" y="1964"/>
                <a:ext cx="18" cy="18"/>
              </a:xfrm>
              <a:prstGeom prst="line">
                <a:avLst/>
              </a:prstGeom>
              <a:noFill/>
              <a:ln w="11113">
                <a:solidFill>
                  <a:srgbClr val="800080"/>
                </a:solidFill>
                <a:round/>
                <a:headEnd/>
                <a:tailEnd/>
              </a:ln>
            </p:spPr>
            <p:txBody>
              <a:bodyPr/>
              <a:lstStyle/>
              <a:p>
                <a:endParaRPr lang="en-GB"/>
              </a:p>
            </p:txBody>
          </p:sp>
        </p:grpSp>
        <p:sp>
          <p:nvSpPr>
            <p:cNvPr id="33804" name="Line 1519"/>
            <p:cNvSpPr>
              <a:spLocks noChangeShapeType="1"/>
            </p:cNvSpPr>
            <p:nvPr/>
          </p:nvSpPr>
          <p:spPr bwMode="auto">
            <a:xfrm flipH="1">
              <a:off x="3753" y="1964"/>
              <a:ext cx="17" cy="18"/>
            </a:xfrm>
            <a:prstGeom prst="line">
              <a:avLst/>
            </a:prstGeom>
            <a:noFill/>
            <a:ln w="11113">
              <a:solidFill>
                <a:srgbClr val="800080"/>
              </a:solidFill>
              <a:round/>
              <a:headEnd/>
              <a:tailEnd/>
            </a:ln>
          </p:spPr>
          <p:txBody>
            <a:bodyPr/>
            <a:lstStyle/>
            <a:p>
              <a:endParaRPr lang="en-GB"/>
            </a:p>
          </p:txBody>
        </p:sp>
        <p:sp>
          <p:nvSpPr>
            <p:cNvPr id="33805" name="Line 1520"/>
            <p:cNvSpPr>
              <a:spLocks noChangeShapeType="1"/>
            </p:cNvSpPr>
            <p:nvPr/>
          </p:nvSpPr>
          <p:spPr bwMode="auto">
            <a:xfrm flipV="1">
              <a:off x="3770" y="1947"/>
              <a:ext cx="18" cy="17"/>
            </a:xfrm>
            <a:prstGeom prst="line">
              <a:avLst/>
            </a:prstGeom>
            <a:noFill/>
            <a:ln w="11113">
              <a:solidFill>
                <a:srgbClr val="800080"/>
              </a:solidFill>
              <a:round/>
              <a:headEnd/>
              <a:tailEnd/>
            </a:ln>
          </p:spPr>
          <p:txBody>
            <a:bodyPr/>
            <a:lstStyle/>
            <a:p>
              <a:endParaRPr lang="en-GB"/>
            </a:p>
          </p:txBody>
        </p:sp>
        <p:sp>
          <p:nvSpPr>
            <p:cNvPr id="33806" name="Line 1521"/>
            <p:cNvSpPr>
              <a:spLocks noChangeShapeType="1"/>
            </p:cNvSpPr>
            <p:nvPr/>
          </p:nvSpPr>
          <p:spPr bwMode="auto">
            <a:xfrm flipV="1">
              <a:off x="3770" y="1947"/>
              <a:ext cx="0" cy="17"/>
            </a:xfrm>
            <a:prstGeom prst="line">
              <a:avLst/>
            </a:prstGeom>
            <a:noFill/>
            <a:ln w="11113">
              <a:solidFill>
                <a:srgbClr val="800080"/>
              </a:solidFill>
              <a:round/>
              <a:headEnd/>
              <a:tailEnd/>
            </a:ln>
          </p:spPr>
          <p:txBody>
            <a:bodyPr/>
            <a:lstStyle/>
            <a:p>
              <a:endParaRPr lang="en-GB"/>
            </a:p>
          </p:txBody>
        </p:sp>
        <p:sp>
          <p:nvSpPr>
            <p:cNvPr id="33807" name="Line 1522"/>
            <p:cNvSpPr>
              <a:spLocks noChangeShapeType="1"/>
            </p:cNvSpPr>
            <p:nvPr/>
          </p:nvSpPr>
          <p:spPr bwMode="auto">
            <a:xfrm>
              <a:off x="3770" y="1964"/>
              <a:ext cx="0" cy="18"/>
            </a:xfrm>
            <a:prstGeom prst="line">
              <a:avLst/>
            </a:prstGeom>
            <a:noFill/>
            <a:ln w="11113">
              <a:solidFill>
                <a:srgbClr val="800080"/>
              </a:solidFill>
              <a:round/>
              <a:headEnd/>
              <a:tailEnd/>
            </a:ln>
          </p:spPr>
          <p:txBody>
            <a:bodyPr/>
            <a:lstStyle/>
            <a:p>
              <a:endParaRPr lang="en-GB"/>
            </a:p>
          </p:txBody>
        </p:sp>
        <p:sp>
          <p:nvSpPr>
            <p:cNvPr id="33808" name="Rectangle 1523"/>
            <p:cNvSpPr>
              <a:spLocks noChangeArrowheads="1"/>
            </p:cNvSpPr>
            <p:nvPr/>
          </p:nvSpPr>
          <p:spPr bwMode="auto">
            <a:xfrm>
              <a:off x="3856" y="1787"/>
              <a:ext cx="40" cy="40"/>
            </a:xfrm>
            <a:prstGeom prst="rect">
              <a:avLst/>
            </a:prstGeom>
            <a:noFill/>
            <a:ln w="9525">
              <a:noFill/>
              <a:miter lim="800000"/>
              <a:headEnd/>
              <a:tailEnd/>
            </a:ln>
          </p:spPr>
          <p:txBody>
            <a:bodyPr/>
            <a:lstStyle/>
            <a:p>
              <a:endParaRPr lang="en-US"/>
            </a:p>
          </p:txBody>
        </p:sp>
        <p:sp>
          <p:nvSpPr>
            <p:cNvPr id="33809" name="Line 1524"/>
            <p:cNvSpPr>
              <a:spLocks noChangeShapeType="1"/>
            </p:cNvSpPr>
            <p:nvPr/>
          </p:nvSpPr>
          <p:spPr bwMode="auto">
            <a:xfrm flipH="1" flipV="1">
              <a:off x="3857" y="1789"/>
              <a:ext cx="18" cy="17"/>
            </a:xfrm>
            <a:prstGeom prst="line">
              <a:avLst/>
            </a:prstGeom>
            <a:noFill/>
            <a:ln w="11113">
              <a:solidFill>
                <a:srgbClr val="800080"/>
              </a:solidFill>
              <a:round/>
              <a:headEnd/>
              <a:tailEnd/>
            </a:ln>
          </p:spPr>
          <p:txBody>
            <a:bodyPr/>
            <a:lstStyle/>
            <a:p>
              <a:endParaRPr lang="en-GB"/>
            </a:p>
          </p:txBody>
        </p:sp>
        <p:sp>
          <p:nvSpPr>
            <p:cNvPr id="33810" name="Line 1525"/>
            <p:cNvSpPr>
              <a:spLocks noChangeShapeType="1"/>
            </p:cNvSpPr>
            <p:nvPr/>
          </p:nvSpPr>
          <p:spPr bwMode="auto">
            <a:xfrm>
              <a:off x="3875" y="1806"/>
              <a:ext cx="17" cy="17"/>
            </a:xfrm>
            <a:prstGeom prst="line">
              <a:avLst/>
            </a:prstGeom>
            <a:noFill/>
            <a:ln w="11113">
              <a:solidFill>
                <a:srgbClr val="800080"/>
              </a:solidFill>
              <a:round/>
              <a:headEnd/>
              <a:tailEnd/>
            </a:ln>
          </p:spPr>
          <p:txBody>
            <a:bodyPr/>
            <a:lstStyle/>
            <a:p>
              <a:endParaRPr lang="en-GB"/>
            </a:p>
          </p:txBody>
        </p:sp>
        <p:sp>
          <p:nvSpPr>
            <p:cNvPr id="33811" name="Line 1526"/>
            <p:cNvSpPr>
              <a:spLocks noChangeShapeType="1"/>
            </p:cNvSpPr>
            <p:nvPr/>
          </p:nvSpPr>
          <p:spPr bwMode="auto">
            <a:xfrm flipH="1">
              <a:off x="3857" y="1806"/>
              <a:ext cx="18" cy="17"/>
            </a:xfrm>
            <a:prstGeom prst="line">
              <a:avLst/>
            </a:prstGeom>
            <a:noFill/>
            <a:ln w="11113">
              <a:solidFill>
                <a:srgbClr val="800080"/>
              </a:solidFill>
              <a:round/>
              <a:headEnd/>
              <a:tailEnd/>
            </a:ln>
          </p:spPr>
          <p:txBody>
            <a:bodyPr/>
            <a:lstStyle/>
            <a:p>
              <a:endParaRPr lang="en-GB"/>
            </a:p>
          </p:txBody>
        </p:sp>
        <p:sp>
          <p:nvSpPr>
            <p:cNvPr id="33812" name="Line 1527"/>
            <p:cNvSpPr>
              <a:spLocks noChangeShapeType="1"/>
            </p:cNvSpPr>
            <p:nvPr/>
          </p:nvSpPr>
          <p:spPr bwMode="auto">
            <a:xfrm flipV="1">
              <a:off x="3875" y="1789"/>
              <a:ext cx="17" cy="17"/>
            </a:xfrm>
            <a:prstGeom prst="line">
              <a:avLst/>
            </a:prstGeom>
            <a:noFill/>
            <a:ln w="11113">
              <a:solidFill>
                <a:srgbClr val="800080"/>
              </a:solidFill>
              <a:round/>
              <a:headEnd/>
              <a:tailEnd/>
            </a:ln>
          </p:spPr>
          <p:txBody>
            <a:bodyPr/>
            <a:lstStyle/>
            <a:p>
              <a:endParaRPr lang="en-GB"/>
            </a:p>
          </p:txBody>
        </p:sp>
        <p:sp>
          <p:nvSpPr>
            <p:cNvPr id="33813" name="Line 1528"/>
            <p:cNvSpPr>
              <a:spLocks noChangeShapeType="1"/>
            </p:cNvSpPr>
            <p:nvPr/>
          </p:nvSpPr>
          <p:spPr bwMode="auto">
            <a:xfrm flipV="1">
              <a:off x="3875" y="1789"/>
              <a:ext cx="0" cy="17"/>
            </a:xfrm>
            <a:prstGeom prst="line">
              <a:avLst/>
            </a:prstGeom>
            <a:noFill/>
            <a:ln w="11113">
              <a:solidFill>
                <a:srgbClr val="800080"/>
              </a:solidFill>
              <a:round/>
              <a:headEnd/>
              <a:tailEnd/>
            </a:ln>
          </p:spPr>
          <p:txBody>
            <a:bodyPr/>
            <a:lstStyle/>
            <a:p>
              <a:endParaRPr lang="en-GB"/>
            </a:p>
          </p:txBody>
        </p:sp>
        <p:sp>
          <p:nvSpPr>
            <p:cNvPr id="33814" name="Line 1529"/>
            <p:cNvSpPr>
              <a:spLocks noChangeShapeType="1"/>
            </p:cNvSpPr>
            <p:nvPr/>
          </p:nvSpPr>
          <p:spPr bwMode="auto">
            <a:xfrm>
              <a:off x="3875" y="1806"/>
              <a:ext cx="0" cy="17"/>
            </a:xfrm>
            <a:prstGeom prst="line">
              <a:avLst/>
            </a:prstGeom>
            <a:noFill/>
            <a:ln w="11113">
              <a:solidFill>
                <a:srgbClr val="800080"/>
              </a:solidFill>
              <a:round/>
              <a:headEnd/>
              <a:tailEnd/>
            </a:ln>
          </p:spPr>
          <p:txBody>
            <a:bodyPr/>
            <a:lstStyle/>
            <a:p>
              <a:endParaRPr lang="en-GB"/>
            </a:p>
          </p:txBody>
        </p:sp>
        <p:sp>
          <p:nvSpPr>
            <p:cNvPr id="33815" name="Rectangle 1530"/>
            <p:cNvSpPr>
              <a:spLocks noChangeArrowheads="1"/>
            </p:cNvSpPr>
            <p:nvPr/>
          </p:nvSpPr>
          <p:spPr bwMode="auto">
            <a:xfrm>
              <a:off x="3960" y="1716"/>
              <a:ext cx="40" cy="40"/>
            </a:xfrm>
            <a:prstGeom prst="rect">
              <a:avLst/>
            </a:prstGeom>
            <a:noFill/>
            <a:ln w="9525">
              <a:noFill/>
              <a:miter lim="800000"/>
              <a:headEnd/>
              <a:tailEnd/>
            </a:ln>
          </p:spPr>
          <p:txBody>
            <a:bodyPr/>
            <a:lstStyle/>
            <a:p>
              <a:endParaRPr lang="en-US"/>
            </a:p>
          </p:txBody>
        </p:sp>
        <p:sp>
          <p:nvSpPr>
            <p:cNvPr id="33816" name="Line 1531"/>
            <p:cNvSpPr>
              <a:spLocks noChangeShapeType="1"/>
            </p:cNvSpPr>
            <p:nvPr/>
          </p:nvSpPr>
          <p:spPr bwMode="auto">
            <a:xfrm flipH="1" flipV="1">
              <a:off x="3962" y="1717"/>
              <a:ext cx="17" cy="18"/>
            </a:xfrm>
            <a:prstGeom prst="line">
              <a:avLst/>
            </a:prstGeom>
            <a:noFill/>
            <a:ln w="11113">
              <a:solidFill>
                <a:srgbClr val="800080"/>
              </a:solidFill>
              <a:round/>
              <a:headEnd/>
              <a:tailEnd/>
            </a:ln>
          </p:spPr>
          <p:txBody>
            <a:bodyPr/>
            <a:lstStyle/>
            <a:p>
              <a:endParaRPr lang="en-GB"/>
            </a:p>
          </p:txBody>
        </p:sp>
        <p:sp>
          <p:nvSpPr>
            <p:cNvPr id="33817" name="Line 1532"/>
            <p:cNvSpPr>
              <a:spLocks noChangeShapeType="1"/>
            </p:cNvSpPr>
            <p:nvPr/>
          </p:nvSpPr>
          <p:spPr bwMode="auto">
            <a:xfrm>
              <a:off x="3979" y="1735"/>
              <a:ext cx="18" cy="17"/>
            </a:xfrm>
            <a:prstGeom prst="line">
              <a:avLst/>
            </a:prstGeom>
            <a:noFill/>
            <a:ln w="11113">
              <a:solidFill>
                <a:srgbClr val="800080"/>
              </a:solidFill>
              <a:round/>
              <a:headEnd/>
              <a:tailEnd/>
            </a:ln>
          </p:spPr>
          <p:txBody>
            <a:bodyPr/>
            <a:lstStyle/>
            <a:p>
              <a:endParaRPr lang="en-GB"/>
            </a:p>
          </p:txBody>
        </p:sp>
        <p:sp>
          <p:nvSpPr>
            <p:cNvPr id="33818" name="Line 1533"/>
            <p:cNvSpPr>
              <a:spLocks noChangeShapeType="1"/>
            </p:cNvSpPr>
            <p:nvPr/>
          </p:nvSpPr>
          <p:spPr bwMode="auto">
            <a:xfrm flipH="1">
              <a:off x="3962" y="1735"/>
              <a:ext cx="17" cy="17"/>
            </a:xfrm>
            <a:prstGeom prst="line">
              <a:avLst/>
            </a:prstGeom>
            <a:noFill/>
            <a:ln w="11113">
              <a:solidFill>
                <a:srgbClr val="800080"/>
              </a:solidFill>
              <a:round/>
              <a:headEnd/>
              <a:tailEnd/>
            </a:ln>
          </p:spPr>
          <p:txBody>
            <a:bodyPr/>
            <a:lstStyle/>
            <a:p>
              <a:endParaRPr lang="en-GB"/>
            </a:p>
          </p:txBody>
        </p:sp>
        <p:sp>
          <p:nvSpPr>
            <p:cNvPr id="33819" name="Line 1534"/>
            <p:cNvSpPr>
              <a:spLocks noChangeShapeType="1"/>
            </p:cNvSpPr>
            <p:nvPr/>
          </p:nvSpPr>
          <p:spPr bwMode="auto">
            <a:xfrm flipV="1">
              <a:off x="3979" y="1717"/>
              <a:ext cx="18" cy="18"/>
            </a:xfrm>
            <a:prstGeom prst="line">
              <a:avLst/>
            </a:prstGeom>
            <a:noFill/>
            <a:ln w="11113">
              <a:solidFill>
                <a:srgbClr val="800080"/>
              </a:solidFill>
              <a:round/>
              <a:headEnd/>
              <a:tailEnd/>
            </a:ln>
          </p:spPr>
          <p:txBody>
            <a:bodyPr/>
            <a:lstStyle/>
            <a:p>
              <a:endParaRPr lang="en-GB"/>
            </a:p>
          </p:txBody>
        </p:sp>
        <p:sp>
          <p:nvSpPr>
            <p:cNvPr id="33820" name="Line 1535"/>
            <p:cNvSpPr>
              <a:spLocks noChangeShapeType="1"/>
            </p:cNvSpPr>
            <p:nvPr/>
          </p:nvSpPr>
          <p:spPr bwMode="auto">
            <a:xfrm flipV="1">
              <a:off x="3979" y="1717"/>
              <a:ext cx="0" cy="18"/>
            </a:xfrm>
            <a:prstGeom prst="line">
              <a:avLst/>
            </a:prstGeom>
            <a:noFill/>
            <a:ln w="11113">
              <a:solidFill>
                <a:srgbClr val="800080"/>
              </a:solidFill>
              <a:round/>
              <a:headEnd/>
              <a:tailEnd/>
            </a:ln>
          </p:spPr>
          <p:txBody>
            <a:bodyPr/>
            <a:lstStyle/>
            <a:p>
              <a:endParaRPr lang="en-GB"/>
            </a:p>
          </p:txBody>
        </p:sp>
        <p:sp>
          <p:nvSpPr>
            <p:cNvPr id="33821" name="Line 1536"/>
            <p:cNvSpPr>
              <a:spLocks noChangeShapeType="1"/>
            </p:cNvSpPr>
            <p:nvPr/>
          </p:nvSpPr>
          <p:spPr bwMode="auto">
            <a:xfrm>
              <a:off x="3979" y="1735"/>
              <a:ext cx="0" cy="17"/>
            </a:xfrm>
            <a:prstGeom prst="line">
              <a:avLst/>
            </a:prstGeom>
            <a:noFill/>
            <a:ln w="11113">
              <a:solidFill>
                <a:srgbClr val="800080"/>
              </a:solidFill>
              <a:round/>
              <a:headEnd/>
              <a:tailEnd/>
            </a:ln>
          </p:spPr>
          <p:txBody>
            <a:bodyPr/>
            <a:lstStyle/>
            <a:p>
              <a:endParaRPr lang="en-GB"/>
            </a:p>
          </p:txBody>
        </p:sp>
        <p:sp>
          <p:nvSpPr>
            <p:cNvPr id="33822" name="Rectangle 1537"/>
            <p:cNvSpPr>
              <a:spLocks noChangeArrowheads="1"/>
            </p:cNvSpPr>
            <p:nvPr/>
          </p:nvSpPr>
          <p:spPr bwMode="auto">
            <a:xfrm>
              <a:off x="4064" y="1608"/>
              <a:ext cx="40" cy="40"/>
            </a:xfrm>
            <a:prstGeom prst="rect">
              <a:avLst/>
            </a:prstGeom>
            <a:noFill/>
            <a:ln w="9525">
              <a:noFill/>
              <a:miter lim="800000"/>
              <a:headEnd/>
              <a:tailEnd/>
            </a:ln>
          </p:spPr>
          <p:txBody>
            <a:bodyPr/>
            <a:lstStyle/>
            <a:p>
              <a:endParaRPr lang="en-US"/>
            </a:p>
          </p:txBody>
        </p:sp>
        <p:sp>
          <p:nvSpPr>
            <p:cNvPr id="33823" name="Line 1538"/>
            <p:cNvSpPr>
              <a:spLocks noChangeShapeType="1"/>
            </p:cNvSpPr>
            <p:nvPr/>
          </p:nvSpPr>
          <p:spPr bwMode="auto">
            <a:xfrm flipH="1" flipV="1">
              <a:off x="4066" y="1609"/>
              <a:ext cx="18" cy="18"/>
            </a:xfrm>
            <a:prstGeom prst="line">
              <a:avLst/>
            </a:prstGeom>
            <a:noFill/>
            <a:ln w="11113">
              <a:solidFill>
                <a:srgbClr val="800080"/>
              </a:solidFill>
              <a:round/>
              <a:headEnd/>
              <a:tailEnd/>
            </a:ln>
          </p:spPr>
          <p:txBody>
            <a:bodyPr/>
            <a:lstStyle/>
            <a:p>
              <a:endParaRPr lang="en-GB"/>
            </a:p>
          </p:txBody>
        </p:sp>
        <p:sp>
          <p:nvSpPr>
            <p:cNvPr id="33824" name="Line 1539"/>
            <p:cNvSpPr>
              <a:spLocks noChangeShapeType="1"/>
            </p:cNvSpPr>
            <p:nvPr/>
          </p:nvSpPr>
          <p:spPr bwMode="auto">
            <a:xfrm>
              <a:off x="4084" y="1627"/>
              <a:ext cx="17" cy="17"/>
            </a:xfrm>
            <a:prstGeom prst="line">
              <a:avLst/>
            </a:prstGeom>
            <a:noFill/>
            <a:ln w="11113">
              <a:solidFill>
                <a:srgbClr val="800080"/>
              </a:solidFill>
              <a:round/>
              <a:headEnd/>
              <a:tailEnd/>
            </a:ln>
          </p:spPr>
          <p:txBody>
            <a:bodyPr/>
            <a:lstStyle/>
            <a:p>
              <a:endParaRPr lang="en-GB"/>
            </a:p>
          </p:txBody>
        </p:sp>
        <p:sp>
          <p:nvSpPr>
            <p:cNvPr id="33825" name="Line 1540"/>
            <p:cNvSpPr>
              <a:spLocks noChangeShapeType="1"/>
            </p:cNvSpPr>
            <p:nvPr/>
          </p:nvSpPr>
          <p:spPr bwMode="auto">
            <a:xfrm flipH="1">
              <a:off x="4066" y="1627"/>
              <a:ext cx="18" cy="17"/>
            </a:xfrm>
            <a:prstGeom prst="line">
              <a:avLst/>
            </a:prstGeom>
            <a:noFill/>
            <a:ln w="11113">
              <a:solidFill>
                <a:srgbClr val="800080"/>
              </a:solidFill>
              <a:round/>
              <a:headEnd/>
              <a:tailEnd/>
            </a:ln>
          </p:spPr>
          <p:txBody>
            <a:bodyPr/>
            <a:lstStyle/>
            <a:p>
              <a:endParaRPr lang="en-GB"/>
            </a:p>
          </p:txBody>
        </p:sp>
        <p:sp>
          <p:nvSpPr>
            <p:cNvPr id="33826" name="Line 1541"/>
            <p:cNvSpPr>
              <a:spLocks noChangeShapeType="1"/>
            </p:cNvSpPr>
            <p:nvPr/>
          </p:nvSpPr>
          <p:spPr bwMode="auto">
            <a:xfrm flipV="1">
              <a:off x="4084" y="1609"/>
              <a:ext cx="17" cy="18"/>
            </a:xfrm>
            <a:prstGeom prst="line">
              <a:avLst/>
            </a:prstGeom>
            <a:noFill/>
            <a:ln w="11113">
              <a:solidFill>
                <a:srgbClr val="800080"/>
              </a:solidFill>
              <a:round/>
              <a:headEnd/>
              <a:tailEnd/>
            </a:ln>
          </p:spPr>
          <p:txBody>
            <a:bodyPr/>
            <a:lstStyle/>
            <a:p>
              <a:endParaRPr lang="en-GB"/>
            </a:p>
          </p:txBody>
        </p:sp>
        <p:sp>
          <p:nvSpPr>
            <p:cNvPr id="33827" name="Line 1542"/>
            <p:cNvSpPr>
              <a:spLocks noChangeShapeType="1"/>
            </p:cNvSpPr>
            <p:nvPr/>
          </p:nvSpPr>
          <p:spPr bwMode="auto">
            <a:xfrm flipV="1">
              <a:off x="4084" y="1609"/>
              <a:ext cx="0" cy="18"/>
            </a:xfrm>
            <a:prstGeom prst="line">
              <a:avLst/>
            </a:prstGeom>
            <a:noFill/>
            <a:ln w="11113">
              <a:solidFill>
                <a:srgbClr val="800080"/>
              </a:solidFill>
              <a:round/>
              <a:headEnd/>
              <a:tailEnd/>
            </a:ln>
          </p:spPr>
          <p:txBody>
            <a:bodyPr/>
            <a:lstStyle/>
            <a:p>
              <a:endParaRPr lang="en-GB"/>
            </a:p>
          </p:txBody>
        </p:sp>
        <p:sp>
          <p:nvSpPr>
            <p:cNvPr id="33828" name="Line 1543"/>
            <p:cNvSpPr>
              <a:spLocks noChangeShapeType="1"/>
            </p:cNvSpPr>
            <p:nvPr/>
          </p:nvSpPr>
          <p:spPr bwMode="auto">
            <a:xfrm>
              <a:off x="4084" y="1627"/>
              <a:ext cx="0" cy="17"/>
            </a:xfrm>
            <a:prstGeom prst="line">
              <a:avLst/>
            </a:prstGeom>
            <a:noFill/>
            <a:ln w="11113">
              <a:solidFill>
                <a:srgbClr val="800080"/>
              </a:solidFill>
              <a:round/>
              <a:headEnd/>
              <a:tailEnd/>
            </a:ln>
          </p:spPr>
          <p:txBody>
            <a:bodyPr/>
            <a:lstStyle/>
            <a:p>
              <a:endParaRPr lang="en-GB"/>
            </a:p>
          </p:txBody>
        </p:sp>
        <p:sp>
          <p:nvSpPr>
            <p:cNvPr id="33829" name="Rectangle 1544"/>
            <p:cNvSpPr>
              <a:spLocks noChangeArrowheads="1"/>
            </p:cNvSpPr>
            <p:nvPr/>
          </p:nvSpPr>
          <p:spPr bwMode="auto">
            <a:xfrm>
              <a:off x="4169" y="1510"/>
              <a:ext cx="40" cy="40"/>
            </a:xfrm>
            <a:prstGeom prst="rect">
              <a:avLst/>
            </a:prstGeom>
            <a:noFill/>
            <a:ln w="9525">
              <a:noFill/>
              <a:miter lim="800000"/>
              <a:headEnd/>
              <a:tailEnd/>
            </a:ln>
          </p:spPr>
          <p:txBody>
            <a:bodyPr/>
            <a:lstStyle/>
            <a:p>
              <a:endParaRPr lang="en-US"/>
            </a:p>
          </p:txBody>
        </p:sp>
        <p:sp>
          <p:nvSpPr>
            <p:cNvPr id="33830" name="Line 1545"/>
            <p:cNvSpPr>
              <a:spLocks noChangeShapeType="1"/>
            </p:cNvSpPr>
            <p:nvPr/>
          </p:nvSpPr>
          <p:spPr bwMode="auto">
            <a:xfrm flipH="1" flipV="1">
              <a:off x="4171" y="1512"/>
              <a:ext cx="17" cy="17"/>
            </a:xfrm>
            <a:prstGeom prst="line">
              <a:avLst/>
            </a:prstGeom>
            <a:noFill/>
            <a:ln w="11113">
              <a:solidFill>
                <a:srgbClr val="800080"/>
              </a:solidFill>
              <a:round/>
              <a:headEnd/>
              <a:tailEnd/>
            </a:ln>
          </p:spPr>
          <p:txBody>
            <a:bodyPr/>
            <a:lstStyle/>
            <a:p>
              <a:endParaRPr lang="en-GB"/>
            </a:p>
          </p:txBody>
        </p:sp>
        <p:sp>
          <p:nvSpPr>
            <p:cNvPr id="33831" name="Line 1546"/>
            <p:cNvSpPr>
              <a:spLocks noChangeShapeType="1"/>
            </p:cNvSpPr>
            <p:nvPr/>
          </p:nvSpPr>
          <p:spPr bwMode="auto">
            <a:xfrm>
              <a:off x="4188" y="1529"/>
              <a:ext cx="17" cy="18"/>
            </a:xfrm>
            <a:prstGeom prst="line">
              <a:avLst/>
            </a:prstGeom>
            <a:noFill/>
            <a:ln w="11113">
              <a:solidFill>
                <a:srgbClr val="800080"/>
              </a:solidFill>
              <a:round/>
              <a:headEnd/>
              <a:tailEnd/>
            </a:ln>
          </p:spPr>
          <p:txBody>
            <a:bodyPr/>
            <a:lstStyle/>
            <a:p>
              <a:endParaRPr lang="en-GB"/>
            </a:p>
          </p:txBody>
        </p:sp>
        <p:sp>
          <p:nvSpPr>
            <p:cNvPr id="33832" name="Line 1547"/>
            <p:cNvSpPr>
              <a:spLocks noChangeShapeType="1"/>
            </p:cNvSpPr>
            <p:nvPr/>
          </p:nvSpPr>
          <p:spPr bwMode="auto">
            <a:xfrm flipH="1">
              <a:off x="4171" y="1529"/>
              <a:ext cx="17" cy="18"/>
            </a:xfrm>
            <a:prstGeom prst="line">
              <a:avLst/>
            </a:prstGeom>
            <a:noFill/>
            <a:ln w="11113">
              <a:solidFill>
                <a:srgbClr val="800080"/>
              </a:solidFill>
              <a:round/>
              <a:headEnd/>
              <a:tailEnd/>
            </a:ln>
          </p:spPr>
          <p:txBody>
            <a:bodyPr/>
            <a:lstStyle/>
            <a:p>
              <a:endParaRPr lang="en-GB"/>
            </a:p>
          </p:txBody>
        </p:sp>
        <p:sp>
          <p:nvSpPr>
            <p:cNvPr id="33833" name="Line 1548"/>
            <p:cNvSpPr>
              <a:spLocks noChangeShapeType="1"/>
            </p:cNvSpPr>
            <p:nvPr/>
          </p:nvSpPr>
          <p:spPr bwMode="auto">
            <a:xfrm flipV="1">
              <a:off x="4188" y="1512"/>
              <a:ext cx="17" cy="17"/>
            </a:xfrm>
            <a:prstGeom prst="line">
              <a:avLst/>
            </a:prstGeom>
            <a:noFill/>
            <a:ln w="11113">
              <a:solidFill>
                <a:srgbClr val="800080"/>
              </a:solidFill>
              <a:round/>
              <a:headEnd/>
              <a:tailEnd/>
            </a:ln>
          </p:spPr>
          <p:txBody>
            <a:bodyPr/>
            <a:lstStyle/>
            <a:p>
              <a:endParaRPr lang="en-GB"/>
            </a:p>
          </p:txBody>
        </p:sp>
        <p:sp>
          <p:nvSpPr>
            <p:cNvPr id="33834" name="Line 1549"/>
            <p:cNvSpPr>
              <a:spLocks noChangeShapeType="1"/>
            </p:cNvSpPr>
            <p:nvPr/>
          </p:nvSpPr>
          <p:spPr bwMode="auto">
            <a:xfrm flipV="1">
              <a:off x="4188" y="1512"/>
              <a:ext cx="0" cy="17"/>
            </a:xfrm>
            <a:prstGeom prst="line">
              <a:avLst/>
            </a:prstGeom>
            <a:noFill/>
            <a:ln w="11113">
              <a:solidFill>
                <a:srgbClr val="800080"/>
              </a:solidFill>
              <a:round/>
              <a:headEnd/>
              <a:tailEnd/>
            </a:ln>
          </p:spPr>
          <p:txBody>
            <a:bodyPr/>
            <a:lstStyle/>
            <a:p>
              <a:endParaRPr lang="en-GB"/>
            </a:p>
          </p:txBody>
        </p:sp>
        <p:sp>
          <p:nvSpPr>
            <p:cNvPr id="33835" name="Line 1550"/>
            <p:cNvSpPr>
              <a:spLocks noChangeShapeType="1"/>
            </p:cNvSpPr>
            <p:nvPr/>
          </p:nvSpPr>
          <p:spPr bwMode="auto">
            <a:xfrm>
              <a:off x="4188" y="1529"/>
              <a:ext cx="0" cy="18"/>
            </a:xfrm>
            <a:prstGeom prst="line">
              <a:avLst/>
            </a:prstGeom>
            <a:noFill/>
            <a:ln w="11113">
              <a:solidFill>
                <a:srgbClr val="800080"/>
              </a:solidFill>
              <a:round/>
              <a:headEnd/>
              <a:tailEnd/>
            </a:ln>
          </p:spPr>
          <p:txBody>
            <a:bodyPr/>
            <a:lstStyle/>
            <a:p>
              <a:endParaRPr lang="en-GB"/>
            </a:p>
          </p:txBody>
        </p:sp>
        <p:sp>
          <p:nvSpPr>
            <p:cNvPr id="33836" name="Rectangle 1551"/>
            <p:cNvSpPr>
              <a:spLocks noChangeArrowheads="1"/>
            </p:cNvSpPr>
            <p:nvPr/>
          </p:nvSpPr>
          <p:spPr bwMode="auto">
            <a:xfrm>
              <a:off x="4273" y="1301"/>
              <a:ext cx="40" cy="40"/>
            </a:xfrm>
            <a:prstGeom prst="rect">
              <a:avLst/>
            </a:prstGeom>
            <a:noFill/>
            <a:ln w="9525">
              <a:noFill/>
              <a:miter lim="800000"/>
              <a:headEnd/>
              <a:tailEnd/>
            </a:ln>
          </p:spPr>
          <p:txBody>
            <a:bodyPr/>
            <a:lstStyle/>
            <a:p>
              <a:endParaRPr lang="en-US"/>
            </a:p>
          </p:txBody>
        </p:sp>
        <p:sp>
          <p:nvSpPr>
            <p:cNvPr id="33837" name="Line 1552"/>
            <p:cNvSpPr>
              <a:spLocks noChangeShapeType="1"/>
            </p:cNvSpPr>
            <p:nvPr/>
          </p:nvSpPr>
          <p:spPr bwMode="auto">
            <a:xfrm flipH="1" flipV="1">
              <a:off x="4275" y="1303"/>
              <a:ext cx="17" cy="18"/>
            </a:xfrm>
            <a:prstGeom prst="line">
              <a:avLst/>
            </a:prstGeom>
            <a:noFill/>
            <a:ln w="11113">
              <a:solidFill>
                <a:srgbClr val="800080"/>
              </a:solidFill>
              <a:round/>
              <a:headEnd/>
              <a:tailEnd/>
            </a:ln>
          </p:spPr>
          <p:txBody>
            <a:bodyPr/>
            <a:lstStyle/>
            <a:p>
              <a:endParaRPr lang="en-GB"/>
            </a:p>
          </p:txBody>
        </p:sp>
        <p:sp>
          <p:nvSpPr>
            <p:cNvPr id="33838" name="Line 1553"/>
            <p:cNvSpPr>
              <a:spLocks noChangeShapeType="1"/>
            </p:cNvSpPr>
            <p:nvPr/>
          </p:nvSpPr>
          <p:spPr bwMode="auto">
            <a:xfrm>
              <a:off x="4292" y="1321"/>
              <a:ext cx="18" cy="17"/>
            </a:xfrm>
            <a:prstGeom prst="line">
              <a:avLst/>
            </a:prstGeom>
            <a:noFill/>
            <a:ln w="11113">
              <a:solidFill>
                <a:srgbClr val="800080"/>
              </a:solidFill>
              <a:round/>
              <a:headEnd/>
              <a:tailEnd/>
            </a:ln>
          </p:spPr>
          <p:txBody>
            <a:bodyPr/>
            <a:lstStyle/>
            <a:p>
              <a:endParaRPr lang="en-GB"/>
            </a:p>
          </p:txBody>
        </p:sp>
        <p:sp>
          <p:nvSpPr>
            <p:cNvPr id="33839" name="Line 1554"/>
            <p:cNvSpPr>
              <a:spLocks noChangeShapeType="1"/>
            </p:cNvSpPr>
            <p:nvPr/>
          </p:nvSpPr>
          <p:spPr bwMode="auto">
            <a:xfrm flipH="1">
              <a:off x="4275" y="1321"/>
              <a:ext cx="17" cy="17"/>
            </a:xfrm>
            <a:prstGeom prst="line">
              <a:avLst/>
            </a:prstGeom>
            <a:noFill/>
            <a:ln w="11113">
              <a:solidFill>
                <a:srgbClr val="800080"/>
              </a:solidFill>
              <a:round/>
              <a:headEnd/>
              <a:tailEnd/>
            </a:ln>
          </p:spPr>
          <p:txBody>
            <a:bodyPr/>
            <a:lstStyle/>
            <a:p>
              <a:endParaRPr lang="en-GB"/>
            </a:p>
          </p:txBody>
        </p:sp>
        <p:sp>
          <p:nvSpPr>
            <p:cNvPr id="33840" name="Line 1555"/>
            <p:cNvSpPr>
              <a:spLocks noChangeShapeType="1"/>
            </p:cNvSpPr>
            <p:nvPr/>
          </p:nvSpPr>
          <p:spPr bwMode="auto">
            <a:xfrm flipV="1">
              <a:off x="4292" y="1303"/>
              <a:ext cx="18" cy="18"/>
            </a:xfrm>
            <a:prstGeom prst="line">
              <a:avLst/>
            </a:prstGeom>
            <a:noFill/>
            <a:ln w="11113">
              <a:solidFill>
                <a:srgbClr val="800080"/>
              </a:solidFill>
              <a:round/>
              <a:headEnd/>
              <a:tailEnd/>
            </a:ln>
          </p:spPr>
          <p:txBody>
            <a:bodyPr/>
            <a:lstStyle/>
            <a:p>
              <a:endParaRPr lang="en-GB"/>
            </a:p>
          </p:txBody>
        </p:sp>
        <p:sp>
          <p:nvSpPr>
            <p:cNvPr id="33841" name="Line 1556"/>
            <p:cNvSpPr>
              <a:spLocks noChangeShapeType="1"/>
            </p:cNvSpPr>
            <p:nvPr/>
          </p:nvSpPr>
          <p:spPr bwMode="auto">
            <a:xfrm flipV="1">
              <a:off x="4292" y="1303"/>
              <a:ext cx="0" cy="18"/>
            </a:xfrm>
            <a:prstGeom prst="line">
              <a:avLst/>
            </a:prstGeom>
            <a:noFill/>
            <a:ln w="11113">
              <a:solidFill>
                <a:srgbClr val="800080"/>
              </a:solidFill>
              <a:round/>
              <a:headEnd/>
              <a:tailEnd/>
            </a:ln>
          </p:spPr>
          <p:txBody>
            <a:bodyPr/>
            <a:lstStyle/>
            <a:p>
              <a:endParaRPr lang="en-GB"/>
            </a:p>
          </p:txBody>
        </p:sp>
        <p:sp>
          <p:nvSpPr>
            <p:cNvPr id="33842" name="Line 1557"/>
            <p:cNvSpPr>
              <a:spLocks noChangeShapeType="1"/>
            </p:cNvSpPr>
            <p:nvPr/>
          </p:nvSpPr>
          <p:spPr bwMode="auto">
            <a:xfrm>
              <a:off x="4292" y="1321"/>
              <a:ext cx="0" cy="17"/>
            </a:xfrm>
            <a:prstGeom prst="line">
              <a:avLst/>
            </a:prstGeom>
            <a:noFill/>
            <a:ln w="11113">
              <a:solidFill>
                <a:srgbClr val="800080"/>
              </a:solidFill>
              <a:round/>
              <a:headEnd/>
              <a:tailEnd/>
            </a:ln>
          </p:spPr>
          <p:txBody>
            <a:bodyPr/>
            <a:lstStyle/>
            <a:p>
              <a:endParaRPr lang="en-GB"/>
            </a:p>
          </p:txBody>
        </p:sp>
        <p:sp>
          <p:nvSpPr>
            <p:cNvPr id="33843" name="Rectangle 1558"/>
            <p:cNvSpPr>
              <a:spLocks noChangeArrowheads="1"/>
            </p:cNvSpPr>
            <p:nvPr/>
          </p:nvSpPr>
          <p:spPr bwMode="auto">
            <a:xfrm>
              <a:off x="4378" y="877"/>
              <a:ext cx="40" cy="40"/>
            </a:xfrm>
            <a:prstGeom prst="rect">
              <a:avLst/>
            </a:prstGeom>
            <a:noFill/>
            <a:ln w="9525">
              <a:noFill/>
              <a:miter lim="800000"/>
              <a:headEnd/>
              <a:tailEnd/>
            </a:ln>
          </p:spPr>
          <p:txBody>
            <a:bodyPr/>
            <a:lstStyle/>
            <a:p>
              <a:endParaRPr lang="en-US"/>
            </a:p>
          </p:txBody>
        </p:sp>
        <p:sp>
          <p:nvSpPr>
            <p:cNvPr id="33844" name="Line 1559"/>
            <p:cNvSpPr>
              <a:spLocks noChangeShapeType="1"/>
            </p:cNvSpPr>
            <p:nvPr/>
          </p:nvSpPr>
          <p:spPr bwMode="auto">
            <a:xfrm flipH="1" flipV="1">
              <a:off x="4379" y="879"/>
              <a:ext cx="18" cy="17"/>
            </a:xfrm>
            <a:prstGeom prst="line">
              <a:avLst/>
            </a:prstGeom>
            <a:noFill/>
            <a:ln w="11113">
              <a:solidFill>
                <a:srgbClr val="800080"/>
              </a:solidFill>
              <a:round/>
              <a:headEnd/>
              <a:tailEnd/>
            </a:ln>
          </p:spPr>
          <p:txBody>
            <a:bodyPr/>
            <a:lstStyle/>
            <a:p>
              <a:endParaRPr lang="en-GB"/>
            </a:p>
          </p:txBody>
        </p:sp>
        <p:sp>
          <p:nvSpPr>
            <p:cNvPr id="33845" name="Line 1560"/>
            <p:cNvSpPr>
              <a:spLocks noChangeShapeType="1"/>
            </p:cNvSpPr>
            <p:nvPr/>
          </p:nvSpPr>
          <p:spPr bwMode="auto">
            <a:xfrm>
              <a:off x="4397" y="896"/>
              <a:ext cx="17" cy="17"/>
            </a:xfrm>
            <a:prstGeom prst="line">
              <a:avLst/>
            </a:prstGeom>
            <a:noFill/>
            <a:ln w="11113">
              <a:solidFill>
                <a:srgbClr val="800080"/>
              </a:solidFill>
              <a:round/>
              <a:headEnd/>
              <a:tailEnd/>
            </a:ln>
          </p:spPr>
          <p:txBody>
            <a:bodyPr/>
            <a:lstStyle/>
            <a:p>
              <a:endParaRPr lang="en-GB"/>
            </a:p>
          </p:txBody>
        </p:sp>
        <p:sp>
          <p:nvSpPr>
            <p:cNvPr id="33846" name="Line 1561"/>
            <p:cNvSpPr>
              <a:spLocks noChangeShapeType="1"/>
            </p:cNvSpPr>
            <p:nvPr/>
          </p:nvSpPr>
          <p:spPr bwMode="auto">
            <a:xfrm flipH="1">
              <a:off x="4379" y="896"/>
              <a:ext cx="18" cy="17"/>
            </a:xfrm>
            <a:prstGeom prst="line">
              <a:avLst/>
            </a:prstGeom>
            <a:noFill/>
            <a:ln w="11113">
              <a:solidFill>
                <a:srgbClr val="800080"/>
              </a:solidFill>
              <a:round/>
              <a:headEnd/>
              <a:tailEnd/>
            </a:ln>
          </p:spPr>
          <p:txBody>
            <a:bodyPr/>
            <a:lstStyle/>
            <a:p>
              <a:endParaRPr lang="en-GB"/>
            </a:p>
          </p:txBody>
        </p:sp>
        <p:sp>
          <p:nvSpPr>
            <p:cNvPr id="33847" name="Line 1562"/>
            <p:cNvSpPr>
              <a:spLocks noChangeShapeType="1"/>
            </p:cNvSpPr>
            <p:nvPr/>
          </p:nvSpPr>
          <p:spPr bwMode="auto">
            <a:xfrm flipV="1">
              <a:off x="4397" y="879"/>
              <a:ext cx="17" cy="17"/>
            </a:xfrm>
            <a:prstGeom prst="line">
              <a:avLst/>
            </a:prstGeom>
            <a:noFill/>
            <a:ln w="11113">
              <a:solidFill>
                <a:srgbClr val="800080"/>
              </a:solidFill>
              <a:round/>
              <a:headEnd/>
              <a:tailEnd/>
            </a:ln>
          </p:spPr>
          <p:txBody>
            <a:bodyPr/>
            <a:lstStyle/>
            <a:p>
              <a:endParaRPr lang="en-GB"/>
            </a:p>
          </p:txBody>
        </p:sp>
        <p:sp>
          <p:nvSpPr>
            <p:cNvPr id="33848" name="Line 1563"/>
            <p:cNvSpPr>
              <a:spLocks noChangeShapeType="1"/>
            </p:cNvSpPr>
            <p:nvPr/>
          </p:nvSpPr>
          <p:spPr bwMode="auto">
            <a:xfrm flipV="1">
              <a:off x="4397" y="879"/>
              <a:ext cx="0" cy="17"/>
            </a:xfrm>
            <a:prstGeom prst="line">
              <a:avLst/>
            </a:prstGeom>
            <a:noFill/>
            <a:ln w="11113">
              <a:solidFill>
                <a:srgbClr val="800080"/>
              </a:solidFill>
              <a:round/>
              <a:headEnd/>
              <a:tailEnd/>
            </a:ln>
          </p:spPr>
          <p:txBody>
            <a:bodyPr/>
            <a:lstStyle/>
            <a:p>
              <a:endParaRPr lang="en-GB"/>
            </a:p>
          </p:txBody>
        </p:sp>
        <p:sp>
          <p:nvSpPr>
            <p:cNvPr id="33849" name="Line 1564"/>
            <p:cNvSpPr>
              <a:spLocks noChangeShapeType="1"/>
            </p:cNvSpPr>
            <p:nvPr/>
          </p:nvSpPr>
          <p:spPr bwMode="auto">
            <a:xfrm>
              <a:off x="4397" y="896"/>
              <a:ext cx="0" cy="17"/>
            </a:xfrm>
            <a:prstGeom prst="line">
              <a:avLst/>
            </a:prstGeom>
            <a:noFill/>
            <a:ln w="11113">
              <a:solidFill>
                <a:srgbClr val="800080"/>
              </a:solidFill>
              <a:round/>
              <a:headEnd/>
              <a:tailEnd/>
            </a:ln>
          </p:spPr>
          <p:txBody>
            <a:bodyPr/>
            <a:lstStyle/>
            <a:p>
              <a:endParaRPr lang="en-GB"/>
            </a:p>
          </p:txBody>
        </p:sp>
        <p:sp>
          <p:nvSpPr>
            <p:cNvPr id="33850" name="Rectangle 1565"/>
            <p:cNvSpPr>
              <a:spLocks noChangeArrowheads="1"/>
            </p:cNvSpPr>
            <p:nvPr/>
          </p:nvSpPr>
          <p:spPr bwMode="auto">
            <a:xfrm>
              <a:off x="4482" y="813"/>
              <a:ext cx="40" cy="40"/>
            </a:xfrm>
            <a:prstGeom prst="rect">
              <a:avLst/>
            </a:prstGeom>
            <a:noFill/>
            <a:ln w="9525">
              <a:noFill/>
              <a:miter lim="800000"/>
              <a:headEnd/>
              <a:tailEnd/>
            </a:ln>
          </p:spPr>
          <p:txBody>
            <a:bodyPr/>
            <a:lstStyle/>
            <a:p>
              <a:endParaRPr lang="en-US"/>
            </a:p>
          </p:txBody>
        </p:sp>
        <p:sp>
          <p:nvSpPr>
            <p:cNvPr id="33851" name="Line 1566"/>
            <p:cNvSpPr>
              <a:spLocks noChangeShapeType="1"/>
            </p:cNvSpPr>
            <p:nvPr/>
          </p:nvSpPr>
          <p:spPr bwMode="auto">
            <a:xfrm flipH="1" flipV="1">
              <a:off x="4484" y="814"/>
              <a:ext cx="17" cy="18"/>
            </a:xfrm>
            <a:prstGeom prst="line">
              <a:avLst/>
            </a:prstGeom>
            <a:noFill/>
            <a:ln w="11113">
              <a:solidFill>
                <a:srgbClr val="800080"/>
              </a:solidFill>
              <a:round/>
              <a:headEnd/>
              <a:tailEnd/>
            </a:ln>
          </p:spPr>
          <p:txBody>
            <a:bodyPr/>
            <a:lstStyle/>
            <a:p>
              <a:endParaRPr lang="en-GB"/>
            </a:p>
          </p:txBody>
        </p:sp>
        <p:sp>
          <p:nvSpPr>
            <p:cNvPr id="33852" name="Line 1567"/>
            <p:cNvSpPr>
              <a:spLocks noChangeShapeType="1"/>
            </p:cNvSpPr>
            <p:nvPr/>
          </p:nvSpPr>
          <p:spPr bwMode="auto">
            <a:xfrm>
              <a:off x="4501" y="832"/>
              <a:ext cx="18" cy="17"/>
            </a:xfrm>
            <a:prstGeom prst="line">
              <a:avLst/>
            </a:prstGeom>
            <a:noFill/>
            <a:ln w="11113">
              <a:solidFill>
                <a:srgbClr val="800080"/>
              </a:solidFill>
              <a:round/>
              <a:headEnd/>
              <a:tailEnd/>
            </a:ln>
          </p:spPr>
          <p:txBody>
            <a:bodyPr/>
            <a:lstStyle/>
            <a:p>
              <a:endParaRPr lang="en-GB"/>
            </a:p>
          </p:txBody>
        </p:sp>
        <p:sp>
          <p:nvSpPr>
            <p:cNvPr id="33853" name="Line 1568"/>
            <p:cNvSpPr>
              <a:spLocks noChangeShapeType="1"/>
            </p:cNvSpPr>
            <p:nvPr/>
          </p:nvSpPr>
          <p:spPr bwMode="auto">
            <a:xfrm flipH="1">
              <a:off x="4484" y="832"/>
              <a:ext cx="17" cy="17"/>
            </a:xfrm>
            <a:prstGeom prst="line">
              <a:avLst/>
            </a:prstGeom>
            <a:noFill/>
            <a:ln w="11113">
              <a:solidFill>
                <a:srgbClr val="800080"/>
              </a:solidFill>
              <a:round/>
              <a:headEnd/>
              <a:tailEnd/>
            </a:ln>
          </p:spPr>
          <p:txBody>
            <a:bodyPr/>
            <a:lstStyle/>
            <a:p>
              <a:endParaRPr lang="en-GB"/>
            </a:p>
          </p:txBody>
        </p:sp>
        <p:sp>
          <p:nvSpPr>
            <p:cNvPr id="33854" name="Line 1569"/>
            <p:cNvSpPr>
              <a:spLocks noChangeShapeType="1"/>
            </p:cNvSpPr>
            <p:nvPr/>
          </p:nvSpPr>
          <p:spPr bwMode="auto">
            <a:xfrm flipV="1">
              <a:off x="4501" y="814"/>
              <a:ext cx="18" cy="18"/>
            </a:xfrm>
            <a:prstGeom prst="line">
              <a:avLst/>
            </a:prstGeom>
            <a:noFill/>
            <a:ln w="11113">
              <a:solidFill>
                <a:srgbClr val="800080"/>
              </a:solidFill>
              <a:round/>
              <a:headEnd/>
              <a:tailEnd/>
            </a:ln>
          </p:spPr>
          <p:txBody>
            <a:bodyPr/>
            <a:lstStyle/>
            <a:p>
              <a:endParaRPr lang="en-GB"/>
            </a:p>
          </p:txBody>
        </p:sp>
        <p:sp>
          <p:nvSpPr>
            <p:cNvPr id="33855" name="Line 1570"/>
            <p:cNvSpPr>
              <a:spLocks noChangeShapeType="1"/>
            </p:cNvSpPr>
            <p:nvPr/>
          </p:nvSpPr>
          <p:spPr bwMode="auto">
            <a:xfrm flipV="1">
              <a:off x="4501" y="814"/>
              <a:ext cx="0" cy="18"/>
            </a:xfrm>
            <a:prstGeom prst="line">
              <a:avLst/>
            </a:prstGeom>
            <a:noFill/>
            <a:ln w="11113">
              <a:solidFill>
                <a:srgbClr val="800080"/>
              </a:solidFill>
              <a:round/>
              <a:headEnd/>
              <a:tailEnd/>
            </a:ln>
          </p:spPr>
          <p:txBody>
            <a:bodyPr/>
            <a:lstStyle/>
            <a:p>
              <a:endParaRPr lang="en-GB"/>
            </a:p>
          </p:txBody>
        </p:sp>
        <p:sp>
          <p:nvSpPr>
            <p:cNvPr id="33856" name="Line 1571"/>
            <p:cNvSpPr>
              <a:spLocks noChangeShapeType="1"/>
            </p:cNvSpPr>
            <p:nvPr/>
          </p:nvSpPr>
          <p:spPr bwMode="auto">
            <a:xfrm>
              <a:off x="4501" y="832"/>
              <a:ext cx="0" cy="17"/>
            </a:xfrm>
            <a:prstGeom prst="line">
              <a:avLst/>
            </a:prstGeom>
            <a:noFill/>
            <a:ln w="11113">
              <a:solidFill>
                <a:srgbClr val="800080"/>
              </a:solidFill>
              <a:round/>
              <a:headEnd/>
              <a:tailEnd/>
            </a:ln>
          </p:spPr>
          <p:txBody>
            <a:bodyPr/>
            <a:lstStyle/>
            <a:p>
              <a:endParaRPr lang="en-GB"/>
            </a:p>
          </p:txBody>
        </p:sp>
        <p:sp>
          <p:nvSpPr>
            <p:cNvPr id="33857" name="Rectangle 1572"/>
            <p:cNvSpPr>
              <a:spLocks noChangeArrowheads="1"/>
            </p:cNvSpPr>
            <p:nvPr/>
          </p:nvSpPr>
          <p:spPr bwMode="auto">
            <a:xfrm>
              <a:off x="4586" y="813"/>
              <a:ext cx="40" cy="40"/>
            </a:xfrm>
            <a:prstGeom prst="rect">
              <a:avLst/>
            </a:prstGeom>
            <a:noFill/>
            <a:ln w="9525">
              <a:noFill/>
              <a:miter lim="800000"/>
              <a:headEnd/>
              <a:tailEnd/>
            </a:ln>
          </p:spPr>
          <p:txBody>
            <a:bodyPr/>
            <a:lstStyle/>
            <a:p>
              <a:endParaRPr lang="en-US"/>
            </a:p>
          </p:txBody>
        </p:sp>
        <p:sp>
          <p:nvSpPr>
            <p:cNvPr id="33858" name="Line 1573"/>
            <p:cNvSpPr>
              <a:spLocks noChangeShapeType="1"/>
            </p:cNvSpPr>
            <p:nvPr/>
          </p:nvSpPr>
          <p:spPr bwMode="auto">
            <a:xfrm flipH="1" flipV="1">
              <a:off x="4588" y="814"/>
              <a:ext cx="18" cy="18"/>
            </a:xfrm>
            <a:prstGeom prst="line">
              <a:avLst/>
            </a:prstGeom>
            <a:noFill/>
            <a:ln w="11113">
              <a:solidFill>
                <a:srgbClr val="800080"/>
              </a:solidFill>
              <a:round/>
              <a:headEnd/>
              <a:tailEnd/>
            </a:ln>
          </p:spPr>
          <p:txBody>
            <a:bodyPr/>
            <a:lstStyle/>
            <a:p>
              <a:endParaRPr lang="en-GB"/>
            </a:p>
          </p:txBody>
        </p:sp>
        <p:sp>
          <p:nvSpPr>
            <p:cNvPr id="33859" name="Line 1574"/>
            <p:cNvSpPr>
              <a:spLocks noChangeShapeType="1"/>
            </p:cNvSpPr>
            <p:nvPr/>
          </p:nvSpPr>
          <p:spPr bwMode="auto">
            <a:xfrm>
              <a:off x="4606" y="832"/>
              <a:ext cx="17" cy="17"/>
            </a:xfrm>
            <a:prstGeom prst="line">
              <a:avLst/>
            </a:prstGeom>
            <a:noFill/>
            <a:ln w="11113">
              <a:solidFill>
                <a:srgbClr val="800080"/>
              </a:solidFill>
              <a:round/>
              <a:headEnd/>
              <a:tailEnd/>
            </a:ln>
          </p:spPr>
          <p:txBody>
            <a:bodyPr/>
            <a:lstStyle/>
            <a:p>
              <a:endParaRPr lang="en-GB"/>
            </a:p>
          </p:txBody>
        </p:sp>
        <p:sp>
          <p:nvSpPr>
            <p:cNvPr id="33860" name="Line 1575"/>
            <p:cNvSpPr>
              <a:spLocks noChangeShapeType="1"/>
            </p:cNvSpPr>
            <p:nvPr/>
          </p:nvSpPr>
          <p:spPr bwMode="auto">
            <a:xfrm flipH="1">
              <a:off x="4588" y="832"/>
              <a:ext cx="18" cy="17"/>
            </a:xfrm>
            <a:prstGeom prst="line">
              <a:avLst/>
            </a:prstGeom>
            <a:noFill/>
            <a:ln w="11113">
              <a:solidFill>
                <a:srgbClr val="800080"/>
              </a:solidFill>
              <a:round/>
              <a:headEnd/>
              <a:tailEnd/>
            </a:ln>
          </p:spPr>
          <p:txBody>
            <a:bodyPr/>
            <a:lstStyle/>
            <a:p>
              <a:endParaRPr lang="en-GB"/>
            </a:p>
          </p:txBody>
        </p:sp>
        <p:sp>
          <p:nvSpPr>
            <p:cNvPr id="33861" name="Line 1576"/>
            <p:cNvSpPr>
              <a:spLocks noChangeShapeType="1"/>
            </p:cNvSpPr>
            <p:nvPr/>
          </p:nvSpPr>
          <p:spPr bwMode="auto">
            <a:xfrm flipV="1">
              <a:off x="4606" y="814"/>
              <a:ext cx="17" cy="18"/>
            </a:xfrm>
            <a:prstGeom prst="line">
              <a:avLst/>
            </a:prstGeom>
            <a:noFill/>
            <a:ln w="11113">
              <a:solidFill>
                <a:srgbClr val="800080"/>
              </a:solidFill>
              <a:round/>
              <a:headEnd/>
              <a:tailEnd/>
            </a:ln>
          </p:spPr>
          <p:txBody>
            <a:bodyPr/>
            <a:lstStyle/>
            <a:p>
              <a:endParaRPr lang="en-GB"/>
            </a:p>
          </p:txBody>
        </p:sp>
        <p:sp>
          <p:nvSpPr>
            <p:cNvPr id="33862" name="Line 1577"/>
            <p:cNvSpPr>
              <a:spLocks noChangeShapeType="1"/>
            </p:cNvSpPr>
            <p:nvPr/>
          </p:nvSpPr>
          <p:spPr bwMode="auto">
            <a:xfrm flipV="1">
              <a:off x="4606" y="814"/>
              <a:ext cx="0" cy="18"/>
            </a:xfrm>
            <a:prstGeom prst="line">
              <a:avLst/>
            </a:prstGeom>
            <a:noFill/>
            <a:ln w="11113">
              <a:solidFill>
                <a:srgbClr val="800080"/>
              </a:solidFill>
              <a:round/>
              <a:headEnd/>
              <a:tailEnd/>
            </a:ln>
          </p:spPr>
          <p:txBody>
            <a:bodyPr/>
            <a:lstStyle/>
            <a:p>
              <a:endParaRPr lang="en-GB"/>
            </a:p>
          </p:txBody>
        </p:sp>
        <p:sp>
          <p:nvSpPr>
            <p:cNvPr id="33863" name="Line 1578"/>
            <p:cNvSpPr>
              <a:spLocks noChangeShapeType="1"/>
            </p:cNvSpPr>
            <p:nvPr/>
          </p:nvSpPr>
          <p:spPr bwMode="auto">
            <a:xfrm>
              <a:off x="4606" y="832"/>
              <a:ext cx="0" cy="17"/>
            </a:xfrm>
            <a:prstGeom prst="line">
              <a:avLst/>
            </a:prstGeom>
            <a:noFill/>
            <a:ln w="11113">
              <a:solidFill>
                <a:srgbClr val="800080"/>
              </a:solidFill>
              <a:round/>
              <a:headEnd/>
              <a:tailEnd/>
            </a:ln>
          </p:spPr>
          <p:txBody>
            <a:bodyPr/>
            <a:lstStyle/>
            <a:p>
              <a:endParaRPr lang="en-GB"/>
            </a:p>
          </p:txBody>
        </p:sp>
        <p:sp>
          <p:nvSpPr>
            <p:cNvPr id="33864" name="Rectangle 1579"/>
            <p:cNvSpPr>
              <a:spLocks noChangeArrowheads="1"/>
            </p:cNvSpPr>
            <p:nvPr/>
          </p:nvSpPr>
          <p:spPr bwMode="auto">
            <a:xfrm>
              <a:off x="2178" y="118"/>
              <a:ext cx="857" cy="107"/>
            </a:xfrm>
            <a:prstGeom prst="rect">
              <a:avLst/>
            </a:prstGeom>
            <a:noFill/>
            <a:ln w="9525">
              <a:noFill/>
              <a:miter lim="800000"/>
              <a:headEnd/>
              <a:tailEnd/>
            </a:ln>
          </p:spPr>
          <p:txBody>
            <a:bodyPr wrap="none" lIns="0" tIns="0" rIns="0" bIns="0">
              <a:spAutoFit/>
            </a:bodyPr>
            <a:lstStyle/>
            <a:p>
              <a:r>
                <a:rPr lang="en-GB" sz="1100" b="1">
                  <a:solidFill>
                    <a:srgbClr val="000000"/>
                  </a:solidFill>
                </a:rPr>
                <a:t>Finished Goods storage</a:t>
              </a:r>
              <a:endParaRPr lang="en-GB"/>
            </a:p>
          </p:txBody>
        </p:sp>
        <p:sp>
          <p:nvSpPr>
            <p:cNvPr id="33865" name="Rectangle 1580"/>
            <p:cNvSpPr>
              <a:spLocks noChangeArrowheads="1"/>
            </p:cNvSpPr>
            <p:nvPr/>
          </p:nvSpPr>
          <p:spPr bwMode="auto">
            <a:xfrm>
              <a:off x="407" y="2836"/>
              <a:ext cx="36" cy="87"/>
            </a:xfrm>
            <a:prstGeom prst="rect">
              <a:avLst/>
            </a:prstGeom>
            <a:noFill/>
            <a:ln w="9525">
              <a:noFill/>
              <a:miter lim="800000"/>
              <a:headEnd/>
              <a:tailEnd/>
            </a:ln>
          </p:spPr>
          <p:txBody>
            <a:bodyPr wrap="none" lIns="0" tIns="0" rIns="0" bIns="0">
              <a:spAutoFit/>
            </a:bodyPr>
            <a:lstStyle/>
            <a:p>
              <a:r>
                <a:rPr lang="en-GB" sz="900">
                  <a:solidFill>
                    <a:srgbClr val="000000"/>
                  </a:solidFill>
                </a:rPr>
                <a:t>0</a:t>
              </a:r>
              <a:endParaRPr lang="en-GB"/>
            </a:p>
          </p:txBody>
        </p:sp>
        <p:sp>
          <p:nvSpPr>
            <p:cNvPr id="33866" name="Rectangle 1581"/>
            <p:cNvSpPr>
              <a:spLocks noChangeArrowheads="1"/>
            </p:cNvSpPr>
            <p:nvPr/>
          </p:nvSpPr>
          <p:spPr bwMode="auto">
            <a:xfrm>
              <a:off x="293" y="2429"/>
              <a:ext cx="145" cy="87"/>
            </a:xfrm>
            <a:prstGeom prst="rect">
              <a:avLst/>
            </a:prstGeom>
            <a:noFill/>
            <a:ln w="9525">
              <a:noFill/>
              <a:miter lim="800000"/>
              <a:headEnd/>
              <a:tailEnd/>
            </a:ln>
          </p:spPr>
          <p:txBody>
            <a:bodyPr wrap="none" lIns="0" tIns="0" rIns="0" bIns="0">
              <a:spAutoFit/>
            </a:bodyPr>
            <a:lstStyle/>
            <a:p>
              <a:r>
                <a:rPr lang="en-GB" sz="900">
                  <a:solidFill>
                    <a:srgbClr val="000000"/>
                  </a:solidFill>
                </a:rPr>
                <a:t>2000</a:t>
              </a:r>
              <a:endParaRPr lang="en-GB"/>
            </a:p>
          </p:txBody>
        </p:sp>
        <p:sp>
          <p:nvSpPr>
            <p:cNvPr id="33867" name="Rectangle 1582"/>
            <p:cNvSpPr>
              <a:spLocks noChangeArrowheads="1"/>
            </p:cNvSpPr>
            <p:nvPr/>
          </p:nvSpPr>
          <p:spPr bwMode="auto">
            <a:xfrm>
              <a:off x="293" y="2020"/>
              <a:ext cx="145" cy="87"/>
            </a:xfrm>
            <a:prstGeom prst="rect">
              <a:avLst/>
            </a:prstGeom>
            <a:noFill/>
            <a:ln w="9525">
              <a:noFill/>
              <a:miter lim="800000"/>
              <a:headEnd/>
              <a:tailEnd/>
            </a:ln>
          </p:spPr>
          <p:txBody>
            <a:bodyPr wrap="none" lIns="0" tIns="0" rIns="0" bIns="0">
              <a:spAutoFit/>
            </a:bodyPr>
            <a:lstStyle/>
            <a:p>
              <a:r>
                <a:rPr lang="en-GB" sz="900">
                  <a:solidFill>
                    <a:srgbClr val="000000"/>
                  </a:solidFill>
                </a:rPr>
                <a:t>4000</a:t>
              </a:r>
              <a:endParaRPr lang="en-GB"/>
            </a:p>
          </p:txBody>
        </p:sp>
        <p:sp>
          <p:nvSpPr>
            <p:cNvPr id="33868" name="Rectangle 1583"/>
            <p:cNvSpPr>
              <a:spLocks noChangeArrowheads="1"/>
            </p:cNvSpPr>
            <p:nvPr/>
          </p:nvSpPr>
          <p:spPr bwMode="auto">
            <a:xfrm>
              <a:off x="293" y="1613"/>
              <a:ext cx="145" cy="87"/>
            </a:xfrm>
            <a:prstGeom prst="rect">
              <a:avLst/>
            </a:prstGeom>
            <a:noFill/>
            <a:ln w="9525">
              <a:noFill/>
              <a:miter lim="800000"/>
              <a:headEnd/>
              <a:tailEnd/>
            </a:ln>
          </p:spPr>
          <p:txBody>
            <a:bodyPr wrap="none" lIns="0" tIns="0" rIns="0" bIns="0">
              <a:spAutoFit/>
            </a:bodyPr>
            <a:lstStyle/>
            <a:p>
              <a:r>
                <a:rPr lang="en-GB" sz="900">
                  <a:solidFill>
                    <a:srgbClr val="000000"/>
                  </a:solidFill>
                </a:rPr>
                <a:t>6000</a:t>
              </a:r>
              <a:endParaRPr lang="en-GB"/>
            </a:p>
          </p:txBody>
        </p:sp>
        <p:sp>
          <p:nvSpPr>
            <p:cNvPr id="33869" name="Rectangle 1584"/>
            <p:cNvSpPr>
              <a:spLocks noChangeArrowheads="1"/>
            </p:cNvSpPr>
            <p:nvPr/>
          </p:nvSpPr>
          <p:spPr bwMode="auto">
            <a:xfrm>
              <a:off x="293" y="1204"/>
              <a:ext cx="145" cy="87"/>
            </a:xfrm>
            <a:prstGeom prst="rect">
              <a:avLst/>
            </a:prstGeom>
            <a:noFill/>
            <a:ln w="9525">
              <a:noFill/>
              <a:miter lim="800000"/>
              <a:headEnd/>
              <a:tailEnd/>
            </a:ln>
          </p:spPr>
          <p:txBody>
            <a:bodyPr wrap="none" lIns="0" tIns="0" rIns="0" bIns="0">
              <a:spAutoFit/>
            </a:bodyPr>
            <a:lstStyle/>
            <a:p>
              <a:r>
                <a:rPr lang="en-GB" sz="900">
                  <a:solidFill>
                    <a:srgbClr val="000000"/>
                  </a:solidFill>
                </a:rPr>
                <a:t>8000</a:t>
              </a:r>
              <a:endParaRPr lang="en-GB"/>
            </a:p>
          </p:txBody>
        </p:sp>
        <p:sp>
          <p:nvSpPr>
            <p:cNvPr id="33870" name="Rectangle 1585"/>
            <p:cNvSpPr>
              <a:spLocks noChangeArrowheads="1"/>
            </p:cNvSpPr>
            <p:nvPr/>
          </p:nvSpPr>
          <p:spPr bwMode="auto">
            <a:xfrm>
              <a:off x="255" y="797"/>
              <a:ext cx="182" cy="87"/>
            </a:xfrm>
            <a:prstGeom prst="rect">
              <a:avLst/>
            </a:prstGeom>
            <a:noFill/>
            <a:ln w="9525">
              <a:noFill/>
              <a:miter lim="800000"/>
              <a:headEnd/>
              <a:tailEnd/>
            </a:ln>
          </p:spPr>
          <p:txBody>
            <a:bodyPr wrap="none" lIns="0" tIns="0" rIns="0" bIns="0">
              <a:spAutoFit/>
            </a:bodyPr>
            <a:lstStyle/>
            <a:p>
              <a:r>
                <a:rPr lang="en-GB" sz="900">
                  <a:solidFill>
                    <a:srgbClr val="000000"/>
                  </a:solidFill>
                </a:rPr>
                <a:t>10000</a:t>
              </a:r>
              <a:endParaRPr lang="en-GB"/>
            </a:p>
          </p:txBody>
        </p:sp>
        <p:sp>
          <p:nvSpPr>
            <p:cNvPr id="33871" name="Rectangle 1586"/>
            <p:cNvSpPr>
              <a:spLocks noChangeArrowheads="1"/>
            </p:cNvSpPr>
            <p:nvPr/>
          </p:nvSpPr>
          <p:spPr bwMode="auto">
            <a:xfrm>
              <a:off x="255" y="388"/>
              <a:ext cx="182" cy="87"/>
            </a:xfrm>
            <a:prstGeom prst="rect">
              <a:avLst/>
            </a:prstGeom>
            <a:noFill/>
            <a:ln w="9525">
              <a:noFill/>
              <a:miter lim="800000"/>
              <a:headEnd/>
              <a:tailEnd/>
            </a:ln>
          </p:spPr>
          <p:txBody>
            <a:bodyPr wrap="none" lIns="0" tIns="0" rIns="0" bIns="0">
              <a:spAutoFit/>
            </a:bodyPr>
            <a:lstStyle/>
            <a:p>
              <a:r>
                <a:rPr lang="en-GB" sz="900">
                  <a:solidFill>
                    <a:srgbClr val="000000"/>
                  </a:solidFill>
                </a:rPr>
                <a:t>12000</a:t>
              </a:r>
              <a:endParaRPr lang="en-GB"/>
            </a:p>
          </p:txBody>
        </p:sp>
        <p:sp>
          <p:nvSpPr>
            <p:cNvPr id="33872" name="Rectangle 1587"/>
            <p:cNvSpPr>
              <a:spLocks noChangeArrowheads="1"/>
            </p:cNvSpPr>
            <p:nvPr/>
          </p:nvSpPr>
          <p:spPr bwMode="auto">
            <a:xfrm>
              <a:off x="536" y="2942"/>
              <a:ext cx="36" cy="87"/>
            </a:xfrm>
            <a:prstGeom prst="rect">
              <a:avLst/>
            </a:prstGeom>
            <a:noFill/>
            <a:ln w="9525">
              <a:noFill/>
              <a:miter lim="800000"/>
              <a:headEnd/>
              <a:tailEnd/>
            </a:ln>
          </p:spPr>
          <p:txBody>
            <a:bodyPr wrap="none" lIns="0" tIns="0" rIns="0" bIns="0">
              <a:spAutoFit/>
            </a:bodyPr>
            <a:lstStyle/>
            <a:p>
              <a:r>
                <a:rPr lang="en-GB" sz="900">
                  <a:solidFill>
                    <a:srgbClr val="000000"/>
                  </a:solidFill>
                </a:rPr>
                <a:t>1</a:t>
              </a:r>
              <a:endParaRPr lang="en-GB"/>
            </a:p>
          </p:txBody>
        </p:sp>
        <p:sp>
          <p:nvSpPr>
            <p:cNvPr id="33873" name="Rectangle 1588"/>
            <p:cNvSpPr>
              <a:spLocks noChangeArrowheads="1"/>
            </p:cNvSpPr>
            <p:nvPr/>
          </p:nvSpPr>
          <p:spPr bwMode="auto">
            <a:xfrm>
              <a:off x="640" y="2942"/>
              <a:ext cx="36" cy="87"/>
            </a:xfrm>
            <a:prstGeom prst="rect">
              <a:avLst/>
            </a:prstGeom>
            <a:noFill/>
            <a:ln w="9525">
              <a:noFill/>
              <a:miter lim="800000"/>
              <a:headEnd/>
              <a:tailEnd/>
            </a:ln>
          </p:spPr>
          <p:txBody>
            <a:bodyPr wrap="none" lIns="0" tIns="0" rIns="0" bIns="0">
              <a:spAutoFit/>
            </a:bodyPr>
            <a:lstStyle/>
            <a:p>
              <a:r>
                <a:rPr lang="en-GB" sz="900">
                  <a:solidFill>
                    <a:srgbClr val="000000"/>
                  </a:solidFill>
                </a:rPr>
                <a:t>2</a:t>
              </a:r>
              <a:endParaRPr lang="en-GB"/>
            </a:p>
          </p:txBody>
        </p:sp>
        <p:sp>
          <p:nvSpPr>
            <p:cNvPr id="33874" name="Rectangle 1589"/>
            <p:cNvSpPr>
              <a:spLocks noChangeArrowheads="1"/>
            </p:cNvSpPr>
            <p:nvPr/>
          </p:nvSpPr>
          <p:spPr bwMode="auto">
            <a:xfrm>
              <a:off x="745" y="2942"/>
              <a:ext cx="36" cy="87"/>
            </a:xfrm>
            <a:prstGeom prst="rect">
              <a:avLst/>
            </a:prstGeom>
            <a:noFill/>
            <a:ln w="9525">
              <a:noFill/>
              <a:miter lim="800000"/>
              <a:headEnd/>
              <a:tailEnd/>
            </a:ln>
          </p:spPr>
          <p:txBody>
            <a:bodyPr wrap="none" lIns="0" tIns="0" rIns="0" bIns="0">
              <a:spAutoFit/>
            </a:bodyPr>
            <a:lstStyle/>
            <a:p>
              <a:r>
                <a:rPr lang="en-GB" sz="900">
                  <a:solidFill>
                    <a:srgbClr val="000000"/>
                  </a:solidFill>
                </a:rPr>
                <a:t>3</a:t>
              </a:r>
              <a:endParaRPr lang="en-GB"/>
            </a:p>
          </p:txBody>
        </p:sp>
        <p:sp>
          <p:nvSpPr>
            <p:cNvPr id="33875" name="Rectangle 1590"/>
            <p:cNvSpPr>
              <a:spLocks noChangeArrowheads="1"/>
            </p:cNvSpPr>
            <p:nvPr/>
          </p:nvSpPr>
          <p:spPr bwMode="auto">
            <a:xfrm>
              <a:off x="849" y="2942"/>
              <a:ext cx="36" cy="87"/>
            </a:xfrm>
            <a:prstGeom prst="rect">
              <a:avLst/>
            </a:prstGeom>
            <a:noFill/>
            <a:ln w="9525">
              <a:noFill/>
              <a:miter lim="800000"/>
              <a:headEnd/>
              <a:tailEnd/>
            </a:ln>
          </p:spPr>
          <p:txBody>
            <a:bodyPr wrap="none" lIns="0" tIns="0" rIns="0" bIns="0">
              <a:spAutoFit/>
            </a:bodyPr>
            <a:lstStyle/>
            <a:p>
              <a:r>
                <a:rPr lang="en-GB" sz="900">
                  <a:solidFill>
                    <a:srgbClr val="000000"/>
                  </a:solidFill>
                </a:rPr>
                <a:t>4</a:t>
              </a:r>
              <a:endParaRPr lang="en-GB"/>
            </a:p>
          </p:txBody>
        </p:sp>
        <p:sp>
          <p:nvSpPr>
            <p:cNvPr id="33876" name="Rectangle 1591"/>
            <p:cNvSpPr>
              <a:spLocks noChangeArrowheads="1"/>
            </p:cNvSpPr>
            <p:nvPr/>
          </p:nvSpPr>
          <p:spPr bwMode="auto">
            <a:xfrm>
              <a:off x="953" y="2942"/>
              <a:ext cx="36" cy="87"/>
            </a:xfrm>
            <a:prstGeom prst="rect">
              <a:avLst/>
            </a:prstGeom>
            <a:noFill/>
            <a:ln w="9525">
              <a:noFill/>
              <a:miter lim="800000"/>
              <a:headEnd/>
              <a:tailEnd/>
            </a:ln>
          </p:spPr>
          <p:txBody>
            <a:bodyPr wrap="none" lIns="0" tIns="0" rIns="0" bIns="0">
              <a:spAutoFit/>
            </a:bodyPr>
            <a:lstStyle/>
            <a:p>
              <a:r>
                <a:rPr lang="en-GB" sz="900">
                  <a:solidFill>
                    <a:srgbClr val="000000"/>
                  </a:solidFill>
                </a:rPr>
                <a:t>5</a:t>
              </a:r>
              <a:endParaRPr lang="en-GB"/>
            </a:p>
          </p:txBody>
        </p:sp>
        <p:sp>
          <p:nvSpPr>
            <p:cNvPr id="33877" name="Rectangle 1592"/>
            <p:cNvSpPr>
              <a:spLocks noChangeArrowheads="1"/>
            </p:cNvSpPr>
            <p:nvPr/>
          </p:nvSpPr>
          <p:spPr bwMode="auto">
            <a:xfrm>
              <a:off x="1058" y="2942"/>
              <a:ext cx="36" cy="87"/>
            </a:xfrm>
            <a:prstGeom prst="rect">
              <a:avLst/>
            </a:prstGeom>
            <a:noFill/>
            <a:ln w="9525">
              <a:noFill/>
              <a:miter lim="800000"/>
              <a:headEnd/>
              <a:tailEnd/>
            </a:ln>
          </p:spPr>
          <p:txBody>
            <a:bodyPr wrap="none" lIns="0" tIns="0" rIns="0" bIns="0">
              <a:spAutoFit/>
            </a:bodyPr>
            <a:lstStyle/>
            <a:p>
              <a:r>
                <a:rPr lang="en-GB" sz="900">
                  <a:solidFill>
                    <a:srgbClr val="000000"/>
                  </a:solidFill>
                </a:rPr>
                <a:t>6</a:t>
              </a:r>
              <a:endParaRPr lang="en-GB"/>
            </a:p>
          </p:txBody>
        </p:sp>
        <p:sp>
          <p:nvSpPr>
            <p:cNvPr id="33878" name="Rectangle 1593"/>
            <p:cNvSpPr>
              <a:spLocks noChangeArrowheads="1"/>
            </p:cNvSpPr>
            <p:nvPr/>
          </p:nvSpPr>
          <p:spPr bwMode="auto">
            <a:xfrm>
              <a:off x="1162" y="2942"/>
              <a:ext cx="36" cy="87"/>
            </a:xfrm>
            <a:prstGeom prst="rect">
              <a:avLst/>
            </a:prstGeom>
            <a:noFill/>
            <a:ln w="9525">
              <a:noFill/>
              <a:miter lim="800000"/>
              <a:headEnd/>
              <a:tailEnd/>
            </a:ln>
          </p:spPr>
          <p:txBody>
            <a:bodyPr wrap="none" lIns="0" tIns="0" rIns="0" bIns="0">
              <a:spAutoFit/>
            </a:bodyPr>
            <a:lstStyle/>
            <a:p>
              <a:r>
                <a:rPr lang="en-GB" sz="900">
                  <a:solidFill>
                    <a:srgbClr val="000000"/>
                  </a:solidFill>
                </a:rPr>
                <a:t>7</a:t>
              </a:r>
              <a:endParaRPr lang="en-GB"/>
            </a:p>
          </p:txBody>
        </p:sp>
        <p:sp>
          <p:nvSpPr>
            <p:cNvPr id="33879" name="Rectangle 1594"/>
            <p:cNvSpPr>
              <a:spLocks noChangeArrowheads="1"/>
            </p:cNvSpPr>
            <p:nvPr/>
          </p:nvSpPr>
          <p:spPr bwMode="auto">
            <a:xfrm>
              <a:off x="1267" y="2942"/>
              <a:ext cx="36" cy="87"/>
            </a:xfrm>
            <a:prstGeom prst="rect">
              <a:avLst/>
            </a:prstGeom>
            <a:noFill/>
            <a:ln w="9525">
              <a:noFill/>
              <a:miter lim="800000"/>
              <a:headEnd/>
              <a:tailEnd/>
            </a:ln>
          </p:spPr>
          <p:txBody>
            <a:bodyPr wrap="none" lIns="0" tIns="0" rIns="0" bIns="0">
              <a:spAutoFit/>
            </a:bodyPr>
            <a:lstStyle/>
            <a:p>
              <a:r>
                <a:rPr lang="en-GB" sz="900">
                  <a:solidFill>
                    <a:srgbClr val="000000"/>
                  </a:solidFill>
                </a:rPr>
                <a:t>8</a:t>
              </a:r>
              <a:endParaRPr lang="en-GB"/>
            </a:p>
          </p:txBody>
        </p:sp>
        <p:sp>
          <p:nvSpPr>
            <p:cNvPr id="33880" name="Rectangle 1595"/>
            <p:cNvSpPr>
              <a:spLocks noChangeArrowheads="1"/>
            </p:cNvSpPr>
            <p:nvPr/>
          </p:nvSpPr>
          <p:spPr bwMode="auto">
            <a:xfrm>
              <a:off x="1371" y="2942"/>
              <a:ext cx="36" cy="87"/>
            </a:xfrm>
            <a:prstGeom prst="rect">
              <a:avLst/>
            </a:prstGeom>
            <a:noFill/>
            <a:ln w="9525">
              <a:noFill/>
              <a:miter lim="800000"/>
              <a:headEnd/>
              <a:tailEnd/>
            </a:ln>
          </p:spPr>
          <p:txBody>
            <a:bodyPr wrap="none" lIns="0" tIns="0" rIns="0" bIns="0">
              <a:spAutoFit/>
            </a:bodyPr>
            <a:lstStyle/>
            <a:p>
              <a:r>
                <a:rPr lang="en-GB" sz="900">
                  <a:solidFill>
                    <a:srgbClr val="000000"/>
                  </a:solidFill>
                </a:rPr>
                <a:t>9</a:t>
              </a:r>
              <a:endParaRPr lang="en-GB"/>
            </a:p>
          </p:txBody>
        </p:sp>
        <p:sp>
          <p:nvSpPr>
            <p:cNvPr id="33881" name="Rectangle 1596"/>
            <p:cNvSpPr>
              <a:spLocks noChangeArrowheads="1"/>
            </p:cNvSpPr>
            <p:nvPr/>
          </p:nvSpPr>
          <p:spPr bwMode="auto">
            <a:xfrm>
              <a:off x="1457"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10</a:t>
              </a:r>
              <a:endParaRPr lang="en-GB"/>
            </a:p>
          </p:txBody>
        </p:sp>
        <p:sp>
          <p:nvSpPr>
            <p:cNvPr id="33882" name="Rectangle 1597"/>
            <p:cNvSpPr>
              <a:spLocks noChangeArrowheads="1"/>
            </p:cNvSpPr>
            <p:nvPr/>
          </p:nvSpPr>
          <p:spPr bwMode="auto">
            <a:xfrm>
              <a:off x="1562"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11</a:t>
              </a:r>
              <a:endParaRPr lang="en-GB"/>
            </a:p>
          </p:txBody>
        </p:sp>
        <p:sp>
          <p:nvSpPr>
            <p:cNvPr id="33883" name="Rectangle 1598"/>
            <p:cNvSpPr>
              <a:spLocks noChangeArrowheads="1"/>
            </p:cNvSpPr>
            <p:nvPr/>
          </p:nvSpPr>
          <p:spPr bwMode="auto">
            <a:xfrm>
              <a:off x="1666"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12</a:t>
              </a:r>
              <a:endParaRPr lang="en-GB"/>
            </a:p>
          </p:txBody>
        </p:sp>
        <p:sp>
          <p:nvSpPr>
            <p:cNvPr id="33884" name="Rectangle 1599"/>
            <p:cNvSpPr>
              <a:spLocks noChangeArrowheads="1"/>
            </p:cNvSpPr>
            <p:nvPr/>
          </p:nvSpPr>
          <p:spPr bwMode="auto">
            <a:xfrm>
              <a:off x="1771"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13</a:t>
              </a:r>
              <a:endParaRPr lang="en-GB"/>
            </a:p>
          </p:txBody>
        </p:sp>
        <p:sp>
          <p:nvSpPr>
            <p:cNvPr id="33885" name="Rectangle 1600"/>
            <p:cNvSpPr>
              <a:spLocks noChangeArrowheads="1"/>
            </p:cNvSpPr>
            <p:nvPr/>
          </p:nvSpPr>
          <p:spPr bwMode="auto">
            <a:xfrm>
              <a:off x="1875"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14</a:t>
              </a:r>
              <a:endParaRPr lang="en-GB"/>
            </a:p>
          </p:txBody>
        </p:sp>
        <p:sp>
          <p:nvSpPr>
            <p:cNvPr id="33886" name="Rectangle 1601"/>
            <p:cNvSpPr>
              <a:spLocks noChangeArrowheads="1"/>
            </p:cNvSpPr>
            <p:nvPr/>
          </p:nvSpPr>
          <p:spPr bwMode="auto">
            <a:xfrm>
              <a:off x="1979"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15</a:t>
              </a:r>
              <a:endParaRPr lang="en-GB"/>
            </a:p>
          </p:txBody>
        </p:sp>
        <p:sp>
          <p:nvSpPr>
            <p:cNvPr id="33887" name="Rectangle 1602"/>
            <p:cNvSpPr>
              <a:spLocks noChangeArrowheads="1"/>
            </p:cNvSpPr>
            <p:nvPr/>
          </p:nvSpPr>
          <p:spPr bwMode="auto">
            <a:xfrm>
              <a:off x="2084"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16</a:t>
              </a:r>
              <a:endParaRPr lang="en-GB"/>
            </a:p>
          </p:txBody>
        </p:sp>
        <p:sp>
          <p:nvSpPr>
            <p:cNvPr id="33888" name="Rectangle 1603"/>
            <p:cNvSpPr>
              <a:spLocks noChangeArrowheads="1"/>
            </p:cNvSpPr>
            <p:nvPr/>
          </p:nvSpPr>
          <p:spPr bwMode="auto">
            <a:xfrm>
              <a:off x="2188"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17</a:t>
              </a:r>
              <a:endParaRPr lang="en-GB"/>
            </a:p>
          </p:txBody>
        </p:sp>
        <p:sp>
          <p:nvSpPr>
            <p:cNvPr id="33889" name="Rectangle 1604"/>
            <p:cNvSpPr>
              <a:spLocks noChangeArrowheads="1"/>
            </p:cNvSpPr>
            <p:nvPr/>
          </p:nvSpPr>
          <p:spPr bwMode="auto">
            <a:xfrm>
              <a:off x="2293"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18</a:t>
              </a:r>
              <a:endParaRPr lang="en-GB"/>
            </a:p>
          </p:txBody>
        </p:sp>
        <p:sp>
          <p:nvSpPr>
            <p:cNvPr id="33890" name="Rectangle 1605"/>
            <p:cNvSpPr>
              <a:spLocks noChangeArrowheads="1"/>
            </p:cNvSpPr>
            <p:nvPr/>
          </p:nvSpPr>
          <p:spPr bwMode="auto">
            <a:xfrm>
              <a:off x="2397"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19</a:t>
              </a:r>
              <a:endParaRPr lang="en-GB"/>
            </a:p>
          </p:txBody>
        </p:sp>
        <p:sp>
          <p:nvSpPr>
            <p:cNvPr id="33891" name="Rectangle 1606"/>
            <p:cNvSpPr>
              <a:spLocks noChangeArrowheads="1"/>
            </p:cNvSpPr>
            <p:nvPr/>
          </p:nvSpPr>
          <p:spPr bwMode="auto">
            <a:xfrm>
              <a:off x="2501"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20</a:t>
              </a:r>
              <a:endParaRPr lang="en-GB"/>
            </a:p>
          </p:txBody>
        </p:sp>
        <p:sp>
          <p:nvSpPr>
            <p:cNvPr id="33892" name="Rectangle 1607"/>
            <p:cNvSpPr>
              <a:spLocks noChangeArrowheads="1"/>
            </p:cNvSpPr>
            <p:nvPr/>
          </p:nvSpPr>
          <p:spPr bwMode="auto">
            <a:xfrm>
              <a:off x="2604"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21</a:t>
              </a:r>
              <a:endParaRPr lang="en-GB"/>
            </a:p>
          </p:txBody>
        </p:sp>
        <p:sp>
          <p:nvSpPr>
            <p:cNvPr id="33893" name="Rectangle 1608"/>
            <p:cNvSpPr>
              <a:spLocks noChangeArrowheads="1"/>
            </p:cNvSpPr>
            <p:nvPr/>
          </p:nvSpPr>
          <p:spPr bwMode="auto">
            <a:xfrm>
              <a:off x="2708"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22</a:t>
              </a:r>
              <a:endParaRPr lang="en-GB"/>
            </a:p>
          </p:txBody>
        </p:sp>
        <p:sp>
          <p:nvSpPr>
            <p:cNvPr id="33894" name="Rectangle 1609"/>
            <p:cNvSpPr>
              <a:spLocks noChangeArrowheads="1"/>
            </p:cNvSpPr>
            <p:nvPr/>
          </p:nvSpPr>
          <p:spPr bwMode="auto">
            <a:xfrm>
              <a:off x="2813"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23</a:t>
              </a:r>
              <a:endParaRPr lang="en-GB"/>
            </a:p>
          </p:txBody>
        </p:sp>
        <p:sp>
          <p:nvSpPr>
            <p:cNvPr id="33895" name="Rectangle 1610"/>
            <p:cNvSpPr>
              <a:spLocks noChangeArrowheads="1"/>
            </p:cNvSpPr>
            <p:nvPr/>
          </p:nvSpPr>
          <p:spPr bwMode="auto">
            <a:xfrm>
              <a:off x="2917"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24</a:t>
              </a:r>
              <a:endParaRPr lang="en-GB"/>
            </a:p>
          </p:txBody>
        </p:sp>
        <p:sp>
          <p:nvSpPr>
            <p:cNvPr id="33896" name="Rectangle 1611"/>
            <p:cNvSpPr>
              <a:spLocks noChangeArrowheads="1"/>
            </p:cNvSpPr>
            <p:nvPr/>
          </p:nvSpPr>
          <p:spPr bwMode="auto">
            <a:xfrm>
              <a:off x="3022"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25</a:t>
              </a:r>
              <a:endParaRPr lang="en-GB"/>
            </a:p>
          </p:txBody>
        </p:sp>
        <p:sp>
          <p:nvSpPr>
            <p:cNvPr id="33897" name="Rectangle 1612"/>
            <p:cNvSpPr>
              <a:spLocks noChangeArrowheads="1"/>
            </p:cNvSpPr>
            <p:nvPr/>
          </p:nvSpPr>
          <p:spPr bwMode="auto">
            <a:xfrm>
              <a:off x="3126"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26</a:t>
              </a:r>
              <a:endParaRPr lang="en-GB"/>
            </a:p>
          </p:txBody>
        </p:sp>
        <p:sp>
          <p:nvSpPr>
            <p:cNvPr id="33898" name="Rectangle 1613"/>
            <p:cNvSpPr>
              <a:spLocks noChangeArrowheads="1"/>
            </p:cNvSpPr>
            <p:nvPr/>
          </p:nvSpPr>
          <p:spPr bwMode="auto">
            <a:xfrm>
              <a:off x="3230"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27</a:t>
              </a:r>
              <a:endParaRPr lang="en-GB"/>
            </a:p>
          </p:txBody>
        </p:sp>
        <p:sp>
          <p:nvSpPr>
            <p:cNvPr id="33899" name="Rectangle 1614"/>
            <p:cNvSpPr>
              <a:spLocks noChangeArrowheads="1"/>
            </p:cNvSpPr>
            <p:nvPr/>
          </p:nvSpPr>
          <p:spPr bwMode="auto">
            <a:xfrm>
              <a:off x="3335"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28</a:t>
              </a:r>
              <a:endParaRPr lang="en-GB"/>
            </a:p>
          </p:txBody>
        </p:sp>
        <p:sp>
          <p:nvSpPr>
            <p:cNvPr id="33900" name="Rectangle 1615"/>
            <p:cNvSpPr>
              <a:spLocks noChangeArrowheads="1"/>
            </p:cNvSpPr>
            <p:nvPr/>
          </p:nvSpPr>
          <p:spPr bwMode="auto">
            <a:xfrm>
              <a:off x="3439"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29</a:t>
              </a:r>
              <a:endParaRPr lang="en-GB"/>
            </a:p>
          </p:txBody>
        </p:sp>
        <p:sp>
          <p:nvSpPr>
            <p:cNvPr id="33901" name="Rectangle 1616"/>
            <p:cNvSpPr>
              <a:spLocks noChangeArrowheads="1"/>
            </p:cNvSpPr>
            <p:nvPr/>
          </p:nvSpPr>
          <p:spPr bwMode="auto">
            <a:xfrm>
              <a:off x="3544"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30</a:t>
              </a:r>
              <a:endParaRPr lang="en-GB"/>
            </a:p>
          </p:txBody>
        </p:sp>
        <p:sp>
          <p:nvSpPr>
            <p:cNvPr id="33902" name="Rectangle 1617"/>
            <p:cNvSpPr>
              <a:spLocks noChangeArrowheads="1"/>
            </p:cNvSpPr>
            <p:nvPr/>
          </p:nvSpPr>
          <p:spPr bwMode="auto">
            <a:xfrm>
              <a:off x="3648"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31</a:t>
              </a:r>
              <a:endParaRPr lang="en-GB"/>
            </a:p>
          </p:txBody>
        </p:sp>
        <p:sp>
          <p:nvSpPr>
            <p:cNvPr id="33903" name="Rectangle 1618"/>
            <p:cNvSpPr>
              <a:spLocks noChangeArrowheads="1"/>
            </p:cNvSpPr>
            <p:nvPr/>
          </p:nvSpPr>
          <p:spPr bwMode="auto">
            <a:xfrm>
              <a:off x="3752"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32</a:t>
              </a:r>
              <a:endParaRPr lang="en-GB"/>
            </a:p>
          </p:txBody>
        </p:sp>
        <p:sp>
          <p:nvSpPr>
            <p:cNvPr id="33904" name="Rectangle 1619"/>
            <p:cNvSpPr>
              <a:spLocks noChangeArrowheads="1"/>
            </p:cNvSpPr>
            <p:nvPr/>
          </p:nvSpPr>
          <p:spPr bwMode="auto">
            <a:xfrm>
              <a:off x="3857"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33</a:t>
              </a:r>
              <a:endParaRPr lang="en-GB"/>
            </a:p>
          </p:txBody>
        </p:sp>
        <p:sp>
          <p:nvSpPr>
            <p:cNvPr id="33905" name="Rectangle 1620"/>
            <p:cNvSpPr>
              <a:spLocks noChangeArrowheads="1"/>
            </p:cNvSpPr>
            <p:nvPr/>
          </p:nvSpPr>
          <p:spPr bwMode="auto">
            <a:xfrm>
              <a:off x="3961"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34</a:t>
              </a:r>
              <a:endParaRPr lang="en-GB"/>
            </a:p>
          </p:txBody>
        </p:sp>
        <p:sp>
          <p:nvSpPr>
            <p:cNvPr id="33906" name="Rectangle 1621"/>
            <p:cNvSpPr>
              <a:spLocks noChangeArrowheads="1"/>
            </p:cNvSpPr>
            <p:nvPr/>
          </p:nvSpPr>
          <p:spPr bwMode="auto">
            <a:xfrm>
              <a:off x="4066"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35</a:t>
              </a:r>
              <a:endParaRPr lang="en-GB"/>
            </a:p>
          </p:txBody>
        </p:sp>
        <p:sp>
          <p:nvSpPr>
            <p:cNvPr id="33907" name="Rectangle 1622"/>
            <p:cNvSpPr>
              <a:spLocks noChangeArrowheads="1"/>
            </p:cNvSpPr>
            <p:nvPr/>
          </p:nvSpPr>
          <p:spPr bwMode="auto">
            <a:xfrm>
              <a:off x="4170"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36</a:t>
              </a:r>
              <a:endParaRPr lang="en-GB"/>
            </a:p>
          </p:txBody>
        </p:sp>
        <p:sp>
          <p:nvSpPr>
            <p:cNvPr id="33908" name="Rectangle 1623"/>
            <p:cNvSpPr>
              <a:spLocks noChangeArrowheads="1"/>
            </p:cNvSpPr>
            <p:nvPr/>
          </p:nvSpPr>
          <p:spPr bwMode="auto">
            <a:xfrm>
              <a:off x="4274"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37</a:t>
              </a:r>
              <a:endParaRPr lang="en-GB"/>
            </a:p>
          </p:txBody>
        </p:sp>
        <p:sp>
          <p:nvSpPr>
            <p:cNvPr id="33909" name="Rectangle 1624"/>
            <p:cNvSpPr>
              <a:spLocks noChangeArrowheads="1"/>
            </p:cNvSpPr>
            <p:nvPr/>
          </p:nvSpPr>
          <p:spPr bwMode="auto">
            <a:xfrm>
              <a:off x="4379"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38</a:t>
              </a:r>
              <a:endParaRPr lang="en-GB"/>
            </a:p>
          </p:txBody>
        </p:sp>
        <p:sp>
          <p:nvSpPr>
            <p:cNvPr id="33910" name="Rectangle 1625"/>
            <p:cNvSpPr>
              <a:spLocks noChangeArrowheads="1"/>
            </p:cNvSpPr>
            <p:nvPr/>
          </p:nvSpPr>
          <p:spPr bwMode="auto">
            <a:xfrm>
              <a:off x="4483"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39</a:t>
              </a:r>
              <a:endParaRPr lang="en-GB"/>
            </a:p>
          </p:txBody>
        </p:sp>
        <p:sp>
          <p:nvSpPr>
            <p:cNvPr id="33911" name="Rectangle 1626"/>
            <p:cNvSpPr>
              <a:spLocks noChangeArrowheads="1"/>
            </p:cNvSpPr>
            <p:nvPr/>
          </p:nvSpPr>
          <p:spPr bwMode="auto">
            <a:xfrm>
              <a:off x="4588" y="2942"/>
              <a:ext cx="73" cy="87"/>
            </a:xfrm>
            <a:prstGeom prst="rect">
              <a:avLst/>
            </a:prstGeom>
            <a:noFill/>
            <a:ln w="9525">
              <a:noFill/>
              <a:miter lim="800000"/>
              <a:headEnd/>
              <a:tailEnd/>
            </a:ln>
          </p:spPr>
          <p:txBody>
            <a:bodyPr wrap="none" lIns="0" tIns="0" rIns="0" bIns="0">
              <a:spAutoFit/>
            </a:bodyPr>
            <a:lstStyle/>
            <a:p>
              <a:r>
                <a:rPr lang="en-GB" sz="900">
                  <a:solidFill>
                    <a:srgbClr val="000000"/>
                  </a:solidFill>
                </a:rPr>
                <a:t>40</a:t>
              </a:r>
              <a:endParaRPr lang="en-GB"/>
            </a:p>
          </p:txBody>
        </p:sp>
        <p:sp>
          <p:nvSpPr>
            <p:cNvPr id="33912" name="Rectangle 1627"/>
            <p:cNvSpPr>
              <a:spLocks noChangeArrowheads="1"/>
            </p:cNvSpPr>
            <p:nvPr/>
          </p:nvSpPr>
          <p:spPr bwMode="auto">
            <a:xfrm>
              <a:off x="2361" y="3066"/>
              <a:ext cx="430" cy="87"/>
            </a:xfrm>
            <a:prstGeom prst="rect">
              <a:avLst/>
            </a:prstGeom>
            <a:noFill/>
            <a:ln w="9525">
              <a:noFill/>
              <a:miter lim="800000"/>
              <a:headEnd/>
              <a:tailEnd/>
            </a:ln>
          </p:spPr>
          <p:txBody>
            <a:bodyPr wrap="none" lIns="0" tIns="0" rIns="0" bIns="0">
              <a:spAutoFit/>
            </a:bodyPr>
            <a:lstStyle/>
            <a:p>
              <a:r>
                <a:rPr lang="en-GB" sz="900" b="1">
                  <a:solidFill>
                    <a:srgbClr val="000000"/>
                  </a:solidFill>
                </a:rPr>
                <a:t>Week number</a:t>
              </a:r>
              <a:endParaRPr lang="en-GB"/>
            </a:p>
          </p:txBody>
        </p:sp>
        <p:sp>
          <p:nvSpPr>
            <p:cNvPr id="33913" name="Rectangle 1628"/>
            <p:cNvSpPr>
              <a:spLocks noChangeArrowheads="1"/>
            </p:cNvSpPr>
            <p:nvPr/>
          </p:nvSpPr>
          <p:spPr bwMode="auto">
            <a:xfrm rot="16200000">
              <a:off x="-54" y="1572"/>
              <a:ext cx="404" cy="87"/>
            </a:xfrm>
            <a:prstGeom prst="rect">
              <a:avLst/>
            </a:prstGeom>
            <a:noFill/>
            <a:ln w="9525">
              <a:noFill/>
              <a:miter lim="800000"/>
              <a:headEnd/>
              <a:tailEnd/>
            </a:ln>
          </p:spPr>
          <p:txBody>
            <a:bodyPr wrap="none" lIns="0" tIns="0" rIns="0" bIns="0">
              <a:spAutoFit/>
            </a:bodyPr>
            <a:lstStyle/>
            <a:p>
              <a:r>
                <a:rPr lang="en-GB" sz="900" b="1">
                  <a:solidFill>
                    <a:srgbClr val="000000"/>
                  </a:solidFill>
                </a:rPr>
                <a:t>No. of pallets</a:t>
              </a:r>
              <a:endParaRPr lang="en-GB"/>
            </a:p>
          </p:txBody>
        </p:sp>
        <p:sp>
          <p:nvSpPr>
            <p:cNvPr id="33914" name="Rectangle 1629"/>
            <p:cNvSpPr>
              <a:spLocks noChangeArrowheads="1"/>
            </p:cNvSpPr>
            <p:nvPr/>
          </p:nvSpPr>
          <p:spPr bwMode="auto">
            <a:xfrm>
              <a:off x="4717" y="1385"/>
              <a:ext cx="541" cy="539"/>
            </a:xfrm>
            <a:prstGeom prst="rect">
              <a:avLst/>
            </a:prstGeom>
            <a:solidFill>
              <a:srgbClr val="FFFFFF"/>
            </a:solidFill>
            <a:ln w="0">
              <a:solidFill>
                <a:srgbClr val="000000"/>
              </a:solidFill>
              <a:miter lim="800000"/>
              <a:headEnd/>
              <a:tailEnd/>
            </a:ln>
          </p:spPr>
          <p:txBody>
            <a:bodyPr/>
            <a:lstStyle/>
            <a:p>
              <a:endParaRPr lang="en-US"/>
            </a:p>
          </p:txBody>
        </p:sp>
        <p:sp>
          <p:nvSpPr>
            <p:cNvPr id="33915" name="Line 1630"/>
            <p:cNvSpPr>
              <a:spLocks noChangeShapeType="1"/>
            </p:cNvSpPr>
            <p:nvPr/>
          </p:nvSpPr>
          <p:spPr bwMode="auto">
            <a:xfrm>
              <a:off x="4740" y="1441"/>
              <a:ext cx="146" cy="0"/>
            </a:xfrm>
            <a:prstGeom prst="line">
              <a:avLst/>
            </a:prstGeom>
            <a:noFill/>
            <a:ln w="11113">
              <a:solidFill>
                <a:srgbClr val="000080"/>
              </a:solidFill>
              <a:round/>
              <a:headEnd/>
              <a:tailEnd/>
            </a:ln>
          </p:spPr>
          <p:txBody>
            <a:bodyPr/>
            <a:lstStyle/>
            <a:p>
              <a:endParaRPr lang="en-GB"/>
            </a:p>
          </p:txBody>
        </p:sp>
        <p:sp>
          <p:nvSpPr>
            <p:cNvPr id="33916" name="Freeform 1631"/>
            <p:cNvSpPr>
              <a:spLocks/>
            </p:cNvSpPr>
            <p:nvPr/>
          </p:nvSpPr>
          <p:spPr bwMode="auto">
            <a:xfrm>
              <a:off x="4795" y="1423"/>
              <a:ext cx="35" cy="35"/>
            </a:xfrm>
            <a:custGeom>
              <a:avLst/>
              <a:gdLst>
                <a:gd name="T0" fmla="*/ 18 w 35"/>
                <a:gd name="T1" fmla="*/ 0 h 35"/>
                <a:gd name="T2" fmla="*/ 35 w 35"/>
                <a:gd name="T3" fmla="*/ 18 h 35"/>
                <a:gd name="T4" fmla="*/ 18 w 35"/>
                <a:gd name="T5" fmla="*/ 35 h 35"/>
                <a:gd name="T6" fmla="*/ 0 w 35"/>
                <a:gd name="T7" fmla="*/ 18 h 35"/>
                <a:gd name="T8" fmla="*/ 18 w 35"/>
                <a:gd name="T9" fmla="*/ 0 h 35"/>
                <a:gd name="T10" fmla="*/ 0 60000 65536"/>
                <a:gd name="T11" fmla="*/ 0 60000 65536"/>
                <a:gd name="T12" fmla="*/ 0 60000 65536"/>
                <a:gd name="T13" fmla="*/ 0 60000 65536"/>
                <a:gd name="T14" fmla="*/ 0 60000 65536"/>
                <a:gd name="T15" fmla="*/ 0 w 35"/>
                <a:gd name="T16" fmla="*/ 0 h 35"/>
                <a:gd name="T17" fmla="*/ 35 w 35"/>
                <a:gd name="T18" fmla="*/ 35 h 35"/>
              </a:gdLst>
              <a:ahLst/>
              <a:cxnLst>
                <a:cxn ang="T10">
                  <a:pos x="T0" y="T1"/>
                </a:cxn>
                <a:cxn ang="T11">
                  <a:pos x="T2" y="T3"/>
                </a:cxn>
                <a:cxn ang="T12">
                  <a:pos x="T4" y="T5"/>
                </a:cxn>
                <a:cxn ang="T13">
                  <a:pos x="T6" y="T7"/>
                </a:cxn>
                <a:cxn ang="T14">
                  <a:pos x="T8" y="T9"/>
                </a:cxn>
              </a:cxnLst>
              <a:rect l="T15" t="T16" r="T17" b="T18"/>
              <a:pathLst>
                <a:path w="35" h="35">
                  <a:moveTo>
                    <a:pt x="18" y="0"/>
                  </a:moveTo>
                  <a:lnTo>
                    <a:pt x="35" y="18"/>
                  </a:lnTo>
                  <a:lnTo>
                    <a:pt x="18" y="35"/>
                  </a:lnTo>
                  <a:lnTo>
                    <a:pt x="0" y="18"/>
                  </a:lnTo>
                  <a:lnTo>
                    <a:pt x="18" y="0"/>
                  </a:lnTo>
                  <a:close/>
                </a:path>
              </a:pathLst>
            </a:custGeom>
            <a:solidFill>
              <a:srgbClr val="000080"/>
            </a:solidFill>
            <a:ln w="11113">
              <a:solidFill>
                <a:srgbClr val="000080"/>
              </a:solidFill>
              <a:round/>
              <a:headEnd/>
              <a:tailEnd/>
            </a:ln>
          </p:spPr>
          <p:txBody>
            <a:bodyPr/>
            <a:lstStyle/>
            <a:p>
              <a:endParaRPr lang="en-GB"/>
            </a:p>
          </p:txBody>
        </p:sp>
        <p:sp>
          <p:nvSpPr>
            <p:cNvPr id="33917" name="Rectangle 1632"/>
            <p:cNvSpPr>
              <a:spLocks noChangeArrowheads="1"/>
            </p:cNvSpPr>
            <p:nvPr/>
          </p:nvSpPr>
          <p:spPr bwMode="auto">
            <a:xfrm>
              <a:off x="4980" y="1399"/>
              <a:ext cx="75" cy="87"/>
            </a:xfrm>
            <a:prstGeom prst="rect">
              <a:avLst/>
            </a:prstGeom>
            <a:noFill/>
            <a:ln w="9525">
              <a:noFill/>
              <a:miter lim="800000"/>
              <a:headEnd/>
              <a:tailEnd/>
            </a:ln>
          </p:spPr>
          <p:txBody>
            <a:bodyPr wrap="none" lIns="0" tIns="0" rIns="0" bIns="0">
              <a:spAutoFit/>
            </a:bodyPr>
            <a:lstStyle/>
            <a:p>
              <a:r>
                <a:rPr lang="en-GB" sz="900">
                  <a:solidFill>
                    <a:srgbClr val="000000"/>
                  </a:solidFill>
                </a:rPr>
                <a:t>C1</a:t>
              </a:r>
              <a:endParaRPr lang="en-GB"/>
            </a:p>
          </p:txBody>
        </p:sp>
        <p:sp>
          <p:nvSpPr>
            <p:cNvPr id="33918" name="Line 1633"/>
            <p:cNvSpPr>
              <a:spLocks noChangeShapeType="1"/>
            </p:cNvSpPr>
            <p:nvPr/>
          </p:nvSpPr>
          <p:spPr bwMode="auto">
            <a:xfrm>
              <a:off x="4740" y="1549"/>
              <a:ext cx="146" cy="0"/>
            </a:xfrm>
            <a:prstGeom prst="line">
              <a:avLst/>
            </a:prstGeom>
            <a:noFill/>
            <a:ln w="11113">
              <a:solidFill>
                <a:srgbClr val="FF00FF"/>
              </a:solidFill>
              <a:round/>
              <a:headEnd/>
              <a:tailEnd/>
            </a:ln>
          </p:spPr>
          <p:txBody>
            <a:bodyPr/>
            <a:lstStyle/>
            <a:p>
              <a:endParaRPr lang="en-GB"/>
            </a:p>
          </p:txBody>
        </p:sp>
        <p:sp>
          <p:nvSpPr>
            <p:cNvPr id="33919" name="Rectangle 1634"/>
            <p:cNvSpPr>
              <a:spLocks noChangeArrowheads="1"/>
            </p:cNvSpPr>
            <p:nvPr/>
          </p:nvSpPr>
          <p:spPr bwMode="auto">
            <a:xfrm>
              <a:off x="4795" y="1531"/>
              <a:ext cx="33" cy="33"/>
            </a:xfrm>
            <a:prstGeom prst="rect">
              <a:avLst/>
            </a:prstGeom>
            <a:solidFill>
              <a:srgbClr val="FF00FF"/>
            </a:solidFill>
            <a:ln w="11113">
              <a:solidFill>
                <a:srgbClr val="FF00FF"/>
              </a:solidFill>
              <a:miter lim="800000"/>
              <a:headEnd/>
              <a:tailEnd/>
            </a:ln>
          </p:spPr>
          <p:txBody>
            <a:bodyPr/>
            <a:lstStyle/>
            <a:p>
              <a:endParaRPr lang="en-US"/>
            </a:p>
          </p:txBody>
        </p:sp>
        <p:sp>
          <p:nvSpPr>
            <p:cNvPr id="33920" name="Rectangle 1635"/>
            <p:cNvSpPr>
              <a:spLocks noChangeArrowheads="1"/>
            </p:cNvSpPr>
            <p:nvPr/>
          </p:nvSpPr>
          <p:spPr bwMode="auto">
            <a:xfrm>
              <a:off x="4967" y="1507"/>
              <a:ext cx="75" cy="87"/>
            </a:xfrm>
            <a:prstGeom prst="rect">
              <a:avLst/>
            </a:prstGeom>
            <a:noFill/>
            <a:ln w="9525">
              <a:noFill/>
              <a:miter lim="800000"/>
              <a:headEnd/>
              <a:tailEnd/>
            </a:ln>
          </p:spPr>
          <p:txBody>
            <a:bodyPr wrap="none" lIns="0" tIns="0" rIns="0" bIns="0">
              <a:spAutoFit/>
            </a:bodyPr>
            <a:lstStyle/>
            <a:p>
              <a:r>
                <a:rPr lang="en-GB" sz="900">
                  <a:solidFill>
                    <a:srgbClr val="000000"/>
                  </a:solidFill>
                </a:rPr>
                <a:t>C2</a:t>
              </a:r>
              <a:endParaRPr lang="en-GB"/>
            </a:p>
          </p:txBody>
        </p:sp>
        <p:sp>
          <p:nvSpPr>
            <p:cNvPr id="33921" name="Line 1636"/>
            <p:cNvSpPr>
              <a:spLocks noChangeShapeType="1"/>
            </p:cNvSpPr>
            <p:nvPr/>
          </p:nvSpPr>
          <p:spPr bwMode="auto">
            <a:xfrm>
              <a:off x="4740" y="1656"/>
              <a:ext cx="146" cy="0"/>
            </a:xfrm>
            <a:prstGeom prst="line">
              <a:avLst/>
            </a:prstGeom>
            <a:noFill/>
            <a:ln w="11113">
              <a:solidFill>
                <a:srgbClr val="FFFF00"/>
              </a:solidFill>
              <a:round/>
              <a:headEnd/>
              <a:tailEnd/>
            </a:ln>
          </p:spPr>
          <p:txBody>
            <a:bodyPr/>
            <a:lstStyle/>
            <a:p>
              <a:endParaRPr lang="en-GB"/>
            </a:p>
          </p:txBody>
        </p:sp>
        <p:sp>
          <p:nvSpPr>
            <p:cNvPr id="33922" name="Freeform 1637"/>
            <p:cNvSpPr>
              <a:spLocks/>
            </p:cNvSpPr>
            <p:nvPr/>
          </p:nvSpPr>
          <p:spPr bwMode="auto">
            <a:xfrm>
              <a:off x="4795" y="1639"/>
              <a:ext cx="35" cy="35"/>
            </a:xfrm>
            <a:custGeom>
              <a:avLst/>
              <a:gdLst>
                <a:gd name="T0" fmla="*/ 18 w 35"/>
                <a:gd name="T1" fmla="*/ 0 h 35"/>
                <a:gd name="T2" fmla="*/ 35 w 35"/>
                <a:gd name="T3" fmla="*/ 35 h 35"/>
                <a:gd name="T4" fmla="*/ 0 w 35"/>
                <a:gd name="T5" fmla="*/ 35 h 35"/>
                <a:gd name="T6" fmla="*/ 18 w 35"/>
                <a:gd name="T7" fmla="*/ 0 h 35"/>
                <a:gd name="T8" fmla="*/ 0 60000 65536"/>
                <a:gd name="T9" fmla="*/ 0 60000 65536"/>
                <a:gd name="T10" fmla="*/ 0 60000 65536"/>
                <a:gd name="T11" fmla="*/ 0 60000 65536"/>
                <a:gd name="T12" fmla="*/ 0 w 35"/>
                <a:gd name="T13" fmla="*/ 0 h 35"/>
                <a:gd name="T14" fmla="*/ 35 w 35"/>
                <a:gd name="T15" fmla="*/ 35 h 35"/>
              </a:gdLst>
              <a:ahLst/>
              <a:cxnLst>
                <a:cxn ang="T8">
                  <a:pos x="T0" y="T1"/>
                </a:cxn>
                <a:cxn ang="T9">
                  <a:pos x="T2" y="T3"/>
                </a:cxn>
                <a:cxn ang="T10">
                  <a:pos x="T4" y="T5"/>
                </a:cxn>
                <a:cxn ang="T11">
                  <a:pos x="T6" y="T7"/>
                </a:cxn>
              </a:cxnLst>
              <a:rect l="T12" t="T13" r="T14" b="T15"/>
              <a:pathLst>
                <a:path w="35" h="35">
                  <a:moveTo>
                    <a:pt x="18" y="0"/>
                  </a:moveTo>
                  <a:lnTo>
                    <a:pt x="35" y="35"/>
                  </a:lnTo>
                  <a:lnTo>
                    <a:pt x="0" y="35"/>
                  </a:lnTo>
                  <a:lnTo>
                    <a:pt x="18" y="0"/>
                  </a:lnTo>
                  <a:close/>
                </a:path>
              </a:pathLst>
            </a:custGeom>
            <a:solidFill>
              <a:srgbClr val="FFFF00"/>
            </a:solidFill>
            <a:ln w="11113">
              <a:solidFill>
                <a:srgbClr val="FFFF00"/>
              </a:solidFill>
              <a:round/>
              <a:headEnd/>
              <a:tailEnd/>
            </a:ln>
          </p:spPr>
          <p:txBody>
            <a:bodyPr/>
            <a:lstStyle/>
            <a:p>
              <a:endParaRPr lang="en-GB"/>
            </a:p>
          </p:txBody>
        </p:sp>
        <p:sp>
          <p:nvSpPr>
            <p:cNvPr id="33923" name="Rectangle 1638"/>
            <p:cNvSpPr>
              <a:spLocks noChangeArrowheads="1"/>
            </p:cNvSpPr>
            <p:nvPr/>
          </p:nvSpPr>
          <p:spPr bwMode="auto">
            <a:xfrm>
              <a:off x="5052" y="1615"/>
              <a:ext cx="75" cy="87"/>
            </a:xfrm>
            <a:prstGeom prst="rect">
              <a:avLst/>
            </a:prstGeom>
            <a:noFill/>
            <a:ln w="9525">
              <a:noFill/>
              <a:miter lim="800000"/>
              <a:headEnd/>
              <a:tailEnd/>
            </a:ln>
          </p:spPr>
          <p:txBody>
            <a:bodyPr wrap="none" lIns="0" tIns="0" rIns="0" bIns="0">
              <a:spAutoFit/>
            </a:bodyPr>
            <a:lstStyle/>
            <a:p>
              <a:r>
                <a:rPr lang="en-GB" sz="900">
                  <a:solidFill>
                    <a:srgbClr val="000000"/>
                  </a:solidFill>
                </a:rPr>
                <a:t>C3</a:t>
              </a:r>
              <a:endParaRPr lang="en-GB"/>
            </a:p>
          </p:txBody>
        </p:sp>
        <p:sp>
          <p:nvSpPr>
            <p:cNvPr id="33924" name="Line 1639"/>
            <p:cNvSpPr>
              <a:spLocks noChangeShapeType="1"/>
            </p:cNvSpPr>
            <p:nvPr/>
          </p:nvSpPr>
          <p:spPr bwMode="auto">
            <a:xfrm>
              <a:off x="4740" y="1764"/>
              <a:ext cx="146" cy="0"/>
            </a:xfrm>
            <a:prstGeom prst="line">
              <a:avLst/>
            </a:prstGeom>
            <a:noFill/>
            <a:ln w="11113">
              <a:solidFill>
                <a:srgbClr val="00FFFF"/>
              </a:solidFill>
              <a:round/>
              <a:headEnd/>
              <a:tailEnd/>
            </a:ln>
          </p:spPr>
          <p:txBody>
            <a:bodyPr/>
            <a:lstStyle/>
            <a:p>
              <a:endParaRPr lang="en-GB"/>
            </a:p>
          </p:txBody>
        </p:sp>
        <p:sp>
          <p:nvSpPr>
            <p:cNvPr id="33925" name="Rectangle 1640"/>
            <p:cNvSpPr>
              <a:spLocks noChangeArrowheads="1"/>
            </p:cNvSpPr>
            <p:nvPr/>
          </p:nvSpPr>
          <p:spPr bwMode="auto">
            <a:xfrm>
              <a:off x="4793" y="1745"/>
              <a:ext cx="40" cy="40"/>
            </a:xfrm>
            <a:prstGeom prst="rect">
              <a:avLst/>
            </a:prstGeom>
            <a:noFill/>
            <a:ln w="9525">
              <a:noFill/>
              <a:miter lim="800000"/>
              <a:headEnd/>
              <a:tailEnd/>
            </a:ln>
          </p:spPr>
          <p:txBody>
            <a:bodyPr/>
            <a:lstStyle/>
            <a:p>
              <a:endParaRPr lang="en-US"/>
            </a:p>
          </p:txBody>
        </p:sp>
        <p:sp>
          <p:nvSpPr>
            <p:cNvPr id="33926" name="Line 1641"/>
            <p:cNvSpPr>
              <a:spLocks noChangeShapeType="1"/>
            </p:cNvSpPr>
            <p:nvPr/>
          </p:nvSpPr>
          <p:spPr bwMode="auto">
            <a:xfrm flipH="1" flipV="1">
              <a:off x="4795" y="1747"/>
              <a:ext cx="18" cy="17"/>
            </a:xfrm>
            <a:prstGeom prst="line">
              <a:avLst/>
            </a:prstGeom>
            <a:noFill/>
            <a:ln w="11113">
              <a:solidFill>
                <a:srgbClr val="00FFFF"/>
              </a:solidFill>
              <a:round/>
              <a:headEnd/>
              <a:tailEnd/>
            </a:ln>
          </p:spPr>
          <p:txBody>
            <a:bodyPr/>
            <a:lstStyle/>
            <a:p>
              <a:endParaRPr lang="en-GB"/>
            </a:p>
          </p:txBody>
        </p:sp>
        <p:sp>
          <p:nvSpPr>
            <p:cNvPr id="33927" name="Line 1642"/>
            <p:cNvSpPr>
              <a:spLocks noChangeShapeType="1"/>
            </p:cNvSpPr>
            <p:nvPr/>
          </p:nvSpPr>
          <p:spPr bwMode="auto">
            <a:xfrm>
              <a:off x="4813" y="1764"/>
              <a:ext cx="17" cy="18"/>
            </a:xfrm>
            <a:prstGeom prst="line">
              <a:avLst/>
            </a:prstGeom>
            <a:noFill/>
            <a:ln w="11113">
              <a:solidFill>
                <a:srgbClr val="00FFFF"/>
              </a:solidFill>
              <a:round/>
              <a:headEnd/>
              <a:tailEnd/>
            </a:ln>
          </p:spPr>
          <p:txBody>
            <a:bodyPr/>
            <a:lstStyle/>
            <a:p>
              <a:endParaRPr lang="en-GB"/>
            </a:p>
          </p:txBody>
        </p:sp>
        <p:sp>
          <p:nvSpPr>
            <p:cNvPr id="33928" name="Line 1643"/>
            <p:cNvSpPr>
              <a:spLocks noChangeShapeType="1"/>
            </p:cNvSpPr>
            <p:nvPr/>
          </p:nvSpPr>
          <p:spPr bwMode="auto">
            <a:xfrm flipH="1">
              <a:off x="4795" y="1764"/>
              <a:ext cx="18" cy="18"/>
            </a:xfrm>
            <a:prstGeom prst="line">
              <a:avLst/>
            </a:prstGeom>
            <a:noFill/>
            <a:ln w="11113">
              <a:solidFill>
                <a:srgbClr val="00FFFF"/>
              </a:solidFill>
              <a:round/>
              <a:headEnd/>
              <a:tailEnd/>
            </a:ln>
          </p:spPr>
          <p:txBody>
            <a:bodyPr/>
            <a:lstStyle/>
            <a:p>
              <a:endParaRPr lang="en-GB"/>
            </a:p>
          </p:txBody>
        </p:sp>
        <p:sp>
          <p:nvSpPr>
            <p:cNvPr id="33929" name="Line 1644"/>
            <p:cNvSpPr>
              <a:spLocks noChangeShapeType="1"/>
            </p:cNvSpPr>
            <p:nvPr/>
          </p:nvSpPr>
          <p:spPr bwMode="auto">
            <a:xfrm flipV="1">
              <a:off x="4813" y="1747"/>
              <a:ext cx="17" cy="17"/>
            </a:xfrm>
            <a:prstGeom prst="line">
              <a:avLst/>
            </a:prstGeom>
            <a:noFill/>
            <a:ln w="11113">
              <a:solidFill>
                <a:srgbClr val="00FFFF"/>
              </a:solidFill>
              <a:round/>
              <a:headEnd/>
              <a:tailEnd/>
            </a:ln>
          </p:spPr>
          <p:txBody>
            <a:bodyPr/>
            <a:lstStyle/>
            <a:p>
              <a:endParaRPr lang="en-GB"/>
            </a:p>
          </p:txBody>
        </p:sp>
        <p:sp>
          <p:nvSpPr>
            <p:cNvPr id="33930" name="Rectangle 1645"/>
            <p:cNvSpPr>
              <a:spLocks noChangeArrowheads="1"/>
            </p:cNvSpPr>
            <p:nvPr/>
          </p:nvSpPr>
          <p:spPr bwMode="auto">
            <a:xfrm>
              <a:off x="4959" y="1723"/>
              <a:ext cx="75" cy="87"/>
            </a:xfrm>
            <a:prstGeom prst="rect">
              <a:avLst/>
            </a:prstGeom>
            <a:noFill/>
            <a:ln w="9525">
              <a:noFill/>
              <a:miter lim="800000"/>
              <a:headEnd/>
              <a:tailEnd/>
            </a:ln>
          </p:spPr>
          <p:txBody>
            <a:bodyPr wrap="none" lIns="0" tIns="0" rIns="0" bIns="0">
              <a:spAutoFit/>
            </a:bodyPr>
            <a:lstStyle/>
            <a:p>
              <a:r>
                <a:rPr lang="en-GB" sz="900">
                  <a:solidFill>
                    <a:srgbClr val="000000"/>
                  </a:solidFill>
                </a:rPr>
                <a:t>C4</a:t>
              </a:r>
              <a:endParaRPr lang="en-GB"/>
            </a:p>
          </p:txBody>
        </p:sp>
        <p:sp>
          <p:nvSpPr>
            <p:cNvPr id="33931" name="Line 1646"/>
            <p:cNvSpPr>
              <a:spLocks noChangeShapeType="1"/>
            </p:cNvSpPr>
            <p:nvPr/>
          </p:nvSpPr>
          <p:spPr bwMode="auto">
            <a:xfrm>
              <a:off x="4740" y="1872"/>
              <a:ext cx="146" cy="0"/>
            </a:xfrm>
            <a:prstGeom prst="line">
              <a:avLst/>
            </a:prstGeom>
            <a:noFill/>
            <a:ln w="11113">
              <a:solidFill>
                <a:srgbClr val="800080"/>
              </a:solidFill>
              <a:round/>
              <a:headEnd/>
              <a:tailEnd/>
            </a:ln>
          </p:spPr>
          <p:txBody>
            <a:bodyPr/>
            <a:lstStyle/>
            <a:p>
              <a:endParaRPr lang="en-GB"/>
            </a:p>
          </p:txBody>
        </p:sp>
        <p:sp>
          <p:nvSpPr>
            <p:cNvPr id="33932" name="Rectangle 1647"/>
            <p:cNvSpPr>
              <a:spLocks noChangeArrowheads="1"/>
            </p:cNvSpPr>
            <p:nvPr/>
          </p:nvSpPr>
          <p:spPr bwMode="auto">
            <a:xfrm>
              <a:off x="4793" y="1853"/>
              <a:ext cx="40" cy="40"/>
            </a:xfrm>
            <a:prstGeom prst="rect">
              <a:avLst/>
            </a:prstGeom>
            <a:noFill/>
            <a:ln w="9525">
              <a:noFill/>
              <a:miter lim="800000"/>
              <a:headEnd/>
              <a:tailEnd/>
            </a:ln>
          </p:spPr>
          <p:txBody>
            <a:bodyPr/>
            <a:lstStyle/>
            <a:p>
              <a:endParaRPr lang="en-US"/>
            </a:p>
          </p:txBody>
        </p:sp>
        <p:sp>
          <p:nvSpPr>
            <p:cNvPr id="33933" name="Line 1648"/>
            <p:cNvSpPr>
              <a:spLocks noChangeShapeType="1"/>
            </p:cNvSpPr>
            <p:nvPr/>
          </p:nvSpPr>
          <p:spPr bwMode="auto">
            <a:xfrm flipH="1" flipV="1">
              <a:off x="4795" y="1855"/>
              <a:ext cx="18" cy="17"/>
            </a:xfrm>
            <a:prstGeom prst="line">
              <a:avLst/>
            </a:prstGeom>
            <a:noFill/>
            <a:ln w="11113">
              <a:solidFill>
                <a:srgbClr val="800080"/>
              </a:solidFill>
              <a:round/>
              <a:headEnd/>
              <a:tailEnd/>
            </a:ln>
          </p:spPr>
          <p:txBody>
            <a:bodyPr/>
            <a:lstStyle/>
            <a:p>
              <a:endParaRPr lang="en-GB"/>
            </a:p>
          </p:txBody>
        </p:sp>
        <p:sp>
          <p:nvSpPr>
            <p:cNvPr id="33934" name="Line 1649"/>
            <p:cNvSpPr>
              <a:spLocks noChangeShapeType="1"/>
            </p:cNvSpPr>
            <p:nvPr/>
          </p:nvSpPr>
          <p:spPr bwMode="auto">
            <a:xfrm>
              <a:off x="4813" y="1872"/>
              <a:ext cx="17" cy="18"/>
            </a:xfrm>
            <a:prstGeom prst="line">
              <a:avLst/>
            </a:prstGeom>
            <a:noFill/>
            <a:ln w="11113">
              <a:solidFill>
                <a:srgbClr val="800080"/>
              </a:solidFill>
              <a:round/>
              <a:headEnd/>
              <a:tailEnd/>
            </a:ln>
          </p:spPr>
          <p:txBody>
            <a:bodyPr/>
            <a:lstStyle/>
            <a:p>
              <a:endParaRPr lang="en-GB"/>
            </a:p>
          </p:txBody>
        </p:sp>
        <p:sp>
          <p:nvSpPr>
            <p:cNvPr id="33935" name="Line 1650"/>
            <p:cNvSpPr>
              <a:spLocks noChangeShapeType="1"/>
            </p:cNvSpPr>
            <p:nvPr/>
          </p:nvSpPr>
          <p:spPr bwMode="auto">
            <a:xfrm flipH="1">
              <a:off x="4795" y="1872"/>
              <a:ext cx="18" cy="18"/>
            </a:xfrm>
            <a:prstGeom prst="line">
              <a:avLst/>
            </a:prstGeom>
            <a:noFill/>
            <a:ln w="11113">
              <a:solidFill>
                <a:srgbClr val="800080"/>
              </a:solidFill>
              <a:round/>
              <a:headEnd/>
              <a:tailEnd/>
            </a:ln>
          </p:spPr>
          <p:txBody>
            <a:bodyPr/>
            <a:lstStyle/>
            <a:p>
              <a:endParaRPr lang="en-GB"/>
            </a:p>
          </p:txBody>
        </p:sp>
        <p:sp>
          <p:nvSpPr>
            <p:cNvPr id="33936" name="Line 1651"/>
            <p:cNvSpPr>
              <a:spLocks noChangeShapeType="1"/>
            </p:cNvSpPr>
            <p:nvPr/>
          </p:nvSpPr>
          <p:spPr bwMode="auto">
            <a:xfrm flipV="1">
              <a:off x="4813" y="1855"/>
              <a:ext cx="17" cy="17"/>
            </a:xfrm>
            <a:prstGeom prst="line">
              <a:avLst/>
            </a:prstGeom>
            <a:noFill/>
            <a:ln w="11113">
              <a:solidFill>
                <a:srgbClr val="800080"/>
              </a:solidFill>
              <a:round/>
              <a:headEnd/>
              <a:tailEnd/>
            </a:ln>
          </p:spPr>
          <p:txBody>
            <a:bodyPr/>
            <a:lstStyle/>
            <a:p>
              <a:endParaRPr lang="en-GB"/>
            </a:p>
          </p:txBody>
        </p:sp>
        <p:sp>
          <p:nvSpPr>
            <p:cNvPr id="33937" name="Line 1652"/>
            <p:cNvSpPr>
              <a:spLocks noChangeShapeType="1"/>
            </p:cNvSpPr>
            <p:nvPr/>
          </p:nvSpPr>
          <p:spPr bwMode="auto">
            <a:xfrm flipV="1">
              <a:off x="4813" y="1855"/>
              <a:ext cx="0" cy="17"/>
            </a:xfrm>
            <a:prstGeom prst="line">
              <a:avLst/>
            </a:prstGeom>
            <a:noFill/>
            <a:ln w="11113">
              <a:solidFill>
                <a:srgbClr val="800080"/>
              </a:solidFill>
              <a:round/>
              <a:headEnd/>
              <a:tailEnd/>
            </a:ln>
          </p:spPr>
          <p:txBody>
            <a:bodyPr/>
            <a:lstStyle/>
            <a:p>
              <a:endParaRPr lang="en-GB"/>
            </a:p>
          </p:txBody>
        </p:sp>
        <p:sp>
          <p:nvSpPr>
            <p:cNvPr id="33938" name="Line 1653"/>
            <p:cNvSpPr>
              <a:spLocks noChangeShapeType="1"/>
            </p:cNvSpPr>
            <p:nvPr/>
          </p:nvSpPr>
          <p:spPr bwMode="auto">
            <a:xfrm>
              <a:off x="4813" y="1872"/>
              <a:ext cx="0" cy="18"/>
            </a:xfrm>
            <a:prstGeom prst="line">
              <a:avLst/>
            </a:prstGeom>
            <a:noFill/>
            <a:ln w="11113">
              <a:solidFill>
                <a:srgbClr val="800080"/>
              </a:solidFill>
              <a:round/>
              <a:headEnd/>
              <a:tailEnd/>
            </a:ln>
          </p:spPr>
          <p:txBody>
            <a:bodyPr/>
            <a:lstStyle/>
            <a:p>
              <a:endParaRPr lang="en-GB"/>
            </a:p>
          </p:txBody>
        </p:sp>
        <p:sp>
          <p:nvSpPr>
            <p:cNvPr id="33939" name="Rectangle 1654"/>
            <p:cNvSpPr>
              <a:spLocks noChangeArrowheads="1"/>
            </p:cNvSpPr>
            <p:nvPr/>
          </p:nvSpPr>
          <p:spPr bwMode="auto">
            <a:xfrm>
              <a:off x="4936" y="1830"/>
              <a:ext cx="244" cy="87"/>
            </a:xfrm>
            <a:prstGeom prst="rect">
              <a:avLst/>
            </a:prstGeom>
            <a:noFill/>
            <a:ln w="9525">
              <a:noFill/>
              <a:miter lim="800000"/>
              <a:headEnd/>
              <a:tailEnd/>
            </a:ln>
          </p:spPr>
          <p:txBody>
            <a:bodyPr wrap="none" lIns="0" tIns="0" rIns="0" bIns="0">
              <a:spAutoFit/>
            </a:bodyPr>
            <a:lstStyle/>
            <a:p>
              <a:r>
                <a:rPr lang="en-GB" sz="900">
                  <a:solidFill>
                    <a:srgbClr val="000000"/>
                  </a:solidFill>
                </a:rPr>
                <a:t>Total FG</a:t>
              </a:r>
              <a:endParaRPr lang="en-GB"/>
            </a:p>
          </p:txBody>
        </p:sp>
      </p:grpSp>
      <p:sp>
        <p:nvSpPr>
          <p:cNvPr id="33797" name="Text Box 1655"/>
          <p:cNvSpPr txBox="1">
            <a:spLocks noChangeArrowheads="1"/>
          </p:cNvSpPr>
          <p:nvPr/>
        </p:nvSpPr>
        <p:spPr bwMode="auto">
          <a:xfrm>
            <a:off x="9264353" y="5733257"/>
            <a:ext cx="942887" cy="246221"/>
          </a:xfrm>
          <a:prstGeom prst="rect">
            <a:avLst/>
          </a:prstGeom>
          <a:noFill/>
          <a:ln w="9525">
            <a:noFill/>
            <a:miter lim="800000"/>
            <a:headEnd/>
            <a:tailEnd/>
          </a:ln>
        </p:spPr>
        <p:txBody>
          <a:bodyPr wrap="none">
            <a:spAutoFit/>
          </a:bodyPr>
          <a:lstStyle/>
          <a:p>
            <a:r>
              <a:rPr lang="en-GB" sz="1000" dirty="0"/>
              <a:t>February 2010</a:t>
            </a:r>
          </a:p>
        </p:txBody>
      </p:sp>
      <p:sp>
        <p:nvSpPr>
          <p:cNvPr id="33798" name="Line 1656"/>
          <p:cNvSpPr>
            <a:spLocks noChangeShapeType="1"/>
          </p:cNvSpPr>
          <p:nvPr/>
        </p:nvSpPr>
        <p:spPr bwMode="auto">
          <a:xfrm flipH="1" flipV="1">
            <a:off x="9120337" y="5661248"/>
            <a:ext cx="47625" cy="336550"/>
          </a:xfrm>
          <a:prstGeom prst="line">
            <a:avLst/>
          </a:prstGeom>
          <a:noFill/>
          <a:ln w="9525">
            <a:solidFill>
              <a:schemeClr val="tx1"/>
            </a:solidFill>
            <a:miter lim="800000"/>
            <a:headEnd/>
            <a:tailEnd type="triangle" w="med" len="med"/>
          </a:ln>
        </p:spPr>
        <p:txBody>
          <a:bodyPr wrap="none"/>
          <a:lstStyle/>
          <a:p>
            <a:endParaRPr lang="en-GB"/>
          </a:p>
        </p:txBody>
      </p:sp>
      <p:sp>
        <p:nvSpPr>
          <p:cNvPr id="33799" name="Line 1657"/>
          <p:cNvSpPr>
            <a:spLocks noChangeShapeType="1"/>
          </p:cNvSpPr>
          <p:nvPr/>
        </p:nvSpPr>
        <p:spPr bwMode="auto">
          <a:xfrm flipV="1">
            <a:off x="4511824" y="5661248"/>
            <a:ext cx="0" cy="287338"/>
          </a:xfrm>
          <a:prstGeom prst="line">
            <a:avLst/>
          </a:prstGeom>
          <a:noFill/>
          <a:ln w="9525">
            <a:solidFill>
              <a:schemeClr val="tx1"/>
            </a:solidFill>
            <a:miter lim="800000"/>
            <a:headEnd/>
            <a:tailEnd type="triangle" w="med" len="med"/>
          </a:ln>
        </p:spPr>
        <p:txBody>
          <a:bodyPr wrap="none"/>
          <a:lstStyle/>
          <a:p>
            <a:endParaRPr lang="en-GB"/>
          </a:p>
        </p:txBody>
      </p:sp>
      <p:sp>
        <p:nvSpPr>
          <p:cNvPr id="33800" name="Text Box 1658"/>
          <p:cNvSpPr txBox="1">
            <a:spLocks noChangeArrowheads="1"/>
          </p:cNvSpPr>
          <p:nvPr/>
        </p:nvSpPr>
        <p:spPr bwMode="auto">
          <a:xfrm>
            <a:off x="3935760" y="6021289"/>
            <a:ext cx="863600" cy="244475"/>
          </a:xfrm>
          <a:prstGeom prst="rect">
            <a:avLst/>
          </a:prstGeom>
          <a:noFill/>
          <a:ln w="9525">
            <a:noFill/>
            <a:miter lim="800000"/>
            <a:headEnd/>
            <a:tailEnd/>
          </a:ln>
        </p:spPr>
        <p:txBody>
          <a:bodyPr>
            <a:spAutoFit/>
          </a:bodyPr>
          <a:lstStyle/>
          <a:p>
            <a:r>
              <a:rPr lang="en-GB" sz="1000" dirty="0"/>
              <a:t>July 2009</a:t>
            </a:r>
          </a:p>
        </p:txBody>
      </p:sp>
      <p:sp>
        <p:nvSpPr>
          <p:cNvPr id="5" name="Footer Placeholder 4"/>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2413560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6"/>
          <p:cNvSpPr>
            <a:spLocks noGrp="1" noChangeArrowheads="1"/>
          </p:cNvSpPr>
          <p:nvPr>
            <p:ph type="title"/>
          </p:nvPr>
        </p:nvSpPr>
        <p:spPr/>
        <p:txBody>
          <a:bodyPr/>
          <a:lstStyle/>
          <a:p>
            <a:pPr algn="ctr" eaLnBrk="1" hangingPunct="1"/>
            <a:r>
              <a:rPr lang="en-GB" sz="3200" dirty="0"/>
              <a:t>Seasonality/demand uncertainty</a:t>
            </a:r>
            <a:endParaRPr lang="en-US" sz="3200" dirty="0"/>
          </a:p>
        </p:txBody>
      </p:sp>
      <p:pic>
        <p:nvPicPr>
          <p:cNvPr id="548" name="Picture 3"/>
          <p:cNvPicPr>
            <a:picLocks noChangeAspect="1" noChangeArrowheads="1"/>
          </p:cNvPicPr>
          <p:nvPr/>
        </p:nvPicPr>
        <p:blipFill>
          <a:blip r:embed="rId3" cstate="print"/>
          <a:srcRect/>
          <a:stretch>
            <a:fillRect/>
          </a:stretch>
        </p:blipFill>
        <p:spPr bwMode="auto">
          <a:xfrm>
            <a:off x="2135561" y="1268760"/>
            <a:ext cx="8054959" cy="4652544"/>
          </a:xfrm>
          <a:prstGeom prst="rect">
            <a:avLst/>
          </a:prstGeom>
          <a:noFill/>
          <a:ln w="9525">
            <a:noFill/>
            <a:miter lim="800000"/>
            <a:headEnd/>
            <a:tailEnd/>
          </a:ln>
          <a:effectLst/>
        </p:spPr>
      </p:pic>
      <p:sp>
        <p:nvSpPr>
          <p:cNvPr id="2" name="Footer Placeholder 1"/>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1978099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rgbClr val="C00000"/>
                </a:solidFill>
                <a:latin typeface="Calibri" pitchFamily="34" charset="0"/>
                <a:cs typeface="Calibri" pitchFamily="34" charset="0"/>
              </a:rPr>
              <a:t>Construction company </a:t>
            </a:r>
            <a:r>
              <a:rPr lang="en-GB" dirty="0">
                <a:solidFill>
                  <a:srgbClr val="C00000"/>
                </a:solidFill>
              </a:rPr>
              <a:t>Sales and stock</a:t>
            </a:r>
          </a:p>
        </p:txBody>
      </p:sp>
      <p:sp>
        <p:nvSpPr>
          <p:cNvPr id="3" name="Content Placeholder 2"/>
          <p:cNvSpPr>
            <a:spLocks noGrp="1"/>
          </p:cNvSpPr>
          <p:nvPr>
            <p:ph idx="1"/>
          </p:nvPr>
        </p:nvSpPr>
        <p:spPr/>
        <p:txBody>
          <a:bodyPr/>
          <a:lstStyle/>
          <a:p>
            <a:endParaRPr lang="en-GB"/>
          </a:p>
        </p:txBody>
      </p:sp>
      <p:pic>
        <p:nvPicPr>
          <p:cNvPr id="9" name="Picture 8"/>
          <p:cNvPicPr/>
          <p:nvPr/>
        </p:nvPicPr>
        <p:blipFill rotWithShape="1">
          <a:blip r:embed="rId2"/>
          <a:srcRect l="12315" t="21302" r="22615" b="16864"/>
          <a:stretch/>
        </p:blipFill>
        <p:spPr bwMode="auto">
          <a:xfrm>
            <a:off x="1991544" y="1196753"/>
            <a:ext cx="8156798" cy="5326985"/>
          </a:xfrm>
          <a:prstGeom prst="rect">
            <a:avLst/>
          </a:prstGeom>
          <a:ln>
            <a:noFill/>
          </a:ln>
          <a:extLst>
            <a:ext uri="{53640926-AAD7-44D8-BBD7-CCE9431645EC}">
              <a14:shadowObscured xmlns:a14="http://schemas.microsoft.com/office/drawing/2010/main"/>
            </a:ext>
          </a:extLst>
        </p:spPr>
      </p:pic>
      <p:sp>
        <p:nvSpPr>
          <p:cNvPr id="4" name="Footer Placeholder 3"/>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40279120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p:cNvGraphicFramePr>
          <p:nvPr/>
        </p:nvGraphicFramePr>
        <p:xfrm>
          <a:off x="2135560" y="1196753"/>
          <a:ext cx="8229600" cy="4525963"/>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p:cNvSpPr txBox="1"/>
          <p:nvPr/>
        </p:nvSpPr>
        <p:spPr>
          <a:xfrm>
            <a:off x="5375920" y="5805264"/>
            <a:ext cx="1656184" cy="369332"/>
          </a:xfrm>
          <a:prstGeom prst="rect">
            <a:avLst/>
          </a:prstGeom>
          <a:noFill/>
        </p:spPr>
        <p:txBody>
          <a:bodyPr wrap="square" rtlCol="0">
            <a:spAutoFit/>
          </a:bodyPr>
          <a:lstStyle/>
          <a:p>
            <a:r>
              <a:rPr lang="en-GB" dirty="0"/>
              <a:t>Month</a:t>
            </a:r>
          </a:p>
        </p:txBody>
      </p:sp>
      <p:sp>
        <p:nvSpPr>
          <p:cNvPr id="7" name="TextBox 6"/>
          <p:cNvSpPr txBox="1"/>
          <p:nvPr/>
        </p:nvSpPr>
        <p:spPr>
          <a:xfrm>
            <a:off x="1673896" y="2204864"/>
            <a:ext cx="461665" cy="2232248"/>
          </a:xfrm>
          <a:prstGeom prst="rect">
            <a:avLst/>
          </a:prstGeom>
          <a:noFill/>
        </p:spPr>
        <p:txBody>
          <a:bodyPr vert="vert270" wrap="square" rtlCol="0">
            <a:spAutoFit/>
          </a:bodyPr>
          <a:lstStyle/>
          <a:p>
            <a:r>
              <a:rPr lang="en-GB" dirty="0"/>
              <a:t>Pieces in Thousands</a:t>
            </a:r>
          </a:p>
        </p:txBody>
      </p:sp>
      <p:cxnSp>
        <p:nvCxnSpPr>
          <p:cNvPr id="8" name="Straight Arrow Connector 7"/>
          <p:cNvCxnSpPr/>
          <p:nvPr/>
        </p:nvCxnSpPr>
        <p:spPr>
          <a:xfrm>
            <a:off x="2927648" y="2564904"/>
            <a:ext cx="0" cy="792088"/>
          </a:xfrm>
          <a:prstGeom prst="straightConnector1">
            <a:avLst/>
          </a:prstGeom>
          <a:ln w="190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normAutofit/>
          </a:bodyPr>
          <a:lstStyle/>
          <a:p>
            <a:r>
              <a:rPr lang="en-GB" dirty="0">
                <a:solidFill>
                  <a:srgbClr val="C00000"/>
                </a:solidFill>
                <a:cs typeface="Calibri" pitchFamily="34" charset="0"/>
              </a:rPr>
              <a:t>Bathroom</a:t>
            </a:r>
            <a:r>
              <a:rPr lang="en-GB" dirty="0">
                <a:solidFill>
                  <a:srgbClr val="C00000"/>
                </a:solidFill>
              </a:rPr>
              <a:t> Manufacturer Seasonality</a:t>
            </a:r>
            <a:r>
              <a:rPr lang="en-US" dirty="0">
                <a:solidFill>
                  <a:srgbClr val="C00000"/>
                </a:solidFill>
              </a:rPr>
              <a:t/>
            </a:r>
            <a:br>
              <a:rPr lang="en-US" dirty="0">
                <a:solidFill>
                  <a:srgbClr val="C00000"/>
                </a:solidFill>
              </a:rPr>
            </a:br>
            <a:endParaRPr lang="en-GB" dirty="0">
              <a:solidFill>
                <a:srgbClr val="C00000"/>
              </a:solidFill>
            </a:endParaRPr>
          </a:p>
        </p:txBody>
      </p:sp>
      <p:sp>
        <p:nvSpPr>
          <p:cNvPr id="3" name="Footer Placeholder 2"/>
          <p:cNvSpPr>
            <a:spLocks noGrp="1"/>
          </p:cNvSpPr>
          <p:nvPr>
            <p:ph type="ftr" sz="quarter" idx="11"/>
          </p:nvPr>
        </p:nvSpPr>
        <p:spPr/>
        <p:txBody>
          <a:bodyPr/>
          <a:lstStyle/>
          <a:p>
            <a:r>
              <a:rPr lang="en-GB">
                <a:solidFill>
                  <a:prstClr val="black">
                    <a:tint val="75000"/>
                  </a:prstClr>
                </a:solidFill>
              </a:rPr>
              <a:t>Copyright D.G. Richards 2015</a:t>
            </a:r>
          </a:p>
        </p:txBody>
      </p:sp>
    </p:spTree>
    <p:extLst>
      <p:ext uri="{BB962C8B-B14F-4D97-AF65-F5344CB8AC3E}">
        <p14:creationId xmlns:p14="http://schemas.microsoft.com/office/powerpoint/2010/main" val="13975360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952</Words>
  <Application>Microsoft Office PowerPoint</Application>
  <PresentationFormat>Widescreen</PresentationFormat>
  <Paragraphs>242</Paragraphs>
  <Slides>19</Slides>
  <Notes>10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Wingdings</vt:lpstr>
      <vt:lpstr>Office Theme</vt:lpstr>
      <vt:lpstr>Storage and Warehousing Techniques</vt:lpstr>
      <vt:lpstr>Introduction and Background </vt:lpstr>
      <vt:lpstr>What are the roles of a warehouse in your view?</vt:lpstr>
      <vt:lpstr>Warehouse definition</vt:lpstr>
      <vt:lpstr>Whether they’re old….</vt:lpstr>
      <vt:lpstr>Or ultra-modern</vt:lpstr>
      <vt:lpstr>Terminology </vt:lpstr>
      <vt:lpstr>The Objectives of Warehousing </vt:lpstr>
      <vt:lpstr>Warehouse trade-offs</vt:lpstr>
      <vt:lpstr>PowerPoint Presentation</vt:lpstr>
      <vt:lpstr>PowerPoint Presentation</vt:lpstr>
      <vt:lpstr>Role of the warehouse</vt:lpstr>
      <vt:lpstr>The need for retailer warehouses?</vt:lpstr>
      <vt:lpstr>Why do we need to hold stock?</vt:lpstr>
      <vt:lpstr>Why do we need to hold stock?</vt:lpstr>
      <vt:lpstr>Seasonality/demand uncertainty</vt:lpstr>
      <vt:lpstr>Seasonality/demand uncertainty</vt:lpstr>
      <vt:lpstr>Construction company Sales and stock</vt:lpstr>
      <vt:lpstr>Bathroom Manufacturer Seasonality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Storage and Warehousing Techniques</dc:title>
  <dc:creator>Amy Minshull</dc:creator>
  <cp:lastModifiedBy>Amy Minshull</cp:lastModifiedBy>
  <cp:revision>5</cp:revision>
  <dcterms:created xsi:type="dcterms:W3CDTF">2017-07-27T15:09:42Z</dcterms:created>
  <dcterms:modified xsi:type="dcterms:W3CDTF">2017-07-28T09:50:18Z</dcterms:modified>
</cp:coreProperties>
</file>