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1" r:id="rId10"/>
    <p:sldId id="267" r:id="rId11"/>
    <p:sldId id="268" r:id="rId12"/>
    <p:sldId id="269" r:id="rId13"/>
    <p:sldId id="270" r:id="rId14"/>
  </p:sldIdLst>
  <p:sldSz cx="18288000" cy="10287000"/>
  <p:notesSz cx="6858000" cy="9144000"/>
  <p:embeddedFontLst>
    <p:embeddedFont>
      <p:font typeface="Barlow Bold" panose="020B0604020202020204" charset="0"/>
      <p:regular r:id="rId15"/>
    </p:embeddedFont>
    <p:embeddedFont>
      <p:font typeface="Bobby Jones" panose="020B0604020202020204" charset="0"/>
      <p:regular r:id="rId16"/>
    </p:embeddedFont>
    <p:embeddedFont>
      <p:font typeface="Clear Sans" panose="020B0604020202020204" charset="0"/>
      <p:regular r:id="rId17"/>
    </p:embeddedFont>
    <p:embeddedFont>
      <p:font typeface="Clear Sans Bold" panose="020B0604020202020204" charset="0"/>
      <p:regular r:id="rId18"/>
    </p:embeddedFont>
    <p:embeddedFont>
      <p:font typeface="Poppins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B4F0"/>
    <a:srgbClr val="56CBF2"/>
    <a:srgbClr val="FFC6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Rimon Mollah" userId="7c47b620d04ce996" providerId="LiveId" clId="{E50598F8-CD01-40BA-801E-6D22A8541EA4}"/>
    <pc:docChg chg="undo custSel addSld delSld modSld sldOrd">
      <pc:chgData name="Md Rimon Mollah" userId="7c47b620d04ce996" providerId="LiveId" clId="{E50598F8-CD01-40BA-801E-6D22A8541EA4}" dt="2025-02-14T14:28:45.631" v="252" actId="14100"/>
      <pc:docMkLst>
        <pc:docMk/>
      </pc:docMkLst>
      <pc:sldChg chg="addSp delSp modSp mod">
        <pc:chgData name="Md Rimon Mollah" userId="7c47b620d04ce996" providerId="LiveId" clId="{E50598F8-CD01-40BA-801E-6D22A8541EA4}" dt="2025-02-14T14:28:45.631" v="252" actId="14100"/>
        <pc:sldMkLst>
          <pc:docMk/>
          <pc:sldMk cId="0" sldId="257"/>
        </pc:sldMkLst>
        <pc:spChg chg="mod">
          <ac:chgData name="Md Rimon Mollah" userId="7c47b620d04ce996" providerId="LiveId" clId="{E50598F8-CD01-40BA-801E-6D22A8541EA4}" dt="2025-02-14T13:51:13.420" v="82" actId="14100"/>
          <ac:spMkLst>
            <pc:docMk/>
            <pc:sldMk cId="0" sldId="257"/>
            <ac:spMk id="5" creationId="{00000000-0000-0000-0000-000000000000}"/>
          </ac:spMkLst>
        </pc:spChg>
        <pc:spChg chg="del">
          <ac:chgData name="Md Rimon Mollah" userId="7c47b620d04ce996" providerId="LiveId" clId="{E50598F8-CD01-40BA-801E-6D22A8541EA4}" dt="2025-02-14T13:48:43.583" v="39" actId="478"/>
          <ac:spMkLst>
            <pc:docMk/>
            <pc:sldMk cId="0" sldId="257"/>
            <ac:spMk id="6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3:51:32.875" v="90" actId="1076"/>
          <ac:spMkLst>
            <pc:docMk/>
            <pc:sldMk cId="0" sldId="257"/>
            <ac:spMk id="15" creationId="{00000000-0000-0000-0000-000000000000}"/>
          </ac:spMkLst>
        </pc:spChg>
        <pc:spChg chg="add mod">
          <ac:chgData name="Md Rimon Mollah" userId="7c47b620d04ce996" providerId="LiveId" clId="{E50598F8-CD01-40BA-801E-6D22A8541EA4}" dt="2025-02-14T13:51:19.749" v="84" actId="14100"/>
          <ac:spMkLst>
            <pc:docMk/>
            <pc:sldMk cId="0" sldId="257"/>
            <ac:spMk id="16" creationId="{39F53CFE-9508-53EE-3AF3-01D0A57EA440}"/>
          </ac:spMkLst>
        </pc:spChg>
        <pc:grpChg chg="del">
          <ac:chgData name="Md Rimon Mollah" userId="7c47b620d04ce996" providerId="LiveId" clId="{E50598F8-CD01-40BA-801E-6D22A8541EA4}" dt="2025-02-14T13:48:38.848" v="35" actId="478"/>
          <ac:grpSpMkLst>
            <pc:docMk/>
            <pc:sldMk cId="0" sldId="257"/>
            <ac:grpSpMk id="2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48:41.458" v="37" actId="478"/>
          <ac:grpSpMkLst>
            <pc:docMk/>
            <pc:sldMk cId="0" sldId="257"/>
            <ac:grpSpMk id="7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48:42.551" v="38" actId="478"/>
          <ac:grpSpMkLst>
            <pc:docMk/>
            <pc:sldMk cId="0" sldId="257"/>
            <ac:grpSpMk id="10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48:40.348" v="36" actId="478"/>
          <ac:grpSpMkLst>
            <pc:docMk/>
            <pc:sldMk cId="0" sldId="257"/>
            <ac:grpSpMk id="12" creationId="{00000000-0000-0000-0000-000000000000}"/>
          </ac:grpSpMkLst>
        </pc:grpChg>
        <pc:picChg chg="add del mod">
          <ac:chgData name="Md Rimon Mollah" userId="7c47b620d04ce996" providerId="LiveId" clId="{E50598F8-CD01-40BA-801E-6D22A8541EA4}" dt="2025-02-14T13:49:20.746" v="46" actId="478"/>
          <ac:picMkLst>
            <pc:docMk/>
            <pc:sldMk cId="0" sldId="257"/>
            <ac:picMk id="1026" creationId="{A96352E2-527D-B095-BE9A-8A974381B033}"/>
          </ac:picMkLst>
        </pc:picChg>
        <pc:picChg chg="add mod">
          <ac:chgData name="Md Rimon Mollah" userId="7c47b620d04ce996" providerId="LiveId" clId="{E50598F8-CD01-40BA-801E-6D22A8541EA4}" dt="2025-02-14T14:28:45.631" v="252" actId="14100"/>
          <ac:picMkLst>
            <pc:docMk/>
            <pc:sldMk cId="0" sldId="257"/>
            <ac:picMk id="1028" creationId="{EEAD2894-34B3-A1FD-DAAE-EB377648993C}"/>
          </ac:picMkLst>
        </pc:picChg>
      </pc:sldChg>
      <pc:sldChg chg="modSp mod">
        <pc:chgData name="Md Rimon Mollah" userId="7c47b620d04ce996" providerId="LiveId" clId="{E50598F8-CD01-40BA-801E-6D22A8541EA4}" dt="2025-02-14T13:54:19.761" v="131" actId="1076"/>
        <pc:sldMkLst>
          <pc:docMk/>
          <pc:sldMk cId="0" sldId="258"/>
        </pc:sldMkLst>
        <pc:spChg chg="mod">
          <ac:chgData name="Md Rimon Mollah" userId="7c47b620d04ce996" providerId="LiveId" clId="{E50598F8-CD01-40BA-801E-6D22A8541EA4}" dt="2025-02-14T13:54:19.761" v="131" actId="1076"/>
          <ac:spMkLst>
            <pc:docMk/>
            <pc:sldMk cId="0" sldId="258"/>
            <ac:spMk id="30" creationId="{00000000-0000-0000-0000-000000000000}"/>
          </ac:spMkLst>
        </pc:spChg>
      </pc:sldChg>
      <pc:sldChg chg="addSp delSp modSp mod">
        <pc:chgData name="Md Rimon Mollah" userId="7c47b620d04ce996" providerId="LiveId" clId="{E50598F8-CD01-40BA-801E-6D22A8541EA4}" dt="2025-02-14T13:53:59.243" v="125" actId="1076"/>
        <pc:sldMkLst>
          <pc:docMk/>
          <pc:sldMk cId="0" sldId="259"/>
        </pc:sldMkLst>
        <pc:spChg chg="del">
          <ac:chgData name="Md Rimon Mollah" userId="7c47b620d04ce996" providerId="LiveId" clId="{E50598F8-CD01-40BA-801E-6D22A8541EA4}" dt="2025-02-14T13:52:52.571" v="99" actId="478"/>
          <ac:spMkLst>
            <pc:docMk/>
            <pc:sldMk cId="0" sldId="259"/>
            <ac:spMk id="9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3:53:59.243" v="125" actId="1076"/>
          <ac:spMkLst>
            <pc:docMk/>
            <pc:sldMk cId="0" sldId="259"/>
            <ac:spMk id="30" creationId="{00000000-0000-0000-0000-000000000000}"/>
          </ac:spMkLst>
        </pc:spChg>
        <pc:spChg chg="add mod">
          <ac:chgData name="Md Rimon Mollah" userId="7c47b620d04ce996" providerId="LiveId" clId="{E50598F8-CD01-40BA-801E-6D22A8541EA4}" dt="2025-02-14T13:53:13.375" v="112" actId="1076"/>
          <ac:spMkLst>
            <pc:docMk/>
            <pc:sldMk cId="0" sldId="259"/>
            <ac:spMk id="31" creationId="{94A63629-C801-412F-0B2F-31E083E77D81}"/>
          </ac:spMkLst>
        </pc:spChg>
        <pc:grpChg chg="del">
          <ac:chgData name="Md Rimon Mollah" userId="7c47b620d04ce996" providerId="LiveId" clId="{E50598F8-CD01-40BA-801E-6D22A8541EA4}" dt="2025-02-14T13:52:50.978" v="97" actId="478"/>
          <ac:grpSpMkLst>
            <pc:docMk/>
            <pc:sldMk cId="0" sldId="259"/>
            <ac:grpSpMk id="2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31.743" v="92" actId="478"/>
          <ac:grpSpMkLst>
            <pc:docMk/>
            <pc:sldMk cId="0" sldId="259"/>
            <ac:grpSpMk id="4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30.837" v="91" actId="478"/>
          <ac:grpSpMkLst>
            <pc:docMk/>
            <pc:sldMk cId="0" sldId="259"/>
            <ac:grpSpMk id="6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51.650" v="98" actId="478"/>
          <ac:grpSpMkLst>
            <pc:docMk/>
            <pc:sldMk cId="0" sldId="259"/>
            <ac:grpSpMk id="10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53.962" v="101" actId="478"/>
          <ac:grpSpMkLst>
            <pc:docMk/>
            <pc:sldMk cId="0" sldId="259"/>
            <ac:grpSpMk id="13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53.368" v="100" actId="478"/>
          <ac:grpSpMkLst>
            <pc:docMk/>
            <pc:sldMk cId="0" sldId="259"/>
            <ac:grpSpMk id="15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55.462" v="103" actId="478"/>
          <ac:grpSpMkLst>
            <pc:docMk/>
            <pc:sldMk cId="0" sldId="259"/>
            <ac:grpSpMk id="17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54.540" v="102" actId="478"/>
          <ac:grpSpMkLst>
            <pc:docMk/>
            <pc:sldMk cId="0" sldId="259"/>
            <ac:grpSpMk id="20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32.571" v="93" actId="478"/>
          <ac:grpSpMkLst>
            <pc:docMk/>
            <pc:sldMk cId="0" sldId="259"/>
            <ac:grpSpMk id="23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3:52:56.443" v="104" actId="478"/>
          <ac:grpSpMkLst>
            <pc:docMk/>
            <pc:sldMk cId="0" sldId="259"/>
            <ac:grpSpMk id="26" creationId="{00000000-0000-0000-0000-000000000000}"/>
          </ac:grpSpMkLst>
        </pc:grpChg>
        <pc:picChg chg="add mod">
          <ac:chgData name="Md Rimon Mollah" userId="7c47b620d04ce996" providerId="LiveId" clId="{E50598F8-CD01-40BA-801E-6D22A8541EA4}" dt="2025-02-14T13:53:13.375" v="112" actId="1076"/>
          <ac:picMkLst>
            <pc:docMk/>
            <pc:sldMk cId="0" sldId="259"/>
            <ac:picMk id="2050" creationId="{EF1E0BBC-6A7F-673A-0687-3B449AED516B}"/>
          </ac:picMkLst>
        </pc:picChg>
        <pc:picChg chg="add">
          <ac:chgData name="Md Rimon Mollah" userId="7c47b620d04ce996" providerId="LiveId" clId="{E50598F8-CD01-40BA-801E-6D22A8541EA4}" dt="2025-02-14T13:53:15.453" v="113"/>
          <ac:picMkLst>
            <pc:docMk/>
            <pc:sldMk cId="0" sldId="259"/>
            <ac:picMk id="2052" creationId="{FBEF6E34-51B3-7260-9945-FC87EF55858C}"/>
          </ac:picMkLst>
        </pc:picChg>
        <pc:picChg chg="add">
          <ac:chgData name="Md Rimon Mollah" userId="7c47b620d04ce996" providerId="LiveId" clId="{E50598F8-CD01-40BA-801E-6D22A8541EA4}" dt="2025-02-14T13:53:31.286" v="114"/>
          <ac:picMkLst>
            <pc:docMk/>
            <pc:sldMk cId="0" sldId="259"/>
            <ac:picMk id="2054" creationId="{5313BA94-2140-4918-3985-DE0C2F9920D3}"/>
          </ac:picMkLst>
        </pc:picChg>
        <pc:picChg chg="add mod">
          <ac:chgData name="Md Rimon Mollah" userId="7c47b620d04ce996" providerId="LiveId" clId="{E50598F8-CD01-40BA-801E-6D22A8541EA4}" dt="2025-02-14T13:53:51.729" v="123" actId="14100"/>
          <ac:picMkLst>
            <pc:docMk/>
            <pc:sldMk cId="0" sldId="259"/>
            <ac:picMk id="2056" creationId="{99C3F4CF-4F4F-94FC-3AEA-67C690DF3E4D}"/>
          </ac:picMkLst>
        </pc:picChg>
      </pc:sldChg>
      <pc:sldChg chg="addSp delSp modSp mod">
        <pc:chgData name="Md Rimon Mollah" userId="7c47b620d04ce996" providerId="LiveId" clId="{E50598F8-CD01-40BA-801E-6D22A8541EA4}" dt="2025-02-14T14:09:48.737" v="162" actId="1076"/>
        <pc:sldMkLst>
          <pc:docMk/>
          <pc:sldMk cId="0" sldId="261"/>
        </pc:sldMkLst>
        <pc:spChg chg="mod">
          <ac:chgData name="Md Rimon Mollah" userId="7c47b620d04ce996" providerId="LiveId" clId="{E50598F8-CD01-40BA-801E-6D22A8541EA4}" dt="2025-02-14T14:09:48.737" v="162" actId="1076"/>
          <ac:spMkLst>
            <pc:docMk/>
            <pc:sldMk cId="0" sldId="261"/>
            <ac:spMk id="20" creationId="{00000000-0000-0000-0000-000000000000}"/>
          </ac:spMkLst>
        </pc:spChg>
        <pc:spChg chg="del mod">
          <ac:chgData name="Md Rimon Mollah" userId="7c47b620d04ce996" providerId="LiveId" clId="{E50598F8-CD01-40BA-801E-6D22A8541EA4}" dt="2025-02-14T13:54:30.247" v="133" actId="478"/>
          <ac:spMkLst>
            <pc:docMk/>
            <pc:sldMk cId="0" sldId="261"/>
            <ac:spMk id="24" creationId="{00000000-0000-0000-0000-000000000000}"/>
          </ac:spMkLst>
        </pc:spChg>
        <pc:grpChg chg="del">
          <ac:chgData name="Md Rimon Mollah" userId="7c47b620d04ce996" providerId="LiveId" clId="{E50598F8-CD01-40BA-801E-6D22A8541EA4}" dt="2025-02-14T14:05:23.055" v="160" actId="478"/>
          <ac:grpSpMkLst>
            <pc:docMk/>
            <pc:sldMk cId="0" sldId="261"/>
            <ac:grpSpMk id="14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05:22.242" v="159" actId="478"/>
          <ac:grpSpMkLst>
            <pc:docMk/>
            <pc:sldMk cId="0" sldId="261"/>
            <ac:grpSpMk id="17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05:21.399" v="158" actId="478"/>
          <ac:grpSpMkLst>
            <pc:docMk/>
            <pc:sldMk cId="0" sldId="261"/>
            <ac:grpSpMk id="21" creationId="{00000000-0000-0000-0000-000000000000}"/>
          </ac:grpSpMkLst>
        </pc:grpChg>
        <pc:graphicFrameChg chg="add mod modGraphic">
          <ac:chgData name="Md Rimon Mollah" userId="7c47b620d04ce996" providerId="LiveId" clId="{E50598F8-CD01-40BA-801E-6D22A8541EA4}" dt="2025-02-14T14:05:27.758" v="161" actId="1076"/>
          <ac:graphicFrameMkLst>
            <pc:docMk/>
            <pc:sldMk cId="0" sldId="261"/>
            <ac:graphicFrameMk id="25" creationId="{3CC169AB-83D8-FBF6-07AF-E699BED47B8B}"/>
          </ac:graphicFrameMkLst>
        </pc:graphicFrameChg>
      </pc:sldChg>
      <pc:sldChg chg="addSp delSp modSp mod">
        <pc:chgData name="Md Rimon Mollah" userId="7c47b620d04ce996" providerId="LiveId" clId="{E50598F8-CD01-40BA-801E-6D22A8541EA4}" dt="2025-02-14T14:26:33.388" v="246" actId="1076"/>
        <pc:sldMkLst>
          <pc:docMk/>
          <pc:sldMk cId="0" sldId="262"/>
        </pc:sldMkLst>
        <pc:spChg chg="del">
          <ac:chgData name="Md Rimon Mollah" userId="7c47b620d04ce996" providerId="LiveId" clId="{E50598F8-CD01-40BA-801E-6D22A8541EA4}" dt="2025-02-14T14:17:36.140" v="171" actId="478"/>
          <ac:spMkLst>
            <pc:docMk/>
            <pc:sldMk cId="0" sldId="262"/>
            <ac:spMk id="9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4:11:00.503" v="163" actId="20577"/>
          <ac:spMkLst>
            <pc:docMk/>
            <pc:sldMk cId="0" sldId="262"/>
            <ac:spMk id="16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4:26:33.388" v="246" actId="1076"/>
          <ac:spMkLst>
            <pc:docMk/>
            <pc:sldMk cId="0" sldId="262"/>
            <ac:spMk id="29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4:19:29.438" v="198" actId="1076"/>
          <ac:spMkLst>
            <pc:docMk/>
            <pc:sldMk cId="0" sldId="262"/>
            <ac:spMk id="30" creationId="{00000000-0000-0000-0000-000000000000}"/>
          </ac:spMkLst>
        </pc:spChg>
        <pc:spChg chg="add mod">
          <ac:chgData name="Md Rimon Mollah" userId="7c47b620d04ce996" providerId="LiveId" clId="{E50598F8-CD01-40BA-801E-6D22A8541EA4}" dt="2025-02-14T14:19:20.905" v="196" actId="14100"/>
          <ac:spMkLst>
            <pc:docMk/>
            <pc:sldMk cId="0" sldId="262"/>
            <ac:spMk id="33" creationId="{6F60B032-7588-88B3-7076-D18F2C12C159}"/>
          </ac:spMkLst>
        </pc:spChg>
        <pc:grpChg chg="del">
          <ac:chgData name="Md Rimon Mollah" userId="7c47b620d04ce996" providerId="LiveId" clId="{E50598F8-CD01-40BA-801E-6D22A8541EA4}" dt="2025-02-14T14:15:30.690" v="164" actId="478"/>
          <ac:grpSpMkLst>
            <pc:docMk/>
            <pc:sldMk cId="0" sldId="262"/>
            <ac:grpSpMk id="2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2.921" v="167" actId="478"/>
          <ac:grpSpMkLst>
            <pc:docMk/>
            <pc:sldMk cId="0" sldId="262"/>
            <ac:grpSpMk id="4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2.312" v="166" actId="478"/>
          <ac:grpSpMkLst>
            <pc:docMk/>
            <pc:sldMk cId="0" sldId="262"/>
            <ac:grpSpMk id="6" creationId="{00000000-0000-0000-0000-000000000000}"/>
          </ac:grpSpMkLst>
        </pc:grpChg>
        <pc:grpChg chg="add del">
          <ac:chgData name="Md Rimon Mollah" userId="7c47b620d04ce996" providerId="LiveId" clId="{E50598F8-CD01-40BA-801E-6D22A8541EA4}" dt="2025-02-14T14:18:18.505" v="181" actId="478"/>
          <ac:grpSpMkLst>
            <pc:docMk/>
            <pc:sldMk cId="0" sldId="262"/>
            <ac:grpSpMk id="10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5.406" v="170" actId="478"/>
          <ac:grpSpMkLst>
            <pc:docMk/>
            <pc:sldMk cId="0" sldId="262"/>
            <ac:grpSpMk id="13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4.749" v="169" actId="478"/>
          <ac:grpSpMkLst>
            <pc:docMk/>
            <pc:sldMk cId="0" sldId="262"/>
            <ac:grpSpMk id="15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43.095" v="173" actId="478"/>
          <ac:grpSpMkLst>
            <pc:docMk/>
            <pc:sldMk cId="0" sldId="262"/>
            <ac:grpSpMk id="17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9.327" v="172" actId="478"/>
          <ac:grpSpMkLst>
            <pc:docMk/>
            <pc:sldMk cId="0" sldId="262"/>
            <ac:grpSpMk id="20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3.921" v="168" actId="478"/>
          <ac:grpSpMkLst>
            <pc:docMk/>
            <pc:sldMk cId="0" sldId="262"/>
            <ac:grpSpMk id="23" creationId="{00000000-0000-0000-0000-000000000000}"/>
          </ac:grpSpMkLst>
        </pc:grpChg>
        <pc:grpChg chg="del">
          <ac:chgData name="Md Rimon Mollah" userId="7c47b620d04ce996" providerId="LiveId" clId="{E50598F8-CD01-40BA-801E-6D22A8541EA4}" dt="2025-02-14T14:17:30.654" v="165" actId="478"/>
          <ac:grpSpMkLst>
            <pc:docMk/>
            <pc:sldMk cId="0" sldId="262"/>
            <ac:grpSpMk id="26" creationId="{00000000-0000-0000-0000-000000000000}"/>
          </ac:grpSpMkLst>
        </pc:grpChg>
        <pc:picChg chg="add mod">
          <ac:chgData name="Md Rimon Mollah" userId="7c47b620d04ce996" providerId="LiveId" clId="{E50598F8-CD01-40BA-801E-6D22A8541EA4}" dt="2025-02-14T14:19:36.237" v="199" actId="1038"/>
          <ac:picMkLst>
            <pc:docMk/>
            <pc:sldMk cId="0" sldId="262"/>
            <ac:picMk id="3074" creationId="{2D14D6FD-DF9E-4E6D-89D9-42DFD32E9EF8}"/>
          </ac:picMkLst>
        </pc:picChg>
        <pc:cxnChg chg="add del">
          <ac:chgData name="Md Rimon Mollah" userId="7c47b620d04ce996" providerId="LiveId" clId="{E50598F8-CD01-40BA-801E-6D22A8541EA4}" dt="2025-02-14T14:17:54.221" v="177" actId="11529"/>
          <ac:cxnSpMkLst>
            <pc:docMk/>
            <pc:sldMk cId="0" sldId="262"/>
            <ac:cxnSpMk id="32" creationId="{5D14B74D-C4C6-459C-398C-A3CAAB264593}"/>
          </ac:cxnSpMkLst>
        </pc:cxnChg>
      </pc:sldChg>
      <pc:sldChg chg="addSp delSp modSp mod">
        <pc:chgData name="Md Rimon Mollah" userId="7c47b620d04ce996" providerId="LiveId" clId="{E50598F8-CD01-40BA-801E-6D22A8541EA4}" dt="2025-02-14T14:25:32.607" v="234" actId="1076"/>
        <pc:sldMkLst>
          <pc:docMk/>
          <pc:sldMk cId="0" sldId="263"/>
        </pc:sldMkLst>
        <pc:spChg chg="del mod">
          <ac:chgData name="Md Rimon Mollah" userId="7c47b620d04ce996" providerId="LiveId" clId="{E50598F8-CD01-40BA-801E-6D22A8541EA4}" dt="2025-02-14T14:22:45.940" v="201" actId="478"/>
          <ac:spMkLst>
            <pc:docMk/>
            <pc:sldMk cId="0" sldId="263"/>
            <ac:spMk id="5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4:25:17.170" v="230" actId="1037"/>
          <ac:spMkLst>
            <pc:docMk/>
            <pc:sldMk cId="0" sldId="263"/>
            <ac:spMk id="6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4:25:17.170" v="230" actId="1037"/>
          <ac:spMkLst>
            <pc:docMk/>
            <pc:sldMk cId="0" sldId="263"/>
            <ac:spMk id="15" creationId="{00000000-0000-0000-0000-000000000000}"/>
          </ac:spMkLst>
        </pc:spChg>
        <pc:grpChg chg="mod">
          <ac:chgData name="Md Rimon Mollah" userId="7c47b620d04ce996" providerId="LiveId" clId="{E50598F8-CD01-40BA-801E-6D22A8541EA4}" dt="2025-02-14T14:25:17.170" v="230" actId="1037"/>
          <ac:grpSpMkLst>
            <pc:docMk/>
            <pc:sldMk cId="0" sldId="263"/>
            <ac:grpSpMk id="2" creationId="{00000000-0000-0000-0000-000000000000}"/>
          </ac:grpSpMkLst>
        </pc:grpChg>
        <pc:grpChg chg="mod">
          <ac:chgData name="Md Rimon Mollah" userId="7c47b620d04ce996" providerId="LiveId" clId="{E50598F8-CD01-40BA-801E-6D22A8541EA4}" dt="2025-02-14T14:25:17.170" v="230" actId="1037"/>
          <ac:grpSpMkLst>
            <pc:docMk/>
            <pc:sldMk cId="0" sldId="263"/>
            <ac:grpSpMk id="7" creationId="{00000000-0000-0000-0000-000000000000}"/>
          </ac:grpSpMkLst>
        </pc:grpChg>
        <pc:grpChg chg="mod">
          <ac:chgData name="Md Rimon Mollah" userId="7c47b620d04ce996" providerId="LiveId" clId="{E50598F8-CD01-40BA-801E-6D22A8541EA4}" dt="2025-02-14T14:25:17.170" v="230" actId="1037"/>
          <ac:grpSpMkLst>
            <pc:docMk/>
            <pc:sldMk cId="0" sldId="263"/>
            <ac:grpSpMk id="10" creationId="{00000000-0000-0000-0000-000000000000}"/>
          </ac:grpSpMkLst>
        </pc:grpChg>
        <pc:grpChg chg="mod">
          <ac:chgData name="Md Rimon Mollah" userId="7c47b620d04ce996" providerId="LiveId" clId="{E50598F8-CD01-40BA-801E-6D22A8541EA4}" dt="2025-02-14T14:25:17.170" v="230" actId="1037"/>
          <ac:grpSpMkLst>
            <pc:docMk/>
            <pc:sldMk cId="0" sldId="263"/>
            <ac:grpSpMk id="12" creationId="{00000000-0000-0000-0000-000000000000}"/>
          </ac:grpSpMkLst>
        </pc:grpChg>
        <pc:graphicFrameChg chg="add mod modGraphic">
          <ac:chgData name="Md Rimon Mollah" userId="7c47b620d04ce996" providerId="LiveId" clId="{E50598F8-CD01-40BA-801E-6D22A8541EA4}" dt="2025-02-14T14:25:32.607" v="234" actId="1076"/>
          <ac:graphicFrameMkLst>
            <pc:docMk/>
            <pc:sldMk cId="0" sldId="263"/>
            <ac:graphicFrameMk id="16" creationId="{52A84DE7-722B-25F1-88C5-9C765312E901}"/>
          </ac:graphicFrameMkLst>
        </pc:graphicFrameChg>
      </pc:sldChg>
      <pc:sldChg chg="delSp modSp del mod">
        <pc:chgData name="Md Rimon Mollah" userId="7c47b620d04ce996" providerId="LiveId" clId="{E50598F8-CD01-40BA-801E-6D22A8541EA4}" dt="2025-02-14T14:26:57.186" v="250" actId="47"/>
        <pc:sldMkLst>
          <pc:docMk/>
          <pc:sldMk cId="0" sldId="264"/>
        </pc:sldMkLst>
        <pc:spChg chg="del mod">
          <ac:chgData name="Md Rimon Mollah" userId="7c47b620d04ce996" providerId="LiveId" clId="{E50598F8-CD01-40BA-801E-6D22A8541EA4}" dt="2025-02-14T14:26:15.023" v="241"/>
          <ac:spMkLst>
            <pc:docMk/>
            <pc:sldMk cId="0" sldId="264"/>
            <ac:spMk id="18" creationId="{00000000-0000-0000-0000-000000000000}"/>
          </ac:spMkLst>
        </pc:spChg>
      </pc:sldChg>
      <pc:sldChg chg="del">
        <pc:chgData name="Md Rimon Mollah" userId="7c47b620d04ce996" providerId="LiveId" clId="{E50598F8-CD01-40BA-801E-6D22A8541EA4}" dt="2025-02-14T13:45:13" v="1" actId="47"/>
        <pc:sldMkLst>
          <pc:docMk/>
          <pc:sldMk cId="0" sldId="265"/>
        </pc:sldMkLst>
      </pc:sldChg>
      <pc:sldChg chg="del">
        <pc:chgData name="Md Rimon Mollah" userId="7c47b620d04ce996" providerId="LiveId" clId="{E50598F8-CD01-40BA-801E-6D22A8541EA4}" dt="2025-02-14T13:45:10.735" v="0" actId="47"/>
        <pc:sldMkLst>
          <pc:docMk/>
          <pc:sldMk cId="0" sldId="266"/>
        </pc:sldMkLst>
      </pc:sldChg>
      <pc:sldChg chg="addSp delSp modSp mod">
        <pc:chgData name="Md Rimon Mollah" userId="7c47b620d04ce996" providerId="LiveId" clId="{E50598F8-CD01-40BA-801E-6D22A8541EA4}" dt="2025-02-14T13:46:41.986" v="25" actId="1076"/>
        <pc:sldMkLst>
          <pc:docMk/>
          <pc:sldMk cId="0" sldId="268"/>
        </pc:sldMkLst>
        <pc:spChg chg="del mod">
          <ac:chgData name="Md Rimon Mollah" userId="7c47b620d04ce996" providerId="LiveId" clId="{E50598F8-CD01-40BA-801E-6D22A8541EA4}" dt="2025-02-14T13:45:23.935" v="3" actId="478"/>
          <ac:spMkLst>
            <pc:docMk/>
            <pc:sldMk cId="0" sldId="268"/>
            <ac:spMk id="5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3:46:26.076" v="22" actId="1037"/>
          <ac:spMkLst>
            <pc:docMk/>
            <pc:sldMk cId="0" sldId="268"/>
            <ac:spMk id="6" creationId="{00000000-0000-0000-0000-000000000000}"/>
          </ac:spMkLst>
        </pc:spChg>
        <pc:spChg chg="mod">
          <ac:chgData name="Md Rimon Mollah" userId="7c47b620d04ce996" providerId="LiveId" clId="{E50598F8-CD01-40BA-801E-6D22A8541EA4}" dt="2025-02-14T13:46:41.986" v="25" actId="1076"/>
          <ac:spMkLst>
            <pc:docMk/>
            <pc:sldMk cId="0" sldId="268"/>
            <ac:spMk id="15" creationId="{00000000-0000-0000-0000-000000000000}"/>
          </ac:spMkLst>
        </pc:spChg>
        <pc:grpChg chg="mod">
          <ac:chgData name="Md Rimon Mollah" userId="7c47b620d04ce996" providerId="LiveId" clId="{E50598F8-CD01-40BA-801E-6D22A8541EA4}" dt="2025-02-14T13:46:26.076" v="22" actId="1037"/>
          <ac:grpSpMkLst>
            <pc:docMk/>
            <pc:sldMk cId="0" sldId="268"/>
            <ac:grpSpMk id="2" creationId="{00000000-0000-0000-0000-000000000000}"/>
          </ac:grpSpMkLst>
        </pc:grpChg>
        <pc:grpChg chg="mod">
          <ac:chgData name="Md Rimon Mollah" userId="7c47b620d04ce996" providerId="LiveId" clId="{E50598F8-CD01-40BA-801E-6D22A8541EA4}" dt="2025-02-14T13:46:26.076" v="22" actId="1037"/>
          <ac:grpSpMkLst>
            <pc:docMk/>
            <pc:sldMk cId="0" sldId="268"/>
            <ac:grpSpMk id="7" creationId="{00000000-0000-0000-0000-000000000000}"/>
          </ac:grpSpMkLst>
        </pc:grpChg>
        <pc:grpChg chg="mod">
          <ac:chgData name="Md Rimon Mollah" userId="7c47b620d04ce996" providerId="LiveId" clId="{E50598F8-CD01-40BA-801E-6D22A8541EA4}" dt="2025-02-14T13:46:26.076" v="22" actId="1037"/>
          <ac:grpSpMkLst>
            <pc:docMk/>
            <pc:sldMk cId="0" sldId="268"/>
            <ac:grpSpMk id="10" creationId="{00000000-0000-0000-0000-000000000000}"/>
          </ac:grpSpMkLst>
        </pc:grpChg>
        <pc:grpChg chg="mod">
          <ac:chgData name="Md Rimon Mollah" userId="7c47b620d04ce996" providerId="LiveId" clId="{E50598F8-CD01-40BA-801E-6D22A8541EA4}" dt="2025-02-14T13:46:26.076" v="22" actId="1037"/>
          <ac:grpSpMkLst>
            <pc:docMk/>
            <pc:sldMk cId="0" sldId="268"/>
            <ac:grpSpMk id="12" creationId="{00000000-0000-0000-0000-000000000000}"/>
          </ac:grpSpMkLst>
        </pc:grpChg>
        <pc:graphicFrameChg chg="add mod modGraphic">
          <ac:chgData name="Md Rimon Mollah" userId="7c47b620d04ce996" providerId="LiveId" clId="{E50598F8-CD01-40BA-801E-6D22A8541EA4}" dt="2025-02-14T13:46:26.076" v="22" actId="1037"/>
          <ac:graphicFrameMkLst>
            <pc:docMk/>
            <pc:sldMk cId="0" sldId="268"/>
            <ac:graphicFrameMk id="16" creationId="{504FB86C-7658-A279-679C-5206B34DD858}"/>
          </ac:graphicFrameMkLst>
        </pc:graphicFrameChg>
      </pc:sldChg>
      <pc:sldChg chg="modSp add mod ord">
        <pc:chgData name="Md Rimon Mollah" userId="7c47b620d04ce996" providerId="LiveId" clId="{E50598F8-CD01-40BA-801E-6D22A8541EA4}" dt="2025-02-14T14:26:52.543" v="249" actId="1076"/>
        <pc:sldMkLst>
          <pc:docMk/>
          <pc:sldMk cId="781937470" sldId="271"/>
        </pc:sldMkLst>
        <pc:spChg chg="mod">
          <ac:chgData name="Md Rimon Mollah" userId="7c47b620d04ce996" providerId="LiveId" clId="{E50598F8-CD01-40BA-801E-6D22A8541EA4}" dt="2025-02-14T14:26:24.701" v="244" actId="1076"/>
          <ac:spMkLst>
            <pc:docMk/>
            <pc:sldMk cId="781937470" sldId="271"/>
            <ac:spMk id="29" creationId="{AD6E7987-CF70-0D91-216A-6BD0C8D037C5}"/>
          </ac:spMkLst>
        </pc:spChg>
        <pc:spChg chg="mod">
          <ac:chgData name="Md Rimon Mollah" userId="7c47b620d04ce996" providerId="LiveId" clId="{E50598F8-CD01-40BA-801E-6D22A8541EA4}" dt="2025-02-14T14:26:52.543" v="249" actId="1076"/>
          <ac:spMkLst>
            <pc:docMk/>
            <pc:sldMk cId="781937470" sldId="271"/>
            <ac:spMk id="30" creationId="{7CC325D6-DBE4-6FC3-495E-C8BE1D1D673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9F91AC-04EF-4064-B514-CBD71936E5A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45D807-0B9A-4F76-B753-37D57544A835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b="1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Migration policies:</a:t>
          </a:r>
          <a:endParaRPr lang="en-GB" dirty="0"/>
        </a:p>
      </dgm:t>
    </dgm:pt>
    <dgm:pt modelId="{1962D83C-D8FE-4505-8F85-D2E5D33AE69F}" type="parTrans" cxnId="{7860443E-25A1-495C-8A58-8F23A5AB43CF}">
      <dgm:prSet/>
      <dgm:spPr/>
      <dgm:t>
        <a:bodyPr/>
        <a:lstStyle/>
        <a:p>
          <a:endParaRPr lang="en-GB"/>
        </a:p>
      </dgm:t>
    </dgm:pt>
    <dgm:pt modelId="{95C5C651-757C-4DDA-9C6F-2D3A8184955C}" type="sibTrans" cxnId="{7860443E-25A1-495C-8A58-8F23A5AB43CF}">
      <dgm:prSet/>
      <dgm:spPr/>
      <dgm:t>
        <a:bodyPr/>
        <a:lstStyle/>
        <a:p>
          <a:endParaRPr lang="en-GB"/>
        </a:p>
      </dgm:t>
    </dgm:pt>
    <dgm:pt modelId="{BA4BB0D7-EAFF-440E-8D43-92CC0DDE4885}">
      <dgm:prSet/>
      <dgm:spPr/>
      <dgm:t>
        <a:bodyPr/>
        <a:lstStyle/>
        <a:p>
          <a:r>
            <a:rPr lang="en-US" b="1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Visa restrictions</a:t>
          </a:r>
          <a:endParaRPr lang="en-US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96341FFB-9222-4BCA-B831-F775D4FBCF43}" type="parTrans" cxnId="{E1EBCE46-60D5-4C4F-BBD9-1740BA151375}">
      <dgm:prSet/>
      <dgm:spPr/>
      <dgm:t>
        <a:bodyPr/>
        <a:lstStyle/>
        <a:p>
          <a:endParaRPr lang="en-GB"/>
        </a:p>
      </dgm:t>
    </dgm:pt>
    <dgm:pt modelId="{350A14C9-B62F-4B1A-A38B-C9FD8D609D30}" type="sibTrans" cxnId="{E1EBCE46-60D5-4C4F-BBD9-1740BA151375}">
      <dgm:prSet/>
      <dgm:spPr/>
      <dgm:t>
        <a:bodyPr/>
        <a:lstStyle/>
        <a:p>
          <a:endParaRPr lang="en-GB"/>
        </a:p>
      </dgm:t>
    </dgm:pt>
    <dgm:pt modelId="{BE5A2AB8-72A9-46B2-9CCE-D08947F5167D}">
      <dgm:prSet/>
      <dgm:spPr/>
      <dgm:t>
        <a:bodyPr/>
        <a:lstStyle/>
        <a:p>
          <a:r>
            <a:rPr lang="en-US" b="1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Government incentives</a:t>
          </a:r>
          <a:endParaRPr lang="en-US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A21EEEF3-E36F-480A-87CE-108C776F6A36}" type="parTrans" cxnId="{89DD9FC1-3816-4B8A-81A4-3040E16BFB00}">
      <dgm:prSet/>
      <dgm:spPr/>
      <dgm:t>
        <a:bodyPr/>
        <a:lstStyle/>
        <a:p>
          <a:endParaRPr lang="en-GB"/>
        </a:p>
      </dgm:t>
    </dgm:pt>
    <dgm:pt modelId="{82D8DD93-1CA3-4312-A2B8-C22DBE006ECE}" type="sibTrans" cxnId="{89DD9FC1-3816-4B8A-81A4-3040E16BFB00}">
      <dgm:prSet/>
      <dgm:spPr/>
      <dgm:t>
        <a:bodyPr/>
        <a:lstStyle/>
        <a:p>
          <a:endParaRPr lang="en-GB"/>
        </a:p>
      </dgm:t>
    </dgm:pt>
    <dgm:pt modelId="{AA84D1AC-E053-4178-9761-D50AB78CB70E}">
      <dgm:prSet/>
      <dgm:spPr/>
      <dgm:t>
        <a:bodyPr/>
        <a:lstStyle/>
        <a:p>
          <a:r>
            <a:rPr lang="en-US" b="1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Labor union influence</a:t>
          </a:r>
          <a:endParaRPr lang="en-US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7E92F97E-D6B5-4D07-AF99-7473291B4A72}" type="parTrans" cxnId="{E5B61A90-66BE-4935-A6D1-25B303240402}">
      <dgm:prSet/>
      <dgm:spPr/>
      <dgm:t>
        <a:bodyPr/>
        <a:lstStyle/>
        <a:p>
          <a:endParaRPr lang="en-GB"/>
        </a:p>
      </dgm:t>
    </dgm:pt>
    <dgm:pt modelId="{846914B1-5E12-4433-923C-E36BADE49587}" type="sibTrans" cxnId="{E5B61A90-66BE-4935-A6D1-25B303240402}">
      <dgm:prSet/>
      <dgm:spPr/>
      <dgm:t>
        <a:bodyPr/>
        <a:lstStyle/>
        <a:p>
          <a:endParaRPr lang="en-GB"/>
        </a:p>
      </dgm:t>
    </dgm:pt>
    <dgm:pt modelId="{9F57F5A8-C347-4705-8EC3-9761B36711E1}">
      <dgm:prSet/>
      <dgm:spPr/>
      <dgm:t>
        <a:bodyPr/>
        <a:lstStyle/>
        <a:p>
          <a:r>
            <a:rPr lang="en-US" b="1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Policy recommendations</a:t>
          </a:r>
          <a:endParaRPr lang="en-US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384654B0-AE31-4586-A57A-DA9B3B9C4F8B}" type="parTrans" cxnId="{754420FE-6F09-405C-9230-DE7211663952}">
      <dgm:prSet/>
      <dgm:spPr/>
      <dgm:t>
        <a:bodyPr/>
        <a:lstStyle/>
        <a:p>
          <a:endParaRPr lang="en-GB"/>
        </a:p>
      </dgm:t>
    </dgm:pt>
    <dgm:pt modelId="{7515FBED-8495-4660-8610-F80013BF306E}" type="sibTrans" cxnId="{754420FE-6F09-405C-9230-DE7211663952}">
      <dgm:prSet/>
      <dgm:spPr/>
      <dgm:t>
        <a:bodyPr/>
        <a:lstStyle/>
        <a:p>
          <a:endParaRPr lang="en-GB"/>
        </a:p>
      </dgm:t>
    </dgm:pt>
    <dgm:pt modelId="{8320660C-F704-476B-961D-CE55A70ECD32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Post-Brexit </a:t>
          </a:r>
          <a:r>
            <a:rPr lang="en-US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restrictions have significantly reduced the availability of migrant hospitality workers in the UK.</a:t>
          </a:r>
          <a:endParaRPr lang="en-GB" dirty="0"/>
        </a:p>
      </dgm:t>
    </dgm:pt>
    <dgm:pt modelId="{C50FA2C3-A2EC-4A9B-A8B5-A66C912F8F4D}" type="parTrans" cxnId="{52318B56-C543-4151-812F-7FBC6D6914DE}">
      <dgm:prSet/>
      <dgm:spPr/>
      <dgm:t>
        <a:bodyPr/>
        <a:lstStyle/>
        <a:p>
          <a:endParaRPr lang="en-GB"/>
        </a:p>
      </dgm:t>
    </dgm:pt>
    <dgm:pt modelId="{879ADFB3-F1B1-4F65-A3A7-DE4BDDD03FD3}" type="sibTrans" cxnId="{52318B56-C543-4151-812F-7FBC6D6914DE}">
      <dgm:prSet/>
      <dgm:spPr/>
      <dgm:t>
        <a:bodyPr/>
        <a:lstStyle/>
        <a:p>
          <a:endParaRPr lang="en-GB"/>
        </a:p>
      </dgm:t>
    </dgm:pt>
    <dgm:pt modelId="{F55445D1-D137-40DF-A660-E54C05D5B2B0}">
      <dgm:prSet/>
      <dgm:spPr/>
      <dgm:t>
        <a:bodyPr/>
        <a:lstStyle/>
        <a:p>
          <a:r>
            <a:rPr lang="en-US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The </a:t>
          </a:r>
          <a:r>
            <a:rPr lang="en-US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US limits work visas for hospitality employees, worsening staff shortages (Migration Observatory, 2023).</a:t>
          </a:r>
        </a:p>
      </dgm:t>
    </dgm:pt>
    <dgm:pt modelId="{30C3C046-4292-4465-90B7-31F48B2FFB76}" type="parTrans" cxnId="{D6BBBD30-1601-4A52-BA4E-58EC60461865}">
      <dgm:prSet/>
      <dgm:spPr/>
      <dgm:t>
        <a:bodyPr/>
        <a:lstStyle/>
        <a:p>
          <a:endParaRPr lang="en-GB"/>
        </a:p>
      </dgm:t>
    </dgm:pt>
    <dgm:pt modelId="{DFF8D2DA-3860-405B-B39D-9C31FEDB5F70}" type="sibTrans" cxnId="{D6BBBD30-1601-4A52-BA4E-58EC60461865}">
      <dgm:prSet/>
      <dgm:spPr/>
      <dgm:t>
        <a:bodyPr/>
        <a:lstStyle/>
        <a:p>
          <a:endParaRPr lang="en-GB"/>
        </a:p>
      </dgm:t>
    </dgm:pt>
    <dgm:pt modelId="{5A01DD1B-E6AC-4018-81D7-86DA43266662}">
      <dgm:prSet/>
      <dgm:spPr/>
      <dgm:t>
        <a:bodyPr/>
        <a:lstStyle/>
        <a:p>
          <a:r>
            <a:rPr lang="en-US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Some </a:t>
          </a:r>
          <a:r>
            <a:rPr lang="en-US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governments offer temporary work visas and wage subsidies, but long-term workforce strategies are lacking.</a:t>
          </a:r>
        </a:p>
      </dgm:t>
    </dgm:pt>
    <dgm:pt modelId="{5C7263B6-82FB-4FA3-BD25-B636A75B48ED}" type="parTrans" cxnId="{C8939EA8-9D89-437B-95E8-1D94EB610576}">
      <dgm:prSet/>
      <dgm:spPr/>
      <dgm:t>
        <a:bodyPr/>
        <a:lstStyle/>
        <a:p>
          <a:endParaRPr lang="en-GB"/>
        </a:p>
      </dgm:t>
    </dgm:pt>
    <dgm:pt modelId="{71AB2B04-DE2A-42E8-A40F-B9A05FD2D2FC}" type="sibTrans" cxnId="{C8939EA8-9D89-437B-95E8-1D94EB610576}">
      <dgm:prSet/>
      <dgm:spPr/>
      <dgm:t>
        <a:bodyPr/>
        <a:lstStyle/>
        <a:p>
          <a:endParaRPr lang="en-GB"/>
        </a:p>
      </dgm:t>
    </dgm:pt>
    <dgm:pt modelId="{B56DC0C9-38A1-4559-96D8-632B1FADA5E3}">
      <dgm:prSet/>
      <dgm:spPr/>
      <dgm:t>
        <a:bodyPr/>
        <a:lstStyle/>
        <a:p>
          <a:r>
            <a:rPr lang="en-US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Hospitality </a:t>
          </a:r>
          <a:r>
            <a:rPr lang="en-US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workers have increasingly unionized to demand better wages and working conditions, leading to industry disruptions.</a:t>
          </a:r>
        </a:p>
      </dgm:t>
    </dgm:pt>
    <dgm:pt modelId="{59739146-1963-4A37-9AAB-ECD96D14F4BE}" type="parTrans" cxnId="{876A1CB1-3EA4-4BAA-94C0-95771D2EC52A}">
      <dgm:prSet/>
      <dgm:spPr/>
      <dgm:t>
        <a:bodyPr/>
        <a:lstStyle/>
        <a:p>
          <a:endParaRPr lang="en-GB"/>
        </a:p>
      </dgm:t>
    </dgm:pt>
    <dgm:pt modelId="{AA6C9B71-1BFB-440A-B2ED-4CF478EC326E}" type="sibTrans" cxnId="{876A1CB1-3EA4-4BAA-94C0-95771D2EC52A}">
      <dgm:prSet/>
      <dgm:spPr/>
      <dgm:t>
        <a:bodyPr/>
        <a:lstStyle/>
        <a:p>
          <a:endParaRPr lang="en-GB"/>
        </a:p>
      </dgm:t>
    </dgm:pt>
    <dgm:pt modelId="{1CAA6B32-31E7-4132-9C3C-C1B94540F6A8}">
      <dgm:prSet/>
      <dgm:spPr/>
      <dgm:t>
        <a:bodyPr/>
        <a:lstStyle/>
        <a:p>
          <a:r>
            <a:rPr lang="en-US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Easing </a:t>
          </a:r>
          <a:r>
            <a:rPr lang="en-US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visa restrictions and creating structured immigration programs for hospitality workers can mitigate shortages.</a:t>
          </a:r>
        </a:p>
      </dgm:t>
    </dgm:pt>
    <dgm:pt modelId="{61B0121A-C985-4437-AD4A-8D2CBA237B29}" type="parTrans" cxnId="{E7745A87-3BE9-47E9-AB25-3D84E9DA9F78}">
      <dgm:prSet/>
      <dgm:spPr/>
      <dgm:t>
        <a:bodyPr/>
        <a:lstStyle/>
        <a:p>
          <a:endParaRPr lang="en-GB"/>
        </a:p>
      </dgm:t>
    </dgm:pt>
    <dgm:pt modelId="{A5E8DAAB-3002-43D9-8D73-DEA8487BBA39}" type="sibTrans" cxnId="{E7745A87-3BE9-47E9-AB25-3D84E9DA9F78}">
      <dgm:prSet/>
      <dgm:spPr/>
      <dgm:t>
        <a:bodyPr/>
        <a:lstStyle/>
        <a:p>
          <a:endParaRPr lang="en-GB"/>
        </a:p>
      </dgm:t>
    </dgm:pt>
    <dgm:pt modelId="{8F43DD1F-FC9E-4DC7-A0D7-C671E9C58F78}" type="pres">
      <dgm:prSet presAssocID="{129F91AC-04EF-4064-B514-CBD71936E5AD}" presName="Name0" presStyleCnt="0">
        <dgm:presLayoutVars>
          <dgm:dir/>
          <dgm:animLvl val="lvl"/>
          <dgm:resizeHandles val="exact"/>
        </dgm:presLayoutVars>
      </dgm:prSet>
      <dgm:spPr/>
    </dgm:pt>
    <dgm:pt modelId="{1DE3FBD9-8169-4690-83F9-9AF77DAAD588}" type="pres">
      <dgm:prSet presAssocID="{0145D807-0B9A-4F76-B753-37D57544A835}" presName="linNode" presStyleCnt="0"/>
      <dgm:spPr/>
    </dgm:pt>
    <dgm:pt modelId="{0E40D03F-65C7-4FF7-8FBA-579C67D88F3A}" type="pres">
      <dgm:prSet presAssocID="{0145D807-0B9A-4F76-B753-37D57544A83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E6683C9D-5C48-4C0B-9F66-EB4AA0CE49BA}" type="pres">
      <dgm:prSet presAssocID="{0145D807-0B9A-4F76-B753-37D57544A835}" presName="descendantText" presStyleLbl="alignAccFollowNode1" presStyleIdx="0" presStyleCnt="5">
        <dgm:presLayoutVars>
          <dgm:bulletEnabled val="1"/>
        </dgm:presLayoutVars>
      </dgm:prSet>
      <dgm:spPr/>
    </dgm:pt>
    <dgm:pt modelId="{DB4EF942-EA5A-47E2-9A06-98200ADFF064}" type="pres">
      <dgm:prSet presAssocID="{95C5C651-757C-4DDA-9C6F-2D3A8184955C}" presName="sp" presStyleCnt="0"/>
      <dgm:spPr/>
    </dgm:pt>
    <dgm:pt modelId="{836F3C07-5CD1-42A2-B1B7-B63842EC64F1}" type="pres">
      <dgm:prSet presAssocID="{BA4BB0D7-EAFF-440E-8D43-92CC0DDE4885}" presName="linNode" presStyleCnt="0"/>
      <dgm:spPr/>
    </dgm:pt>
    <dgm:pt modelId="{FFC86C97-017F-465A-ABCD-FA58BC556900}" type="pres">
      <dgm:prSet presAssocID="{BA4BB0D7-EAFF-440E-8D43-92CC0DDE4885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4F0CC058-74D7-4E3D-948D-EF7B4D96DE1A}" type="pres">
      <dgm:prSet presAssocID="{BA4BB0D7-EAFF-440E-8D43-92CC0DDE4885}" presName="descendantText" presStyleLbl="alignAccFollowNode1" presStyleIdx="1" presStyleCnt="5">
        <dgm:presLayoutVars>
          <dgm:bulletEnabled val="1"/>
        </dgm:presLayoutVars>
      </dgm:prSet>
      <dgm:spPr/>
    </dgm:pt>
    <dgm:pt modelId="{160B88E8-EA79-45D6-8DA6-DD1CF018028A}" type="pres">
      <dgm:prSet presAssocID="{350A14C9-B62F-4B1A-A38B-C9FD8D609D30}" presName="sp" presStyleCnt="0"/>
      <dgm:spPr/>
    </dgm:pt>
    <dgm:pt modelId="{DAA053CE-23FD-4DF8-AD90-55E1E8A92CC0}" type="pres">
      <dgm:prSet presAssocID="{BE5A2AB8-72A9-46B2-9CCE-D08947F5167D}" presName="linNode" presStyleCnt="0"/>
      <dgm:spPr/>
    </dgm:pt>
    <dgm:pt modelId="{EF49B5EA-0C8E-4E8A-B918-F8A0EA88227A}" type="pres">
      <dgm:prSet presAssocID="{BE5A2AB8-72A9-46B2-9CCE-D08947F5167D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4259B9A4-3DA4-45E6-9DA3-1D7309C8B62D}" type="pres">
      <dgm:prSet presAssocID="{BE5A2AB8-72A9-46B2-9CCE-D08947F5167D}" presName="descendantText" presStyleLbl="alignAccFollowNode1" presStyleIdx="2" presStyleCnt="5">
        <dgm:presLayoutVars>
          <dgm:bulletEnabled val="1"/>
        </dgm:presLayoutVars>
      </dgm:prSet>
      <dgm:spPr/>
    </dgm:pt>
    <dgm:pt modelId="{55CF0FB8-7BC4-482F-9044-6988A1F34DE1}" type="pres">
      <dgm:prSet presAssocID="{82D8DD93-1CA3-4312-A2B8-C22DBE006ECE}" presName="sp" presStyleCnt="0"/>
      <dgm:spPr/>
    </dgm:pt>
    <dgm:pt modelId="{93202767-7883-4734-AD5A-4BFAFE46F57D}" type="pres">
      <dgm:prSet presAssocID="{AA84D1AC-E053-4178-9761-D50AB78CB70E}" presName="linNode" presStyleCnt="0"/>
      <dgm:spPr/>
    </dgm:pt>
    <dgm:pt modelId="{93691774-793F-4513-8804-952A5653F3A4}" type="pres">
      <dgm:prSet presAssocID="{AA84D1AC-E053-4178-9761-D50AB78CB70E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1249FAFC-4949-4E30-99BA-8520FE549DF4}" type="pres">
      <dgm:prSet presAssocID="{AA84D1AC-E053-4178-9761-D50AB78CB70E}" presName="descendantText" presStyleLbl="alignAccFollowNode1" presStyleIdx="3" presStyleCnt="5">
        <dgm:presLayoutVars>
          <dgm:bulletEnabled val="1"/>
        </dgm:presLayoutVars>
      </dgm:prSet>
      <dgm:spPr/>
    </dgm:pt>
    <dgm:pt modelId="{DC866F6E-2AF7-4687-A938-71F8C525C15E}" type="pres">
      <dgm:prSet presAssocID="{846914B1-5E12-4433-923C-E36BADE49587}" presName="sp" presStyleCnt="0"/>
      <dgm:spPr/>
    </dgm:pt>
    <dgm:pt modelId="{BCDC07E4-591F-4FAF-BE58-2D859A6BF479}" type="pres">
      <dgm:prSet presAssocID="{9F57F5A8-C347-4705-8EC3-9761B36711E1}" presName="linNode" presStyleCnt="0"/>
      <dgm:spPr/>
    </dgm:pt>
    <dgm:pt modelId="{99D5D604-F035-48FD-87EF-B6FB2C4414D3}" type="pres">
      <dgm:prSet presAssocID="{9F57F5A8-C347-4705-8EC3-9761B36711E1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106AE817-A48C-4F61-999D-AE6AC5106A83}" type="pres">
      <dgm:prSet presAssocID="{9F57F5A8-C347-4705-8EC3-9761B36711E1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DDF3D40D-B551-4B03-92FD-732D17236396}" type="presOf" srcId="{129F91AC-04EF-4064-B514-CBD71936E5AD}" destId="{8F43DD1F-FC9E-4DC7-A0D7-C671E9C58F78}" srcOrd="0" destOrd="0" presId="urn:microsoft.com/office/officeart/2005/8/layout/vList5"/>
    <dgm:cxn modelId="{9FBCB126-2A90-4F3D-8A29-9D31B2AC5547}" type="presOf" srcId="{F55445D1-D137-40DF-A660-E54C05D5B2B0}" destId="{4F0CC058-74D7-4E3D-948D-EF7B4D96DE1A}" srcOrd="0" destOrd="0" presId="urn:microsoft.com/office/officeart/2005/8/layout/vList5"/>
    <dgm:cxn modelId="{E028EF2F-F470-414B-B7C2-B381D75E147A}" type="presOf" srcId="{B56DC0C9-38A1-4559-96D8-632B1FADA5E3}" destId="{1249FAFC-4949-4E30-99BA-8520FE549DF4}" srcOrd="0" destOrd="0" presId="urn:microsoft.com/office/officeart/2005/8/layout/vList5"/>
    <dgm:cxn modelId="{D6BBBD30-1601-4A52-BA4E-58EC60461865}" srcId="{BA4BB0D7-EAFF-440E-8D43-92CC0DDE4885}" destId="{F55445D1-D137-40DF-A660-E54C05D5B2B0}" srcOrd="0" destOrd="0" parTransId="{30C3C046-4292-4465-90B7-31F48B2FFB76}" sibTransId="{DFF8D2DA-3860-405B-B39D-9C31FEDB5F70}"/>
    <dgm:cxn modelId="{7860443E-25A1-495C-8A58-8F23A5AB43CF}" srcId="{129F91AC-04EF-4064-B514-CBD71936E5AD}" destId="{0145D807-0B9A-4F76-B753-37D57544A835}" srcOrd="0" destOrd="0" parTransId="{1962D83C-D8FE-4505-8F85-D2E5D33AE69F}" sibTransId="{95C5C651-757C-4DDA-9C6F-2D3A8184955C}"/>
    <dgm:cxn modelId="{5371A65F-729E-4113-B903-E123F1397252}" type="presOf" srcId="{9F57F5A8-C347-4705-8EC3-9761B36711E1}" destId="{99D5D604-F035-48FD-87EF-B6FB2C4414D3}" srcOrd="0" destOrd="0" presId="urn:microsoft.com/office/officeart/2005/8/layout/vList5"/>
    <dgm:cxn modelId="{E1EBCE46-60D5-4C4F-BBD9-1740BA151375}" srcId="{129F91AC-04EF-4064-B514-CBD71936E5AD}" destId="{BA4BB0D7-EAFF-440E-8D43-92CC0DDE4885}" srcOrd="1" destOrd="0" parTransId="{96341FFB-9222-4BCA-B831-F775D4FBCF43}" sibTransId="{350A14C9-B62F-4B1A-A38B-C9FD8D609D30}"/>
    <dgm:cxn modelId="{C3E64755-284C-4893-9C28-C96B53FDBE86}" type="presOf" srcId="{1CAA6B32-31E7-4132-9C3C-C1B94540F6A8}" destId="{106AE817-A48C-4F61-999D-AE6AC5106A83}" srcOrd="0" destOrd="0" presId="urn:microsoft.com/office/officeart/2005/8/layout/vList5"/>
    <dgm:cxn modelId="{A98CFB55-8FD4-4827-B024-18D4560D47B1}" type="presOf" srcId="{8320660C-F704-476B-961D-CE55A70ECD32}" destId="{E6683C9D-5C48-4C0B-9F66-EB4AA0CE49BA}" srcOrd="0" destOrd="0" presId="urn:microsoft.com/office/officeart/2005/8/layout/vList5"/>
    <dgm:cxn modelId="{52318B56-C543-4151-812F-7FBC6D6914DE}" srcId="{0145D807-0B9A-4F76-B753-37D57544A835}" destId="{8320660C-F704-476B-961D-CE55A70ECD32}" srcOrd="0" destOrd="0" parTransId="{C50FA2C3-A2EC-4A9B-A8B5-A66C912F8F4D}" sibTransId="{879ADFB3-F1B1-4F65-A3A7-DE4BDDD03FD3}"/>
    <dgm:cxn modelId="{88387678-E13A-48B4-81A1-A9C0367DF719}" type="presOf" srcId="{BA4BB0D7-EAFF-440E-8D43-92CC0DDE4885}" destId="{FFC86C97-017F-465A-ABCD-FA58BC556900}" srcOrd="0" destOrd="0" presId="urn:microsoft.com/office/officeart/2005/8/layout/vList5"/>
    <dgm:cxn modelId="{E7745A87-3BE9-47E9-AB25-3D84E9DA9F78}" srcId="{9F57F5A8-C347-4705-8EC3-9761B36711E1}" destId="{1CAA6B32-31E7-4132-9C3C-C1B94540F6A8}" srcOrd="0" destOrd="0" parTransId="{61B0121A-C985-4437-AD4A-8D2CBA237B29}" sibTransId="{A5E8DAAB-3002-43D9-8D73-DEA8487BBA39}"/>
    <dgm:cxn modelId="{6478ED8B-AE0C-4213-89A4-F55BB965F64D}" type="presOf" srcId="{5A01DD1B-E6AC-4018-81D7-86DA43266662}" destId="{4259B9A4-3DA4-45E6-9DA3-1D7309C8B62D}" srcOrd="0" destOrd="0" presId="urn:microsoft.com/office/officeart/2005/8/layout/vList5"/>
    <dgm:cxn modelId="{D1BD528F-901E-48A0-90BA-FBF62BCBAAC3}" type="presOf" srcId="{0145D807-0B9A-4F76-B753-37D57544A835}" destId="{0E40D03F-65C7-4FF7-8FBA-579C67D88F3A}" srcOrd="0" destOrd="0" presId="urn:microsoft.com/office/officeart/2005/8/layout/vList5"/>
    <dgm:cxn modelId="{E5B61A90-66BE-4935-A6D1-25B303240402}" srcId="{129F91AC-04EF-4064-B514-CBD71936E5AD}" destId="{AA84D1AC-E053-4178-9761-D50AB78CB70E}" srcOrd="3" destOrd="0" parTransId="{7E92F97E-D6B5-4D07-AF99-7473291B4A72}" sibTransId="{846914B1-5E12-4433-923C-E36BADE49587}"/>
    <dgm:cxn modelId="{FED18E97-5390-4186-A2AB-8C4278447956}" type="presOf" srcId="{BE5A2AB8-72A9-46B2-9CCE-D08947F5167D}" destId="{EF49B5EA-0C8E-4E8A-B918-F8A0EA88227A}" srcOrd="0" destOrd="0" presId="urn:microsoft.com/office/officeart/2005/8/layout/vList5"/>
    <dgm:cxn modelId="{C8939EA8-9D89-437B-95E8-1D94EB610576}" srcId="{BE5A2AB8-72A9-46B2-9CCE-D08947F5167D}" destId="{5A01DD1B-E6AC-4018-81D7-86DA43266662}" srcOrd="0" destOrd="0" parTransId="{5C7263B6-82FB-4FA3-BD25-B636A75B48ED}" sibTransId="{71AB2B04-DE2A-42E8-A40F-B9A05FD2D2FC}"/>
    <dgm:cxn modelId="{876A1CB1-3EA4-4BAA-94C0-95771D2EC52A}" srcId="{AA84D1AC-E053-4178-9761-D50AB78CB70E}" destId="{B56DC0C9-38A1-4559-96D8-632B1FADA5E3}" srcOrd="0" destOrd="0" parTransId="{59739146-1963-4A37-9AAB-ECD96D14F4BE}" sibTransId="{AA6C9B71-1BFB-440A-B2ED-4CF478EC326E}"/>
    <dgm:cxn modelId="{25CD71BB-A55F-4446-8596-ABD9E1F39F77}" type="presOf" srcId="{AA84D1AC-E053-4178-9761-D50AB78CB70E}" destId="{93691774-793F-4513-8804-952A5653F3A4}" srcOrd="0" destOrd="0" presId="urn:microsoft.com/office/officeart/2005/8/layout/vList5"/>
    <dgm:cxn modelId="{89DD9FC1-3816-4B8A-81A4-3040E16BFB00}" srcId="{129F91AC-04EF-4064-B514-CBD71936E5AD}" destId="{BE5A2AB8-72A9-46B2-9CCE-D08947F5167D}" srcOrd="2" destOrd="0" parTransId="{A21EEEF3-E36F-480A-87CE-108C776F6A36}" sibTransId="{82D8DD93-1CA3-4312-A2B8-C22DBE006ECE}"/>
    <dgm:cxn modelId="{754420FE-6F09-405C-9230-DE7211663952}" srcId="{129F91AC-04EF-4064-B514-CBD71936E5AD}" destId="{9F57F5A8-C347-4705-8EC3-9761B36711E1}" srcOrd="4" destOrd="0" parTransId="{384654B0-AE31-4586-A57A-DA9B3B9C4F8B}" sibTransId="{7515FBED-8495-4660-8610-F80013BF306E}"/>
    <dgm:cxn modelId="{C1549278-EC17-41CC-8969-494C015B9DC0}" type="presParOf" srcId="{8F43DD1F-FC9E-4DC7-A0D7-C671E9C58F78}" destId="{1DE3FBD9-8169-4690-83F9-9AF77DAAD588}" srcOrd="0" destOrd="0" presId="urn:microsoft.com/office/officeart/2005/8/layout/vList5"/>
    <dgm:cxn modelId="{2411F187-12D7-4C08-9D76-0EAA4F72F4BB}" type="presParOf" srcId="{1DE3FBD9-8169-4690-83F9-9AF77DAAD588}" destId="{0E40D03F-65C7-4FF7-8FBA-579C67D88F3A}" srcOrd="0" destOrd="0" presId="urn:microsoft.com/office/officeart/2005/8/layout/vList5"/>
    <dgm:cxn modelId="{1E55635C-3B7D-418A-998E-978CF4485AB7}" type="presParOf" srcId="{1DE3FBD9-8169-4690-83F9-9AF77DAAD588}" destId="{E6683C9D-5C48-4C0B-9F66-EB4AA0CE49BA}" srcOrd="1" destOrd="0" presId="urn:microsoft.com/office/officeart/2005/8/layout/vList5"/>
    <dgm:cxn modelId="{123CBB21-376B-4AF1-A314-0E6B0DCA7B6A}" type="presParOf" srcId="{8F43DD1F-FC9E-4DC7-A0D7-C671E9C58F78}" destId="{DB4EF942-EA5A-47E2-9A06-98200ADFF064}" srcOrd="1" destOrd="0" presId="urn:microsoft.com/office/officeart/2005/8/layout/vList5"/>
    <dgm:cxn modelId="{589A4BB9-CE69-47B4-84E5-56C6C88EA562}" type="presParOf" srcId="{8F43DD1F-FC9E-4DC7-A0D7-C671E9C58F78}" destId="{836F3C07-5CD1-42A2-B1B7-B63842EC64F1}" srcOrd="2" destOrd="0" presId="urn:microsoft.com/office/officeart/2005/8/layout/vList5"/>
    <dgm:cxn modelId="{3D974B8C-0759-4676-ACA2-6B79EF697B08}" type="presParOf" srcId="{836F3C07-5CD1-42A2-B1B7-B63842EC64F1}" destId="{FFC86C97-017F-465A-ABCD-FA58BC556900}" srcOrd="0" destOrd="0" presId="urn:microsoft.com/office/officeart/2005/8/layout/vList5"/>
    <dgm:cxn modelId="{60D2DA2E-2E71-46C4-81FE-207F7D05905A}" type="presParOf" srcId="{836F3C07-5CD1-42A2-B1B7-B63842EC64F1}" destId="{4F0CC058-74D7-4E3D-948D-EF7B4D96DE1A}" srcOrd="1" destOrd="0" presId="urn:microsoft.com/office/officeart/2005/8/layout/vList5"/>
    <dgm:cxn modelId="{89FA8B6C-0584-4A3A-9E41-25C6A44A9CCD}" type="presParOf" srcId="{8F43DD1F-FC9E-4DC7-A0D7-C671E9C58F78}" destId="{160B88E8-EA79-45D6-8DA6-DD1CF018028A}" srcOrd="3" destOrd="0" presId="urn:microsoft.com/office/officeart/2005/8/layout/vList5"/>
    <dgm:cxn modelId="{68ACFFB4-B663-4025-94EE-4F7CE5D14720}" type="presParOf" srcId="{8F43DD1F-FC9E-4DC7-A0D7-C671E9C58F78}" destId="{DAA053CE-23FD-4DF8-AD90-55E1E8A92CC0}" srcOrd="4" destOrd="0" presId="urn:microsoft.com/office/officeart/2005/8/layout/vList5"/>
    <dgm:cxn modelId="{0005FE1D-7EA3-4269-8502-06561AA6597F}" type="presParOf" srcId="{DAA053CE-23FD-4DF8-AD90-55E1E8A92CC0}" destId="{EF49B5EA-0C8E-4E8A-B918-F8A0EA88227A}" srcOrd="0" destOrd="0" presId="urn:microsoft.com/office/officeart/2005/8/layout/vList5"/>
    <dgm:cxn modelId="{69BB5F07-1ED3-4DF8-BE69-1FC5CD3697A4}" type="presParOf" srcId="{DAA053CE-23FD-4DF8-AD90-55E1E8A92CC0}" destId="{4259B9A4-3DA4-45E6-9DA3-1D7309C8B62D}" srcOrd="1" destOrd="0" presId="urn:microsoft.com/office/officeart/2005/8/layout/vList5"/>
    <dgm:cxn modelId="{E27889DA-A390-4872-8EF6-343E1F583938}" type="presParOf" srcId="{8F43DD1F-FC9E-4DC7-A0D7-C671E9C58F78}" destId="{55CF0FB8-7BC4-482F-9044-6988A1F34DE1}" srcOrd="5" destOrd="0" presId="urn:microsoft.com/office/officeart/2005/8/layout/vList5"/>
    <dgm:cxn modelId="{D400666C-1E70-4F0A-8E6D-F9B2F1304E9E}" type="presParOf" srcId="{8F43DD1F-FC9E-4DC7-A0D7-C671E9C58F78}" destId="{93202767-7883-4734-AD5A-4BFAFE46F57D}" srcOrd="6" destOrd="0" presId="urn:microsoft.com/office/officeart/2005/8/layout/vList5"/>
    <dgm:cxn modelId="{D46D935F-56A8-4C4F-8D8E-F4D189EC618B}" type="presParOf" srcId="{93202767-7883-4734-AD5A-4BFAFE46F57D}" destId="{93691774-793F-4513-8804-952A5653F3A4}" srcOrd="0" destOrd="0" presId="urn:microsoft.com/office/officeart/2005/8/layout/vList5"/>
    <dgm:cxn modelId="{08CDE064-FDDD-4A98-974C-6DEFF378EE3E}" type="presParOf" srcId="{93202767-7883-4734-AD5A-4BFAFE46F57D}" destId="{1249FAFC-4949-4E30-99BA-8520FE549DF4}" srcOrd="1" destOrd="0" presId="urn:microsoft.com/office/officeart/2005/8/layout/vList5"/>
    <dgm:cxn modelId="{14C9E7F4-F576-4667-9376-85617158AB65}" type="presParOf" srcId="{8F43DD1F-FC9E-4DC7-A0D7-C671E9C58F78}" destId="{DC866F6E-2AF7-4687-A938-71F8C525C15E}" srcOrd="7" destOrd="0" presId="urn:microsoft.com/office/officeart/2005/8/layout/vList5"/>
    <dgm:cxn modelId="{000764C0-4281-4DCC-971E-68AD0E64FF76}" type="presParOf" srcId="{8F43DD1F-FC9E-4DC7-A0D7-C671E9C58F78}" destId="{BCDC07E4-591F-4FAF-BE58-2D859A6BF479}" srcOrd="8" destOrd="0" presId="urn:microsoft.com/office/officeart/2005/8/layout/vList5"/>
    <dgm:cxn modelId="{2AAF097C-0949-46D2-B424-EAFFBBBCC5EE}" type="presParOf" srcId="{BCDC07E4-591F-4FAF-BE58-2D859A6BF479}" destId="{99D5D604-F035-48FD-87EF-B6FB2C4414D3}" srcOrd="0" destOrd="0" presId="urn:microsoft.com/office/officeart/2005/8/layout/vList5"/>
    <dgm:cxn modelId="{FFD7BF32-FAE9-41C3-9126-0B03BB1824E6}" type="presParOf" srcId="{BCDC07E4-591F-4FAF-BE58-2D859A6BF479}" destId="{106AE817-A48C-4F61-999D-AE6AC5106A8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225154-F336-42B3-8993-E72D89D27BB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8091D60-07AA-4259-8B12-6FE454CCC897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b="1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Changing workforce expectations</a:t>
          </a:r>
          <a:endParaRPr lang="en-GB" dirty="0"/>
        </a:p>
      </dgm:t>
    </dgm:pt>
    <dgm:pt modelId="{FC7DFCE3-C63C-446C-8152-26958C25B047}" type="parTrans" cxnId="{5043256C-145E-4A41-ADA6-B156659A5C6E}">
      <dgm:prSet/>
      <dgm:spPr/>
      <dgm:t>
        <a:bodyPr/>
        <a:lstStyle/>
        <a:p>
          <a:endParaRPr lang="en-GB"/>
        </a:p>
      </dgm:t>
    </dgm:pt>
    <dgm:pt modelId="{00F50A5E-F56F-4937-9091-72663A0A73F4}" type="sibTrans" cxnId="{5043256C-145E-4A41-ADA6-B156659A5C6E}">
      <dgm:prSet/>
      <dgm:spPr/>
      <dgm:t>
        <a:bodyPr/>
        <a:lstStyle/>
        <a:p>
          <a:endParaRPr lang="en-GB"/>
        </a:p>
      </dgm:t>
    </dgm:pt>
    <dgm:pt modelId="{8868FA69-43D0-4798-9024-817C41A3EAFD}">
      <dgm:prSet/>
      <dgm:spPr/>
      <dgm:t>
        <a:bodyPr/>
        <a:lstStyle/>
        <a:p>
          <a:r>
            <a:rPr lang="en-US" b="1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Mental health concerns</a:t>
          </a:r>
          <a:endParaRPr lang="en-US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7F7FB39D-8C97-496F-A12D-177D5FFF8C3E}" type="parTrans" cxnId="{02DA673A-F534-4702-8766-4E4E08ADB221}">
      <dgm:prSet/>
      <dgm:spPr/>
      <dgm:t>
        <a:bodyPr/>
        <a:lstStyle/>
        <a:p>
          <a:endParaRPr lang="en-GB"/>
        </a:p>
      </dgm:t>
    </dgm:pt>
    <dgm:pt modelId="{65AD867E-DD9E-4363-87BD-01F5CB283381}" type="sibTrans" cxnId="{02DA673A-F534-4702-8766-4E4E08ADB221}">
      <dgm:prSet/>
      <dgm:spPr/>
      <dgm:t>
        <a:bodyPr/>
        <a:lstStyle/>
        <a:p>
          <a:endParaRPr lang="en-GB"/>
        </a:p>
      </dgm:t>
    </dgm:pt>
    <dgm:pt modelId="{619DFC84-F707-4BAD-AFFB-4B288A5D0107}">
      <dgm:prSet/>
      <dgm:spPr/>
      <dgm:t>
        <a:bodyPr/>
        <a:lstStyle/>
        <a:p>
          <a:r>
            <a:rPr lang="en-US" b="1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Industry response</a:t>
          </a:r>
          <a:endParaRPr lang="en-US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056C638D-8489-4259-ABB2-9915CAFB9EB8}" type="parTrans" cxnId="{161196A6-DD0C-4F08-98E5-B1BB2319A3DB}">
      <dgm:prSet/>
      <dgm:spPr/>
      <dgm:t>
        <a:bodyPr/>
        <a:lstStyle/>
        <a:p>
          <a:endParaRPr lang="en-GB"/>
        </a:p>
      </dgm:t>
    </dgm:pt>
    <dgm:pt modelId="{27ABFE05-D67E-4D1D-BED4-AA5FB6F95F16}" type="sibTrans" cxnId="{161196A6-DD0C-4F08-98E5-B1BB2319A3DB}">
      <dgm:prSet/>
      <dgm:spPr/>
      <dgm:t>
        <a:bodyPr/>
        <a:lstStyle/>
        <a:p>
          <a:endParaRPr lang="en-GB"/>
        </a:p>
      </dgm:t>
    </dgm:pt>
    <dgm:pt modelId="{597CD830-0D7B-4902-8748-C03B26E20D64}">
      <dgm:prSet/>
      <dgm:spPr/>
      <dgm:t>
        <a:bodyPr/>
        <a:lstStyle/>
        <a:p>
          <a:r>
            <a:rPr lang="en-US" b="1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Diversity and inclusion</a:t>
          </a:r>
          <a:endParaRPr lang="en-US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72FECE16-0315-47D0-9977-CF149DF78F37}" type="parTrans" cxnId="{6E3DB409-E506-4392-A583-3A268D6A3D82}">
      <dgm:prSet/>
      <dgm:spPr/>
      <dgm:t>
        <a:bodyPr/>
        <a:lstStyle/>
        <a:p>
          <a:endParaRPr lang="en-GB"/>
        </a:p>
      </dgm:t>
    </dgm:pt>
    <dgm:pt modelId="{7EC205F8-4234-4354-930A-A9E2AF0B8D87}" type="sibTrans" cxnId="{6E3DB409-E506-4392-A583-3A268D6A3D82}">
      <dgm:prSet/>
      <dgm:spPr/>
      <dgm:t>
        <a:bodyPr/>
        <a:lstStyle/>
        <a:p>
          <a:endParaRPr lang="en-GB"/>
        </a:p>
      </dgm:t>
    </dgm:pt>
    <dgm:pt modelId="{52FD3F51-4694-4481-8E3F-F21BAEFF4F72}">
      <dgm:prSet/>
      <dgm:spPr/>
      <dgm:t>
        <a:bodyPr/>
        <a:lstStyle/>
        <a:p>
          <a:r>
            <a:rPr lang="en-US" b="1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Case study</a:t>
          </a:r>
          <a:endParaRPr lang="en-US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27D998F5-AC53-48BE-A397-611C3B326B10}" type="parTrans" cxnId="{7DF35E0A-1067-488A-8600-A612C99A0C11}">
      <dgm:prSet/>
      <dgm:spPr/>
      <dgm:t>
        <a:bodyPr/>
        <a:lstStyle/>
        <a:p>
          <a:endParaRPr lang="en-GB"/>
        </a:p>
      </dgm:t>
    </dgm:pt>
    <dgm:pt modelId="{953ACAB2-D10A-4BCD-BACF-5C8127B8932B}" type="sibTrans" cxnId="{7DF35E0A-1067-488A-8600-A612C99A0C11}">
      <dgm:prSet/>
      <dgm:spPr/>
      <dgm:t>
        <a:bodyPr/>
        <a:lstStyle/>
        <a:p>
          <a:endParaRPr lang="en-GB"/>
        </a:p>
      </dgm:t>
    </dgm:pt>
    <dgm:pt modelId="{DEA19197-13A5-4251-B5DC-DBCBCDAA0122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Employees prioritize work-life balance, career growth, and job security over wages alone.</a:t>
          </a:r>
          <a:endParaRPr lang="en-GB" dirty="0"/>
        </a:p>
      </dgm:t>
    </dgm:pt>
    <dgm:pt modelId="{FFA8F017-5018-4DAE-A49D-A57E14283A2B}" type="parTrans" cxnId="{76710BBD-A5DA-4A3E-921B-35F8ECDCD9D3}">
      <dgm:prSet/>
      <dgm:spPr/>
      <dgm:t>
        <a:bodyPr/>
        <a:lstStyle/>
        <a:p>
          <a:endParaRPr lang="en-GB"/>
        </a:p>
      </dgm:t>
    </dgm:pt>
    <dgm:pt modelId="{0AFC5909-0EBF-4CFC-BE19-F0088AD72E35}" type="sibTrans" cxnId="{76710BBD-A5DA-4A3E-921B-35F8ECDCD9D3}">
      <dgm:prSet/>
      <dgm:spPr/>
      <dgm:t>
        <a:bodyPr/>
        <a:lstStyle/>
        <a:p>
          <a:endParaRPr lang="en-GB"/>
        </a:p>
      </dgm:t>
    </dgm:pt>
    <dgm:pt modelId="{4840EA3B-F4FD-4382-A904-455ACCF61444}">
      <dgm:prSet/>
      <dgm:spPr/>
      <dgm:t>
        <a:bodyPr/>
        <a:lstStyle/>
        <a:p>
          <a:r>
            <a:rPr lang="en-US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46</a:t>
          </a:r>
          <a:r>
            <a:rPr lang="en-US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% of hospitality workers report burnout due to unpredictable shifts and customer interactions (</a:t>
          </a:r>
          <a:r>
            <a:rPr lang="en-US" spc="-60" dirty="0" err="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Bengisu</a:t>
          </a:r>
          <a:r>
            <a:rPr lang="en-US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 &amp; Balta, 2014).</a:t>
          </a:r>
        </a:p>
      </dgm:t>
    </dgm:pt>
    <dgm:pt modelId="{BABBE3F3-18C3-4530-BB86-3F3ADB69172F}" type="parTrans" cxnId="{ADDE2445-3401-4202-9F94-74932ED0E906}">
      <dgm:prSet/>
      <dgm:spPr/>
      <dgm:t>
        <a:bodyPr/>
        <a:lstStyle/>
        <a:p>
          <a:endParaRPr lang="en-GB"/>
        </a:p>
      </dgm:t>
    </dgm:pt>
    <dgm:pt modelId="{CE79F08A-EF70-4C4B-9ED4-C3BC97A25C35}" type="sibTrans" cxnId="{ADDE2445-3401-4202-9F94-74932ED0E906}">
      <dgm:prSet/>
      <dgm:spPr/>
      <dgm:t>
        <a:bodyPr/>
        <a:lstStyle/>
        <a:p>
          <a:endParaRPr lang="en-GB"/>
        </a:p>
      </dgm:t>
    </dgm:pt>
    <dgm:pt modelId="{4E71ED21-72BD-49A2-A340-D1402DD079B2}">
      <dgm:prSet/>
      <dgm:spPr/>
      <dgm:t>
        <a:bodyPr/>
        <a:lstStyle/>
        <a:p>
          <a:r>
            <a:rPr lang="en-US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Hotels </a:t>
          </a:r>
          <a:r>
            <a:rPr lang="en-US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implementing wellness programs and flexible work arrangements see higher employee retention rates.</a:t>
          </a:r>
        </a:p>
      </dgm:t>
    </dgm:pt>
    <dgm:pt modelId="{2B491350-9612-4942-8E23-BF80D01D0EC3}" type="parTrans" cxnId="{9ADFCC46-E3B8-4E7B-857C-1E27CCA41847}">
      <dgm:prSet/>
      <dgm:spPr/>
      <dgm:t>
        <a:bodyPr/>
        <a:lstStyle/>
        <a:p>
          <a:endParaRPr lang="en-GB"/>
        </a:p>
      </dgm:t>
    </dgm:pt>
    <dgm:pt modelId="{D529B06B-1AFA-46D3-8DE6-65D14FD863A4}" type="sibTrans" cxnId="{9ADFCC46-E3B8-4E7B-857C-1E27CCA41847}">
      <dgm:prSet/>
      <dgm:spPr/>
      <dgm:t>
        <a:bodyPr/>
        <a:lstStyle/>
        <a:p>
          <a:endParaRPr lang="en-GB"/>
        </a:p>
      </dgm:t>
    </dgm:pt>
    <dgm:pt modelId="{A3358990-9181-4541-8AB7-D227B27AFB64}">
      <dgm:prSet/>
      <dgm:spPr/>
      <dgm:t>
        <a:bodyPr/>
        <a:lstStyle/>
        <a:p>
          <a:r>
            <a:rPr lang="en-US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Migrants</a:t>
          </a:r>
          <a:r>
            <a:rPr lang="en-US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, women, and disabled workers face higher barriers to employment in hospitality (</a:t>
          </a:r>
          <a:r>
            <a:rPr lang="en-US" spc="-60" dirty="0" err="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Bengisu</a:t>
          </a:r>
          <a:r>
            <a:rPr lang="en-US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 &amp; Balta, 2014).</a:t>
          </a:r>
        </a:p>
      </dgm:t>
    </dgm:pt>
    <dgm:pt modelId="{DFD09AE0-0073-436D-82ED-F1D5CEE1DEED}" type="parTrans" cxnId="{71701C7B-932D-4AC5-976D-7D6915F75370}">
      <dgm:prSet/>
      <dgm:spPr/>
      <dgm:t>
        <a:bodyPr/>
        <a:lstStyle/>
        <a:p>
          <a:endParaRPr lang="en-GB"/>
        </a:p>
      </dgm:t>
    </dgm:pt>
    <dgm:pt modelId="{87EB7F7E-CF19-498B-9338-4B93DD16D818}" type="sibTrans" cxnId="{71701C7B-932D-4AC5-976D-7D6915F75370}">
      <dgm:prSet/>
      <dgm:spPr/>
      <dgm:t>
        <a:bodyPr/>
        <a:lstStyle/>
        <a:p>
          <a:endParaRPr lang="en-GB"/>
        </a:p>
      </dgm:t>
    </dgm:pt>
    <dgm:pt modelId="{5395A68C-5752-4C6A-80C4-83A76B13A3AA}">
      <dgm:prSet/>
      <dgm:spPr/>
      <dgm:t>
        <a:bodyPr/>
        <a:lstStyle/>
        <a:p>
          <a:r>
            <a:rPr lang="en-US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Accor Hotels’ pilot 4-day workweek increased employee satisfaction by 32% and reduced absenteeism.</a:t>
          </a:r>
        </a:p>
      </dgm:t>
    </dgm:pt>
    <dgm:pt modelId="{2A99BDC9-4924-4BCE-9B5A-3408FFA6845E}" type="parTrans" cxnId="{65BC4309-1EB0-4550-A625-3E5E08DE4BF1}">
      <dgm:prSet/>
      <dgm:spPr/>
      <dgm:t>
        <a:bodyPr/>
        <a:lstStyle/>
        <a:p>
          <a:endParaRPr lang="en-GB"/>
        </a:p>
      </dgm:t>
    </dgm:pt>
    <dgm:pt modelId="{9AD30E73-2883-4C49-9184-9BC91FE4F102}" type="sibTrans" cxnId="{65BC4309-1EB0-4550-A625-3E5E08DE4BF1}">
      <dgm:prSet/>
      <dgm:spPr/>
      <dgm:t>
        <a:bodyPr/>
        <a:lstStyle/>
        <a:p>
          <a:endParaRPr lang="en-GB"/>
        </a:p>
      </dgm:t>
    </dgm:pt>
    <dgm:pt modelId="{D79D119A-D0AD-4134-A307-36A7B5C60581}" type="pres">
      <dgm:prSet presAssocID="{95225154-F336-42B3-8993-E72D89D27BB2}" presName="Name0" presStyleCnt="0">
        <dgm:presLayoutVars>
          <dgm:dir/>
          <dgm:animLvl val="lvl"/>
          <dgm:resizeHandles val="exact"/>
        </dgm:presLayoutVars>
      </dgm:prSet>
      <dgm:spPr/>
    </dgm:pt>
    <dgm:pt modelId="{ED00B2BB-082E-4FF4-B5AB-4BDCA9CF7C3B}" type="pres">
      <dgm:prSet presAssocID="{28091D60-07AA-4259-8B12-6FE454CCC897}" presName="linNode" presStyleCnt="0"/>
      <dgm:spPr/>
    </dgm:pt>
    <dgm:pt modelId="{5CE11E37-B73D-44EF-BBCE-57805D42EA7D}" type="pres">
      <dgm:prSet presAssocID="{28091D60-07AA-4259-8B12-6FE454CCC897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9D8674BB-19E5-4638-AFFC-C8C10881D4BC}" type="pres">
      <dgm:prSet presAssocID="{28091D60-07AA-4259-8B12-6FE454CCC897}" presName="descendantText" presStyleLbl="alignAccFollowNode1" presStyleIdx="0" presStyleCnt="5">
        <dgm:presLayoutVars>
          <dgm:bulletEnabled val="1"/>
        </dgm:presLayoutVars>
      </dgm:prSet>
      <dgm:spPr/>
    </dgm:pt>
    <dgm:pt modelId="{0AF4F47C-AFC2-44E2-AD77-3711B65681D7}" type="pres">
      <dgm:prSet presAssocID="{00F50A5E-F56F-4937-9091-72663A0A73F4}" presName="sp" presStyleCnt="0"/>
      <dgm:spPr/>
    </dgm:pt>
    <dgm:pt modelId="{F283A054-E342-4EDD-A68E-A0EE7EB72FE8}" type="pres">
      <dgm:prSet presAssocID="{8868FA69-43D0-4798-9024-817C41A3EAFD}" presName="linNode" presStyleCnt="0"/>
      <dgm:spPr/>
    </dgm:pt>
    <dgm:pt modelId="{D65D2974-B86F-4BD3-A765-DF09FC299005}" type="pres">
      <dgm:prSet presAssocID="{8868FA69-43D0-4798-9024-817C41A3EAF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666466A7-23DE-4A84-AD6F-48044C28C137}" type="pres">
      <dgm:prSet presAssocID="{8868FA69-43D0-4798-9024-817C41A3EAFD}" presName="descendantText" presStyleLbl="alignAccFollowNode1" presStyleIdx="1" presStyleCnt="5">
        <dgm:presLayoutVars>
          <dgm:bulletEnabled val="1"/>
        </dgm:presLayoutVars>
      </dgm:prSet>
      <dgm:spPr/>
    </dgm:pt>
    <dgm:pt modelId="{4DEF3DCC-0E8C-4B15-B5E0-D45ADC16A7A8}" type="pres">
      <dgm:prSet presAssocID="{65AD867E-DD9E-4363-87BD-01F5CB283381}" presName="sp" presStyleCnt="0"/>
      <dgm:spPr/>
    </dgm:pt>
    <dgm:pt modelId="{AB2E00A5-9BE9-4481-8212-1258A22EF4BD}" type="pres">
      <dgm:prSet presAssocID="{619DFC84-F707-4BAD-AFFB-4B288A5D0107}" presName="linNode" presStyleCnt="0"/>
      <dgm:spPr/>
    </dgm:pt>
    <dgm:pt modelId="{6C161522-9A97-4398-B6B8-62C0FEF382AB}" type="pres">
      <dgm:prSet presAssocID="{619DFC84-F707-4BAD-AFFB-4B288A5D010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32334EA-F2DA-4B0B-922B-D24DC6B7BDD0}" type="pres">
      <dgm:prSet presAssocID="{619DFC84-F707-4BAD-AFFB-4B288A5D0107}" presName="descendantText" presStyleLbl="alignAccFollowNode1" presStyleIdx="2" presStyleCnt="5">
        <dgm:presLayoutVars>
          <dgm:bulletEnabled val="1"/>
        </dgm:presLayoutVars>
      </dgm:prSet>
      <dgm:spPr/>
    </dgm:pt>
    <dgm:pt modelId="{52FF39AD-7A61-4A4C-8096-7E0606A4B0B5}" type="pres">
      <dgm:prSet presAssocID="{27ABFE05-D67E-4D1D-BED4-AA5FB6F95F16}" presName="sp" presStyleCnt="0"/>
      <dgm:spPr/>
    </dgm:pt>
    <dgm:pt modelId="{40B888D4-5E3E-4639-89F2-FB612A9467DE}" type="pres">
      <dgm:prSet presAssocID="{597CD830-0D7B-4902-8748-C03B26E20D64}" presName="linNode" presStyleCnt="0"/>
      <dgm:spPr/>
    </dgm:pt>
    <dgm:pt modelId="{160EC297-7783-4A71-AB36-7FE2547BB666}" type="pres">
      <dgm:prSet presAssocID="{597CD830-0D7B-4902-8748-C03B26E20D64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D3225994-3070-4BC1-84AC-6BBBE1F09041}" type="pres">
      <dgm:prSet presAssocID="{597CD830-0D7B-4902-8748-C03B26E20D64}" presName="descendantText" presStyleLbl="alignAccFollowNode1" presStyleIdx="3" presStyleCnt="5">
        <dgm:presLayoutVars>
          <dgm:bulletEnabled val="1"/>
        </dgm:presLayoutVars>
      </dgm:prSet>
      <dgm:spPr/>
    </dgm:pt>
    <dgm:pt modelId="{407C48C6-6FCB-4D2B-9DDB-ACEABDD0889E}" type="pres">
      <dgm:prSet presAssocID="{7EC205F8-4234-4354-930A-A9E2AF0B8D87}" presName="sp" presStyleCnt="0"/>
      <dgm:spPr/>
    </dgm:pt>
    <dgm:pt modelId="{7FB14079-291D-4082-B08C-D9F059C02462}" type="pres">
      <dgm:prSet presAssocID="{52FD3F51-4694-4481-8E3F-F21BAEFF4F72}" presName="linNode" presStyleCnt="0"/>
      <dgm:spPr/>
    </dgm:pt>
    <dgm:pt modelId="{626D6A9C-A841-484B-9934-68F6DC052B5A}" type="pres">
      <dgm:prSet presAssocID="{52FD3F51-4694-4481-8E3F-F21BAEFF4F72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2B0D1A5E-3DD3-4DD2-A961-DA3541B82D30}" type="pres">
      <dgm:prSet presAssocID="{52FD3F51-4694-4481-8E3F-F21BAEFF4F72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65BC4309-1EB0-4550-A625-3E5E08DE4BF1}" srcId="{52FD3F51-4694-4481-8E3F-F21BAEFF4F72}" destId="{5395A68C-5752-4C6A-80C4-83A76B13A3AA}" srcOrd="0" destOrd="0" parTransId="{2A99BDC9-4924-4BCE-9B5A-3408FFA6845E}" sibTransId="{9AD30E73-2883-4C49-9184-9BC91FE4F102}"/>
    <dgm:cxn modelId="{6E3DB409-E506-4392-A583-3A268D6A3D82}" srcId="{95225154-F336-42B3-8993-E72D89D27BB2}" destId="{597CD830-0D7B-4902-8748-C03B26E20D64}" srcOrd="3" destOrd="0" parTransId="{72FECE16-0315-47D0-9977-CF149DF78F37}" sibTransId="{7EC205F8-4234-4354-930A-A9E2AF0B8D87}"/>
    <dgm:cxn modelId="{7DF35E0A-1067-488A-8600-A612C99A0C11}" srcId="{95225154-F336-42B3-8993-E72D89D27BB2}" destId="{52FD3F51-4694-4481-8E3F-F21BAEFF4F72}" srcOrd="4" destOrd="0" parTransId="{27D998F5-AC53-48BE-A397-611C3B326B10}" sibTransId="{953ACAB2-D10A-4BCD-BACF-5C8127B8932B}"/>
    <dgm:cxn modelId="{E166DC0F-3083-4157-AC13-35A0EF9C6639}" type="presOf" srcId="{95225154-F336-42B3-8993-E72D89D27BB2}" destId="{D79D119A-D0AD-4134-A307-36A7B5C60581}" srcOrd="0" destOrd="0" presId="urn:microsoft.com/office/officeart/2005/8/layout/vList5"/>
    <dgm:cxn modelId="{AA5A3122-1FFE-46DD-A722-8278B61AEC64}" type="presOf" srcId="{8868FA69-43D0-4798-9024-817C41A3EAFD}" destId="{D65D2974-B86F-4BD3-A765-DF09FC299005}" srcOrd="0" destOrd="0" presId="urn:microsoft.com/office/officeart/2005/8/layout/vList5"/>
    <dgm:cxn modelId="{9768DA38-E98C-4503-8B54-11250F9B03F0}" type="presOf" srcId="{DEA19197-13A5-4251-B5DC-DBCBCDAA0122}" destId="{9D8674BB-19E5-4638-AFFC-C8C10881D4BC}" srcOrd="0" destOrd="0" presId="urn:microsoft.com/office/officeart/2005/8/layout/vList5"/>
    <dgm:cxn modelId="{02DA673A-F534-4702-8766-4E4E08ADB221}" srcId="{95225154-F336-42B3-8993-E72D89D27BB2}" destId="{8868FA69-43D0-4798-9024-817C41A3EAFD}" srcOrd="1" destOrd="0" parTransId="{7F7FB39D-8C97-496F-A12D-177D5FFF8C3E}" sibTransId="{65AD867E-DD9E-4363-87BD-01F5CB283381}"/>
    <dgm:cxn modelId="{ADDE2445-3401-4202-9F94-74932ED0E906}" srcId="{8868FA69-43D0-4798-9024-817C41A3EAFD}" destId="{4840EA3B-F4FD-4382-A904-455ACCF61444}" srcOrd="0" destOrd="0" parTransId="{BABBE3F3-18C3-4530-BB86-3F3ADB69172F}" sibTransId="{CE79F08A-EF70-4C4B-9ED4-C3BC97A25C35}"/>
    <dgm:cxn modelId="{9ADFCC46-E3B8-4E7B-857C-1E27CCA41847}" srcId="{619DFC84-F707-4BAD-AFFB-4B288A5D0107}" destId="{4E71ED21-72BD-49A2-A340-D1402DD079B2}" srcOrd="0" destOrd="0" parTransId="{2B491350-9612-4942-8E23-BF80D01D0EC3}" sibTransId="{D529B06B-1AFA-46D3-8DE6-65D14FD863A4}"/>
    <dgm:cxn modelId="{5043256C-145E-4A41-ADA6-B156659A5C6E}" srcId="{95225154-F336-42B3-8993-E72D89D27BB2}" destId="{28091D60-07AA-4259-8B12-6FE454CCC897}" srcOrd="0" destOrd="0" parTransId="{FC7DFCE3-C63C-446C-8152-26958C25B047}" sibTransId="{00F50A5E-F56F-4937-9091-72663A0A73F4}"/>
    <dgm:cxn modelId="{71701C7B-932D-4AC5-976D-7D6915F75370}" srcId="{597CD830-0D7B-4902-8748-C03B26E20D64}" destId="{A3358990-9181-4541-8AB7-D227B27AFB64}" srcOrd="0" destOrd="0" parTransId="{DFD09AE0-0073-436D-82ED-F1D5CEE1DEED}" sibTransId="{87EB7F7E-CF19-498B-9338-4B93DD16D818}"/>
    <dgm:cxn modelId="{F4595990-D616-4B35-90C8-5ABE694B2E14}" type="presOf" srcId="{28091D60-07AA-4259-8B12-6FE454CCC897}" destId="{5CE11E37-B73D-44EF-BBCE-57805D42EA7D}" srcOrd="0" destOrd="0" presId="urn:microsoft.com/office/officeart/2005/8/layout/vList5"/>
    <dgm:cxn modelId="{0293BD92-CEC1-4401-9F02-2078965BEF31}" type="presOf" srcId="{52FD3F51-4694-4481-8E3F-F21BAEFF4F72}" destId="{626D6A9C-A841-484B-9934-68F6DC052B5A}" srcOrd="0" destOrd="0" presId="urn:microsoft.com/office/officeart/2005/8/layout/vList5"/>
    <dgm:cxn modelId="{98464195-2854-4695-AE93-683E740D3029}" type="presOf" srcId="{619DFC84-F707-4BAD-AFFB-4B288A5D0107}" destId="{6C161522-9A97-4398-B6B8-62C0FEF382AB}" srcOrd="0" destOrd="0" presId="urn:microsoft.com/office/officeart/2005/8/layout/vList5"/>
    <dgm:cxn modelId="{161196A6-DD0C-4F08-98E5-B1BB2319A3DB}" srcId="{95225154-F336-42B3-8993-E72D89D27BB2}" destId="{619DFC84-F707-4BAD-AFFB-4B288A5D0107}" srcOrd="2" destOrd="0" parTransId="{056C638D-8489-4259-ABB2-9915CAFB9EB8}" sibTransId="{27ABFE05-D67E-4D1D-BED4-AA5FB6F95F16}"/>
    <dgm:cxn modelId="{76710BBD-A5DA-4A3E-921B-35F8ECDCD9D3}" srcId="{28091D60-07AA-4259-8B12-6FE454CCC897}" destId="{DEA19197-13A5-4251-B5DC-DBCBCDAA0122}" srcOrd="0" destOrd="0" parTransId="{FFA8F017-5018-4DAE-A49D-A57E14283A2B}" sibTransId="{0AFC5909-0EBF-4CFC-BE19-F0088AD72E35}"/>
    <dgm:cxn modelId="{517D70C1-9AA2-481C-9C53-46F1B3963A54}" type="presOf" srcId="{597CD830-0D7B-4902-8748-C03B26E20D64}" destId="{160EC297-7783-4A71-AB36-7FE2547BB666}" srcOrd="0" destOrd="0" presId="urn:microsoft.com/office/officeart/2005/8/layout/vList5"/>
    <dgm:cxn modelId="{66E5BAC5-C57A-4835-BDA6-0E1D302C9D3E}" type="presOf" srcId="{4E71ED21-72BD-49A2-A340-D1402DD079B2}" destId="{A32334EA-F2DA-4B0B-922B-D24DC6B7BDD0}" srcOrd="0" destOrd="0" presId="urn:microsoft.com/office/officeart/2005/8/layout/vList5"/>
    <dgm:cxn modelId="{33E0FBCD-182F-4AE4-8691-0AFBD64A0409}" type="presOf" srcId="{4840EA3B-F4FD-4382-A904-455ACCF61444}" destId="{666466A7-23DE-4A84-AD6F-48044C28C137}" srcOrd="0" destOrd="0" presId="urn:microsoft.com/office/officeart/2005/8/layout/vList5"/>
    <dgm:cxn modelId="{1F7DF7DC-4C0C-4233-9A1E-0036E625CA54}" type="presOf" srcId="{A3358990-9181-4541-8AB7-D227B27AFB64}" destId="{D3225994-3070-4BC1-84AC-6BBBE1F09041}" srcOrd="0" destOrd="0" presId="urn:microsoft.com/office/officeart/2005/8/layout/vList5"/>
    <dgm:cxn modelId="{F9801AEF-EA3D-44B7-A75C-CC5F48B60CAC}" type="presOf" srcId="{5395A68C-5752-4C6A-80C4-83A76B13A3AA}" destId="{2B0D1A5E-3DD3-4DD2-A961-DA3541B82D30}" srcOrd="0" destOrd="0" presId="urn:microsoft.com/office/officeart/2005/8/layout/vList5"/>
    <dgm:cxn modelId="{9C4F9F98-B52F-43E2-925C-9E8B67227ED4}" type="presParOf" srcId="{D79D119A-D0AD-4134-A307-36A7B5C60581}" destId="{ED00B2BB-082E-4FF4-B5AB-4BDCA9CF7C3B}" srcOrd="0" destOrd="0" presId="urn:microsoft.com/office/officeart/2005/8/layout/vList5"/>
    <dgm:cxn modelId="{446FA874-B1AC-46DB-9F5E-4FA34F1C6275}" type="presParOf" srcId="{ED00B2BB-082E-4FF4-B5AB-4BDCA9CF7C3B}" destId="{5CE11E37-B73D-44EF-BBCE-57805D42EA7D}" srcOrd="0" destOrd="0" presId="urn:microsoft.com/office/officeart/2005/8/layout/vList5"/>
    <dgm:cxn modelId="{35DA0FBC-08BB-4F21-BB41-72D479C1D7E7}" type="presParOf" srcId="{ED00B2BB-082E-4FF4-B5AB-4BDCA9CF7C3B}" destId="{9D8674BB-19E5-4638-AFFC-C8C10881D4BC}" srcOrd="1" destOrd="0" presId="urn:microsoft.com/office/officeart/2005/8/layout/vList5"/>
    <dgm:cxn modelId="{F9C2A1A9-48B3-47A0-89CD-595FE4BEDDA6}" type="presParOf" srcId="{D79D119A-D0AD-4134-A307-36A7B5C60581}" destId="{0AF4F47C-AFC2-44E2-AD77-3711B65681D7}" srcOrd="1" destOrd="0" presId="urn:microsoft.com/office/officeart/2005/8/layout/vList5"/>
    <dgm:cxn modelId="{74F9A737-AEFA-4395-BA9B-A792DF5D173C}" type="presParOf" srcId="{D79D119A-D0AD-4134-A307-36A7B5C60581}" destId="{F283A054-E342-4EDD-A68E-A0EE7EB72FE8}" srcOrd="2" destOrd="0" presId="urn:microsoft.com/office/officeart/2005/8/layout/vList5"/>
    <dgm:cxn modelId="{6C6E87C9-1673-4145-BAE7-41F88FEA5E6B}" type="presParOf" srcId="{F283A054-E342-4EDD-A68E-A0EE7EB72FE8}" destId="{D65D2974-B86F-4BD3-A765-DF09FC299005}" srcOrd="0" destOrd="0" presId="urn:microsoft.com/office/officeart/2005/8/layout/vList5"/>
    <dgm:cxn modelId="{87FAA3E8-5F0C-46BC-AFD7-EB130764461B}" type="presParOf" srcId="{F283A054-E342-4EDD-A68E-A0EE7EB72FE8}" destId="{666466A7-23DE-4A84-AD6F-48044C28C137}" srcOrd="1" destOrd="0" presId="urn:microsoft.com/office/officeart/2005/8/layout/vList5"/>
    <dgm:cxn modelId="{1542DEF0-9A9E-43F9-A2D3-D5891B16C2BA}" type="presParOf" srcId="{D79D119A-D0AD-4134-A307-36A7B5C60581}" destId="{4DEF3DCC-0E8C-4B15-B5E0-D45ADC16A7A8}" srcOrd="3" destOrd="0" presId="urn:microsoft.com/office/officeart/2005/8/layout/vList5"/>
    <dgm:cxn modelId="{F6503977-3CDE-406D-A4DD-FAADCB10A03D}" type="presParOf" srcId="{D79D119A-D0AD-4134-A307-36A7B5C60581}" destId="{AB2E00A5-9BE9-4481-8212-1258A22EF4BD}" srcOrd="4" destOrd="0" presId="urn:microsoft.com/office/officeart/2005/8/layout/vList5"/>
    <dgm:cxn modelId="{6E0EC01A-42A9-40CC-B536-D910A2A0EFB0}" type="presParOf" srcId="{AB2E00A5-9BE9-4481-8212-1258A22EF4BD}" destId="{6C161522-9A97-4398-B6B8-62C0FEF382AB}" srcOrd="0" destOrd="0" presId="urn:microsoft.com/office/officeart/2005/8/layout/vList5"/>
    <dgm:cxn modelId="{C5D92686-F35E-42D2-A232-6C6860FC8032}" type="presParOf" srcId="{AB2E00A5-9BE9-4481-8212-1258A22EF4BD}" destId="{A32334EA-F2DA-4B0B-922B-D24DC6B7BDD0}" srcOrd="1" destOrd="0" presId="urn:microsoft.com/office/officeart/2005/8/layout/vList5"/>
    <dgm:cxn modelId="{33A89877-5007-446E-B5DE-04E7620AFAB3}" type="presParOf" srcId="{D79D119A-D0AD-4134-A307-36A7B5C60581}" destId="{52FF39AD-7A61-4A4C-8096-7E0606A4B0B5}" srcOrd="5" destOrd="0" presId="urn:microsoft.com/office/officeart/2005/8/layout/vList5"/>
    <dgm:cxn modelId="{49F20F7B-58E6-4A79-8C25-AC2AACF3F632}" type="presParOf" srcId="{D79D119A-D0AD-4134-A307-36A7B5C60581}" destId="{40B888D4-5E3E-4639-89F2-FB612A9467DE}" srcOrd="6" destOrd="0" presId="urn:microsoft.com/office/officeart/2005/8/layout/vList5"/>
    <dgm:cxn modelId="{67EAB117-1D89-4FF5-9DC4-F24D733AE357}" type="presParOf" srcId="{40B888D4-5E3E-4639-89F2-FB612A9467DE}" destId="{160EC297-7783-4A71-AB36-7FE2547BB666}" srcOrd="0" destOrd="0" presId="urn:microsoft.com/office/officeart/2005/8/layout/vList5"/>
    <dgm:cxn modelId="{EC28D898-911F-47D1-AC4A-BF1BD8E0363B}" type="presParOf" srcId="{40B888D4-5E3E-4639-89F2-FB612A9467DE}" destId="{D3225994-3070-4BC1-84AC-6BBBE1F09041}" srcOrd="1" destOrd="0" presId="urn:microsoft.com/office/officeart/2005/8/layout/vList5"/>
    <dgm:cxn modelId="{06BC792A-CE50-4314-9790-CBDE6B782D34}" type="presParOf" srcId="{D79D119A-D0AD-4134-A307-36A7B5C60581}" destId="{407C48C6-6FCB-4D2B-9DDB-ACEABDD0889E}" srcOrd="7" destOrd="0" presId="urn:microsoft.com/office/officeart/2005/8/layout/vList5"/>
    <dgm:cxn modelId="{28271DC8-110F-4308-BF94-8749EEFE05BB}" type="presParOf" srcId="{D79D119A-D0AD-4134-A307-36A7B5C60581}" destId="{7FB14079-291D-4082-B08C-D9F059C02462}" srcOrd="8" destOrd="0" presId="urn:microsoft.com/office/officeart/2005/8/layout/vList5"/>
    <dgm:cxn modelId="{3A7B64E4-3A93-4947-ADF8-61262CD8FB08}" type="presParOf" srcId="{7FB14079-291D-4082-B08C-D9F059C02462}" destId="{626D6A9C-A841-484B-9934-68F6DC052B5A}" srcOrd="0" destOrd="0" presId="urn:microsoft.com/office/officeart/2005/8/layout/vList5"/>
    <dgm:cxn modelId="{B3CCB21A-CB87-4039-BD58-39657A0379CB}" type="presParOf" srcId="{7FB14079-291D-4082-B08C-D9F059C02462}" destId="{2B0D1A5E-3DD3-4DD2-A961-DA3541B82D3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F4BEE1-809B-45CF-A771-1C3BE142BB9A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4C35C27-531D-4CAE-91CD-EED87E739054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Reform immigration policies to improve labor accessibility (Morosan and Bowen, 2022).</a:t>
          </a:r>
          <a:endParaRPr lang="en-GB"/>
        </a:p>
      </dgm:t>
    </dgm:pt>
    <dgm:pt modelId="{81DB5986-D91E-430B-A868-F7FC43519A4C}" type="parTrans" cxnId="{132621BD-D797-46C8-8542-ECB11FB00CC6}">
      <dgm:prSet/>
      <dgm:spPr/>
      <dgm:t>
        <a:bodyPr/>
        <a:lstStyle/>
        <a:p>
          <a:endParaRPr lang="en-GB"/>
        </a:p>
      </dgm:t>
    </dgm:pt>
    <dgm:pt modelId="{F1B1718B-FC17-4BD3-BB2F-3C1EFE4AFFBB}" type="sibTrans" cxnId="{132621BD-D797-46C8-8542-ECB11FB00CC6}">
      <dgm:prSet/>
      <dgm:spPr/>
      <dgm:t>
        <a:bodyPr/>
        <a:lstStyle/>
        <a:p>
          <a:endParaRPr lang="en-GB"/>
        </a:p>
      </dgm:t>
    </dgm:pt>
    <dgm:pt modelId="{C4B515E7-81C2-4DC2-BCE3-C6652AD9E4F3}">
      <dgm:prSet/>
      <dgm:spPr/>
      <dgm:t>
        <a:bodyPr/>
        <a:lstStyle/>
        <a:p>
          <a:r>
            <a:rPr lang="en-US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Adjust wage structures and employee incentives.</a:t>
          </a:r>
          <a:endParaRPr lang="en-US" spc="-66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038F3EFF-4A0A-41A3-A24D-B28C073629D7}" type="parTrans" cxnId="{447A9D94-8BBE-4C04-9A15-6AE80A03BEA1}">
      <dgm:prSet/>
      <dgm:spPr/>
      <dgm:t>
        <a:bodyPr/>
        <a:lstStyle/>
        <a:p>
          <a:endParaRPr lang="en-GB"/>
        </a:p>
      </dgm:t>
    </dgm:pt>
    <dgm:pt modelId="{0A9C85F6-DADB-40A3-BF22-F05A229AF354}" type="sibTrans" cxnId="{447A9D94-8BBE-4C04-9A15-6AE80A03BEA1}">
      <dgm:prSet/>
      <dgm:spPr/>
      <dgm:t>
        <a:bodyPr/>
        <a:lstStyle/>
        <a:p>
          <a:endParaRPr lang="en-GB"/>
        </a:p>
      </dgm:t>
    </dgm:pt>
    <dgm:pt modelId="{88DF3F98-7146-4447-BB14-03E43EA1C5AE}">
      <dgm:prSet/>
      <dgm:spPr/>
      <dgm:t>
        <a:bodyPr/>
        <a:lstStyle/>
        <a:p>
          <a:r>
            <a:rPr lang="en-US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Expand workforce training and upskilling programs.</a:t>
          </a:r>
          <a:endParaRPr lang="en-US" spc="-66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011B2AC0-738E-4936-8CC4-11CFC86A1603}" type="parTrans" cxnId="{5E772746-678A-4672-94F2-F3351CD0E68A}">
      <dgm:prSet/>
      <dgm:spPr/>
      <dgm:t>
        <a:bodyPr/>
        <a:lstStyle/>
        <a:p>
          <a:endParaRPr lang="en-GB"/>
        </a:p>
      </dgm:t>
    </dgm:pt>
    <dgm:pt modelId="{96978B5D-EE7C-4EAF-8F7E-C41FAE8B5456}" type="sibTrans" cxnId="{5E772746-678A-4672-94F2-F3351CD0E68A}">
      <dgm:prSet/>
      <dgm:spPr/>
      <dgm:t>
        <a:bodyPr/>
        <a:lstStyle/>
        <a:p>
          <a:endParaRPr lang="en-GB"/>
        </a:p>
      </dgm:t>
    </dgm:pt>
    <dgm:pt modelId="{0424128A-F266-4087-BD23-A507D19E47EA}">
      <dgm:prSet/>
      <dgm:spPr/>
      <dgm:t>
        <a:bodyPr/>
        <a:lstStyle/>
        <a:p>
          <a:r>
            <a:rPr lang="en-US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Leverage automation while maintaining human service elements (WTTC, 2023).</a:t>
          </a:r>
          <a:endParaRPr lang="en-US" spc="-66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gm:t>
    </dgm:pt>
    <dgm:pt modelId="{A136B893-9AD9-443C-8E4D-8DE76C5CCE0F}" type="parTrans" cxnId="{40B9A6C0-3BBF-4F4F-944F-330CF9DD4E42}">
      <dgm:prSet/>
      <dgm:spPr/>
      <dgm:t>
        <a:bodyPr/>
        <a:lstStyle/>
        <a:p>
          <a:endParaRPr lang="en-GB"/>
        </a:p>
      </dgm:t>
    </dgm:pt>
    <dgm:pt modelId="{BACAC0DB-C324-487C-8922-5A1F799DD0EC}" type="sibTrans" cxnId="{40B9A6C0-3BBF-4F4F-944F-330CF9DD4E42}">
      <dgm:prSet/>
      <dgm:spPr/>
      <dgm:t>
        <a:bodyPr/>
        <a:lstStyle/>
        <a:p>
          <a:endParaRPr lang="en-GB"/>
        </a:p>
      </dgm:t>
    </dgm:pt>
    <dgm:pt modelId="{CACFCAB5-B934-47EA-A20A-A1A270C8F54C}">
      <dgm:prSet/>
      <dgm:spPr/>
      <dgm:t>
        <a:bodyPr/>
        <a:lstStyle/>
        <a:p>
          <a:r>
            <a:rPr lang="en-US" spc="-66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Implement flexible employment models for better work-life balance.</a:t>
          </a:r>
        </a:p>
      </dgm:t>
    </dgm:pt>
    <dgm:pt modelId="{A593602C-0ABF-4F29-9225-B9858A702018}" type="parTrans" cxnId="{C9B69F1D-1776-41B1-BEC3-16C17F6012F1}">
      <dgm:prSet/>
      <dgm:spPr/>
      <dgm:t>
        <a:bodyPr/>
        <a:lstStyle/>
        <a:p>
          <a:endParaRPr lang="en-GB"/>
        </a:p>
      </dgm:t>
    </dgm:pt>
    <dgm:pt modelId="{F0305894-7A9C-4A76-92C1-91C5FCB6C2E9}" type="sibTrans" cxnId="{C9B69F1D-1776-41B1-BEC3-16C17F6012F1}">
      <dgm:prSet/>
      <dgm:spPr/>
      <dgm:t>
        <a:bodyPr/>
        <a:lstStyle/>
        <a:p>
          <a:endParaRPr lang="en-GB"/>
        </a:p>
      </dgm:t>
    </dgm:pt>
    <dgm:pt modelId="{477C887B-87D6-451A-BFB2-E4CB5D75B6AF}" type="pres">
      <dgm:prSet presAssocID="{17F4BEE1-809B-45CF-A771-1C3BE142BB9A}" presName="Name0" presStyleCnt="0">
        <dgm:presLayoutVars>
          <dgm:dir/>
          <dgm:resizeHandles val="exact"/>
        </dgm:presLayoutVars>
      </dgm:prSet>
      <dgm:spPr/>
    </dgm:pt>
    <dgm:pt modelId="{81C15CE9-1F22-4285-A23C-D710580F4B36}" type="pres">
      <dgm:prSet presAssocID="{14C35C27-531D-4CAE-91CD-EED87E739054}" presName="node" presStyleLbl="node1" presStyleIdx="0" presStyleCnt="5">
        <dgm:presLayoutVars>
          <dgm:bulletEnabled val="1"/>
        </dgm:presLayoutVars>
      </dgm:prSet>
      <dgm:spPr/>
    </dgm:pt>
    <dgm:pt modelId="{D4BEEEF9-7766-428A-A4FB-143B70C1F0FA}" type="pres">
      <dgm:prSet presAssocID="{F1B1718B-FC17-4BD3-BB2F-3C1EFE4AFFBB}" presName="sibTrans" presStyleCnt="0"/>
      <dgm:spPr/>
    </dgm:pt>
    <dgm:pt modelId="{933CDD4F-08FB-4588-8043-93FDF126FA2D}" type="pres">
      <dgm:prSet presAssocID="{C4B515E7-81C2-4DC2-BCE3-C6652AD9E4F3}" presName="node" presStyleLbl="node1" presStyleIdx="1" presStyleCnt="5">
        <dgm:presLayoutVars>
          <dgm:bulletEnabled val="1"/>
        </dgm:presLayoutVars>
      </dgm:prSet>
      <dgm:spPr/>
    </dgm:pt>
    <dgm:pt modelId="{F456371A-E185-4AC3-88E2-83FB68F39C60}" type="pres">
      <dgm:prSet presAssocID="{0A9C85F6-DADB-40A3-BF22-F05A229AF354}" presName="sibTrans" presStyleCnt="0"/>
      <dgm:spPr/>
    </dgm:pt>
    <dgm:pt modelId="{BEFD3739-211C-4E17-9D02-6297473AF955}" type="pres">
      <dgm:prSet presAssocID="{88DF3F98-7146-4447-BB14-03E43EA1C5AE}" presName="node" presStyleLbl="node1" presStyleIdx="2" presStyleCnt="5">
        <dgm:presLayoutVars>
          <dgm:bulletEnabled val="1"/>
        </dgm:presLayoutVars>
      </dgm:prSet>
      <dgm:spPr/>
    </dgm:pt>
    <dgm:pt modelId="{E0571104-E6D9-4926-8E8C-26C2BAF8EF5C}" type="pres">
      <dgm:prSet presAssocID="{96978B5D-EE7C-4EAF-8F7E-C41FAE8B5456}" presName="sibTrans" presStyleCnt="0"/>
      <dgm:spPr/>
    </dgm:pt>
    <dgm:pt modelId="{CE2AF808-54C1-48A2-973B-6C723139DFA3}" type="pres">
      <dgm:prSet presAssocID="{0424128A-F266-4087-BD23-A507D19E47EA}" presName="node" presStyleLbl="node1" presStyleIdx="3" presStyleCnt="5">
        <dgm:presLayoutVars>
          <dgm:bulletEnabled val="1"/>
        </dgm:presLayoutVars>
      </dgm:prSet>
      <dgm:spPr/>
    </dgm:pt>
    <dgm:pt modelId="{FEF1007E-2CDA-4551-810A-E64E242DDA77}" type="pres">
      <dgm:prSet presAssocID="{BACAC0DB-C324-487C-8922-5A1F799DD0EC}" presName="sibTrans" presStyleCnt="0"/>
      <dgm:spPr/>
    </dgm:pt>
    <dgm:pt modelId="{FF355EA1-49F0-4C85-9A39-8B7E05F80672}" type="pres">
      <dgm:prSet presAssocID="{CACFCAB5-B934-47EA-A20A-A1A270C8F54C}" presName="node" presStyleLbl="node1" presStyleIdx="4" presStyleCnt="5">
        <dgm:presLayoutVars>
          <dgm:bulletEnabled val="1"/>
        </dgm:presLayoutVars>
      </dgm:prSet>
      <dgm:spPr/>
    </dgm:pt>
  </dgm:ptLst>
  <dgm:cxnLst>
    <dgm:cxn modelId="{F4CB221A-7AEC-4358-86F1-1E41C4062A61}" type="presOf" srcId="{0424128A-F266-4087-BD23-A507D19E47EA}" destId="{CE2AF808-54C1-48A2-973B-6C723139DFA3}" srcOrd="0" destOrd="0" presId="urn:microsoft.com/office/officeart/2005/8/layout/hList6"/>
    <dgm:cxn modelId="{C9B69F1D-1776-41B1-BEC3-16C17F6012F1}" srcId="{17F4BEE1-809B-45CF-A771-1C3BE142BB9A}" destId="{CACFCAB5-B934-47EA-A20A-A1A270C8F54C}" srcOrd="4" destOrd="0" parTransId="{A593602C-0ABF-4F29-9225-B9858A702018}" sibTransId="{F0305894-7A9C-4A76-92C1-91C5FCB6C2E9}"/>
    <dgm:cxn modelId="{5E772746-678A-4672-94F2-F3351CD0E68A}" srcId="{17F4BEE1-809B-45CF-A771-1C3BE142BB9A}" destId="{88DF3F98-7146-4447-BB14-03E43EA1C5AE}" srcOrd="2" destOrd="0" parTransId="{011B2AC0-738E-4936-8CC4-11CFC86A1603}" sibTransId="{96978B5D-EE7C-4EAF-8F7E-C41FAE8B5456}"/>
    <dgm:cxn modelId="{447A9D94-8BBE-4C04-9A15-6AE80A03BEA1}" srcId="{17F4BEE1-809B-45CF-A771-1C3BE142BB9A}" destId="{C4B515E7-81C2-4DC2-BCE3-C6652AD9E4F3}" srcOrd="1" destOrd="0" parTransId="{038F3EFF-4A0A-41A3-A24D-B28C073629D7}" sibTransId="{0A9C85F6-DADB-40A3-BF22-F05A229AF354}"/>
    <dgm:cxn modelId="{D82C6E9F-3BED-4A75-899B-3B7F1A4DBCAF}" type="presOf" srcId="{14C35C27-531D-4CAE-91CD-EED87E739054}" destId="{81C15CE9-1F22-4285-A23C-D710580F4B36}" srcOrd="0" destOrd="0" presId="urn:microsoft.com/office/officeart/2005/8/layout/hList6"/>
    <dgm:cxn modelId="{132621BD-D797-46C8-8542-ECB11FB00CC6}" srcId="{17F4BEE1-809B-45CF-A771-1C3BE142BB9A}" destId="{14C35C27-531D-4CAE-91CD-EED87E739054}" srcOrd="0" destOrd="0" parTransId="{81DB5986-D91E-430B-A868-F7FC43519A4C}" sibTransId="{F1B1718B-FC17-4BD3-BB2F-3C1EFE4AFFBB}"/>
    <dgm:cxn modelId="{40B9A6C0-3BBF-4F4F-944F-330CF9DD4E42}" srcId="{17F4BEE1-809B-45CF-A771-1C3BE142BB9A}" destId="{0424128A-F266-4087-BD23-A507D19E47EA}" srcOrd="3" destOrd="0" parTransId="{A136B893-9AD9-443C-8E4D-8DE76C5CCE0F}" sibTransId="{BACAC0DB-C324-487C-8922-5A1F799DD0EC}"/>
    <dgm:cxn modelId="{BBCC70C1-FFB2-4935-8BB4-87A54756A383}" type="presOf" srcId="{CACFCAB5-B934-47EA-A20A-A1A270C8F54C}" destId="{FF355EA1-49F0-4C85-9A39-8B7E05F80672}" srcOrd="0" destOrd="0" presId="urn:microsoft.com/office/officeart/2005/8/layout/hList6"/>
    <dgm:cxn modelId="{157645CC-75EA-45C8-9962-945D30508A69}" type="presOf" srcId="{17F4BEE1-809B-45CF-A771-1C3BE142BB9A}" destId="{477C887B-87D6-451A-BFB2-E4CB5D75B6AF}" srcOrd="0" destOrd="0" presId="urn:microsoft.com/office/officeart/2005/8/layout/hList6"/>
    <dgm:cxn modelId="{6EB745D8-363F-4B7B-9003-0E1784E67782}" type="presOf" srcId="{88DF3F98-7146-4447-BB14-03E43EA1C5AE}" destId="{BEFD3739-211C-4E17-9D02-6297473AF955}" srcOrd="0" destOrd="0" presId="urn:microsoft.com/office/officeart/2005/8/layout/hList6"/>
    <dgm:cxn modelId="{5F8D95FD-E9C4-495C-9B8D-3A5BDE4709C7}" type="presOf" srcId="{C4B515E7-81C2-4DC2-BCE3-C6652AD9E4F3}" destId="{933CDD4F-08FB-4588-8043-93FDF126FA2D}" srcOrd="0" destOrd="0" presId="urn:microsoft.com/office/officeart/2005/8/layout/hList6"/>
    <dgm:cxn modelId="{BAD48307-F602-447D-92DF-64299FE80D24}" type="presParOf" srcId="{477C887B-87D6-451A-BFB2-E4CB5D75B6AF}" destId="{81C15CE9-1F22-4285-A23C-D710580F4B36}" srcOrd="0" destOrd="0" presId="urn:microsoft.com/office/officeart/2005/8/layout/hList6"/>
    <dgm:cxn modelId="{D09552D8-FBF7-464B-84EA-EC51067158D4}" type="presParOf" srcId="{477C887B-87D6-451A-BFB2-E4CB5D75B6AF}" destId="{D4BEEEF9-7766-428A-A4FB-143B70C1F0FA}" srcOrd="1" destOrd="0" presId="urn:microsoft.com/office/officeart/2005/8/layout/hList6"/>
    <dgm:cxn modelId="{FE6FAC27-4117-4ACC-A024-17B80C8D6DBD}" type="presParOf" srcId="{477C887B-87D6-451A-BFB2-E4CB5D75B6AF}" destId="{933CDD4F-08FB-4588-8043-93FDF126FA2D}" srcOrd="2" destOrd="0" presId="urn:microsoft.com/office/officeart/2005/8/layout/hList6"/>
    <dgm:cxn modelId="{F1A3E2AA-9DE8-4DE7-B11D-3BAD8E1AF4A2}" type="presParOf" srcId="{477C887B-87D6-451A-BFB2-E4CB5D75B6AF}" destId="{F456371A-E185-4AC3-88E2-83FB68F39C60}" srcOrd="3" destOrd="0" presId="urn:microsoft.com/office/officeart/2005/8/layout/hList6"/>
    <dgm:cxn modelId="{A721AD17-DD43-4F30-B9F7-2E5A6C7363EE}" type="presParOf" srcId="{477C887B-87D6-451A-BFB2-E4CB5D75B6AF}" destId="{BEFD3739-211C-4E17-9D02-6297473AF955}" srcOrd="4" destOrd="0" presId="urn:microsoft.com/office/officeart/2005/8/layout/hList6"/>
    <dgm:cxn modelId="{9F41244D-9094-4571-9BDA-AD182BF32C65}" type="presParOf" srcId="{477C887B-87D6-451A-BFB2-E4CB5D75B6AF}" destId="{E0571104-E6D9-4926-8E8C-26C2BAF8EF5C}" srcOrd="5" destOrd="0" presId="urn:microsoft.com/office/officeart/2005/8/layout/hList6"/>
    <dgm:cxn modelId="{61A36E93-EC92-4DCF-AA75-5401BEA8FA99}" type="presParOf" srcId="{477C887B-87D6-451A-BFB2-E4CB5D75B6AF}" destId="{CE2AF808-54C1-48A2-973B-6C723139DFA3}" srcOrd="6" destOrd="0" presId="urn:microsoft.com/office/officeart/2005/8/layout/hList6"/>
    <dgm:cxn modelId="{3AFABBA6-8097-4B1E-81EB-C2B7ED631D3E}" type="presParOf" srcId="{477C887B-87D6-451A-BFB2-E4CB5D75B6AF}" destId="{FEF1007E-2CDA-4551-810A-E64E242DDA77}" srcOrd="7" destOrd="0" presId="urn:microsoft.com/office/officeart/2005/8/layout/hList6"/>
    <dgm:cxn modelId="{9781BCEE-CD17-4EF5-B0BF-48AB4712AE88}" type="presParOf" srcId="{477C887B-87D6-451A-BFB2-E4CB5D75B6AF}" destId="{FF355EA1-49F0-4C85-9A39-8B7E05F80672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83C9D-5C48-4C0B-9F66-EB4AA0CE49BA}">
      <dsp:nvSpPr>
        <dsp:cNvPr id="0" name=""/>
        <dsp:cNvSpPr/>
      </dsp:nvSpPr>
      <dsp:spPr>
        <a:xfrm rot="5400000">
          <a:off x="7463702" y="-3021874"/>
          <a:ext cx="1249362" cy="76125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/>
            <a:buChar char="•"/>
          </a:pPr>
          <a:r>
            <a:rPr lang="en-US" sz="2200" kern="1200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Post-Brexit </a:t>
          </a:r>
          <a:r>
            <a:rPr lang="en-US" sz="2200" kern="1200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restrictions have significantly reduced the availability of migrant hospitality workers in the UK.</a:t>
          </a:r>
          <a:endParaRPr lang="en-GB" sz="2200" kern="1200" dirty="0"/>
        </a:p>
      </dsp:txBody>
      <dsp:txXfrm rot="-5400000">
        <a:off x="4282086" y="220731"/>
        <a:ext cx="7551607" cy="1127384"/>
      </dsp:txXfrm>
    </dsp:sp>
    <dsp:sp modelId="{0E40D03F-65C7-4FF7-8FBA-579C67D88F3A}">
      <dsp:nvSpPr>
        <dsp:cNvPr id="0" name=""/>
        <dsp:cNvSpPr/>
      </dsp:nvSpPr>
      <dsp:spPr>
        <a:xfrm>
          <a:off x="0" y="3571"/>
          <a:ext cx="4282085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3400" b="1" kern="1200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Migration policies:</a:t>
          </a:r>
          <a:endParaRPr lang="en-GB" sz="3400" kern="1200" dirty="0"/>
        </a:p>
      </dsp:txBody>
      <dsp:txXfrm>
        <a:off x="76236" y="79807"/>
        <a:ext cx="4129613" cy="1409231"/>
      </dsp:txXfrm>
    </dsp:sp>
    <dsp:sp modelId="{4F0CC058-74D7-4E3D-948D-EF7B4D96DE1A}">
      <dsp:nvSpPr>
        <dsp:cNvPr id="0" name=""/>
        <dsp:cNvSpPr/>
      </dsp:nvSpPr>
      <dsp:spPr>
        <a:xfrm rot="5400000">
          <a:off x="7463702" y="-1382086"/>
          <a:ext cx="1249362" cy="76125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The </a:t>
          </a:r>
          <a:r>
            <a:rPr lang="en-US" sz="2200" kern="1200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US limits work visas for hospitality employees, worsening staff shortages (Migration Observatory, 2023).</a:t>
          </a:r>
        </a:p>
      </dsp:txBody>
      <dsp:txXfrm rot="-5400000">
        <a:off x="4282086" y="1860519"/>
        <a:ext cx="7551607" cy="1127384"/>
      </dsp:txXfrm>
    </dsp:sp>
    <dsp:sp modelId="{FFC86C97-017F-465A-ABCD-FA58BC556900}">
      <dsp:nvSpPr>
        <dsp:cNvPr id="0" name=""/>
        <dsp:cNvSpPr/>
      </dsp:nvSpPr>
      <dsp:spPr>
        <a:xfrm>
          <a:off x="0" y="1643360"/>
          <a:ext cx="4282085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Visa restrictions</a:t>
          </a:r>
          <a:endParaRPr lang="en-US" sz="3400" kern="1200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1719596"/>
        <a:ext cx="4129613" cy="1409231"/>
      </dsp:txXfrm>
    </dsp:sp>
    <dsp:sp modelId="{4259B9A4-3DA4-45E6-9DA3-1D7309C8B62D}">
      <dsp:nvSpPr>
        <dsp:cNvPr id="0" name=""/>
        <dsp:cNvSpPr/>
      </dsp:nvSpPr>
      <dsp:spPr>
        <a:xfrm rot="5400000">
          <a:off x="7463702" y="257701"/>
          <a:ext cx="1249362" cy="76125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Some </a:t>
          </a:r>
          <a:r>
            <a:rPr lang="en-US" sz="2200" kern="1200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governments offer temporary work visas and wage subsidies, but long-term workforce strategies are lacking.</a:t>
          </a:r>
        </a:p>
      </dsp:txBody>
      <dsp:txXfrm rot="-5400000">
        <a:off x="4282086" y="3500307"/>
        <a:ext cx="7551607" cy="1127384"/>
      </dsp:txXfrm>
    </dsp:sp>
    <dsp:sp modelId="{EF49B5EA-0C8E-4E8A-B918-F8A0EA88227A}">
      <dsp:nvSpPr>
        <dsp:cNvPr id="0" name=""/>
        <dsp:cNvSpPr/>
      </dsp:nvSpPr>
      <dsp:spPr>
        <a:xfrm>
          <a:off x="0" y="3283148"/>
          <a:ext cx="4282085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Government incentives</a:t>
          </a:r>
          <a:endParaRPr lang="en-US" sz="3400" kern="1200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3359384"/>
        <a:ext cx="4129613" cy="1409231"/>
      </dsp:txXfrm>
    </dsp:sp>
    <dsp:sp modelId="{1249FAFC-4949-4E30-99BA-8520FE549DF4}">
      <dsp:nvSpPr>
        <dsp:cNvPr id="0" name=""/>
        <dsp:cNvSpPr/>
      </dsp:nvSpPr>
      <dsp:spPr>
        <a:xfrm rot="5400000">
          <a:off x="7463702" y="1897490"/>
          <a:ext cx="1249362" cy="76125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Hospitality </a:t>
          </a:r>
          <a:r>
            <a:rPr lang="en-US" sz="2200" kern="1200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workers have increasingly unionized to demand better wages and working conditions, leading to industry disruptions.</a:t>
          </a:r>
        </a:p>
      </dsp:txBody>
      <dsp:txXfrm rot="-5400000">
        <a:off x="4282086" y="5140096"/>
        <a:ext cx="7551607" cy="1127384"/>
      </dsp:txXfrm>
    </dsp:sp>
    <dsp:sp modelId="{93691774-793F-4513-8804-952A5653F3A4}">
      <dsp:nvSpPr>
        <dsp:cNvPr id="0" name=""/>
        <dsp:cNvSpPr/>
      </dsp:nvSpPr>
      <dsp:spPr>
        <a:xfrm>
          <a:off x="0" y="4922936"/>
          <a:ext cx="4282085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Labor union influence</a:t>
          </a:r>
          <a:endParaRPr lang="en-US" sz="3400" kern="1200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4999172"/>
        <a:ext cx="4129613" cy="1409231"/>
      </dsp:txXfrm>
    </dsp:sp>
    <dsp:sp modelId="{106AE817-A48C-4F61-999D-AE6AC5106A83}">
      <dsp:nvSpPr>
        <dsp:cNvPr id="0" name=""/>
        <dsp:cNvSpPr/>
      </dsp:nvSpPr>
      <dsp:spPr>
        <a:xfrm rot="5400000">
          <a:off x="7463702" y="3537278"/>
          <a:ext cx="1249362" cy="76125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Easing </a:t>
          </a:r>
          <a:r>
            <a:rPr lang="en-US" sz="2200" kern="1200" spc="-61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visa restrictions and creating structured immigration programs for hospitality workers can mitigate shortages.</a:t>
          </a:r>
        </a:p>
      </dsp:txBody>
      <dsp:txXfrm rot="-5400000">
        <a:off x="4282086" y="6779884"/>
        <a:ext cx="7551607" cy="1127384"/>
      </dsp:txXfrm>
    </dsp:sp>
    <dsp:sp modelId="{99D5D604-F035-48FD-87EF-B6FB2C4414D3}">
      <dsp:nvSpPr>
        <dsp:cNvPr id="0" name=""/>
        <dsp:cNvSpPr/>
      </dsp:nvSpPr>
      <dsp:spPr>
        <a:xfrm>
          <a:off x="0" y="6562724"/>
          <a:ext cx="4282085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spc="-61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Policy recommendations</a:t>
          </a:r>
          <a:endParaRPr lang="en-US" sz="3400" kern="1200" spc="-61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6638960"/>
        <a:ext cx="4129613" cy="14092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674BB-19E5-4638-AFFC-C8C10881D4BC}">
      <dsp:nvSpPr>
        <dsp:cNvPr id="0" name=""/>
        <dsp:cNvSpPr/>
      </dsp:nvSpPr>
      <dsp:spPr>
        <a:xfrm rot="5400000">
          <a:off x="7237498" y="-2915425"/>
          <a:ext cx="1249362" cy="739969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/>
            <a:buChar char="•"/>
          </a:pPr>
          <a:r>
            <a:rPr lang="en-US" sz="2200" kern="1200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Employees prioritize work-life balance, career growth, and job security over wages alone.</a:t>
          </a:r>
          <a:endParaRPr lang="en-GB" sz="2200" kern="1200" dirty="0"/>
        </a:p>
      </dsp:txBody>
      <dsp:txXfrm rot="-5400000">
        <a:off x="4162331" y="220731"/>
        <a:ext cx="7338709" cy="1127384"/>
      </dsp:txXfrm>
    </dsp:sp>
    <dsp:sp modelId="{5CE11E37-B73D-44EF-BBCE-57805D42EA7D}">
      <dsp:nvSpPr>
        <dsp:cNvPr id="0" name=""/>
        <dsp:cNvSpPr/>
      </dsp:nvSpPr>
      <dsp:spPr>
        <a:xfrm>
          <a:off x="0" y="3571"/>
          <a:ext cx="4162330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3200" b="1" kern="1200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Changing workforce expectations</a:t>
          </a:r>
          <a:endParaRPr lang="en-GB" sz="3200" kern="1200" dirty="0"/>
        </a:p>
      </dsp:txBody>
      <dsp:txXfrm>
        <a:off x="76236" y="79807"/>
        <a:ext cx="4009858" cy="1409231"/>
      </dsp:txXfrm>
    </dsp:sp>
    <dsp:sp modelId="{666466A7-23DE-4A84-AD6F-48044C28C137}">
      <dsp:nvSpPr>
        <dsp:cNvPr id="0" name=""/>
        <dsp:cNvSpPr/>
      </dsp:nvSpPr>
      <dsp:spPr>
        <a:xfrm rot="5400000">
          <a:off x="7237498" y="-1275637"/>
          <a:ext cx="1249362" cy="739969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46</a:t>
          </a:r>
          <a:r>
            <a:rPr lang="en-US" sz="2200" kern="1200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% of hospitality workers report burnout due to unpredictable shifts and customer interactions (</a:t>
          </a:r>
          <a:r>
            <a:rPr lang="en-US" sz="2200" kern="1200" spc="-60" dirty="0" err="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Bengisu</a:t>
          </a:r>
          <a:r>
            <a:rPr lang="en-US" sz="2200" kern="1200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 &amp; Balta, 2014).</a:t>
          </a:r>
        </a:p>
      </dsp:txBody>
      <dsp:txXfrm rot="-5400000">
        <a:off x="4162331" y="1860519"/>
        <a:ext cx="7338709" cy="1127384"/>
      </dsp:txXfrm>
    </dsp:sp>
    <dsp:sp modelId="{D65D2974-B86F-4BD3-A765-DF09FC299005}">
      <dsp:nvSpPr>
        <dsp:cNvPr id="0" name=""/>
        <dsp:cNvSpPr/>
      </dsp:nvSpPr>
      <dsp:spPr>
        <a:xfrm>
          <a:off x="0" y="1643360"/>
          <a:ext cx="4162330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Mental health concerns</a:t>
          </a:r>
          <a:endParaRPr lang="en-US" sz="3200" kern="1200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1719596"/>
        <a:ext cx="4009858" cy="1409231"/>
      </dsp:txXfrm>
    </dsp:sp>
    <dsp:sp modelId="{A32334EA-F2DA-4B0B-922B-D24DC6B7BDD0}">
      <dsp:nvSpPr>
        <dsp:cNvPr id="0" name=""/>
        <dsp:cNvSpPr/>
      </dsp:nvSpPr>
      <dsp:spPr>
        <a:xfrm rot="5400000">
          <a:off x="7237498" y="364150"/>
          <a:ext cx="1249362" cy="739969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Hotels </a:t>
          </a:r>
          <a:r>
            <a:rPr lang="en-US" sz="2200" kern="1200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implementing wellness programs and flexible work arrangements see higher employee retention rates.</a:t>
          </a:r>
        </a:p>
      </dsp:txBody>
      <dsp:txXfrm rot="-5400000">
        <a:off x="4162331" y="3500307"/>
        <a:ext cx="7338709" cy="1127384"/>
      </dsp:txXfrm>
    </dsp:sp>
    <dsp:sp modelId="{6C161522-9A97-4398-B6B8-62C0FEF382AB}">
      <dsp:nvSpPr>
        <dsp:cNvPr id="0" name=""/>
        <dsp:cNvSpPr/>
      </dsp:nvSpPr>
      <dsp:spPr>
        <a:xfrm>
          <a:off x="0" y="3283148"/>
          <a:ext cx="4162330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Industry response</a:t>
          </a:r>
          <a:endParaRPr lang="en-US" sz="3200" kern="1200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3359384"/>
        <a:ext cx="4009858" cy="1409231"/>
      </dsp:txXfrm>
    </dsp:sp>
    <dsp:sp modelId="{D3225994-3070-4BC1-84AC-6BBBE1F09041}">
      <dsp:nvSpPr>
        <dsp:cNvPr id="0" name=""/>
        <dsp:cNvSpPr/>
      </dsp:nvSpPr>
      <dsp:spPr>
        <a:xfrm rot="5400000">
          <a:off x="7237498" y="2003939"/>
          <a:ext cx="1249362" cy="739969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Migrants</a:t>
          </a:r>
          <a:r>
            <a:rPr lang="en-US" sz="2200" kern="1200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, women, and disabled workers face higher barriers to employment in hospitality (</a:t>
          </a:r>
          <a:r>
            <a:rPr lang="en-US" sz="2200" kern="1200" spc="-60" dirty="0" err="1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Bengisu</a:t>
          </a:r>
          <a:r>
            <a:rPr lang="en-US" sz="2200" kern="1200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 &amp; Balta, 2014).</a:t>
          </a:r>
        </a:p>
      </dsp:txBody>
      <dsp:txXfrm rot="-5400000">
        <a:off x="4162331" y="5140096"/>
        <a:ext cx="7338709" cy="1127384"/>
      </dsp:txXfrm>
    </dsp:sp>
    <dsp:sp modelId="{160EC297-7783-4A71-AB36-7FE2547BB666}">
      <dsp:nvSpPr>
        <dsp:cNvPr id="0" name=""/>
        <dsp:cNvSpPr/>
      </dsp:nvSpPr>
      <dsp:spPr>
        <a:xfrm>
          <a:off x="0" y="4922936"/>
          <a:ext cx="4162330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Diversity and inclusion</a:t>
          </a:r>
          <a:endParaRPr lang="en-US" sz="3200" kern="1200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4999172"/>
        <a:ext cx="4009858" cy="1409231"/>
      </dsp:txXfrm>
    </dsp:sp>
    <dsp:sp modelId="{2B0D1A5E-3DD3-4DD2-A961-DA3541B82D30}">
      <dsp:nvSpPr>
        <dsp:cNvPr id="0" name=""/>
        <dsp:cNvSpPr/>
      </dsp:nvSpPr>
      <dsp:spPr>
        <a:xfrm rot="5400000">
          <a:off x="7237498" y="3643727"/>
          <a:ext cx="1249362" cy="739969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spc="-60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Accor Hotels’ pilot 4-day workweek increased employee satisfaction by 32% and reduced absenteeism.</a:t>
          </a:r>
        </a:p>
      </dsp:txBody>
      <dsp:txXfrm rot="-5400000">
        <a:off x="4162331" y="6779884"/>
        <a:ext cx="7338709" cy="1127384"/>
      </dsp:txXfrm>
    </dsp:sp>
    <dsp:sp modelId="{626D6A9C-A841-484B-9934-68F6DC052B5A}">
      <dsp:nvSpPr>
        <dsp:cNvPr id="0" name=""/>
        <dsp:cNvSpPr/>
      </dsp:nvSpPr>
      <dsp:spPr>
        <a:xfrm>
          <a:off x="0" y="6562724"/>
          <a:ext cx="4162330" cy="1561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spc="-60" dirty="0">
              <a:solidFill>
                <a:srgbClr val="000000"/>
              </a:solidFill>
              <a:latin typeface="Clear Sans Bold"/>
              <a:ea typeface="Clear Sans Bold"/>
              <a:cs typeface="Clear Sans Bold"/>
              <a:sym typeface="Clear Sans Bold"/>
            </a:rPr>
            <a:t>Case study</a:t>
          </a:r>
          <a:endParaRPr lang="en-US" sz="3200" kern="1200" spc="-60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>
        <a:off x="76236" y="6638960"/>
        <a:ext cx="4009858" cy="14092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C15CE9-1F22-4285-A23C-D710580F4B36}">
      <dsp:nvSpPr>
        <dsp:cNvPr id="0" name=""/>
        <dsp:cNvSpPr/>
      </dsp:nvSpPr>
      <dsp:spPr>
        <a:xfrm rot="16200000">
          <a:off x="-2908498" y="2915046"/>
          <a:ext cx="8128000" cy="229790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0" rIns="176857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2800" kern="1200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Reform immigration policies to improve labor accessibility (Morosan and Bowen, 2022).</a:t>
          </a:r>
          <a:endParaRPr lang="en-GB" sz="2800" kern="1200"/>
        </a:p>
      </dsp:txBody>
      <dsp:txXfrm rot="5400000">
        <a:off x="6549" y="1625599"/>
        <a:ext cx="2297906" cy="4876800"/>
      </dsp:txXfrm>
    </dsp:sp>
    <dsp:sp modelId="{933CDD4F-08FB-4588-8043-93FDF126FA2D}">
      <dsp:nvSpPr>
        <dsp:cNvPr id="0" name=""/>
        <dsp:cNvSpPr/>
      </dsp:nvSpPr>
      <dsp:spPr>
        <a:xfrm rot="16200000">
          <a:off x="-438249" y="2915046"/>
          <a:ext cx="8128000" cy="229790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0" rIns="176857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Adjust wage structures and employee incentives.</a:t>
          </a:r>
          <a:endParaRPr lang="en-US" sz="2800" kern="1200" spc="-66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 rot="5400000">
        <a:off x="2476798" y="1625599"/>
        <a:ext cx="2297906" cy="4876800"/>
      </dsp:txXfrm>
    </dsp:sp>
    <dsp:sp modelId="{BEFD3739-211C-4E17-9D02-6297473AF955}">
      <dsp:nvSpPr>
        <dsp:cNvPr id="0" name=""/>
        <dsp:cNvSpPr/>
      </dsp:nvSpPr>
      <dsp:spPr>
        <a:xfrm rot="16200000">
          <a:off x="2032000" y="2915046"/>
          <a:ext cx="8128000" cy="229790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0" rIns="176857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Expand workforce training and upskilling programs.</a:t>
          </a:r>
          <a:endParaRPr lang="en-US" sz="2800" kern="1200" spc="-66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 rot="5400000">
        <a:off x="4947047" y="1625599"/>
        <a:ext cx="2297906" cy="4876800"/>
      </dsp:txXfrm>
    </dsp:sp>
    <dsp:sp modelId="{CE2AF808-54C1-48A2-973B-6C723139DFA3}">
      <dsp:nvSpPr>
        <dsp:cNvPr id="0" name=""/>
        <dsp:cNvSpPr/>
      </dsp:nvSpPr>
      <dsp:spPr>
        <a:xfrm rot="16200000">
          <a:off x="4502249" y="2915046"/>
          <a:ext cx="8128000" cy="229790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0" rIns="176857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spc="-66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Leverage automation while maintaining human service elements (WTTC, 2023).</a:t>
          </a:r>
          <a:endParaRPr lang="en-US" sz="2800" kern="1200" spc="-66" dirty="0">
            <a:solidFill>
              <a:srgbClr val="000000"/>
            </a:solidFill>
            <a:latin typeface="Clear Sans"/>
            <a:ea typeface="Clear Sans"/>
            <a:cs typeface="Clear Sans"/>
            <a:sym typeface="Clear Sans"/>
          </a:endParaRPr>
        </a:p>
      </dsp:txBody>
      <dsp:txXfrm rot="5400000">
        <a:off x="7417296" y="1625599"/>
        <a:ext cx="2297906" cy="4876800"/>
      </dsp:txXfrm>
    </dsp:sp>
    <dsp:sp modelId="{FF355EA1-49F0-4C85-9A39-8B7E05F80672}">
      <dsp:nvSpPr>
        <dsp:cNvPr id="0" name=""/>
        <dsp:cNvSpPr/>
      </dsp:nvSpPr>
      <dsp:spPr>
        <a:xfrm rot="16200000">
          <a:off x="6972498" y="2915046"/>
          <a:ext cx="8128000" cy="229790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0" rIns="176857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spc="-66" dirty="0">
              <a:solidFill>
                <a:srgbClr val="000000"/>
              </a:solidFill>
              <a:latin typeface="Clear Sans"/>
              <a:ea typeface="Clear Sans"/>
              <a:cs typeface="Clear Sans"/>
              <a:sym typeface="Clear Sans"/>
            </a:rPr>
            <a:t>Implement flexible employment models for better work-life balance.</a:t>
          </a:r>
        </a:p>
      </dsp:txBody>
      <dsp:txXfrm rot="5400000">
        <a:off x="9887545" y="1625599"/>
        <a:ext cx="2297906" cy="4876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10.png"/><Relationship Id="rId10" Type="http://schemas.openxmlformats.org/officeDocument/2006/relationships/diagramLayout" Target="../diagrams/layout1.xml"/><Relationship Id="rId4" Type="http://schemas.openxmlformats.org/officeDocument/2006/relationships/image" Target="../media/image9.svg"/><Relationship Id="rId9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.marriott.com/news/2017/09/28/marriott-internationals-ai-powered-chatbots-on-facebook-messenger-and-slack-and-alofts-chatbotlr-simplify-travel-for-guests-throughout-their-journey" TargetMode="External"/><Relationship Id="rId3" Type="http://schemas.openxmlformats.org/officeDocument/2006/relationships/hyperlink" Target="https://www.taylorfrancis.com/chapters/edit/10.4324/9781003435457-5/employment-workforce-disabilities-hospitality-industry-murat-bengisu-sabah-balta" TargetMode="External"/><Relationship Id="rId7" Type="http://schemas.openxmlformats.org/officeDocument/2006/relationships/hyperlink" Target="https://www.emerald.com/insight/content/doi/10.1108/IJCHM-05-2022-0551/full/html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andfonline.com/doi/abs/10.1080/13683500.2020.1850653" TargetMode="External"/><Relationship Id="rId11" Type="http://schemas.openxmlformats.org/officeDocument/2006/relationships/hyperlink" Target="https://wttc.org/research/economic-impact" TargetMode="External"/><Relationship Id="rId5" Type="http://schemas.openxmlformats.org/officeDocument/2006/relationships/hyperlink" Target="https://www.ilo.org/publications/world-employment-and-social-outlook-trends-2021" TargetMode="External"/><Relationship Id="rId10" Type="http://schemas.openxmlformats.org/officeDocument/2006/relationships/hyperlink" Target="https://www.emerald.com/insight/content/doi/10.1108/IJCHM-03-2022-0304/full/html" TargetMode="External"/><Relationship Id="rId4" Type="http://schemas.openxmlformats.org/officeDocument/2006/relationships/hyperlink" Target="https://www.hilton.com/en/corporate/management-services/team/?msockid=1006a23e9d84625b3b31b74c9c36632a" TargetMode="External"/><Relationship Id="rId9" Type="http://schemas.openxmlformats.org/officeDocument/2006/relationships/hyperlink" Target="https://migrationobservatory.ox.ac.uk/resources/briefings/migrants-in-the-uk-labour-market-an-overview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20872" y="-3172379"/>
            <a:ext cx="7573225" cy="6508240"/>
            <a:chOff x="0" y="0"/>
            <a:chExt cx="812800" cy="698500"/>
          </a:xfrm>
        </p:grpSpPr>
        <p:sp>
          <p:nvSpPr>
            <p:cNvPr id="3" name="Freeform 3"/>
            <p:cNvSpPr/>
            <p:nvPr/>
          </p:nvSpPr>
          <p:spPr>
            <a:xfrm>
              <a:off x="9619" y="0"/>
              <a:ext cx="793562" cy="698500"/>
            </a:xfrm>
            <a:custGeom>
              <a:avLst/>
              <a:gdLst/>
              <a:ahLst/>
              <a:cxnLst/>
              <a:rect l="l" t="t" r="r" b="b"/>
              <a:pathLst>
                <a:path w="793562" h="698500">
                  <a:moveTo>
                    <a:pt x="777990" y="392546"/>
                  </a:moveTo>
                  <a:lnTo>
                    <a:pt x="625172" y="655204"/>
                  </a:lnTo>
                  <a:cubicBezTo>
                    <a:pt x="609576" y="682009"/>
                    <a:pt x="580902" y="698500"/>
                    <a:pt x="549890" y="698500"/>
                  </a:cubicBezTo>
                  <a:lnTo>
                    <a:pt x="243672" y="698500"/>
                  </a:lnTo>
                  <a:cubicBezTo>
                    <a:pt x="212660" y="698500"/>
                    <a:pt x="183986" y="682009"/>
                    <a:pt x="168390" y="655204"/>
                  </a:cubicBezTo>
                  <a:lnTo>
                    <a:pt x="15572" y="392546"/>
                  </a:lnTo>
                  <a:cubicBezTo>
                    <a:pt x="0" y="365782"/>
                    <a:pt x="0" y="332718"/>
                    <a:pt x="15572" y="305954"/>
                  </a:cubicBezTo>
                  <a:lnTo>
                    <a:pt x="168390" y="43296"/>
                  </a:lnTo>
                  <a:cubicBezTo>
                    <a:pt x="183986" y="16491"/>
                    <a:pt x="212660" y="0"/>
                    <a:pt x="243672" y="0"/>
                  </a:cubicBezTo>
                  <a:lnTo>
                    <a:pt x="549890" y="0"/>
                  </a:lnTo>
                  <a:cubicBezTo>
                    <a:pt x="580902" y="0"/>
                    <a:pt x="609576" y="16491"/>
                    <a:pt x="625172" y="43296"/>
                  </a:cubicBezTo>
                  <a:lnTo>
                    <a:pt x="777990" y="305954"/>
                  </a:lnTo>
                  <a:cubicBezTo>
                    <a:pt x="793562" y="332718"/>
                    <a:pt x="793562" y="365782"/>
                    <a:pt x="777990" y="392546"/>
                  </a:cubicBezTo>
                  <a:close/>
                </a:path>
              </a:pathLst>
            </a:custGeom>
            <a:solidFill>
              <a:srgbClr val="112D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770251" y="-3256312"/>
            <a:ext cx="7023846" cy="6036118"/>
            <a:chOff x="0" y="0"/>
            <a:chExt cx="812800" cy="698500"/>
          </a:xfrm>
        </p:grpSpPr>
        <p:sp>
          <p:nvSpPr>
            <p:cNvPr id="6" name="Freeform 6"/>
            <p:cNvSpPr/>
            <p:nvPr/>
          </p:nvSpPr>
          <p:spPr>
            <a:xfrm>
              <a:off x="7620" y="0"/>
              <a:ext cx="797561" cy="698500"/>
            </a:xfrm>
            <a:custGeom>
              <a:avLst/>
              <a:gdLst/>
              <a:ahLst/>
              <a:cxnLst/>
              <a:rect l="l" t="t" r="r" b="b"/>
              <a:pathLst>
                <a:path w="797561" h="698500">
                  <a:moveTo>
                    <a:pt x="785225" y="383548"/>
                  </a:moveTo>
                  <a:lnTo>
                    <a:pt x="621935" y="664202"/>
                  </a:lnTo>
                  <a:cubicBezTo>
                    <a:pt x="609580" y="685437"/>
                    <a:pt x="586867" y="698500"/>
                    <a:pt x="562300" y="698500"/>
                  </a:cubicBezTo>
                  <a:lnTo>
                    <a:pt x="235260" y="698500"/>
                  </a:lnTo>
                  <a:cubicBezTo>
                    <a:pt x="210693" y="698500"/>
                    <a:pt x="187980" y="685437"/>
                    <a:pt x="175625" y="664202"/>
                  </a:cubicBezTo>
                  <a:lnTo>
                    <a:pt x="12335" y="383548"/>
                  </a:lnTo>
                  <a:cubicBezTo>
                    <a:pt x="0" y="362346"/>
                    <a:pt x="0" y="336154"/>
                    <a:pt x="12335" y="314952"/>
                  </a:cubicBezTo>
                  <a:lnTo>
                    <a:pt x="175625" y="34298"/>
                  </a:lnTo>
                  <a:cubicBezTo>
                    <a:pt x="187980" y="13063"/>
                    <a:pt x="210693" y="0"/>
                    <a:pt x="235260" y="0"/>
                  </a:cubicBezTo>
                  <a:lnTo>
                    <a:pt x="562300" y="0"/>
                  </a:lnTo>
                  <a:cubicBezTo>
                    <a:pt x="586867" y="0"/>
                    <a:pt x="609580" y="13063"/>
                    <a:pt x="621935" y="34298"/>
                  </a:cubicBezTo>
                  <a:lnTo>
                    <a:pt x="785225" y="314952"/>
                  </a:lnTo>
                  <a:cubicBezTo>
                    <a:pt x="797560" y="336154"/>
                    <a:pt x="797560" y="362346"/>
                    <a:pt x="785225" y="383548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gradFill>
                <a:gsLst>
                  <a:gs pos="0">
                    <a:srgbClr val="112D4E">
                      <a:alpha val="100000"/>
                    </a:srgbClr>
                  </a:gs>
                  <a:gs pos="50000">
                    <a:srgbClr val="255389">
                      <a:alpha val="100000"/>
                    </a:srgbClr>
                  </a:gs>
                  <a:gs pos="100000">
                    <a:srgbClr val="227BBB">
                      <a:alpha val="100000"/>
                    </a:srgbClr>
                  </a:gs>
                </a:gsLst>
                <a:lin ang="5400000"/>
              </a:gra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475218" y="-3414843"/>
            <a:ext cx="6522082" cy="5604914"/>
            <a:chOff x="0" y="0"/>
            <a:chExt cx="812800" cy="698500"/>
          </a:xfrm>
        </p:grpSpPr>
        <p:sp>
          <p:nvSpPr>
            <p:cNvPr id="9" name="Freeform 9"/>
            <p:cNvSpPr/>
            <p:nvPr/>
          </p:nvSpPr>
          <p:spPr>
            <a:xfrm>
              <a:off x="8206" y="0"/>
              <a:ext cx="796388" cy="698500"/>
            </a:xfrm>
            <a:custGeom>
              <a:avLst/>
              <a:gdLst/>
              <a:ahLst/>
              <a:cxnLst/>
              <a:rect l="l" t="t" r="r" b="b"/>
              <a:pathLst>
                <a:path w="796388" h="698500">
                  <a:moveTo>
                    <a:pt x="783104" y="386186"/>
                  </a:moveTo>
                  <a:lnTo>
                    <a:pt x="622884" y="661564"/>
                  </a:lnTo>
                  <a:cubicBezTo>
                    <a:pt x="609579" y="684432"/>
                    <a:pt x="585118" y="698500"/>
                    <a:pt x="558661" y="698500"/>
                  </a:cubicBezTo>
                  <a:lnTo>
                    <a:pt x="237727" y="698500"/>
                  </a:lnTo>
                  <a:cubicBezTo>
                    <a:pt x="211270" y="698500"/>
                    <a:pt x="186809" y="684432"/>
                    <a:pt x="173504" y="661564"/>
                  </a:cubicBezTo>
                  <a:lnTo>
                    <a:pt x="13284" y="386186"/>
                  </a:lnTo>
                  <a:cubicBezTo>
                    <a:pt x="0" y="363354"/>
                    <a:pt x="0" y="335146"/>
                    <a:pt x="13284" y="312314"/>
                  </a:cubicBezTo>
                  <a:lnTo>
                    <a:pt x="173504" y="36936"/>
                  </a:lnTo>
                  <a:cubicBezTo>
                    <a:pt x="186809" y="14068"/>
                    <a:pt x="211270" y="0"/>
                    <a:pt x="237727" y="0"/>
                  </a:cubicBezTo>
                  <a:lnTo>
                    <a:pt x="558661" y="0"/>
                  </a:lnTo>
                  <a:cubicBezTo>
                    <a:pt x="585118" y="0"/>
                    <a:pt x="609579" y="14068"/>
                    <a:pt x="622884" y="36936"/>
                  </a:cubicBezTo>
                  <a:lnTo>
                    <a:pt x="783104" y="312314"/>
                  </a:lnTo>
                  <a:cubicBezTo>
                    <a:pt x="796388" y="335146"/>
                    <a:pt x="796388" y="363354"/>
                    <a:pt x="783104" y="386186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gradFill>
                <a:gsLst>
                  <a:gs pos="0">
                    <a:srgbClr val="FFE42F">
                      <a:alpha val="85000"/>
                    </a:srgbClr>
                  </a:gs>
                  <a:gs pos="100000">
                    <a:srgbClr val="FFB613">
                      <a:alpha val="85000"/>
                    </a:srgbClr>
                  </a:gs>
                </a:gsLst>
                <a:path path="circle">
                  <a:fillToRect l="50000" t="50000" r="50000" b="50000"/>
                </a:path>
              </a:gra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 flipH="1">
            <a:off x="10377335" y="3987882"/>
            <a:ext cx="9234335" cy="8103129"/>
          </a:xfrm>
          <a:custGeom>
            <a:avLst/>
            <a:gdLst/>
            <a:ahLst/>
            <a:cxnLst/>
            <a:rect l="l" t="t" r="r" b="b"/>
            <a:pathLst>
              <a:path w="9234335" h="8103129">
                <a:moveTo>
                  <a:pt x="9234335" y="0"/>
                </a:moveTo>
                <a:lnTo>
                  <a:pt x="0" y="0"/>
                </a:lnTo>
                <a:lnTo>
                  <a:pt x="0" y="8103129"/>
                </a:lnTo>
                <a:lnTo>
                  <a:pt x="9234335" y="8103129"/>
                </a:lnTo>
                <a:lnTo>
                  <a:pt x="9234335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9416622" y="194906"/>
            <a:ext cx="9055956" cy="8229600"/>
          </a:xfrm>
          <a:custGeom>
            <a:avLst/>
            <a:gdLst/>
            <a:ahLst/>
            <a:cxnLst/>
            <a:rect l="l" t="t" r="r" b="b"/>
            <a:pathLst>
              <a:path w="9055956" h="8229600">
                <a:moveTo>
                  <a:pt x="0" y="0"/>
                </a:moveTo>
                <a:lnTo>
                  <a:pt x="9055956" y="0"/>
                </a:lnTo>
                <a:lnTo>
                  <a:pt x="905595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9828222" y="911721"/>
            <a:ext cx="7908037" cy="6795970"/>
            <a:chOff x="0" y="0"/>
            <a:chExt cx="812800" cy="698500"/>
          </a:xfrm>
        </p:grpSpPr>
        <p:sp>
          <p:nvSpPr>
            <p:cNvPr id="14" name="Freeform 14"/>
            <p:cNvSpPr/>
            <p:nvPr/>
          </p:nvSpPr>
          <p:spPr>
            <a:xfrm>
              <a:off x="6204" y="0"/>
              <a:ext cx="800393" cy="698500"/>
            </a:xfrm>
            <a:custGeom>
              <a:avLst/>
              <a:gdLst/>
              <a:ahLst/>
              <a:cxnLst/>
              <a:rect l="l" t="t" r="r" b="b"/>
              <a:pathLst>
                <a:path w="800393" h="698500">
                  <a:moveTo>
                    <a:pt x="790349" y="377174"/>
                  </a:moveTo>
                  <a:lnTo>
                    <a:pt x="619643" y="670576"/>
                  </a:lnTo>
                  <a:cubicBezTo>
                    <a:pt x="609584" y="687864"/>
                    <a:pt x="591091" y="698500"/>
                    <a:pt x="571089" y="698500"/>
                  </a:cubicBezTo>
                  <a:lnTo>
                    <a:pt x="229303" y="698500"/>
                  </a:lnTo>
                  <a:cubicBezTo>
                    <a:pt x="209301" y="698500"/>
                    <a:pt x="190808" y="687864"/>
                    <a:pt x="180749" y="670576"/>
                  </a:cubicBezTo>
                  <a:lnTo>
                    <a:pt x="10043" y="377174"/>
                  </a:lnTo>
                  <a:cubicBezTo>
                    <a:pt x="0" y="359913"/>
                    <a:pt x="0" y="338587"/>
                    <a:pt x="10043" y="321326"/>
                  </a:cubicBezTo>
                  <a:lnTo>
                    <a:pt x="180749" y="27924"/>
                  </a:lnTo>
                  <a:cubicBezTo>
                    <a:pt x="190808" y="10636"/>
                    <a:pt x="209301" y="0"/>
                    <a:pt x="229303" y="0"/>
                  </a:cubicBezTo>
                  <a:lnTo>
                    <a:pt x="571089" y="0"/>
                  </a:lnTo>
                  <a:cubicBezTo>
                    <a:pt x="591091" y="0"/>
                    <a:pt x="609584" y="10636"/>
                    <a:pt x="619643" y="27924"/>
                  </a:cubicBezTo>
                  <a:lnTo>
                    <a:pt x="790349" y="321326"/>
                  </a:lnTo>
                  <a:cubicBezTo>
                    <a:pt x="800392" y="338587"/>
                    <a:pt x="800392" y="359913"/>
                    <a:pt x="790349" y="377174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420622" y="1326710"/>
            <a:ext cx="6723237" cy="5965993"/>
            <a:chOff x="0" y="0"/>
            <a:chExt cx="4346359" cy="3856825"/>
          </a:xfrm>
        </p:grpSpPr>
        <p:sp>
          <p:nvSpPr>
            <p:cNvPr id="17" name="Freeform 17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4"/>
              <a:stretch>
                <a:fillRect l="-16470" r="-1647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6717233" y="308492"/>
            <a:ext cx="1084133" cy="1261537"/>
            <a:chOff x="0" y="0"/>
            <a:chExt cx="6985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12963"/>
              <a:ext cx="698500" cy="786874"/>
            </a:xfrm>
            <a:custGeom>
              <a:avLst/>
              <a:gdLst/>
              <a:ahLst/>
              <a:cxnLst/>
              <a:rect l="l" t="t" r="r" b="b"/>
              <a:pathLst>
                <a:path w="698500" h="786874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529131"/>
                  </a:lnTo>
                  <a:cubicBezTo>
                    <a:pt x="698500" y="570925"/>
                    <a:pt x="676276" y="609567"/>
                    <a:pt x="640151" y="630585"/>
                  </a:cubicBezTo>
                  <a:lnTo>
                    <a:pt x="407599" y="765889"/>
                  </a:lnTo>
                  <a:cubicBezTo>
                    <a:pt x="371530" y="786874"/>
                    <a:pt x="326970" y="786874"/>
                    <a:pt x="290901" y="765889"/>
                  </a:cubicBezTo>
                  <a:lnTo>
                    <a:pt x="58349" y="630585"/>
                  </a:lnTo>
                  <a:cubicBezTo>
                    <a:pt x="22224" y="609567"/>
                    <a:pt x="0" y="570925"/>
                    <a:pt x="0" y="529131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3183ED">
                      <a:alpha val="100000"/>
                    </a:srgbClr>
                  </a:gs>
                  <a:gs pos="100000">
                    <a:srgbClr val="56CCF2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6895564" y="516003"/>
            <a:ext cx="727472" cy="846513"/>
            <a:chOff x="0" y="0"/>
            <a:chExt cx="6985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82550"/>
              <a:ext cx="69850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9526592" y="4858699"/>
            <a:ext cx="5973371" cy="5428301"/>
          </a:xfrm>
          <a:custGeom>
            <a:avLst/>
            <a:gdLst/>
            <a:ahLst/>
            <a:cxnLst/>
            <a:rect l="l" t="t" r="r" b="b"/>
            <a:pathLst>
              <a:path w="5973371" h="5428301">
                <a:moveTo>
                  <a:pt x="0" y="0"/>
                </a:moveTo>
                <a:lnTo>
                  <a:pt x="5973372" y="0"/>
                </a:lnTo>
                <a:lnTo>
                  <a:pt x="5973372" y="5428301"/>
                </a:lnTo>
                <a:lnTo>
                  <a:pt x="0" y="54283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9736201" y="5164741"/>
            <a:ext cx="5357059" cy="4603722"/>
            <a:chOff x="0" y="0"/>
            <a:chExt cx="812800" cy="698500"/>
          </a:xfrm>
        </p:grpSpPr>
        <p:sp>
          <p:nvSpPr>
            <p:cNvPr id="26" name="Freeform 26"/>
            <p:cNvSpPr/>
            <p:nvPr/>
          </p:nvSpPr>
          <p:spPr>
            <a:xfrm>
              <a:off x="10545" y="0"/>
              <a:ext cx="791709" cy="698500"/>
            </a:xfrm>
            <a:custGeom>
              <a:avLst/>
              <a:gdLst/>
              <a:ahLst/>
              <a:cxnLst/>
              <a:rect l="l" t="t" r="r" b="b"/>
              <a:pathLst>
                <a:path w="791709" h="698500">
                  <a:moveTo>
                    <a:pt x="774638" y="396717"/>
                  </a:moveTo>
                  <a:lnTo>
                    <a:pt x="626672" y="651033"/>
                  </a:lnTo>
                  <a:cubicBezTo>
                    <a:pt x="609574" y="680421"/>
                    <a:pt x="578138" y="698500"/>
                    <a:pt x="544138" y="698500"/>
                  </a:cubicBezTo>
                  <a:lnTo>
                    <a:pt x="247572" y="698500"/>
                  </a:lnTo>
                  <a:cubicBezTo>
                    <a:pt x="213572" y="698500"/>
                    <a:pt x="182136" y="680421"/>
                    <a:pt x="165038" y="651033"/>
                  </a:cubicBezTo>
                  <a:lnTo>
                    <a:pt x="17072" y="396717"/>
                  </a:lnTo>
                  <a:cubicBezTo>
                    <a:pt x="0" y="367375"/>
                    <a:pt x="0" y="331125"/>
                    <a:pt x="17072" y="301783"/>
                  </a:cubicBezTo>
                  <a:lnTo>
                    <a:pt x="165038" y="47467"/>
                  </a:lnTo>
                  <a:cubicBezTo>
                    <a:pt x="182136" y="18079"/>
                    <a:pt x="213572" y="0"/>
                    <a:pt x="247572" y="0"/>
                  </a:cubicBezTo>
                  <a:lnTo>
                    <a:pt x="544138" y="0"/>
                  </a:lnTo>
                  <a:cubicBezTo>
                    <a:pt x="578138" y="0"/>
                    <a:pt x="609574" y="18079"/>
                    <a:pt x="626672" y="47467"/>
                  </a:cubicBezTo>
                  <a:lnTo>
                    <a:pt x="774638" y="301783"/>
                  </a:lnTo>
                  <a:cubicBezTo>
                    <a:pt x="791710" y="331125"/>
                    <a:pt x="791710" y="367375"/>
                    <a:pt x="774638" y="396717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0165464" y="5488650"/>
            <a:ext cx="4479483" cy="3974955"/>
            <a:chOff x="0" y="0"/>
            <a:chExt cx="4346359" cy="3856825"/>
          </a:xfrm>
        </p:grpSpPr>
        <p:sp>
          <p:nvSpPr>
            <p:cNvPr id="29" name="Freeform 29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5"/>
              <a:stretch>
                <a:fillRect l="-16595" r="-165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210552" y="8290800"/>
            <a:ext cx="15181833" cy="14053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732"/>
              </a:lnSpc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 BY: </a:t>
            </a:r>
            <a:r>
              <a:rPr lang="en-US" sz="2800" b="1" dirty="0" err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Simina</a:t>
            </a: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Maria Suciu</a:t>
            </a:r>
          </a:p>
          <a:p>
            <a:pPr algn="l">
              <a:lnSpc>
                <a:spcPts val="3732"/>
              </a:lnSpc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MODULE: Contemporary Themes in the Hotel and Hospitality Sector-BMIH6001</a:t>
            </a:r>
          </a:p>
          <a:p>
            <a:pPr algn="l">
              <a:lnSpc>
                <a:spcPts val="3732"/>
              </a:lnSpc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LECTURER: Dr. Ernest </a:t>
            </a:r>
            <a:r>
              <a:rPr lang="en-US" sz="2800" b="1" dirty="0" err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Wavei</a:t>
            </a:r>
            <a:endParaRPr lang="en-US" sz="28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569603" y="4071581"/>
            <a:ext cx="8847019" cy="822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98"/>
              </a:lnSpc>
            </a:pPr>
            <a:endParaRPr lang="en-US" sz="4077" dirty="0">
              <a:solidFill>
                <a:srgbClr val="348AE7"/>
              </a:solidFill>
              <a:latin typeface="Bobby Jones"/>
              <a:ea typeface="Bobby Jones"/>
              <a:cs typeface="Bobby Jones"/>
              <a:sym typeface="Bobby Jones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-98735" y="2206672"/>
            <a:ext cx="10140153" cy="2293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939"/>
              </a:lnSpc>
            </a:pPr>
            <a:r>
              <a:rPr lang="en-US" sz="5499" b="1" spc="-137" dirty="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Staff Shortages and Labor Challenges in the Hotel and Hospitality Sector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9348020" y="1235178"/>
            <a:ext cx="8822816" cy="82779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08053" lvl="1" indent="-354026" algn="just">
              <a:lnSpc>
                <a:spcPts val="5017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The hotel and hospitality industry is one of the most labor-intensive sectors, requiring skilled and semi-skilled employees for operational efficiency.</a:t>
            </a:r>
          </a:p>
          <a:p>
            <a:pPr marL="708053" lvl="1" indent="-354026" algn="just">
              <a:lnSpc>
                <a:spcPts val="5017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Growing labor shortages due to factors like low wages, long hours, job instability, and post-pandemic workforce shifts (Khan et al., 2021).</a:t>
            </a:r>
          </a:p>
          <a:p>
            <a:pPr marL="708053" lvl="1" indent="-354026" algn="just">
              <a:lnSpc>
                <a:spcPts val="5017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The COVID-19 pandemic has worsened staff shortages across the sector.</a:t>
            </a:r>
          </a:p>
          <a:p>
            <a:pPr marL="708053" lvl="1" indent="-354026" algn="just">
              <a:lnSpc>
                <a:spcPts val="5017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Service quality and operational efficiency are declining due to understaffing (Khan et al., 2021).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324600" y="175615"/>
            <a:ext cx="13985903" cy="8207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394"/>
              </a:lnSpc>
            </a:pPr>
            <a:r>
              <a:rPr lang="en-US" sz="5921" b="1" spc="-148" dirty="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Introduction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F53CFE-9508-53EE-3AF3-01D0A57EA440}"/>
              </a:ext>
            </a:extLst>
          </p:cNvPr>
          <p:cNvSpPr/>
          <p:nvPr/>
        </p:nvSpPr>
        <p:spPr>
          <a:xfrm>
            <a:off x="228599" y="286604"/>
            <a:ext cx="9119421" cy="9713791"/>
          </a:xfrm>
          <a:prstGeom prst="rect">
            <a:avLst/>
          </a:prstGeom>
          <a:solidFill>
            <a:srgbClr val="FFC61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EAD2894-34B3-A1FD-DAAE-EB37764899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0"/>
          <a:stretch/>
        </p:blipFill>
        <p:spPr bwMode="auto">
          <a:xfrm>
            <a:off x="404760" y="495299"/>
            <a:ext cx="8822816" cy="929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801627" y="4589544"/>
            <a:ext cx="10455225" cy="13116499"/>
            <a:chOff x="0" y="0"/>
            <a:chExt cx="64788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5518"/>
              <a:ext cx="647887" cy="801765"/>
            </a:xfrm>
            <a:custGeom>
              <a:avLst/>
              <a:gdLst/>
              <a:ahLst/>
              <a:cxnLst/>
              <a:rect l="l" t="t" r="r" b="b"/>
              <a:pathLst>
                <a:path w="647887" h="801765">
                  <a:moveTo>
                    <a:pt x="346585" y="8684"/>
                  </a:moveTo>
                  <a:lnTo>
                    <a:pt x="625246" y="183480"/>
                  </a:lnTo>
                  <a:cubicBezTo>
                    <a:pt x="639334" y="192317"/>
                    <a:pt x="647887" y="207778"/>
                    <a:pt x="647887" y="224409"/>
                  </a:cubicBezTo>
                  <a:lnTo>
                    <a:pt x="647887" y="577355"/>
                  </a:lnTo>
                  <a:cubicBezTo>
                    <a:pt x="647887" y="593986"/>
                    <a:pt x="639334" y="609447"/>
                    <a:pt x="625246" y="618284"/>
                  </a:cubicBezTo>
                  <a:lnTo>
                    <a:pt x="346585" y="793080"/>
                  </a:lnTo>
                  <a:cubicBezTo>
                    <a:pt x="332740" y="801764"/>
                    <a:pt x="315147" y="801764"/>
                    <a:pt x="301302" y="793080"/>
                  </a:cubicBezTo>
                  <a:lnTo>
                    <a:pt x="22641" y="618284"/>
                  </a:lnTo>
                  <a:cubicBezTo>
                    <a:pt x="8553" y="609447"/>
                    <a:pt x="0" y="593986"/>
                    <a:pt x="0" y="577355"/>
                  </a:cubicBezTo>
                  <a:lnTo>
                    <a:pt x="0" y="224409"/>
                  </a:lnTo>
                  <a:cubicBezTo>
                    <a:pt x="0" y="207778"/>
                    <a:pt x="8553" y="192317"/>
                    <a:pt x="22641" y="183480"/>
                  </a:cubicBezTo>
                  <a:lnTo>
                    <a:pt x="301302" y="8684"/>
                  </a:lnTo>
                  <a:cubicBezTo>
                    <a:pt x="315147" y="0"/>
                    <a:pt x="332740" y="0"/>
                    <a:pt x="346585" y="8684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482497" y="-2211363"/>
            <a:ext cx="6057281" cy="7599102"/>
            <a:chOff x="0" y="0"/>
            <a:chExt cx="647887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9524"/>
              <a:ext cx="647887" cy="793753"/>
            </a:xfrm>
            <a:custGeom>
              <a:avLst/>
              <a:gdLst/>
              <a:ahLst/>
              <a:cxnLst/>
              <a:rect l="l" t="t" r="r" b="b"/>
              <a:pathLst>
                <a:path w="647887" h="793753">
                  <a:moveTo>
                    <a:pt x="363023" y="14990"/>
                  </a:moveTo>
                  <a:lnTo>
                    <a:pt x="608807" y="169162"/>
                  </a:lnTo>
                  <a:cubicBezTo>
                    <a:pt x="633124" y="184416"/>
                    <a:pt x="647887" y="211103"/>
                    <a:pt x="647887" y="239808"/>
                  </a:cubicBezTo>
                  <a:lnTo>
                    <a:pt x="647887" y="553944"/>
                  </a:lnTo>
                  <a:cubicBezTo>
                    <a:pt x="647887" y="582649"/>
                    <a:pt x="633124" y="609336"/>
                    <a:pt x="608807" y="624590"/>
                  </a:cubicBezTo>
                  <a:lnTo>
                    <a:pt x="363023" y="778762"/>
                  </a:lnTo>
                  <a:cubicBezTo>
                    <a:pt x="339126" y="793752"/>
                    <a:pt x="308761" y="793752"/>
                    <a:pt x="284863" y="778762"/>
                  </a:cubicBezTo>
                  <a:lnTo>
                    <a:pt x="39080" y="624590"/>
                  </a:lnTo>
                  <a:cubicBezTo>
                    <a:pt x="14763" y="609336"/>
                    <a:pt x="0" y="582649"/>
                    <a:pt x="0" y="553944"/>
                  </a:cubicBezTo>
                  <a:lnTo>
                    <a:pt x="0" y="239808"/>
                  </a:lnTo>
                  <a:cubicBezTo>
                    <a:pt x="0" y="211103"/>
                    <a:pt x="14763" y="184416"/>
                    <a:pt x="39080" y="169162"/>
                  </a:cubicBezTo>
                  <a:lnTo>
                    <a:pt x="284863" y="14990"/>
                  </a:lnTo>
                  <a:cubicBezTo>
                    <a:pt x="308761" y="0"/>
                    <a:pt x="339126" y="0"/>
                    <a:pt x="363023" y="14990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100000">
                  <a:srgbClr val="255389">
                    <a:alpha val="100000"/>
                  </a:srgbClr>
                </a:gs>
              </a:gsLst>
              <a:lin ang="5400000"/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-2087679" y="-4051903"/>
            <a:ext cx="9617076" cy="7665818"/>
            <a:chOff x="0" y="0"/>
            <a:chExt cx="812800" cy="647887"/>
          </a:xfrm>
        </p:grpSpPr>
        <p:sp>
          <p:nvSpPr>
            <p:cNvPr id="7" name="Freeform 7"/>
            <p:cNvSpPr/>
            <p:nvPr/>
          </p:nvSpPr>
          <p:spPr>
            <a:xfrm>
              <a:off x="5983" y="0"/>
              <a:ext cx="800834" cy="647887"/>
            </a:xfrm>
            <a:custGeom>
              <a:avLst/>
              <a:gdLst/>
              <a:ahLst/>
              <a:cxnLst/>
              <a:rect l="l" t="t" r="r" b="b"/>
              <a:pathLst>
                <a:path w="800834" h="647887">
                  <a:moveTo>
                    <a:pt x="791417" y="348494"/>
                  </a:moveTo>
                  <a:lnTo>
                    <a:pt x="619017" y="623336"/>
                  </a:lnTo>
                  <a:cubicBezTo>
                    <a:pt x="609434" y="638613"/>
                    <a:pt x="592669" y="647887"/>
                    <a:pt x="574636" y="647887"/>
                  </a:cubicBezTo>
                  <a:lnTo>
                    <a:pt x="226198" y="647887"/>
                  </a:lnTo>
                  <a:cubicBezTo>
                    <a:pt x="208165" y="647887"/>
                    <a:pt x="191400" y="638613"/>
                    <a:pt x="181817" y="623336"/>
                  </a:cubicBezTo>
                  <a:lnTo>
                    <a:pt x="9417" y="348494"/>
                  </a:lnTo>
                  <a:cubicBezTo>
                    <a:pt x="0" y="333481"/>
                    <a:pt x="0" y="314405"/>
                    <a:pt x="9417" y="299393"/>
                  </a:cubicBezTo>
                  <a:lnTo>
                    <a:pt x="181817" y="24550"/>
                  </a:lnTo>
                  <a:cubicBezTo>
                    <a:pt x="191400" y="9274"/>
                    <a:pt x="208165" y="0"/>
                    <a:pt x="226198" y="0"/>
                  </a:cubicBezTo>
                  <a:lnTo>
                    <a:pt x="574636" y="0"/>
                  </a:lnTo>
                  <a:cubicBezTo>
                    <a:pt x="592669" y="0"/>
                    <a:pt x="609434" y="9274"/>
                    <a:pt x="619017" y="24550"/>
                  </a:cubicBezTo>
                  <a:lnTo>
                    <a:pt x="791417" y="299393"/>
                  </a:lnTo>
                  <a:cubicBezTo>
                    <a:pt x="800834" y="314405"/>
                    <a:pt x="800834" y="333481"/>
                    <a:pt x="791417" y="348494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solidFill>
                <a:srgbClr val="F4F4F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14300" y="-28575"/>
              <a:ext cx="584200" cy="676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-5400000">
            <a:off x="-949349" y="955674"/>
            <a:ext cx="9778481" cy="8242303"/>
          </a:xfrm>
          <a:custGeom>
            <a:avLst/>
            <a:gdLst/>
            <a:ahLst/>
            <a:cxnLst/>
            <a:rect l="l" t="t" r="r" b="b"/>
            <a:pathLst>
              <a:path w="9778481" h="8242303">
                <a:moveTo>
                  <a:pt x="0" y="0"/>
                </a:moveTo>
                <a:lnTo>
                  <a:pt x="9778481" y="0"/>
                </a:lnTo>
                <a:lnTo>
                  <a:pt x="9778481" y="8242302"/>
                </a:lnTo>
                <a:lnTo>
                  <a:pt x="0" y="82423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906" b="-390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-4242541" y="7220467"/>
            <a:ext cx="6260982" cy="7854652"/>
            <a:chOff x="0" y="0"/>
            <a:chExt cx="647887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10750"/>
              <a:ext cx="647887" cy="791301"/>
            </a:xfrm>
            <a:custGeom>
              <a:avLst/>
              <a:gdLst/>
              <a:ahLst/>
              <a:cxnLst/>
              <a:rect l="l" t="t" r="r" b="b"/>
              <a:pathLst>
                <a:path w="647887" h="791301">
                  <a:moveTo>
                    <a:pt x="368053" y="16919"/>
                  </a:moveTo>
                  <a:lnTo>
                    <a:pt x="603777" y="164781"/>
                  </a:lnTo>
                  <a:cubicBezTo>
                    <a:pt x="631224" y="181998"/>
                    <a:pt x="647887" y="212120"/>
                    <a:pt x="647887" y="244520"/>
                  </a:cubicBezTo>
                  <a:lnTo>
                    <a:pt x="647887" y="546780"/>
                  </a:lnTo>
                  <a:cubicBezTo>
                    <a:pt x="647887" y="579180"/>
                    <a:pt x="631224" y="609302"/>
                    <a:pt x="603777" y="626519"/>
                  </a:cubicBezTo>
                  <a:lnTo>
                    <a:pt x="368053" y="774381"/>
                  </a:lnTo>
                  <a:cubicBezTo>
                    <a:pt x="341080" y="791300"/>
                    <a:pt x="306806" y="791300"/>
                    <a:pt x="279833" y="774381"/>
                  </a:cubicBezTo>
                  <a:lnTo>
                    <a:pt x="44110" y="626519"/>
                  </a:lnTo>
                  <a:cubicBezTo>
                    <a:pt x="16663" y="609302"/>
                    <a:pt x="0" y="579180"/>
                    <a:pt x="0" y="546780"/>
                  </a:cubicBezTo>
                  <a:lnTo>
                    <a:pt x="0" y="244520"/>
                  </a:lnTo>
                  <a:cubicBezTo>
                    <a:pt x="0" y="212120"/>
                    <a:pt x="16663" y="181998"/>
                    <a:pt x="44110" y="164781"/>
                  </a:cubicBezTo>
                  <a:lnTo>
                    <a:pt x="279833" y="16919"/>
                  </a:lnTo>
                  <a:cubicBezTo>
                    <a:pt x="306806" y="0"/>
                    <a:pt x="341080" y="0"/>
                    <a:pt x="368053" y="16919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1125"/>
              <a:ext cx="647887" cy="561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01069" y="958691"/>
            <a:ext cx="6954536" cy="8724745"/>
            <a:chOff x="0" y="0"/>
            <a:chExt cx="647887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8295"/>
              <a:ext cx="647887" cy="796210"/>
            </a:xfrm>
            <a:custGeom>
              <a:avLst/>
              <a:gdLst/>
              <a:ahLst/>
              <a:cxnLst/>
              <a:rect l="l" t="t" r="r" b="b"/>
              <a:pathLst>
                <a:path w="647887" h="796210">
                  <a:moveTo>
                    <a:pt x="357981" y="13056"/>
                  </a:moveTo>
                  <a:lnTo>
                    <a:pt x="613849" y="173554"/>
                  </a:lnTo>
                  <a:cubicBezTo>
                    <a:pt x="635028" y="186839"/>
                    <a:pt x="647887" y="210084"/>
                    <a:pt x="647887" y="235085"/>
                  </a:cubicBezTo>
                  <a:lnTo>
                    <a:pt x="647887" y="561125"/>
                  </a:lnTo>
                  <a:cubicBezTo>
                    <a:pt x="647887" y="586126"/>
                    <a:pt x="635028" y="609371"/>
                    <a:pt x="613849" y="622656"/>
                  </a:cubicBezTo>
                  <a:lnTo>
                    <a:pt x="357981" y="783154"/>
                  </a:lnTo>
                  <a:cubicBezTo>
                    <a:pt x="337167" y="796210"/>
                    <a:pt x="310719" y="796210"/>
                    <a:pt x="289905" y="783154"/>
                  </a:cubicBezTo>
                  <a:lnTo>
                    <a:pt x="34038" y="622656"/>
                  </a:lnTo>
                  <a:cubicBezTo>
                    <a:pt x="12858" y="609371"/>
                    <a:pt x="0" y="586126"/>
                    <a:pt x="0" y="561125"/>
                  </a:cubicBezTo>
                  <a:lnTo>
                    <a:pt x="0" y="235085"/>
                  </a:lnTo>
                  <a:cubicBezTo>
                    <a:pt x="0" y="210084"/>
                    <a:pt x="12858" y="186839"/>
                    <a:pt x="34038" y="173554"/>
                  </a:cubicBezTo>
                  <a:lnTo>
                    <a:pt x="289905" y="13056"/>
                  </a:lnTo>
                  <a:cubicBezTo>
                    <a:pt x="310719" y="0"/>
                    <a:pt x="337167" y="0"/>
                    <a:pt x="357981" y="13056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74555" y="1427245"/>
            <a:ext cx="6207564" cy="7787638"/>
            <a:chOff x="0" y="0"/>
            <a:chExt cx="647887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9293"/>
              <a:ext cx="647887" cy="794214"/>
            </a:xfrm>
            <a:custGeom>
              <a:avLst/>
              <a:gdLst/>
              <a:ahLst/>
              <a:cxnLst/>
              <a:rect l="l" t="t" r="r" b="b"/>
              <a:pathLst>
                <a:path w="647887" h="794214">
                  <a:moveTo>
                    <a:pt x="362077" y="14627"/>
                  </a:moveTo>
                  <a:lnTo>
                    <a:pt x="609753" y="169987"/>
                  </a:lnTo>
                  <a:cubicBezTo>
                    <a:pt x="633481" y="184871"/>
                    <a:pt x="647887" y="210912"/>
                    <a:pt x="647887" y="238922"/>
                  </a:cubicBezTo>
                  <a:lnTo>
                    <a:pt x="647887" y="555292"/>
                  </a:lnTo>
                  <a:cubicBezTo>
                    <a:pt x="647887" y="583302"/>
                    <a:pt x="633481" y="609343"/>
                    <a:pt x="609753" y="624227"/>
                  </a:cubicBezTo>
                  <a:lnTo>
                    <a:pt x="362077" y="779587"/>
                  </a:lnTo>
                  <a:cubicBezTo>
                    <a:pt x="338759" y="794214"/>
                    <a:pt x="309128" y="794214"/>
                    <a:pt x="285810" y="779587"/>
                  </a:cubicBezTo>
                  <a:lnTo>
                    <a:pt x="38134" y="624227"/>
                  </a:lnTo>
                  <a:cubicBezTo>
                    <a:pt x="14406" y="609343"/>
                    <a:pt x="0" y="583302"/>
                    <a:pt x="0" y="555292"/>
                  </a:cubicBezTo>
                  <a:lnTo>
                    <a:pt x="0" y="238922"/>
                  </a:lnTo>
                  <a:cubicBezTo>
                    <a:pt x="0" y="210912"/>
                    <a:pt x="14406" y="184871"/>
                    <a:pt x="38134" y="169987"/>
                  </a:cubicBezTo>
                  <a:lnTo>
                    <a:pt x="285810" y="14627"/>
                  </a:lnTo>
                  <a:cubicBezTo>
                    <a:pt x="309128" y="0"/>
                    <a:pt x="338759" y="0"/>
                    <a:pt x="362077" y="14627"/>
                  </a:cubicBezTo>
                  <a:close/>
                </a:path>
              </a:pathLst>
            </a:custGeom>
            <a:blipFill>
              <a:blip r:embed="rId3"/>
              <a:stretch>
                <a:fillRect l="-41366" t="-119" r="-41366" b="-11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 rot="-5400000">
            <a:off x="6514490" y="8673237"/>
            <a:ext cx="1084133" cy="1170126"/>
            <a:chOff x="0" y="0"/>
            <a:chExt cx="698500" cy="753905"/>
          </a:xfrm>
        </p:grpSpPr>
        <p:sp>
          <p:nvSpPr>
            <p:cNvPr id="18" name="Freeform 18"/>
            <p:cNvSpPr/>
            <p:nvPr/>
          </p:nvSpPr>
          <p:spPr>
            <a:xfrm>
              <a:off x="0" y="12963"/>
              <a:ext cx="698500" cy="727979"/>
            </a:xfrm>
            <a:custGeom>
              <a:avLst/>
              <a:gdLst/>
              <a:ahLst/>
              <a:cxnLst/>
              <a:rect l="l" t="t" r="r" b="b"/>
              <a:pathLst>
                <a:path w="698500" h="727979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470236"/>
                  </a:lnTo>
                  <a:cubicBezTo>
                    <a:pt x="698500" y="512030"/>
                    <a:pt x="676276" y="550672"/>
                    <a:pt x="640151" y="571690"/>
                  </a:cubicBezTo>
                  <a:lnTo>
                    <a:pt x="407599" y="706993"/>
                  </a:lnTo>
                  <a:cubicBezTo>
                    <a:pt x="371530" y="727979"/>
                    <a:pt x="326970" y="727979"/>
                    <a:pt x="290901" y="706993"/>
                  </a:cubicBezTo>
                  <a:lnTo>
                    <a:pt x="58349" y="571690"/>
                  </a:lnTo>
                  <a:cubicBezTo>
                    <a:pt x="22224" y="550672"/>
                    <a:pt x="0" y="512030"/>
                    <a:pt x="0" y="470236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111125"/>
              <a:ext cx="698500" cy="5030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 rot="-5400000">
            <a:off x="6683295" y="8835043"/>
            <a:ext cx="727472" cy="846513"/>
            <a:chOff x="0" y="0"/>
            <a:chExt cx="6985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111125"/>
              <a:ext cx="698500" cy="561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 rot="-5400000">
            <a:off x="702394" y="681116"/>
            <a:ext cx="1084133" cy="1170126"/>
            <a:chOff x="0" y="0"/>
            <a:chExt cx="698500" cy="753905"/>
          </a:xfrm>
        </p:grpSpPr>
        <p:sp>
          <p:nvSpPr>
            <p:cNvPr id="24" name="Freeform 24"/>
            <p:cNvSpPr/>
            <p:nvPr/>
          </p:nvSpPr>
          <p:spPr>
            <a:xfrm>
              <a:off x="0" y="12963"/>
              <a:ext cx="698500" cy="727979"/>
            </a:xfrm>
            <a:custGeom>
              <a:avLst/>
              <a:gdLst/>
              <a:ahLst/>
              <a:cxnLst/>
              <a:rect l="l" t="t" r="r" b="b"/>
              <a:pathLst>
                <a:path w="698500" h="727979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470236"/>
                  </a:lnTo>
                  <a:cubicBezTo>
                    <a:pt x="698500" y="512030"/>
                    <a:pt x="676276" y="550672"/>
                    <a:pt x="640151" y="571690"/>
                  </a:cubicBezTo>
                  <a:lnTo>
                    <a:pt x="407599" y="706993"/>
                  </a:lnTo>
                  <a:cubicBezTo>
                    <a:pt x="371530" y="727979"/>
                    <a:pt x="326970" y="727979"/>
                    <a:pt x="290901" y="706993"/>
                  </a:cubicBezTo>
                  <a:lnTo>
                    <a:pt x="58349" y="571690"/>
                  </a:lnTo>
                  <a:cubicBezTo>
                    <a:pt x="22224" y="550672"/>
                    <a:pt x="0" y="512030"/>
                    <a:pt x="0" y="470236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111125"/>
              <a:ext cx="698500" cy="5030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 rot="-5400000">
            <a:off x="880724" y="873591"/>
            <a:ext cx="727472" cy="785175"/>
            <a:chOff x="0" y="0"/>
            <a:chExt cx="698500" cy="753905"/>
          </a:xfrm>
        </p:grpSpPr>
        <p:sp>
          <p:nvSpPr>
            <p:cNvPr id="27" name="Freeform 27"/>
            <p:cNvSpPr/>
            <p:nvPr/>
          </p:nvSpPr>
          <p:spPr>
            <a:xfrm>
              <a:off x="0" y="3512"/>
              <a:ext cx="698500" cy="746880"/>
            </a:xfrm>
            <a:custGeom>
              <a:avLst/>
              <a:gdLst/>
              <a:ahLst/>
              <a:cxnLst/>
              <a:rect l="l" t="t" r="r" b="b"/>
              <a:pathLst>
                <a:path w="698500" h="746880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28901"/>
                  </a:lnTo>
                  <a:cubicBezTo>
                    <a:pt x="698500" y="540226"/>
                    <a:pt x="692478" y="550696"/>
                    <a:pt x="682690" y="556391"/>
                  </a:cubicBezTo>
                  <a:lnTo>
                    <a:pt x="365060" y="741194"/>
                  </a:lnTo>
                  <a:cubicBezTo>
                    <a:pt x="355287" y="746880"/>
                    <a:pt x="343213" y="746880"/>
                    <a:pt x="333440" y="741194"/>
                  </a:cubicBezTo>
                  <a:lnTo>
                    <a:pt x="15810" y="556391"/>
                  </a:lnTo>
                  <a:cubicBezTo>
                    <a:pt x="6022" y="550696"/>
                    <a:pt x="0" y="540226"/>
                    <a:pt x="0" y="528901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111125"/>
              <a:ext cx="698500" cy="5030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5287706" y="120437"/>
            <a:ext cx="12881668" cy="801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129"/>
              </a:lnSpc>
            </a:pPr>
            <a:r>
              <a:rPr lang="en-US" sz="5675" b="1" spc="-141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Literature Review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910577" y="1007837"/>
            <a:ext cx="9896521" cy="91587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64874" lvl="1" indent="-332437" algn="just">
              <a:lnSpc>
                <a:spcPct val="150000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Low wages and lack of career progression: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The hospitality sector offers wages that are 20-30% lower than other service industries (Liu-</a:t>
            </a:r>
            <a:r>
              <a:rPr lang="en-US" sz="3079" spc="-58" dirty="0" err="1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Lastres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et al., 2023).</a:t>
            </a:r>
          </a:p>
          <a:p>
            <a:pPr marL="664874" lvl="1" indent="-332437" algn="just">
              <a:lnSpc>
                <a:spcPct val="150000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High turnover rates: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The hospitality industry faces an annual turnover rate exceeding 70%, compared to 15% in other industries .</a:t>
            </a:r>
          </a:p>
          <a:p>
            <a:pPr marL="664874" lvl="1" indent="-332437" algn="just">
              <a:lnSpc>
                <a:spcPct val="150000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The Great Resignation: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Hospitality workers left their jobs 4.4 times faster than other industries in 2021-2022 due to burnout and poor working conditions (Liu-</a:t>
            </a:r>
            <a:r>
              <a:rPr lang="en-US" sz="3079" spc="-58" dirty="0" err="1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Lastres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et al., 2023).</a:t>
            </a:r>
          </a:p>
          <a:p>
            <a:pPr marL="664874" lvl="1" indent="-332437" algn="just">
              <a:lnSpc>
                <a:spcPct val="150000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Post-pandemic shifts: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Many former hospitality workers have transitioned to retail and gig economy jobs, citing better wages and stability (ILO, 2021).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9"/>
          <p:cNvSpPr txBox="1"/>
          <p:nvPr/>
        </p:nvSpPr>
        <p:spPr>
          <a:xfrm>
            <a:off x="5287706" y="120437"/>
            <a:ext cx="12881668" cy="801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129"/>
              </a:lnSpc>
            </a:pPr>
            <a:r>
              <a:rPr lang="en-US" sz="5675" b="1" spc="-141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Literature Review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99755" y="1387476"/>
            <a:ext cx="9025374" cy="80408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64874" lvl="1" indent="-332437" algn="just">
              <a:lnSpc>
                <a:spcPts val="4249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AI-driven automation: 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The use of self-service kiosks, chatbots, and robotic housekeeping is growing to compensate for labor shortages (Morosan &amp; Bowen, 2022).</a:t>
            </a:r>
          </a:p>
          <a:p>
            <a:pPr marL="664874" lvl="1" indent="-332437" algn="just">
              <a:lnSpc>
                <a:spcPts val="4249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Industry adoption: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Major hotel chains like Hilton, Marriott, and Accor have implemented automation to streamline operations and cut costs.</a:t>
            </a:r>
          </a:p>
          <a:p>
            <a:pPr marL="664874" lvl="1" indent="-332437" algn="just">
              <a:lnSpc>
                <a:spcPts val="4249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Impact of automation: 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Marriott International’s robotic housekeeping led to an 18% drop in labor costs and a 12% increase in guest satisfaction (Marriott International, 2023).</a:t>
            </a:r>
          </a:p>
          <a:p>
            <a:pPr marL="664874" lvl="1" indent="-332437" algn="just">
              <a:lnSpc>
                <a:spcPts val="4249"/>
              </a:lnSpc>
              <a:buFont typeface="Arial"/>
              <a:buChar char="•"/>
            </a:pPr>
            <a:r>
              <a:rPr lang="en-US" sz="3079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Ethical concerns:</a:t>
            </a:r>
            <a:r>
              <a:rPr lang="en-US" sz="3079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While automation improves efficiency, over-reliance on technology risks diminishing personalized guest experiences.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4A63629-C801-412F-0B2F-31E083E77D81}"/>
              </a:ext>
            </a:extLst>
          </p:cNvPr>
          <p:cNvSpPr/>
          <p:nvPr/>
        </p:nvSpPr>
        <p:spPr>
          <a:xfrm>
            <a:off x="118626" y="1013746"/>
            <a:ext cx="9025374" cy="9152817"/>
          </a:xfrm>
          <a:prstGeom prst="rect">
            <a:avLst/>
          </a:prstGeom>
          <a:solidFill>
            <a:srgbClr val="56CB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6" name="Picture 8" descr="Enhancing guest experiences: AI's role in the hospitality industry | by  LeewayHertz | Predict | Medium">
            <a:extLst>
              <a:ext uri="{FF2B5EF4-FFF2-40B4-BE49-F238E27FC236}">
                <a16:creationId xmlns:a16="http://schemas.microsoft.com/office/drawing/2014/main" id="{99C3F4CF-4F4F-94FC-3AEA-67C690DF3E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r="5246"/>
          <a:stretch/>
        </p:blipFill>
        <p:spPr bwMode="auto">
          <a:xfrm>
            <a:off x="403442" y="1228725"/>
            <a:ext cx="8411497" cy="863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16327" y="57150"/>
            <a:ext cx="11105827" cy="7901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048"/>
              </a:lnSpc>
            </a:pPr>
            <a:r>
              <a:rPr lang="en-US" sz="5600" b="1" spc="-14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Methodology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2327241"/>
            <a:ext cx="8437166" cy="7716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1403" lvl="1" indent="-335701" algn="just">
              <a:lnSpc>
                <a:spcPts val="7774"/>
              </a:lnSpc>
              <a:buFont typeface="Arial"/>
              <a:buChar char="•"/>
            </a:pPr>
            <a:r>
              <a:rPr lang="en-US" sz="3109" b="1" spc="-59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Secondary data analysis</a:t>
            </a:r>
            <a:r>
              <a:rPr lang="en-US" sz="3109" spc="-59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: This study is based on academic journal articles, industry reports, and case studies from 2018-2024 (Brotherton, 2015).</a:t>
            </a:r>
          </a:p>
          <a:p>
            <a:pPr marL="671403" lvl="1" indent="-335701" algn="just">
              <a:lnSpc>
                <a:spcPts val="7774"/>
              </a:lnSpc>
              <a:buFont typeface="Arial"/>
              <a:buChar char="•"/>
            </a:pPr>
            <a:r>
              <a:rPr lang="en-US" sz="3109" b="1" spc="-59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PESTLE framework:</a:t>
            </a:r>
            <a:r>
              <a:rPr lang="en-US" sz="3109" spc="-59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A structured analysis of Political, Economic, Social, Technological, Legal, and Environmental factors affecting labor shortages.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927105" y="1319113"/>
            <a:ext cx="9286864" cy="961113"/>
            <a:chOff x="0" y="0"/>
            <a:chExt cx="7399420" cy="765778"/>
          </a:xfrm>
        </p:grpSpPr>
        <p:sp>
          <p:nvSpPr>
            <p:cNvPr id="5" name="Freeform 5"/>
            <p:cNvSpPr/>
            <p:nvPr/>
          </p:nvSpPr>
          <p:spPr>
            <a:xfrm>
              <a:off x="1302" y="0"/>
              <a:ext cx="7396815" cy="765778"/>
            </a:xfrm>
            <a:custGeom>
              <a:avLst/>
              <a:gdLst/>
              <a:ahLst/>
              <a:cxnLst/>
              <a:rect l="l" t="t" r="r" b="b"/>
              <a:pathLst>
                <a:path w="7396815" h="765778">
                  <a:moveTo>
                    <a:pt x="7188248" y="0"/>
                  </a:moveTo>
                  <a:lnTo>
                    <a:pt x="5367" y="0"/>
                  </a:lnTo>
                  <a:cubicBezTo>
                    <a:pt x="3774" y="0"/>
                    <a:pt x="2272" y="740"/>
                    <a:pt x="1301" y="2002"/>
                  </a:cubicBezTo>
                  <a:cubicBezTo>
                    <a:pt x="330" y="3265"/>
                    <a:pt x="0" y="4907"/>
                    <a:pt x="408" y="6446"/>
                  </a:cubicBezTo>
                  <a:lnTo>
                    <a:pt x="200188" y="759332"/>
                  </a:lnTo>
                  <a:cubicBezTo>
                    <a:pt x="201196" y="763133"/>
                    <a:pt x="204635" y="765778"/>
                    <a:pt x="208567" y="765778"/>
                  </a:cubicBezTo>
                  <a:lnTo>
                    <a:pt x="7391448" y="765778"/>
                  </a:lnTo>
                  <a:cubicBezTo>
                    <a:pt x="7393041" y="765778"/>
                    <a:pt x="7394543" y="765039"/>
                    <a:pt x="7395515" y="763776"/>
                  </a:cubicBezTo>
                  <a:cubicBezTo>
                    <a:pt x="7396486" y="762514"/>
                    <a:pt x="7396815" y="760872"/>
                    <a:pt x="7396407" y="759332"/>
                  </a:cubicBezTo>
                  <a:lnTo>
                    <a:pt x="7196628" y="6446"/>
                  </a:lnTo>
                  <a:cubicBezTo>
                    <a:pt x="7195620" y="2646"/>
                    <a:pt x="7192181" y="0"/>
                    <a:pt x="718824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6CCF2">
                    <a:alpha val="100000"/>
                  </a:srgbClr>
                </a:gs>
                <a:gs pos="50000">
                  <a:srgbClr val="56CCF2">
                    <a:alpha val="100000"/>
                  </a:srgbClr>
                </a:gs>
                <a:gs pos="100000">
                  <a:srgbClr val="3183ED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01600" y="-95250"/>
              <a:ext cx="7196220" cy="861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87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609439" y="1319113"/>
            <a:ext cx="9286864" cy="961113"/>
            <a:chOff x="0" y="0"/>
            <a:chExt cx="7399420" cy="765778"/>
          </a:xfrm>
        </p:grpSpPr>
        <p:sp>
          <p:nvSpPr>
            <p:cNvPr id="8" name="Freeform 8"/>
            <p:cNvSpPr/>
            <p:nvPr/>
          </p:nvSpPr>
          <p:spPr>
            <a:xfrm>
              <a:off x="1302" y="0"/>
              <a:ext cx="7396815" cy="765778"/>
            </a:xfrm>
            <a:custGeom>
              <a:avLst/>
              <a:gdLst/>
              <a:ahLst/>
              <a:cxnLst/>
              <a:rect l="l" t="t" r="r" b="b"/>
              <a:pathLst>
                <a:path w="7396815" h="765778">
                  <a:moveTo>
                    <a:pt x="7188248" y="0"/>
                  </a:moveTo>
                  <a:lnTo>
                    <a:pt x="5367" y="0"/>
                  </a:lnTo>
                  <a:cubicBezTo>
                    <a:pt x="3774" y="0"/>
                    <a:pt x="2272" y="740"/>
                    <a:pt x="1301" y="2002"/>
                  </a:cubicBezTo>
                  <a:cubicBezTo>
                    <a:pt x="330" y="3265"/>
                    <a:pt x="0" y="4907"/>
                    <a:pt x="408" y="6446"/>
                  </a:cubicBezTo>
                  <a:lnTo>
                    <a:pt x="200188" y="759332"/>
                  </a:lnTo>
                  <a:cubicBezTo>
                    <a:pt x="201196" y="763133"/>
                    <a:pt x="204635" y="765778"/>
                    <a:pt x="208567" y="765778"/>
                  </a:cubicBezTo>
                  <a:lnTo>
                    <a:pt x="7391448" y="765778"/>
                  </a:lnTo>
                  <a:cubicBezTo>
                    <a:pt x="7393041" y="765778"/>
                    <a:pt x="7394543" y="765039"/>
                    <a:pt x="7395515" y="763776"/>
                  </a:cubicBezTo>
                  <a:cubicBezTo>
                    <a:pt x="7396486" y="762514"/>
                    <a:pt x="7396815" y="760872"/>
                    <a:pt x="7396407" y="759332"/>
                  </a:cubicBezTo>
                  <a:lnTo>
                    <a:pt x="7196628" y="6446"/>
                  </a:lnTo>
                  <a:cubicBezTo>
                    <a:pt x="7195620" y="2646"/>
                    <a:pt x="7192181" y="0"/>
                    <a:pt x="718824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56CCF2">
                    <a:alpha val="100000"/>
                  </a:srgbClr>
                </a:gs>
                <a:gs pos="50000">
                  <a:srgbClr val="56CCF2">
                    <a:alpha val="100000"/>
                  </a:srgbClr>
                </a:gs>
                <a:gs pos="100000">
                  <a:srgbClr val="3183ED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1600" y="-95250"/>
              <a:ext cx="7196220" cy="861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87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8747154" y="2201672"/>
            <a:ext cx="9299452" cy="7176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1403" lvl="1" indent="-335701" algn="just">
              <a:lnSpc>
                <a:spcPts val="5722"/>
              </a:lnSpc>
              <a:buFont typeface="Arial"/>
              <a:buChar char="•"/>
            </a:pPr>
            <a:r>
              <a:rPr lang="en-US" sz="3109" b="1" spc="-59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Key sources:</a:t>
            </a:r>
            <a:r>
              <a:rPr lang="en-US" sz="3109" spc="-59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Data is drawn from reports by the World Travel &amp; Tourism Council (WTTC), International Labour Organization (ILO), and McKinsey &amp; Company.</a:t>
            </a:r>
          </a:p>
          <a:p>
            <a:pPr marL="671403" lvl="1" indent="-335701" algn="just">
              <a:lnSpc>
                <a:spcPts val="5722"/>
              </a:lnSpc>
              <a:buFont typeface="Arial"/>
              <a:buChar char="•"/>
            </a:pPr>
            <a:r>
              <a:rPr lang="en-US" sz="3109" b="1" spc="-59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Case study method:</a:t>
            </a:r>
            <a:r>
              <a:rPr lang="en-US" sz="3109" spc="-59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Real-world responses from leading hotel chains such as Hilton, Marriott, and Accor are examined.</a:t>
            </a:r>
          </a:p>
          <a:p>
            <a:pPr marL="671403" lvl="1" indent="-335701" algn="just">
              <a:lnSpc>
                <a:spcPts val="5722"/>
              </a:lnSpc>
              <a:buFont typeface="Arial"/>
              <a:buChar char="•"/>
            </a:pPr>
            <a:r>
              <a:rPr lang="en-US" sz="3109" b="1" spc="-59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Thematic analysis: </a:t>
            </a:r>
            <a:r>
              <a:rPr lang="en-US" sz="3109" spc="-59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Identifying patterns, trends, and strategic responses to labor shortages in the hospitality sector.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706328" y="4989931"/>
            <a:ext cx="3666869" cy="3332267"/>
          </a:xfrm>
          <a:custGeom>
            <a:avLst/>
            <a:gdLst/>
            <a:ahLst/>
            <a:cxnLst/>
            <a:rect l="l" t="t" r="r" b="b"/>
            <a:pathLst>
              <a:path w="3666869" h="3332267">
                <a:moveTo>
                  <a:pt x="0" y="0"/>
                </a:moveTo>
                <a:lnTo>
                  <a:pt x="3666869" y="0"/>
                </a:lnTo>
                <a:lnTo>
                  <a:pt x="3666869" y="3332267"/>
                </a:lnTo>
                <a:lnTo>
                  <a:pt x="0" y="33322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241539" y="5011680"/>
            <a:ext cx="2700265" cy="3142127"/>
            <a:chOff x="0" y="0"/>
            <a:chExt cx="6985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11355"/>
              <a:ext cx="698500" cy="790090"/>
            </a:xfrm>
            <a:custGeom>
              <a:avLst/>
              <a:gdLst/>
              <a:ahLst/>
              <a:cxnLst/>
              <a:rect l="l" t="t" r="r" b="b"/>
              <a:pathLst>
                <a:path w="698500" h="790090">
                  <a:moveTo>
                    <a:pt x="400362" y="18383"/>
                  </a:moveTo>
                  <a:lnTo>
                    <a:pt x="647388" y="162107"/>
                  </a:lnTo>
                  <a:cubicBezTo>
                    <a:pt x="679032" y="180518"/>
                    <a:pt x="698500" y="214368"/>
                    <a:pt x="698500" y="250979"/>
                  </a:cubicBezTo>
                  <a:lnTo>
                    <a:pt x="698500" y="539111"/>
                  </a:lnTo>
                  <a:cubicBezTo>
                    <a:pt x="698500" y="575722"/>
                    <a:pt x="679032" y="609572"/>
                    <a:pt x="647388" y="627983"/>
                  </a:cubicBezTo>
                  <a:lnTo>
                    <a:pt x="400362" y="771707"/>
                  </a:lnTo>
                  <a:cubicBezTo>
                    <a:pt x="368767" y="790090"/>
                    <a:pt x="329733" y="790090"/>
                    <a:pt x="298138" y="771707"/>
                  </a:cubicBezTo>
                  <a:lnTo>
                    <a:pt x="51112" y="627983"/>
                  </a:lnTo>
                  <a:cubicBezTo>
                    <a:pt x="19468" y="609572"/>
                    <a:pt x="0" y="575722"/>
                    <a:pt x="0" y="539111"/>
                  </a:cubicBezTo>
                  <a:lnTo>
                    <a:pt x="0" y="250979"/>
                  </a:lnTo>
                  <a:cubicBezTo>
                    <a:pt x="0" y="214368"/>
                    <a:pt x="19468" y="180518"/>
                    <a:pt x="51112" y="162107"/>
                  </a:cubicBezTo>
                  <a:lnTo>
                    <a:pt x="298138" y="18383"/>
                  </a:lnTo>
                  <a:cubicBezTo>
                    <a:pt x="329733" y="0"/>
                    <a:pt x="368767" y="0"/>
                    <a:pt x="400362" y="18383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-5400000">
            <a:off x="615932" y="5825882"/>
            <a:ext cx="3703430" cy="3365492"/>
          </a:xfrm>
          <a:custGeom>
            <a:avLst/>
            <a:gdLst/>
            <a:ahLst/>
            <a:cxnLst/>
            <a:rect l="l" t="t" r="r" b="b"/>
            <a:pathLst>
              <a:path w="3703430" h="3365492">
                <a:moveTo>
                  <a:pt x="0" y="0"/>
                </a:moveTo>
                <a:lnTo>
                  <a:pt x="3703430" y="0"/>
                </a:lnTo>
                <a:lnTo>
                  <a:pt x="3703430" y="3365492"/>
                </a:lnTo>
                <a:lnTo>
                  <a:pt x="0" y="3365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784901" y="5656913"/>
            <a:ext cx="2920248" cy="3398107"/>
            <a:chOff x="0" y="0"/>
            <a:chExt cx="6985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10500"/>
              <a:ext cx="698500" cy="791800"/>
            </a:xfrm>
            <a:custGeom>
              <a:avLst/>
              <a:gdLst/>
              <a:ahLst/>
              <a:cxnLst/>
              <a:rect l="l" t="t" r="r" b="b"/>
              <a:pathLst>
                <a:path w="698500" h="791800">
                  <a:moveTo>
                    <a:pt x="396512" y="16998"/>
                  </a:moveTo>
                  <a:lnTo>
                    <a:pt x="651238" y="165202"/>
                  </a:lnTo>
                  <a:cubicBezTo>
                    <a:pt x="680499" y="182227"/>
                    <a:pt x="698500" y="213526"/>
                    <a:pt x="698500" y="247379"/>
                  </a:cubicBezTo>
                  <a:lnTo>
                    <a:pt x="698500" y="544421"/>
                  </a:lnTo>
                  <a:cubicBezTo>
                    <a:pt x="698500" y="578274"/>
                    <a:pt x="680499" y="609573"/>
                    <a:pt x="651238" y="626598"/>
                  </a:cubicBezTo>
                  <a:lnTo>
                    <a:pt x="396512" y="774802"/>
                  </a:lnTo>
                  <a:cubicBezTo>
                    <a:pt x="367297" y="791800"/>
                    <a:pt x="331203" y="791800"/>
                    <a:pt x="301988" y="774802"/>
                  </a:cubicBezTo>
                  <a:lnTo>
                    <a:pt x="47262" y="626598"/>
                  </a:lnTo>
                  <a:cubicBezTo>
                    <a:pt x="18001" y="609573"/>
                    <a:pt x="0" y="578274"/>
                    <a:pt x="0" y="544421"/>
                  </a:cubicBezTo>
                  <a:lnTo>
                    <a:pt x="0" y="247379"/>
                  </a:lnTo>
                  <a:cubicBezTo>
                    <a:pt x="0" y="213526"/>
                    <a:pt x="18001" y="182227"/>
                    <a:pt x="47262" y="165202"/>
                  </a:cubicBezTo>
                  <a:lnTo>
                    <a:pt x="301988" y="16998"/>
                  </a:lnTo>
                  <a:cubicBezTo>
                    <a:pt x="331203" y="0"/>
                    <a:pt x="367297" y="0"/>
                    <a:pt x="396512" y="16998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 rot="-5400000">
            <a:off x="-2740452" y="6478247"/>
            <a:ext cx="4600927" cy="4181093"/>
          </a:xfrm>
          <a:custGeom>
            <a:avLst/>
            <a:gdLst/>
            <a:ahLst/>
            <a:cxnLst/>
            <a:rect l="l" t="t" r="r" b="b"/>
            <a:pathLst>
              <a:path w="4600927" h="4181093">
                <a:moveTo>
                  <a:pt x="0" y="0"/>
                </a:moveTo>
                <a:lnTo>
                  <a:pt x="4600927" y="0"/>
                </a:lnTo>
                <a:lnTo>
                  <a:pt x="4600927" y="4181093"/>
                </a:lnTo>
                <a:lnTo>
                  <a:pt x="0" y="41810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-2134039" y="6204470"/>
            <a:ext cx="3388101" cy="3942518"/>
            <a:chOff x="0" y="0"/>
            <a:chExt cx="6985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9050"/>
              <a:ext cx="698500" cy="794700"/>
            </a:xfrm>
            <a:custGeom>
              <a:avLst/>
              <a:gdLst/>
              <a:ahLst/>
              <a:cxnLst/>
              <a:rect l="l" t="t" r="r" b="b"/>
              <a:pathLst>
                <a:path w="698500" h="794700">
                  <a:moveTo>
                    <a:pt x="389986" y="14651"/>
                  </a:moveTo>
                  <a:lnTo>
                    <a:pt x="657764" y="170449"/>
                  </a:lnTo>
                  <a:cubicBezTo>
                    <a:pt x="682985" y="185123"/>
                    <a:pt x="698500" y="212100"/>
                    <a:pt x="698500" y="241279"/>
                  </a:cubicBezTo>
                  <a:lnTo>
                    <a:pt x="698500" y="553421"/>
                  </a:lnTo>
                  <a:cubicBezTo>
                    <a:pt x="698500" y="582600"/>
                    <a:pt x="682985" y="609577"/>
                    <a:pt x="657764" y="624251"/>
                  </a:cubicBezTo>
                  <a:lnTo>
                    <a:pt x="389986" y="780049"/>
                  </a:lnTo>
                  <a:cubicBezTo>
                    <a:pt x="364805" y="794700"/>
                    <a:pt x="333695" y="794700"/>
                    <a:pt x="308514" y="780049"/>
                  </a:cubicBezTo>
                  <a:lnTo>
                    <a:pt x="40736" y="624251"/>
                  </a:lnTo>
                  <a:cubicBezTo>
                    <a:pt x="15515" y="609577"/>
                    <a:pt x="0" y="582600"/>
                    <a:pt x="0" y="553421"/>
                  </a:cubicBezTo>
                  <a:lnTo>
                    <a:pt x="0" y="241279"/>
                  </a:lnTo>
                  <a:cubicBezTo>
                    <a:pt x="0" y="212100"/>
                    <a:pt x="15515" y="185123"/>
                    <a:pt x="40736" y="170449"/>
                  </a:cubicBezTo>
                  <a:lnTo>
                    <a:pt x="308514" y="14651"/>
                  </a:lnTo>
                  <a:cubicBezTo>
                    <a:pt x="333695" y="0"/>
                    <a:pt x="364805" y="0"/>
                    <a:pt x="389986" y="14651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-1336673" y="7363355"/>
            <a:ext cx="2138763" cy="1502481"/>
          </a:xfrm>
          <a:custGeom>
            <a:avLst/>
            <a:gdLst/>
            <a:ahLst/>
            <a:cxnLst/>
            <a:rect l="l" t="t" r="r" b="b"/>
            <a:pathLst>
              <a:path w="2138763" h="1502481">
                <a:moveTo>
                  <a:pt x="0" y="0"/>
                </a:moveTo>
                <a:lnTo>
                  <a:pt x="2138763" y="0"/>
                </a:lnTo>
                <a:lnTo>
                  <a:pt x="2138763" y="1502481"/>
                </a:lnTo>
                <a:lnTo>
                  <a:pt x="0" y="150248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489383" y="6619620"/>
            <a:ext cx="1511403" cy="1520909"/>
          </a:xfrm>
          <a:custGeom>
            <a:avLst/>
            <a:gdLst/>
            <a:ahLst/>
            <a:cxnLst/>
            <a:rect l="l" t="t" r="r" b="b"/>
            <a:pathLst>
              <a:path w="1511403" h="1520909">
                <a:moveTo>
                  <a:pt x="0" y="0"/>
                </a:moveTo>
                <a:lnTo>
                  <a:pt x="1511403" y="0"/>
                </a:lnTo>
                <a:lnTo>
                  <a:pt x="1511403" y="1520909"/>
                </a:lnTo>
                <a:lnTo>
                  <a:pt x="0" y="152090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874182" y="5811613"/>
            <a:ext cx="1535185" cy="1535185"/>
          </a:xfrm>
          <a:custGeom>
            <a:avLst/>
            <a:gdLst/>
            <a:ahLst/>
            <a:cxnLst/>
            <a:rect l="l" t="t" r="r" b="b"/>
            <a:pathLst>
              <a:path w="1535185" h="1535185">
                <a:moveTo>
                  <a:pt x="0" y="0"/>
                </a:moveTo>
                <a:lnTo>
                  <a:pt x="1535185" y="0"/>
                </a:lnTo>
                <a:lnTo>
                  <a:pt x="1535185" y="1535185"/>
                </a:lnTo>
                <a:lnTo>
                  <a:pt x="0" y="15351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-314207" y="1793298"/>
            <a:ext cx="6412220" cy="2244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836"/>
              </a:lnSpc>
            </a:pPr>
            <a:r>
              <a:rPr lang="en-US" sz="5404" b="1" spc="-135" dirty="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Theme Impact Analysis – Political Factors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3CC169AB-83D8-FBF6-07AF-E699BED47B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1156646"/>
              </p:ext>
            </p:extLst>
          </p:nvPr>
        </p:nvGraphicFramePr>
        <p:xfrm>
          <a:off x="6205896" y="1153718"/>
          <a:ext cx="11894682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9"/>
          <p:cNvSpPr txBox="1"/>
          <p:nvPr/>
        </p:nvSpPr>
        <p:spPr>
          <a:xfrm>
            <a:off x="9131708" y="1012309"/>
            <a:ext cx="8885000" cy="87793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41725" lvl="1" indent="-370862" algn="just">
              <a:lnSpc>
                <a:spcPct val="150000"/>
              </a:lnSpc>
              <a:buFont typeface="Arial"/>
              <a:buChar char="•"/>
            </a:pPr>
            <a:r>
              <a:rPr lang="en-US" sz="3200" b="1" spc="-65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Low wage structures:</a:t>
            </a:r>
            <a:r>
              <a:rPr lang="en-US" sz="3200" spc="-65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Hospitality wages remain uncompetitive compared to industries like finance and healthcare.</a:t>
            </a:r>
          </a:p>
          <a:p>
            <a:pPr marL="741725" lvl="1" indent="-370862" algn="just">
              <a:lnSpc>
                <a:spcPct val="150000"/>
              </a:lnSpc>
              <a:buFont typeface="Arial"/>
              <a:buChar char="•"/>
            </a:pPr>
            <a:r>
              <a:rPr lang="en-US" sz="3200" b="1" spc="-65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Inflation and cost of living</a:t>
            </a:r>
            <a:r>
              <a:rPr lang="en-US" sz="3200" spc="-65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: Rising living costs have led many hospitality workers to switch to higher-paying sectors.</a:t>
            </a:r>
          </a:p>
          <a:p>
            <a:pPr marL="741725" lvl="1" indent="-370862" algn="just">
              <a:lnSpc>
                <a:spcPct val="150000"/>
              </a:lnSpc>
              <a:buFont typeface="Arial"/>
              <a:buChar char="•"/>
            </a:pPr>
            <a:r>
              <a:rPr lang="en-US" sz="3200" b="1" spc="-65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Pandemic-induced layoffs: </a:t>
            </a:r>
            <a:r>
              <a:rPr lang="en-US" sz="3200" spc="-65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The sector lost 62 million jobs during COVID-19, and recovery has been slow (WTTC, 2023).</a:t>
            </a:r>
          </a:p>
          <a:p>
            <a:pPr marL="741725" lvl="1" indent="-370862" algn="just">
              <a:lnSpc>
                <a:spcPct val="150000"/>
              </a:lnSpc>
              <a:buFont typeface="Arial"/>
              <a:buChar char="•"/>
            </a:pPr>
            <a:r>
              <a:rPr lang="en-US" sz="3200" b="1" spc="-65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Economic downturns: </a:t>
            </a:r>
            <a:r>
              <a:rPr lang="en-US" sz="3200" spc="-65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Recessions often lead to cost-cutting measures, further reducing hospitality workforce stability.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886200" y="79948"/>
            <a:ext cx="12245560" cy="736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615"/>
              </a:lnSpc>
            </a:pPr>
            <a:r>
              <a:rPr lang="en-US" sz="5199" b="1" spc="-129" dirty="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Theme Impact Analysis – Economic Factors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F60B032-7588-88B3-7076-D18F2C12C159}"/>
              </a:ext>
            </a:extLst>
          </p:cNvPr>
          <p:cNvSpPr/>
          <p:nvPr/>
        </p:nvSpPr>
        <p:spPr>
          <a:xfrm>
            <a:off x="258999" y="1181100"/>
            <a:ext cx="8884999" cy="8826141"/>
          </a:xfrm>
          <a:prstGeom prst="rect">
            <a:avLst/>
          </a:prstGeom>
          <a:solidFill>
            <a:srgbClr val="4AB4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Detailed PESTEL Analysis of Hotel Industry | EdrawMax Online">
            <a:extLst>
              <a:ext uri="{FF2B5EF4-FFF2-40B4-BE49-F238E27FC236}">
                <a16:creationId xmlns:a16="http://schemas.microsoft.com/office/drawing/2014/main" id="{2D14D6FD-DF9E-4E6D-89D9-42DFD32E9E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" b="9638"/>
          <a:stretch/>
        </p:blipFill>
        <p:spPr bwMode="auto">
          <a:xfrm>
            <a:off x="386891" y="1409700"/>
            <a:ext cx="8604709" cy="838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551296" y="-661442"/>
            <a:ext cx="11061036" cy="11197896"/>
            <a:chOff x="0" y="0"/>
            <a:chExt cx="879473" cy="890355"/>
          </a:xfrm>
        </p:grpSpPr>
        <p:sp>
          <p:nvSpPr>
            <p:cNvPr id="3" name="Freeform 3"/>
            <p:cNvSpPr/>
            <p:nvPr/>
          </p:nvSpPr>
          <p:spPr>
            <a:xfrm>
              <a:off x="6256" y="0"/>
              <a:ext cx="866961" cy="890355"/>
            </a:xfrm>
            <a:custGeom>
              <a:avLst/>
              <a:gdLst/>
              <a:ahLst/>
              <a:cxnLst/>
              <a:rect l="l" t="t" r="r" b="b"/>
              <a:pathLst>
                <a:path w="866961" h="890355">
                  <a:moveTo>
                    <a:pt x="856070" y="482745"/>
                  </a:moveTo>
                  <a:lnTo>
                    <a:pt x="687165" y="852788"/>
                  </a:lnTo>
                  <a:cubicBezTo>
                    <a:pt x="676719" y="875673"/>
                    <a:pt x="653878" y="890355"/>
                    <a:pt x="628722" y="890355"/>
                  </a:cubicBezTo>
                  <a:lnTo>
                    <a:pt x="238240" y="890355"/>
                  </a:lnTo>
                  <a:cubicBezTo>
                    <a:pt x="213084" y="890355"/>
                    <a:pt x="190242" y="875673"/>
                    <a:pt x="179797" y="852788"/>
                  </a:cubicBezTo>
                  <a:lnTo>
                    <a:pt x="10891" y="482745"/>
                  </a:lnTo>
                  <a:cubicBezTo>
                    <a:pt x="0" y="458884"/>
                    <a:pt x="0" y="431471"/>
                    <a:pt x="10891" y="407610"/>
                  </a:cubicBezTo>
                  <a:lnTo>
                    <a:pt x="179797" y="37567"/>
                  </a:lnTo>
                  <a:cubicBezTo>
                    <a:pt x="190242" y="14682"/>
                    <a:pt x="213084" y="0"/>
                    <a:pt x="238240" y="0"/>
                  </a:cubicBezTo>
                  <a:lnTo>
                    <a:pt x="628722" y="0"/>
                  </a:lnTo>
                  <a:cubicBezTo>
                    <a:pt x="653878" y="0"/>
                    <a:pt x="676719" y="14682"/>
                    <a:pt x="687165" y="37567"/>
                  </a:cubicBezTo>
                  <a:lnTo>
                    <a:pt x="856070" y="407610"/>
                  </a:lnTo>
                  <a:cubicBezTo>
                    <a:pt x="866961" y="431471"/>
                    <a:pt x="866961" y="458884"/>
                    <a:pt x="856070" y="482745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300" y="-57150"/>
              <a:ext cx="650873" cy="9475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329817" y="5542232"/>
            <a:ext cx="7548472" cy="6859674"/>
          </a:xfrm>
          <a:custGeom>
            <a:avLst/>
            <a:gdLst/>
            <a:ahLst/>
            <a:cxnLst/>
            <a:rect l="l" t="t" r="r" b="b"/>
            <a:pathLst>
              <a:path w="7548472" h="6859674">
                <a:moveTo>
                  <a:pt x="0" y="0"/>
                </a:moveTo>
                <a:lnTo>
                  <a:pt x="7548472" y="0"/>
                </a:lnTo>
                <a:lnTo>
                  <a:pt x="7548472" y="6859675"/>
                </a:lnTo>
                <a:lnTo>
                  <a:pt x="0" y="68596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64937" y="5928973"/>
            <a:ext cx="6769646" cy="5817665"/>
            <a:chOff x="0" y="0"/>
            <a:chExt cx="812800" cy="698500"/>
          </a:xfrm>
        </p:grpSpPr>
        <p:sp>
          <p:nvSpPr>
            <p:cNvPr id="8" name="Freeform 8"/>
            <p:cNvSpPr/>
            <p:nvPr/>
          </p:nvSpPr>
          <p:spPr>
            <a:xfrm>
              <a:off x="8345" y="0"/>
              <a:ext cx="796110" cy="698500"/>
            </a:xfrm>
            <a:custGeom>
              <a:avLst/>
              <a:gdLst/>
              <a:ahLst/>
              <a:cxnLst/>
              <a:rect l="l" t="t" r="r" b="b"/>
              <a:pathLst>
                <a:path w="796110" h="698500">
                  <a:moveTo>
                    <a:pt x="782600" y="386813"/>
                  </a:moveTo>
                  <a:lnTo>
                    <a:pt x="623110" y="660937"/>
                  </a:lnTo>
                  <a:cubicBezTo>
                    <a:pt x="609579" y="684193"/>
                    <a:pt x="584703" y="698500"/>
                    <a:pt x="557797" y="698500"/>
                  </a:cubicBezTo>
                  <a:lnTo>
                    <a:pt x="238313" y="698500"/>
                  </a:lnTo>
                  <a:cubicBezTo>
                    <a:pt x="211407" y="698500"/>
                    <a:pt x="186531" y="684193"/>
                    <a:pt x="173000" y="660937"/>
                  </a:cubicBezTo>
                  <a:lnTo>
                    <a:pt x="13510" y="386813"/>
                  </a:lnTo>
                  <a:cubicBezTo>
                    <a:pt x="0" y="363593"/>
                    <a:pt x="0" y="334907"/>
                    <a:pt x="13510" y="311687"/>
                  </a:cubicBezTo>
                  <a:lnTo>
                    <a:pt x="173000" y="37563"/>
                  </a:lnTo>
                  <a:cubicBezTo>
                    <a:pt x="186531" y="14307"/>
                    <a:pt x="211407" y="0"/>
                    <a:pt x="238313" y="0"/>
                  </a:cubicBezTo>
                  <a:lnTo>
                    <a:pt x="557797" y="0"/>
                  </a:lnTo>
                  <a:cubicBezTo>
                    <a:pt x="584703" y="0"/>
                    <a:pt x="609579" y="14307"/>
                    <a:pt x="623110" y="37563"/>
                  </a:cubicBezTo>
                  <a:lnTo>
                    <a:pt x="782600" y="311687"/>
                  </a:lnTo>
                  <a:cubicBezTo>
                    <a:pt x="796110" y="334907"/>
                    <a:pt x="796110" y="363593"/>
                    <a:pt x="782600" y="386813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86E2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00113" y="6213105"/>
            <a:ext cx="5839545" cy="5181832"/>
            <a:chOff x="0" y="0"/>
            <a:chExt cx="4346359" cy="3856825"/>
          </a:xfrm>
        </p:grpSpPr>
        <p:sp>
          <p:nvSpPr>
            <p:cNvPr id="11" name="Freeform 11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3"/>
              <a:stretch>
                <a:fillRect l="-16470" r="-1647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-5257800" y="6426507"/>
            <a:ext cx="7129508" cy="6126921"/>
            <a:chOff x="0" y="0"/>
            <a:chExt cx="812800" cy="698500"/>
          </a:xfrm>
        </p:grpSpPr>
        <p:sp>
          <p:nvSpPr>
            <p:cNvPr id="13" name="Freeform 13"/>
            <p:cNvSpPr/>
            <p:nvPr/>
          </p:nvSpPr>
          <p:spPr>
            <a:xfrm>
              <a:off x="7507" y="0"/>
              <a:ext cx="797787" cy="698500"/>
            </a:xfrm>
            <a:custGeom>
              <a:avLst/>
              <a:gdLst/>
              <a:ahLst/>
              <a:cxnLst/>
              <a:rect l="l" t="t" r="r" b="b"/>
              <a:pathLst>
                <a:path w="797787" h="698500">
                  <a:moveTo>
                    <a:pt x="785634" y="383039"/>
                  </a:moveTo>
                  <a:lnTo>
                    <a:pt x="621752" y="664711"/>
                  </a:lnTo>
                  <a:cubicBezTo>
                    <a:pt x="609581" y="685630"/>
                    <a:pt x="587204" y="698500"/>
                    <a:pt x="563001" y="698500"/>
                  </a:cubicBezTo>
                  <a:lnTo>
                    <a:pt x="234785" y="698500"/>
                  </a:lnTo>
                  <a:cubicBezTo>
                    <a:pt x="210582" y="698500"/>
                    <a:pt x="188205" y="685630"/>
                    <a:pt x="176034" y="664711"/>
                  </a:cubicBezTo>
                  <a:lnTo>
                    <a:pt x="12152" y="383039"/>
                  </a:lnTo>
                  <a:cubicBezTo>
                    <a:pt x="0" y="362152"/>
                    <a:pt x="0" y="336348"/>
                    <a:pt x="12152" y="315461"/>
                  </a:cubicBezTo>
                  <a:lnTo>
                    <a:pt x="176034" y="33789"/>
                  </a:lnTo>
                  <a:cubicBezTo>
                    <a:pt x="188205" y="12870"/>
                    <a:pt x="210582" y="0"/>
                    <a:pt x="234785" y="0"/>
                  </a:cubicBezTo>
                  <a:lnTo>
                    <a:pt x="563001" y="0"/>
                  </a:lnTo>
                  <a:cubicBezTo>
                    <a:pt x="587204" y="0"/>
                    <a:pt x="609581" y="12870"/>
                    <a:pt x="621752" y="33789"/>
                  </a:cubicBezTo>
                  <a:lnTo>
                    <a:pt x="785634" y="315461"/>
                  </a:lnTo>
                  <a:cubicBezTo>
                    <a:pt x="797786" y="336348"/>
                    <a:pt x="797786" y="362152"/>
                    <a:pt x="785634" y="383039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solidFill>
                <a:srgbClr val="F2F2F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-329817" y="2336365"/>
            <a:ext cx="6047894" cy="2601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811"/>
              </a:lnSpc>
            </a:pPr>
            <a:r>
              <a:rPr lang="en-US" sz="6306" b="1" spc="-157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Theme Impact Analysis – Social Factors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52A84DE7-722B-25F1-88C5-9C765312E9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871478"/>
              </p:ext>
            </p:extLst>
          </p:nvPr>
        </p:nvGraphicFramePr>
        <p:xfrm>
          <a:off x="6563683" y="1111320"/>
          <a:ext cx="11562029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B1FB3B-3645-2D1D-E398-CE572C968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9">
            <a:extLst>
              <a:ext uri="{FF2B5EF4-FFF2-40B4-BE49-F238E27FC236}">
                <a16:creationId xmlns:a16="http://schemas.microsoft.com/office/drawing/2014/main" id="{AD6E7987-CF70-0D91-216A-6BD0C8D037C5}"/>
              </a:ext>
            </a:extLst>
          </p:cNvPr>
          <p:cNvSpPr txBox="1"/>
          <p:nvPr/>
        </p:nvSpPr>
        <p:spPr>
          <a:xfrm>
            <a:off x="9119492" y="1409700"/>
            <a:ext cx="8885000" cy="7948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64459" lvl="1" indent="-332230" algn="just">
              <a:lnSpc>
                <a:spcPts val="4831"/>
              </a:lnSpc>
              <a:buFont typeface="Arial"/>
              <a:buChar char="•"/>
            </a:pPr>
            <a:r>
              <a:rPr lang="en-US" sz="3200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Automation replacing human jobs</a:t>
            </a:r>
            <a:r>
              <a:rPr lang="en-US" sz="3200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: AI-driven solutions like self-check-in kiosks and robotic cleaning are reducing staffing needs.</a:t>
            </a:r>
          </a:p>
          <a:p>
            <a:pPr marL="664459" lvl="1" indent="-332230" algn="just">
              <a:lnSpc>
                <a:spcPts val="4831"/>
              </a:lnSpc>
              <a:buFont typeface="Arial"/>
              <a:buChar char="•"/>
            </a:pPr>
            <a:r>
              <a:rPr lang="en-US" sz="3200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Customer acceptance:</a:t>
            </a:r>
            <a:r>
              <a:rPr lang="en-US" sz="3200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Digital check-ins and AI chatbots are widely accepted, but guests still value human interaction (Morosan &amp; Bowen, 2022).</a:t>
            </a:r>
          </a:p>
          <a:p>
            <a:pPr marL="664459" lvl="1" indent="-332230" algn="just">
              <a:lnSpc>
                <a:spcPts val="4831"/>
              </a:lnSpc>
              <a:buFont typeface="Arial"/>
              <a:buChar char="•"/>
            </a:pPr>
            <a:r>
              <a:rPr lang="en-US" sz="3200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Industry adoption rates: </a:t>
            </a:r>
            <a:r>
              <a:rPr lang="en-US" sz="3200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Hilton's chatbot integration handles 60% of guest inquiries, reducing front desk workload (Hilton, 2024).</a:t>
            </a:r>
          </a:p>
          <a:p>
            <a:pPr marL="664459" lvl="1" indent="-332230" algn="just">
              <a:lnSpc>
                <a:spcPts val="4831"/>
              </a:lnSpc>
              <a:buFont typeface="Arial"/>
              <a:buChar char="•"/>
            </a:pPr>
            <a:r>
              <a:rPr lang="en-US" sz="3200" b="1" spc="-58" dirty="0">
                <a:solidFill>
                  <a:srgbClr val="000000"/>
                </a:solidFill>
                <a:latin typeface="Clear Sans Bold"/>
                <a:ea typeface="Clear Sans Bold"/>
                <a:cs typeface="Clear Sans Bold"/>
                <a:sym typeface="Clear Sans Bold"/>
              </a:rPr>
              <a:t>Challenges of automation: </a:t>
            </a:r>
            <a:r>
              <a:rPr lang="en-US" sz="3200" spc="-58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High implementation costs and technological skill gaps hinder widespread adoption.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7CC325D6-DBE4-6FC3-495E-C8BE1D1D673B}"/>
              </a:ext>
            </a:extLst>
          </p:cNvPr>
          <p:cNvSpPr txBox="1"/>
          <p:nvPr/>
        </p:nvSpPr>
        <p:spPr>
          <a:xfrm>
            <a:off x="2667000" y="42408"/>
            <a:ext cx="13487400" cy="7181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615"/>
              </a:lnSpc>
            </a:pPr>
            <a:r>
              <a:rPr lang="en-US" sz="5199" b="1" spc="-129" dirty="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Theme Impact Analysis – Technological Factors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F98914F-1403-9B8A-94BC-5358BA5F7AFB}"/>
              </a:ext>
            </a:extLst>
          </p:cNvPr>
          <p:cNvSpPr/>
          <p:nvPr/>
        </p:nvSpPr>
        <p:spPr>
          <a:xfrm>
            <a:off x="258999" y="1181100"/>
            <a:ext cx="8884999" cy="8826141"/>
          </a:xfrm>
          <a:prstGeom prst="rect">
            <a:avLst/>
          </a:prstGeom>
          <a:solidFill>
            <a:srgbClr val="4AB4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Detailed PESTEL Analysis of Hotel Industry | EdrawMax Online">
            <a:extLst>
              <a:ext uri="{FF2B5EF4-FFF2-40B4-BE49-F238E27FC236}">
                <a16:creationId xmlns:a16="http://schemas.microsoft.com/office/drawing/2014/main" id="{E1957062-CE69-0854-8799-4A4431CFD7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" b="9638"/>
          <a:stretch/>
        </p:blipFill>
        <p:spPr bwMode="auto">
          <a:xfrm>
            <a:off x="386891" y="1409700"/>
            <a:ext cx="8604709" cy="838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937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801627" y="4589544"/>
            <a:ext cx="10455225" cy="13116499"/>
            <a:chOff x="0" y="0"/>
            <a:chExt cx="64788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5518"/>
              <a:ext cx="647887" cy="801765"/>
            </a:xfrm>
            <a:custGeom>
              <a:avLst/>
              <a:gdLst/>
              <a:ahLst/>
              <a:cxnLst/>
              <a:rect l="l" t="t" r="r" b="b"/>
              <a:pathLst>
                <a:path w="647887" h="801765">
                  <a:moveTo>
                    <a:pt x="346585" y="8684"/>
                  </a:moveTo>
                  <a:lnTo>
                    <a:pt x="625246" y="183480"/>
                  </a:lnTo>
                  <a:cubicBezTo>
                    <a:pt x="639334" y="192317"/>
                    <a:pt x="647887" y="207778"/>
                    <a:pt x="647887" y="224409"/>
                  </a:cubicBezTo>
                  <a:lnTo>
                    <a:pt x="647887" y="577355"/>
                  </a:lnTo>
                  <a:cubicBezTo>
                    <a:pt x="647887" y="593986"/>
                    <a:pt x="639334" y="609447"/>
                    <a:pt x="625246" y="618284"/>
                  </a:cubicBezTo>
                  <a:lnTo>
                    <a:pt x="346585" y="793080"/>
                  </a:lnTo>
                  <a:cubicBezTo>
                    <a:pt x="332740" y="801764"/>
                    <a:pt x="315147" y="801764"/>
                    <a:pt x="301302" y="793080"/>
                  </a:cubicBezTo>
                  <a:lnTo>
                    <a:pt x="22641" y="618284"/>
                  </a:lnTo>
                  <a:cubicBezTo>
                    <a:pt x="8553" y="609447"/>
                    <a:pt x="0" y="593986"/>
                    <a:pt x="0" y="577355"/>
                  </a:cubicBezTo>
                  <a:lnTo>
                    <a:pt x="0" y="224409"/>
                  </a:lnTo>
                  <a:cubicBezTo>
                    <a:pt x="0" y="207778"/>
                    <a:pt x="8553" y="192317"/>
                    <a:pt x="22641" y="183480"/>
                  </a:cubicBezTo>
                  <a:lnTo>
                    <a:pt x="301302" y="8684"/>
                  </a:lnTo>
                  <a:cubicBezTo>
                    <a:pt x="315147" y="0"/>
                    <a:pt x="332740" y="0"/>
                    <a:pt x="346585" y="8684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9F2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482497" y="-2211363"/>
            <a:ext cx="6057281" cy="7599102"/>
            <a:chOff x="0" y="0"/>
            <a:chExt cx="647887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9524"/>
              <a:ext cx="647887" cy="793753"/>
            </a:xfrm>
            <a:custGeom>
              <a:avLst/>
              <a:gdLst/>
              <a:ahLst/>
              <a:cxnLst/>
              <a:rect l="l" t="t" r="r" b="b"/>
              <a:pathLst>
                <a:path w="647887" h="793753">
                  <a:moveTo>
                    <a:pt x="363023" y="14990"/>
                  </a:moveTo>
                  <a:lnTo>
                    <a:pt x="608807" y="169162"/>
                  </a:lnTo>
                  <a:cubicBezTo>
                    <a:pt x="633124" y="184416"/>
                    <a:pt x="647887" y="211103"/>
                    <a:pt x="647887" y="239808"/>
                  </a:cubicBezTo>
                  <a:lnTo>
                    <a:pt x="647887" y="553944"/>
                  </a:lnTo>
                  <a:cubicBezTo>
                    <a:pt x="647887" y="582649"/>
                    <a:pt x="633124" y="609336"/>
                    <a:pt x="608807" y="624590"/>
                  </a:cubicBezTo>
                  <a:lnTo>
                    <a:pt x="363023" y="778762"/>
                  </a:lnTo>
                  <a:cubicBezTo>
                    <a:pt x="339126" y="793752"/>
                    <a:pt x="308761" y="793752"/>
                    <a:pt x="284863" y="778762"/>
                  </a:cubicBezTo>
                  <a:lnTo>
                    <a:pt x="39080" y="624590"/>
                  </a:lnTo>
                  <a:cubicBezTo>
                    <a:pt x="14763" y="609336"/>
                    <a:pt x="0" y="582649"/>
                    <a:pt x="0" y="553944"/>
                  </a:cubicBezTo>
                  <a:lnTo>
                    <a:pt x="0" y="239808"/>
                  </a:lnTo>
                  <a:cubicBezTo>
                    <a:pt x="0" y="211103"/>
                    <a:pt x="14763" y="184416"/>
                    <a:pt x="39080" y="169162"/>
                  </a:cubicBezTo>
                  <a:lnTo>
                    <a:pt x="284863" y="14990"/>
                  </a:lnTo>
                  <a:cubicBezTo>
                    <a:pt x="308761" y="0"/>
                    <a:pt x="339126" y="0"/>
                    <a:pt x="363023" y="14990"/>
                  </a:cubicBezTo>
                  <a:close/>
                </a:path>
              </a:pathLst>
            </a:custGeom>
            <a:gradFill rotWithShape="1">
              <a:gsLst>
                <a:gs pos="0">
                  <a:srgbClr val="112D4E">
                    <a:alpha val="100000"/>
                  </a:srgbClr>
                </a:gs>
                <a:gs pos="100000">
                  <a:srgbClr val="255389">
                    <a:alpha val="100000"/>
                  </a:srgbClr>
                </a:gs>
              </a:gsLst>
              <a:lin ang="5400000"/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-2087679" y="-4051903"/>
            <a:ext cx="9617076" cy="7665818"/>
            <a:chOff x="0" y="0"/>
            <a:chExt cx="812800" cy="647887"/>
          </a:xfrm>
        </p:grpSpPr>
        <p:sp>
          <p:nvSpPr>
            <p:cNvPr id="7" name="Freeform 7"/>
            <p:cNvSpPr/>
            <p:nvPr/>
          </p:nvSpPr>
          <p:spPr>
            <a:xfrm>
              <a:off x="5983" y="0"/>
              <a:ext cx="800834" cy="647887"/>
            </a:xfrm>
            <a:custGeom>
              <a:avLst/>
              <a:gdLst/>
              <a:ahLst/>
              <a:cxnLst/>
              <a:rect l="l" t="t" r="r" b="b"/>
              <a:pathLst>
                <a:path w="800834" h="647887">
                  <a:moveTo>
                    <a:pt x="791417" y="348494"/>
                  </a:moveTo>
                  <a:lnTo>
                    <a:pt x="619017" y="623336"/>
                  </a:lnTo>
                  <a:cubicBezTo>
                    <a:pt x="609434" y="638613"/>
                    <a:pt x="592669" y="647887"/>
                    <a:pt x="574636" y="647887"/>
                  </a:cubicBezTo>
                  <a:lnTo>
                    <a:pt x="226198" y="647887"/>
                  </a:lnTo>
                  <a:cubicBezTo>
                    <a:pt x="208165" y="647887"/>
                    <a:pt x="191400" y="638613"/>
                    <a:pt x="181817" y="623336"/>
                  </a:cubicBezTo>
                  <a:lnTo>
                    <a:pt x="9417" y="348494"/>
                  </a:lnTo>
                  <a:cubicBezTo>
                    <a:pt x="0" y="333481"/>
                    <a:pt x="0" y="314405"/>
                    <a:pt x="9417" y="299393"/>
                  </a:cubicBezTo>
                  <a:lnTo>
                    <a:pt x="181817" y="24550"/>
                  </a:lnTo>
                  <a:cubicBezTo>
                    <a:pt x="191400" y="9274"/>
                    <a:pt x="208165" y="0"/>
                    <a:pt x="226198" y="0"/>
                  </a:cubicBezTo>
                  <a:lnTo>
                    <a:pt x="574636" y="0"/>
                  </a:lnTo>
                  <a:cubicBezTo>
                    <a:pt x="592669" y="0"/>
                    <a:pt x="609434" y="9274"/>
                    <a:pt x="619017" y="24550"/>
                  </a:cubicBezTo>
                  <a:lnTo>
                    <a:pt x="791417" y="299393"/>
                  </a:lnTo>
                  <a:cubicBezTo>
                    <a:pt x="800834" y="314405"/>
                    <a:pt x="800834" y="333481"/>
                    <a:pt x="791417" y="348494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solidFill>
                <a:srgbClr val="F4F4F4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14300" y="-28575"/>
              <a:ext cx="584200" cy="676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-5400000">
            <a:off x="-949349" y="955674"/>
            <a:ext cx="9778481" cy="8242303"/>
          </a:xfrm>
          <a:custGeom>
            <a:avLst/>
            <a:gdLst/>
            <a:ahLst/>
            <a:cxnLst/>
            <a:rect l="l" t="t" r="r" b="b"/>
            <a:pathLst>
              <a:path w="9778481" h="8242303">
                <a:moveTo>
                  <a:pt x="0" y="0"/>
                </a:moveTo>
                <a:lnTo>
                  <a:pt x="9778481" y="0"/>
                </a:lnTo>
                <a:lnTo>
                  <a:pt x="9778481" y="8242302"/>
                </a:lnTo>
                <a:lnTo>
                  <a:pt x="0" y="82423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906" b="-390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-4242541" y="7220467"/>
            <a:ext cx="6260982" cy="7854652"/>
            <a:chOff x="0" y="0"/>
            <a:chExt cx="647887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10750"/>
              <a:ext cx="647887" cy="791301"/>
            </a:xfrm>
            <a:custGeom>
              <a:avLst/>
              <a:gdLst/>
              <a:ahLst/>
              <a:cxnLst/>
              <a:rect l="l" t="t" r="r" b="b"/>
              <a:pathLst>
                <a:path w="647887" h="791301">
                  <a:moveTo>
                    <a:pt x="368053" y="16919"/>
                  </a:moveTo>
                  <a:lnTo>
                    <a:pt x="603777" y="164781"/>
                  </a:lnTo>
                  <a:cubicBezTo>
                    <a:pt x="631224" y="181998"/>
                    <a:pt x="647887" y="212120"/>
                    <a:pt x="647887" y="244520"/>
                  </a:cubicBezTo>
                  <a:lnTo>
                    <a:pt x="647887" y="546780"/>
                  </a:lnTo>
                  <a:cubicBezTo>
                    <a:pt x="647887" y="579180"/>
                    <a:pt x="631224" y="609302"/>
                    <a:pt x="603777" y="626519"/>
                  </a:cubicBezTo>
                  <a:lnTo>
                    <a:pt x="368053" y="774381"/>
                  </a:lnTo>
                  <a:cubicBezTo>
                    <a:pt x="341080" y="791300"/>
                    <a:pt x="306806" y="791300"/>
                    <a:pt x="279833" y="774381"/>
                  </a:cubicBezTo>
                  <a:lnTo>
                    <a:pt x="44110" y="626519"/>
                  </a:lnTo>
                  <a:cubicBezTo>
                    <a:pt x="16663" y="609302"/>
                    <a:pt x="0" y="579180"/>
                    <a:pt x="0" y="546780"/>
                  </a:cubicBezTo>
                  <a:lnTo>
                    <a:pt x="0" y="244520"/>
                  </a:lnTo>
                  <a:cubicBezTo>
                    <a:pt x="0" y="212120"/>
                    <a:pt x="16663" y="181998"/>
                    <a:pt x="44110" y="164781"/>
                  </a:cubicBezTo>
                  <a:lnTo>
                    <a:pt x="279833" y="16919"/>
                  </a:lnTo>
                  <a:cubicBezTo>
                    <a:pt x="306806" y="0"/>
                    <a:pt x="341080" y="0"/>
                    <a:pt x="368053" y="16919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9525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1125"/>
              <a:ext cx="647887" cy="561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01069" y="958691"/>
            <a:ext cx="6954536" cy="8724745"/>
            <a:chOff x="0" y="0"/>
            <a:chExt cx="647887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8295"/>
              <a:ext cx="647887" cy="796210"/>
            </a:xfrm>
            <a:custGeom>
              <a:avLst/>
              <a:gdLst/>
              <a:ahLst/>
              <a:cxnLst/>
              <a:rect l="l" t="t" r="r" b="b"/>
              <a:pathLst>
                <a:path w="647887" h="796210">
                  <a:moveTo>
                    <a:pt x="357981" y="13056"/>
                  </a:moveTo>
                  <a:lnTo>
                    <a:pt x="613849" y="173554"/>
                  </a:lnTo>
                  <a:cubicBezTo>
                    <a:pt x="635028" y="186839"/>
                    <a:pt x="647887" y="210084"/>
                    <a:pt x="647887" y="235085"/>
                  </a:cubicBezTo>
                  <a:lnTo>
                    <a:pt x="647887" y="561125"/>
                  </a:lnTo>
                  <a:cubicBezTo>
                    <a:pt x="647887" y="586126"/>
                    <a:pt x="635028" y="609371"/>
                    <a:pt x="613849" y="622656"/>
                  </a:cubicBezTo>
                  <a:lnTo>
                    <a:pt x="357981" y="783154"/>
                  </a:lnTo>
                  <a:cubicBezTo>
                    <a:pt x="337167" y="796210"/>
                    <a:pt x="310719" y="796210"/>
                    <a:pt x="289905" y="783154"/>
                  </a:cubicBezTo>
                  <a:lnTo>
                    <a:pt x="34038" y="622656"/>
                  </a:lnTo>
                  <a:cubicBezTo>
                    <a:pt x="12858" y="609371"/>
                    <a:pt x="0" y="586126"/>
                    <a:pt x="0" y="561125"/>
                  </a:cubicBezTo>
                  <a:lnTo>
                    <a:pt x="0" y="235085"/>
                  </a:lnTo>
                  <a:cubicBezTo>
                    <a:pt x="0" y="210084"/>
                    <a:pt x="12858" y="186839"/>
                    <a:pt x="34038" y="173554"/>
                  </a:cubicBezTo>
                  <a:lnTo>
                    <a:pt x="289905" y="13056"/>
                  </a:lnTo>
                  <a:cubicBezTo>
                    <a:pt x="310719" y="0"/>
                    <a:pt x="337167" y="0"/>
                    <a:pt x="357981" y="13056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56CCF2">
                    <a:alpha val="100000"/>
                  </a:srgbClr>
                </a:gs>
              </a:gsLst>
              <a:lin ang="5400000"/>
            </a:gra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74555" y="1427245"/>
            <a:ext cx="6207564" cy="7787638"/>
            <a:chOff x="0" y="0"/>
            <a:chExt cx="647887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9293"/>
              <a:ext cx="647887" cy="794214"/>
            </a:xfrm>
            <a:custGeom>
              <a:avLst/>
              <a:gdLst/>
              <a:ahLst/>
              <a:cxnLst/>
              <a:rect l="l" t="t" r="r" b="b"/>
              <a:pathLst>
                <a:path w="647887" h="794214">
                  <a:moveTo>
                    <a:pt x="362077" y="14627"/>
                  </a:moveTo>
                  <a:lnTo>
                    <a:pt x="609753" y="169987"/>
                  </a:lnTo>
                  <a:cubicBezTo>
                    <a:pt x="633481" y="184871"/>
                    <a:pt x="647887" y="210912"/>
                    <a:pt x="647887" y="238922"/>
                  </a:cubicBezTo>
                  <a:lnTo>
                    <a:pt x="647887" y="555292"/>
                  </a:lnTo>
                  <a:cubicBezTo>
                    <a:pt x="647887" y="583302"/>
                    <a:pt x="633481" y="609343"/>
                    <a:pt x="609753" y="624227"/>
                  </a:cubicBezTo>
                  <a:lnTo>
                    <a:pt x="362077" y="779587"/>
                  </a:lnTo>
                  <a:cubicBezTo>
                    <a:pt x="338759" y="794214"/>
                    <a:pt x="309128" y="794214"/>
                    <a:pt x="285810" y="779587"/>
                  </a:cubicBezTo>
                  <a:lnTo>
                    <a:pt x="38134" y="624227"/>
                  </a:lnTo>
                  <a:cubicBezTo>
                    <a:pt x="14406" y="609343"/>
                    <a:pt x="0" y="583302"/>
                    <a:pt x="0" y="555292"/>
                  </a:cubicBezTo>
                  <a:lnTo>
                    <a:pt x="0" y="238922"/>
                  </a:lnTo>
                  <a:cubicBezTo>
                    <a:pt x="0" y="210912"/>
                    <a:pt x="14406" y="184871"/>
                    <a:pt x="38134" y="169987"/>
                  </a:cubicBezTo>
                  <a:lnTo>
                    <a:pt x="285810" y="14627"/>
                  </a:lnTo>
                  <a:cubicBezTo>
                    <a:pt x="309128" y="0"/>
                    <a:pt x="338759" y="0"/>
                    <a:pt x="362077" y="14627"/>
                  </a:cubicBezTo>
                  <a:close/>
                </a:path>
              </a:pathLst>
            </a:custGeom>
            <a:blipFill>
              <a:blip r:embed="rId3"/>
              <a:stretch>
                <a:fillRect l="-41883" t="-119" r="-41883" b="-11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 rot="-5400000">
            <a:off x="6514490" y="8673237"/>
            <a:ext cx="1084133" cy="1170126"/>
            <a:chOff x="0" y="0"/>
            <a:chExt cx="698500" cy="753905"/>
          </a:xfrm>
        </p:grpSpPr>
        <p:sp>
          <p:nvSpPr>
            <p:cNvPr id="18" name="Freeform 18"/>
            <p:cNvSpPr/>
            <p:nvPr/>
          </p:nvSpPr>
          <p:spPr>
            <a:xfrm>
              <a:off x="0" y="12963"/>
              <a:ext cx="698500" cy="727979"/>
            </a:xfrm>
            <a:custGeom>
              <a:avLst/>
              <a:gdLst/>
              <a:ahLst/>
              <a:cxnLst/>
              <a:rect l="l" t="t" r="r" b="b"/>
              <a:pathLst>
                <a:path w="698500" h="727979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470236"/>
                  </a:lnTo>
                  <a:cubicBezTo>
                    <a:pt x="698500" y="512030"/>
                    <a:pt x="676276" y="550672"/>
                    <a:pt x="640151" y="571690"/>
                  </a:cubicBezTo>
                  <a:lnTo>
                    <a:pt x="407599" y="706993"/>
                  </a:lnTo>
                  <a:cubicBezTo>
                    <a:pt x="371530" y="727979"/>
                    <a:pt x="326970" y="727979"/>
                    <a:pt x="290901" y="706993"/>
                  </a:cubicBezTo>
                  <a:lnTo>
                    <a:pt x="58349" y="571690"/>
                  </a:lnTo>
                  <a:cubicBezTo>
                    <a:pt x="22224" y="550672"/>
                    <a:pt x="0" y="512030"/>
                    <a:pt x="0" y="470236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111125"/>
              <a:ext cx="698500" cy="5030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 rot="-5400000">
            <a:off x="6683295" y="8835043"/>
            <a:ext cx="727472" cy="846513"/>
            <a:chOff x="0" y="0"/>
            <a:chExt cx="6985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3512"/>
              <a:ext cx="698500" cy="805775"/>
            </a:xfrm>
            <a:custGeom>
              <a:avLst/>
              <a:gdLst/>
              <a:ahLst/>
              <a:cxnLst/>
              <a:rect l="l" t="t" r="r" b="b"/>
              <a:pathLst>
                <a:path w="698500" h="805775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87797"/>
                  </a:lnTo>
                  <a:cubicBezTo>
                    <a:pt x="698500" y="599121"/>
                    <a:pt x="692478" y="609592"/>
                    <a:pt x="682690" y="615287"/>
                  </a:cubicBezTo>
                  <a:lnTo>
                    <a:pt x="365060" y="800089"/>
                  </a:lnTo>
                  <a:cubicBezTo>
                    <a:pt x="355287" y="805776"/>
                    <a:pt x="343213" y="805776"/>
                    <a:pt x="333440" y="800089"/>
                  </a:cubicBezTo>
                  <a:lnTo>
                    <a:pt x="15810" y="615287"/>
                  </a:lnTo>
                  <a:cubicBezTo>
                    <a:pt x="6022" y="609592"/>
                    <a:pt x="0" y="599121"/>
                    <a:pt x="0" y="587797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111125"/>
              <a:ext cx="698500" cy="561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 rot="-5400000">
            <a:off x="702394" y="681116"/>
            <a:ext cx="1084133" cy="1170126"/>
            <a:chOff x="0" y="0"/>
            <a:chExt cx="698500" cy="753905"/>
          </a:xfrm>
        </p:grpSpPr>
        <p:sp>
          <p:nvSpPr>
            <p:cNvPr id="24" name="Freeform 24"/>
            <p:cNvSpPr/>
            <p:nvPr/>
          </p:nvSpPr>
          <p:spPr>
            <a:xfrm>
              <a:off x="0" y="12963"/>
              <a:ext cx="698500" cy="727979"/>
            </a:xfrm>
            <a:custGeom>
              <a:avLst/>
              <a:gdLst/>
              <a:ahLst/>
              <a:cxnLst/>
              <a:rect l="l" t="t" r="r" b="b"/>
              <a:pathLst>
                <a:path w="698500" h="727979">
                  <a:moveTo>
                    <a:pt x="407599" y="20985"/>
                  </a:moveTo>
                  <a:lnTo>
                    <a:pt x="640151" y="156289"/>
                  </a:lnTo>
                  <a:cubicBezTo>
                    <a:pt x="676276" y="177307"/>
                    <a:pt x="698500" y="215949"/>
                    <a:pt x="698500" y="257743"/>
                  </a:cubicBezTo>
                  <a:lnTo>
                    <a:pt x="698500" y="470236"/>
                  </a:lnTo>
                  <a:cubicBezTo>
                    <a:pt x="698500" y="512030"/>
                    <a:pt x="676276" y="550672"/>
                    <a:pt x="640151" y="571690"/>
                  </a:cubicBezTo>
                  <a:lnTo>
                    <a:pt x="407599" y="706993"/>
                  </a:lnTo>
                  <a:cubicBezTo>
                    <a:pt x="371530" y="727979"/>
                    <a:pt x="326970" y="727979"/>
                    <a:pt x="290901" y="706993"/>
                  </a:cubicBezTo>
                  <a:lnTo>
                    <a:pt x="58349" y="571690"/>
                  </a:lnTo>
                  <a:cubicBezTo>
                    <a:pt x="22224" y="550672"/>
                    <a:pt x="0" y="512030"/>
                    <a:pt x="0" y="470236"/>
                  </a:cubicBezTo>
                  <a:lnTo>
                    <a:pt x="0" y="257743"/>
                  </a:lnTo>
                  <a:cubicBezTo>
                    <a:pt x="0" y="215949"/>
                    <a:pt x="22224" y="177307"/>
                    <a:pt x="58349" y="156289"/>
                  </a:cubicBezTo>
                  <a:lnTo>
                    <a:pt x="290901" y="20985"/>
                  </a:lnTo>
                  <a:cubicBezTo>
                    <a:pt x="326970" y="0"/>
                    <a:pt x="371530" y="0"/>
                    <a:pt x="407599" y="209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111125"/>
              <a:ext cx="698500" cy="5030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 rot="-5400000">
            <a:off x="880724" y="873591"/>
            <a:ext cx="727472" cy="785175"/>
            <a:chOff x="0" y="0"/>
            <a:chExt cx="698500" cy="753905"/>
          </a:xfrm>
        </p:grpSpPr>
        <p:sp>
          <p:nvSpPr>
            <p:cNvPr id="27" name="Freeform 27"/>
            <p:cNvSpPr/>
            <p:nvPr/>
          </p:nvSpPr>
          <p:spPr>
            <a:xfrm>
              <a:off x="0" y="3512"/>
              <a:ext cx="698500" cy="746880"/>
            </a:xfrm>
            <a:custGeom>
              <a:avLst/>
              <a:gdLst/>
              <a:ahLst/>
              <a:cxnLst/>
              <a:rect l="l" t="t" r="r" b="b"/>
              <a:pathLst>
                <a:path w="698500" h="746880">
                  <a:moveTo>
                    <a:pt x="365060" y="5687"/>
                  </a:moveTo>
                  <a:lnTo>
                    <a:pt x="682690" y="190489"/>
                  </a:lnTo>
                  <a:cubicBezTo>
                    <a:pt x="692478" y="196184"/>
                    <a:pt x="698500" y="206655"/>
                    <a:pt x="698500" y="217979"/>
                  </a:cubicBezTo>
                  <a:lnTo>
                    <a:pt x="698500" y="528901"/>
                  </a:lnTo>
                  <a:cubicBezTo>
                    <a:pt x="698500" y="540226"/>
                    <a:pt x="692478" y="550696"/>
                    <a:pt x="682690" y="556391"/>
                  </a:cubicBezTo>
                  <a:lnTo>
                    <a:pt x="365060" y="741194"/>
                  </a:lnTo>
                  <a:cubicBezTo>
                    <a:pt x="355287" y="746880"/>
                    <a:pt x="343213" y="746880"/>
                    <a:pt x="333440" y="741194"/>
                  </a:cubicBezTo>
                  <a:lnTo>
                    <a:pt x="15810" y="556391"/>
                  </a:lnTo>
                  <a:cubicBezTo>
                    <a:pt x="6022" y="550696"/>
                    <a:pt x="0" y="540226"/>
                    <a:pt x="0" y="528901"/>
                  </a:cubicBezTo>
                  <a:lnTo>
                    <a:pt x="0" y="217979"/>
                  </a:lnTo>
                  <a:cubicBezTo>
                    <a:pt x="0" y="206655"/>
                    <a:pt x="6022" y="196184"/>
                    <a:pt x="15810" y="190489"/>
                  </a:cubicBezTo>
                  <a:lnTo>
                    <a:pt x="333440" y="5687"/>
                  </a:lnTo>
                  <a:cubicBezTo>
                    <a:pt x="343213" y="0"/>
                    <a:pt x="355287" y="0"/>
                    <a:pt x="365060" y="56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111125"/>
              <a:ext cx="698500" cy="5030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6623775" y="101387"/>
            <a:ext cx="11091274" cy="801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129"/>
              </a:lnSpc>
            </a:pPr>
            <a:r>
              <a:rPr lang="en-US" sz="5675" b="1" spc="-141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Conclusion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41619" y="742950"/>
            <a:ext cx="10447094" cy="8752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8053" lvl="1" indent="-354026" algn="just">
              <a:lnSpc>
                <a:spcPts val="7018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Labor shortages in hospitality are driven by economic, political, social, technological, and legal factors.</a:t>
            </a:r>
          </a:p>
          <a:p>
            <a:pPr marL="708053" lvl="1" indent="-354026" algn="just">
              <a:lnSpc>
                <a:spcPts val="7018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Automation and digital solutions help but cannot fully replace human labor.</a:t>
            </a:r>
          </a:p>
          <a:p>
            <a:pPr marL="708053" lvl="1" indent="-354026" algn="just">
              <a:lnSpc>
                <a:spcPts val="7018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Sustainable workforce solutions require a balance of technology, policy reforms, and employee incentives.</a:t>
            </a:r>
          </a:p>
          <a:p>
            <a:pPr marL="708053" lvl="1" indent="-354026" algn="just">
              <a:lnSpc>
                <a:spcPts val="7018"/>
              </a:lnSpc>
              <a:buFont typeface="Arial"/>
              <a:buChar char="•"/>
            </a:pPr>
            <a:r>
              <a:rPr lang="en-US" sz="3279" spc="-62" dirty="0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Retention strategies like upskilling, career development, and flexible work arrangements are essential.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084696" y="-661442"/>
            <a:ext cx="11061036" cy="11197896"/>
            <a:chOff x="0" y="0"/>
            <a:chExt cx="879473" cy="890355"/>
          </a:xfrm>
        </p:grpSpPr>
        <p:sp>
          <p:nvSpPr>
            <p:cNvPr id="3" name="Freeform 3"/>
            <p:cNvSpPr/>
            <p:nvPr/>
          </p:nvSpPr>
          <p:spPr>
            <a:xfrm>
              <a:off x="6256" y="0"/>
              <a:ext cx="866961" cy="890355"/>
            </a:xfrm>
            <a:custGeom>
              <a:avLst/>
              <a:gdLst/>
              <a:ahLst/>
              <a:cxnLst/>
              <a:rect l="l" t="t" r="r" b="b"/>
              <a:pathLst>
                <a:path w="866961" h="890355">
                  <a:moveTo>
                    <a:pt x="856070" y="482745"/>
                  </a:moveTo>
                  <a:lnTo>
                    <a:pt x="687165" y="852788"/>
                  </a:lnTo>
                  <a:cubicBezTo>
                    <a:pt x="676719" y="875673"/>
                    <a:pt x="653878" y="890355"/>
                    <a:pt x="628722" y="890355"/>
                  </a:cubicBezTo>
                  <a:lnTo>
                    <a:pt x="238240" y="890355"/>
                  </a:lnTo>
                  <a:cubicBezTo>
                    <a:pt x="213084" y="890355"/>
                    <a:pt x="190242" y="875673"/>
                    <a:pt x="179797" y="852788"/>
                  </a:cubicBezTo>
                  <a:lnTo>
                    <a:pt x="10891" y="482745"/>
                  </a:lnTo>
                  <a:cubicBezTo>
                    <a:pt x="0" y="458884"/>
                    <a:pt x="0" y="431471"/>
                    <a:pt x="10891" y="407610"/>
                  </a:cubicBezTo>
                  <a:lnTo>
                    <a:pt x="179797" y="37567"/>
                  </a:lnTo>
                  <a:cubicBezTo>
                    <a:pt x="190242" y="14682"/>
                    <a:pt x="213084" y="0"/>
                    <a:pt x="238240" y="0"/>
                  </a:cubicBezTo>
                  <a:lnTo>
                    <a:pt x="628722" y="0"/>
                  </a:lnTo>
                  <a:cubicBezTo>
                    <a:pt x="653878" y="0"/>
                    <a:pt x="676719" y="14682"/>
                    <a:pt x="687165" y="37567"/>
                  </a:cubicBezTo>
                  <a:lnTo>
                    <a:pt x="856070" y="407610"/>
                  </a:lnTo>
                  <a:cubicBezTo>
                    <a:pt x="866961" y="431471"/>
                    <a:pt x="866961" y="458884"/>
                    <a:pt x="856070" y="482745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300" y="-57150"/>
              <a:ext cx="650873" cy="9475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863217" y="5542232"/>
            <a:ext cx="7548472" cy="6859674"/>
          </a:xfrm>
          <a:custGeom>
            <a:avLst/>
            <a:gdLst/>
            <a:ahLst/>
            <a:cxnLst/>
            <a:rect l="l" t="t" r="r" b="b"/>
            <a:pathLst>
              <a:path w="7548472" h="6859674">
                <a:moveTo>
                  <a:pt x="0" y="0"/>
                </a:moveTo>
                <a:lnTo>
                  <a:pt x="7548472" y="0"/>
                </a:lnTo>
                <a:lnTo>
                  <a:pt x="7548472" y="6859675"/>
                </a:lnTo>
                <a:lnTo>
                  <a:pt x="0" y="68596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598337" y="5928973"/>
            <a:ext cx="6769646" cy="5817665"/>
            <a:chOff x="0" y="0"/>
            <a:chExt cx="812800" cy="698500"/>
          </a:xfrm>
        </p:grpSpPr>
        <p:sp>
          <p:nvSpPr>
            <p:cNvPr id="8" name="Freeform 8"/>
            <p:cNvSpPr/>
            <p:nvPr/>
          </p:nvSpPr>
          <p:spPr>
            <a:xfrm>
              <a:off x="8345" y="0"/>
              <a:ext cx="796110" cy="698500"/>
            </a:xfrm>
            <a:custGeom>
              <a:avLst/>
              <a:gdLst/>
              <a:ahLst/>
              <a:cxnLst/>
              <a:rect l="l" t="t" r="r" b="b"/>
              <a:pathLst>
                <a:path w="796110" h="698500">
                  <a:moveTo>
                    <a:pt x="782600" y="386813"/>
                  </a:moveTo>
                  <a:lnTo>
                    <a:pt x="623110" y="660937"/>
                  </a:lnTo>
                  <a:cubicBezTo>
                    <a:pt x="609579" y="684193"/>
                    <a:pt x="584703" y="698500"/>
                    <a:pt x="557797" y="698500"/>
                  </a:cubicBezTo>
                  <a:lnTo>
                    <a:pt x="238313" y="698500"/>
                  </a:lnTo>
                  <a:cubicBezTo>
                    <a:pt x="211407" y="698500"/>
                    <a:pt x="186531" y="684193"/>
                    <a:pt x="173000" y="660937"/>
                  </a:cubicBezTo>
                  <a:lnTo>
                    <a:pt x="13510" y="386813"/>
                  </a:lnTo>
                  <a:cubicBezTo>
                    <a:pt x="0" y="363593"/>
                    <a:pt x="0" y="334907"/>
                    <a:pt x="13510" y="311687"/>
                  </a:cubicBezTo>
                  <a:lnTo>
                    <a:pt x="173000" y="37563"/>
                  </a:lnTo>
                  <a:cubicBezTo>
                    <a:pt x="186531" y="14307"/>
                    <a:pt x="211407" y="0"/>
                    <a:pt x="238313" y="0"/>
                  </a:cubicBezTo>
                  <a:lnTo>
                    <a:pt x="557797" y="0"/>
                  </a:lnTo>
                  <a:cubicBezTo>
                    <a:pt x="584703" y="0"/>
                    <a:pt x="609579" y="14307"/>
                    <a:pt x="623110" y="37563"/>
                  </a:cubicBezTo>
                  <a:lnTo>
                    <a:pt x="782600" y="311687"/>
                  </a:lnTo>
                  <a:cubicBezTo>
                    <a:pt x="796110" y="334907"/>
                    <a:pt x="796110" y="363593"/>
                    <a:pt x="782600" y="386813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86E2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133287" y="6213105"/>
            <a:ext cx="5839545" cy="5181832"/>
            <a:chOff x="0" y="0"/>
            <a:chExt cx="4346359" cy="3856825"/>
          </a:xfrm>
        </p:grpSpPr>
        <p:sp>
          <p:nvSpPr>
            <p:cNvPr id="11" name="Freeform 11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3"/>
              <a:stretch>
                <a:fillRect l="-16595" r="-165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-5791200" y="6426507"/>
            <a:ext cx="7129508" cy="6126921"/>
            <a:chOff x="0" y="0"/>
            <a:chExt cx="812800" cy="698500"/>
          </a:xfrm>
        </p:grpSpPr>
        <p:sp>
          <p:nvSpPr>
            <p:cNvPr id="13" name="Freeform 13"/>
            <p:cNvSpPr/>
            <p:nvPr/>
          </p:nvSpPr>
          <p:spPr>
            <a:xfrm>
              <a:off x="7507" y="0"/>
              <a:ext cx="797787" cy="698500"/>
            </a:xfrm>
            <a:custGeom>
              <a:avLst/>
              <a:gdLst/>
              <a:ahLst/>
              <a:cxnLst/>
              <a:rect l="l" t="t" r="r" b="b"/>
              <a:pathLst>
                <a:path w="797787" h="698500">
                  <a:moveTo>
                    <a:pt x="785634" y="383039"/>
                  </a:moveTo>
                  <a:lnTo>
                    <a:pt x="621752" y="664711"/>
                  </a:lnTo>
                  <a:cubicBezTo>
                    <a:pt x="609581" y="685630"/>
                    <a:pt x="587204" y="698500"/>
                    <a:pt x="563001" y="698500"/>
                  </a:cubicBezTo>
                  <a:lnTo>
                    <a:pt x="234785" y="698500"/>
                  </a:lnTo>
                  <a:cubicBezTo>
                    <a:pt x="210582" y="698500"/>
                    <a:pt x="188205" y="685630"/>
                    <a:pt x="176034" y="664711"/>
                  </a:cubicBezTo>
                  <a:lnTo>
                    <a:pt x="12152" y="383039"/>
                  </a:lnTo>
                  <a:cubicBezTo>
                    <a:pt x="0" y="362152"/>
                    <a:pt x="0" y="336348"/>
                    <a:pt x="12152" y="315461"/>
                  </a:cubicBezTo>
                  <a:lnTo>
                    <a:pt x="176034" y="33789"/>
                  </a:lnTo>
                  <a:cubicBezTo>
                    <a:pt x="188205" y="12870"/>
                    <a:pt x="210582" y="0"/>
                    <a:pt x="234785" y="0"/>
                  </a:cubicBezTo>
                  <a:lnTo>
                    <a:pt x="563001" y="0"/>
                  </a:lnTo>
                  <a:cubicBezTo>
                    <a:pt x="587204" y="0"/>
                    <a:pt x="609581" y="12870"/>
                    <a:pt x="621752" y="33789"/>
                  </a:cubicBezTo>
                  <a:lnTo>
                    <a:pt x="785634" y="315461"/>
                  </a:lnTo>
                  <a:cubicBezTo>
                    <a:pt x="797786" y="336348"/>
                    <a:pt x="797786" y="362152"/>
                    <a:pt x="785634" y="383039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rnd">
              <a:solidFill>
                <a:srgbClr val="F2F2F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-311352" y="4433416"/>
            <a:ext cx="6444741" cy="7829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703"/>
              </a:lnSpc>
            </a:pPr>
            <a:r>
              <a:rPr lang="en-US" sz="5400" b="1" spc="-155" dirty="0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Recommendations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504FB86C-7658-A279-679C-5206B34DD8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0047149"/>
              </p:ext>
            </p:extLst>
          </p:nvPr>
        </p:nvGraphicFramePr>
        <p:xfrm>
          <a:off x="5877994" y="132671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 flipV="1">
            <a:off x="-564628" y="9822928"/>
            <a:ext cx="2988108" cy="1858852"/>
          </a:xfrm>
          <a:custGeom>
            <a:avLst/>
            <a:gdLst/>
            <a:ahLst/>
            <a:cxnLst/>
            <a:rect l="l" t="t" r="r" b="b"/>
            <a:pathLst>
              <a:path w="2988108" h="1858852">
                <a:moveTo>
                  <a:pt x="0" y="1858852"/>
                </a:moveTo>
                <a:lnTo>
                  <a:pt x="2988108" y="1858852"/>
                </a:lnTo>
                <a:lnTo>
                  <a:pt x="2988108" y="0"/>
                </a:lnTo>
                <a:lnTo>
                  <a:pt x="0" y="0"/>
                </a:lnTo>
                <a:lnTo>
                  <a:pt x="0" y="1858852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15622641" y="9581049"/>
            <a:ext cx="3286341" cy="2044378"/>
          </a:xfrm>
          <a:custGeom>
            <a:avLst/>
            <a:gdLst/>
            <a:ahLst/>
            <a:cxnLst/>
            <a:rect l="l" t="t" r="r" b="b"/>
            <a:pathLst>
              <a:path w="3286341" h="2044378">
                <a:moveTo>
                  <a:pt x="0" y="0"/>
                </a:moveTo>
                <a:lnTo>
                  <a:pt x="3286340" y="0"/>
                </a:lnTo>
                <a:lnTo>
                  <a:pt x="3286340" y="2044378"/>
                </a:lnTo>
                <a:lnTo>
                  <a:pt x="0" y="20443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164690" y="66675"/>
            <a:ext cx="7958621" cy="9178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4"/>
              </a:lnSpc>
            </a:pPr>
            <a:r>
              <a:rPr lang="en-US" sz="6476" b="1" spc="-161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Reference List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5685" y="981075"/>
            <a:ext cx="17276630" cy="9048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Bengisu, M. and Balta, S. (2024) ‘Employment of the workforce with disabilities in the hospitality industry’, in A Sustainable Tourism Workforce. Routledge, pp. 69–91.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3" tooltip="https://www.taylorfrancis.com/chapters/edit/10.4324/9781003435457-5/employment-workforce-disabilities-hospitality-industry-murat-bengisu-sabah-balta"/>
              </a:rPr>
              <a:t>https://www.taylorfrancis.com/chapters/edit/10.4324/9781003435457-5/employment-workforce-disabilities-hospitality-industry-murat-bengisu-sabah-balta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31 January 2025).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Brotherton, B. (2015) Researching hospitality &amp; tourism. 2nd edn. London: Sage. 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Hilton (2024) Hilton management services team. Hilton Hotels &amp; Resorts.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4" tooltip="https://www.hilton.com/en/corporate/management-services/team/?msockid=1006a23e9d84625b3b31b74c9c36632a"/>
              </a:rPr>
              <a:t>https://www.hilton.com/en/corporate/management-services/team/?msockid=1006a23e9d84625b3b31b74c9c36632a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2 February 2025).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International Labour Organization (ILO) (2021) World employment and social outlook: Trends 2021.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5" tooltip="https://www.ilo.org/publications/world-employment-and-social-outlook-trends-2021"/>
              </a:rPr>
              <a:t>https://www.ilo.org/publications/world-employment-and-social-outlook-trends-2021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4 February 2025).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Khan, A., Bibi, S., Lyu, J., Latif, A. and Lorenzo, A. (2021) ‘COVID-19 and sectoral employment trends: Assessing resilience in the US leisure and hospitality industry’, Current Issues in Tourism, 24(7), pp. 952–969.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6" tooltip="https://www.tandfonline.com/doi/abs/10.1080/13683500.2020.1850653"/>
              </a:rPr>
              <a:t>https://www.tandfonline.com/doi/abs/10.1080/13683500.2020.1850653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6 February 2025). 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Liu-Lastres, B., Wen, H. and Huang, W.J. (2023) ‘A reflection on the Great Resignation in the hospitality and tourism industry’, International Journal of Contemporary Hospitality Management, 35(1), pp. 235–249.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7" tooltip="https://www.emerald.com/insight/content/doi/10.1108/IJCHM-05-2022-0551/full/html"/>
              </a:rPr>
              <a:t>https://www.emerald.com/insight/content/doi/10.1108/IJCHM-05-2022-0551/full/html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30 January 2025). 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Marriott International (2023) Marriott International’s AI-powered chatbots on Facebook Messenger and Slack and Aloft’s ChatBotlr simplify travel for guests throughout their journey. Marriott News Center.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8" tooltip="https://news.marriott.com/news/2017/09/28/marriott-internationals-ai-powered-chatbots-on-facebook-messenger-and-slack-and-alofts-chatbotlr-simplify-travel-for-guests-throughout-their-journey"/>
              </a:rPr>
              <a:t>https://news.marriott.com/news/2017/09/28/marriott-internationals-ai-powered-chatbots-on-facebook-messenger-and-slack-and-alofts-chatbotlr-simplify-travel-for-guests-throughout-their-journey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31 January 2025). 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Migration Observatory (2023) Migrants in the UK labour market: An overview. University of Oxford.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9" tooltip="https://migrationobservatory.ox.ac.uk/resources/briefings/migrants-in-the-uk-labour-market-an-overview/"/>
              </a:rPr>
              <a:t>https://migrationobservatory.ox.ac.uk/resources/briefings/migrants-in-the-uk-labour-market-an-overview/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2 February 2025). 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Morosan, C. and Bowen, J.T. (2022) ‘Labour shortage solution: redefining hospitality through digitization’, International Journal of Contemporary Hospitality Management, 34(12), pp. 4674–4685.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10" tooltip="https://www.emerald.com/insight/content/doi/10.1108/IJCHM-03-2022-0304/full/html"/>
              </a:rPr>
              <a:t>https://www.emerald.com/insight/content/doi/10.1108/IJCHM-03-2022-0304/full/html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4 February 2025).</a:t>
            </a:r>
          </a:p>
          <a:p>
            <a:pPr marL="454226" lvl="1" indent="-227113" algn="just">
              <a:lnSpc>
                <a:spcPts val="2903"/>
              </a:lnSpc>
              <a:buAutoNum type="arabicPeriod"/>
            </a:pP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World Travel &amp; Tourism Council (WTTC) (2023) Economic impact research. WTTC. Available at: 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  <a:hlinkClick r:id="rId11" tooltip="https://wttc.org/research/economic-impact"/>
              </a:rPr>
              <a:t>https://wttc.org/research/economic-impact</a:t>
            </a:r>
            <a:r>
              <a:rPr lang="en-US" sz="210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 (Accessed: 6 February 2025).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E6E6E6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777467" y="-4182086"/>
            <a:ext cx="7676727" cy="6372158"/>
            <a:chOff x="0" y="0"/>
            <a:chExt cx="841504" cy="698500"/>
          </a:xfrm>
        </p:grpSpPr>
        <p:sp>
          <p:nvSpPr>
            <p:cNvPr id="3" name="Freeform 3"/>
            <p:cNvSpPr/>
            <p:nvPr/>
          </p:nvSpPr>
          <p:spPr>
            <a:xfrm>
              <a:off x="8715" y="0"/>
              <a:ext cx="824075" cy="698500"/>
            </a:xfrm>
            <a:custGeom>
              <a:avLst/>
              <a:gdLst/>
              <a:ahLst/>
              <a:cxnLst/>
              <a:rect l="l" t="t" r="r" b="b"/>
              <a:pathLst>
                <a:path w="824075" h="698500">
                  <a:moveTo>
                    <a:pt x="809966" y="388476"/>
                  </a:moveTo>
                  <a:lnTo>
                    <a:pt x="652411" y="659274"/>
                  </a:lnTo>
                  <a:cubicBezTo>
                    <a:pt x="638281" y="683560"/>
                    <a:pt x="612304" y="698500"/>
                    <a:pt x="584206" y="698500"/>
                  </a:cubicBezTo>
                  <a:lnTo>
                    <a:pt x="239867" y="698500"/>
                  </a:lnTo>
                  <a:cubicBezTo>
                    <a:pt x="211770" y="698500"/>
                    <a:pt x="185792" y="683560"/>
                    <a:pt x="171663" y="659274"/>
                  </a:cubicBezTo>
                  <a:lnTo>
                    <a:pt x="14107" y="388476"/>
                  </a:lnTo>
                  <a:cubicBezTo>
                    <a:pt x="0" y="364228"/>
                    <a:pt x="0" y="334272"/>
                    <a:pt x="14107" y="310024"/>
                  </a:cubicBezTo>
                  <a:lnTo>
                    <a:pt x="171663" y="39226"/>
                  </a:lnTo>
                  <a:cubicBezTo>
                    <a:pt x="185792" y="14940"/>
                    <a:pt x="211770" y="0"/>
                    <a:pt x="239867" y="0"/>
                  </a:cubicBezTo>
                  <a:lnTo>
                    <a:pt x="584206" y="0"/>
                  </a:lnTo>
                  <a:cubicBezTo>
                    <a:pt x="612304" y="0"/>
                    <a:pt x="638281" y="14940"/>
                    <a:pt x="652411" y="39226"/>
                  </a:cubicBezTo>
                  <a:lnTo>
                    <a:pt x="809966" y="310024"/>
                  </a:lnTo>
                  <a:cubicBezTo>
                    <a:pt x="824074" y="334272"/>
                    <a:pt x="824074" y="364228"/>
                    <a:pt x="809966" y="388476"/>
                  </a:cubicBezTo>
                  <a:close/>
                </a:path>
              </a:pathLst>
            </a:custGeom>
            <a:gradFill rotWithShape="1">
              <a:gsLst>
                <a:gs pos="0">
                  <a:srgbClr val="255389">
                    <a:alpha val="100000"/>
                  </a:srgbClr>
                </a:gs>
                <a:gs pos="100000">
                  <a:srgbClr val="112D4E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300" y="-57150"/>
              <a:ext cx="612904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438876" y="-3575866"/>
            <a:ext cx="6353909" cy="5145894"/>
            <a:chOff x="0" y="0"/>
            <a:chExt cx="862475" cy="698500"/>
          </a:xfrm>
        </p:grpSpPr>
        <p:sp>
          <p:nvSpPr>
            <p:cNvPr id="6" name="Freeform 6"/>
            <p:cNvSpPr/>
            <p:nvPr/>
          </p:nvSpPr>
          <p:spPr>
            <a:xfrm>
              <a:off x="10529" y="0"/>
              <a:ext cx="841418" cy="698500"/>
            </a:xfrm>
            <a:custGeom>
              <a:avLst/>
              <a:gdLst/>
              <a:ahLst/>
              <a:cxnLst/>
              <a:rect l="l" t="t" r="r" b="b"/>
              <a:pathLst>
                <a:path w="841418" h="698500">
                  <a:moveTo>
                    <a:pt x="824372" y="396642"/>
                  </a:moveTo>
                  <a:lnTo>
                    <a:pt x="676320" y="651108"/>
                  </a:lnTo>
                  <a:cubicBezTo>
                    <a:pt x="659248" y="680449"/>
                    <a:pt x="627862" y="698500"/>
                    <a:pt x="593916" y="698500"/>
                  </a:cubicBezTo>
                  <a:lnTo>
                    <a:pt x="247501" y="698500"/>
                  </a:lnTo>
                  <a:cubicBezTo>
                    <a:pt x="213555" y="698500"/>
                    <a:pt x="182169" y="680449"/>
                    <a:pt x="165097" y="651108"/>
                  </a:cubicBezTo>
                  <a:lnTo>
                    <a:pt x="17045" y="396642"/>
                  </a:lnTo>
                  <a:cubicBezTo>
                    <a:pt x="0" y="367346"/>
                    <a:pt x="0" y="331154"/>
                    <a:pt x="17045" y="301858"/>
                  </a:cubicBezTo>
                  <a:lnTo>
                    <a:pt x="165097" y="47392"/>
                  </a:lnTo>
                  <a:cubicBezTo>
                    <a:pt x="182169" y="18051"/>
                    <a:pt x="213555" y="0"/>
                    <a:pt x="247501" y="0"/>
                  </a:cubicBezTo>
                  <a:lnTo>
                    <a:pt x="593916" y="0"/>
                  </a:lnTo>
                  <a:cubicBezTo>
                    <a:pt x="627862" y="0"/>
                    <a:pt x="659248" y="18051"/>
                    <a:pt x="676320" y="47392"/>
                  </a:cubicBezTo>
                  <a:lnTo>
                    <a:pt x="824372" y="301858"/>
                  </a:lnTo>
                  <a:cubicBezTo>
                    <a:pt x="841417" y="331154"/>
                    <a:pt x="841417" y="367346"/>
                    <a:pt x="824372" y="396642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300" y="-57150"/>
              <a:ext cx="633875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3219026" y="7559934"/>
            <a:ext cx="9587865" cy="1052918"/>
            <a:chOff x="0" y="0"/>
            <a:chExt cx="5551013" cy="609600"/>
          </a:xfrm>
        </p:grpSpPr>
        <p:sp>
          <p:nvSpPr>
            <p:cNvPr id="9" name="Freeform 9"/>
            <p:cNvSpPr/>
            <p:nvPr/>
          </p:nvSpPr>
          <p:spPr>
            <a:xfrm>
              <a:off x="3924" y="0"/>
              <a:ext cx="5543165" cy="609600"/>
            </a:xfrm>
            <a:custGeom>
              <a:avLst/>
              <a:gdLst/>
              <a:ahLst/>
              <a:cxnLst/>
              <a:rect l="l" t="t" r="r" b="b"/>
              <a:pathLst>
                <a:path w="5543165" h="609600">
                  <a:moveTo>
                    <a:pt x="5327739" y="0"/>
                  </a:moveTo>
                  <a:lnTo>
                    <a:pt x="12225" y="0"/>
                  </a:lnTo>
                  <a:cubicBezTo>
                    <a:pt x="8484" y="0"/>
                    <a:pt x="4970" y="1799"/>
                    <a:pt x="2783" y="4834"/>
                  </a:cubicBezTo>
                  <a:cubicBezTo>
                    <a:pt x="595" y="7869"/>
                    <a:pt x="0" y="11771"/>
                    <a:pt x="1183" y="15321"/>
                  </a:cubicBezTo>
                  <a:lnTo>
                    <a:pt x="194169" y="594279"/>
                  </a:lnTo>
                  <a:cubicBezTo>
                    <a:pt x="197219" y="603429"/>
                    <a:pt x="205781" y="609600"/>
                    <a:pt x="215425" y="609600"/>
                  </a:cubicBezTo>
                  <a:lnTo>
                    <a:pt x="5530939" y="609600"/>
                  </a:lnTo>
                  <a:cubicBezTo>
                    <a:pt x="5534681" y="609600"/>
                    <a:pt x="5538194" y="607801"/>
                    <a:pt x="5540382" y="604766"/>
                  </a:cubicBezTo>
                  <a:cubicBezTo>
                    <a:pt x="5542570" y="601731"/>
                    <a:pt x="5543165" y="597829"/>
                    <a:pt x="5541982" y="594279"/>
                  </a:cubicBezTo>
                  <a:lnTo>
                    <a:pt x="5348996" y="15321"/>
                  </a:lnTo>
                  <a:cubicBezTo>
                    <a:pt x="5345946" y="6171"/>
                    <a:pt x="5337384" y="0"/>
                    <a:pt x="5327739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E42F">
                    <a:alpha val="100000"/>
                  </a:srgbClr>
                </a:gs>
                <a:gs pos="100000">
                  <a:srgbClr val="FFB613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1600" y="-57150"/>
              <a:ext cx="5347813" cy="666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-10800000">
            <a:off x="16776854" y="308492"/>
            <a:ext cx="1084133" cy="1261537"/>
            <a:chOff x="0" y="0"/>
            <a:chExt cx="1445511" cy="1682049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445511" cy="1682049"/>
              <a:chOff x="0" y="0"/>
              <a:chExt cx="698500" cy="8128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12963"/>
                <a:ext cx="698500" cy="786874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786874">
                    <a:moveTo>
                      <a:pt x="407599" y="20985"/>
                    </a:moveTo>
                    <a:lnTo>
                      <a:pt x="640151" y="156289"/>
                    </a:lnTo>
                    <a:cubicBezTo>
                      <a:pt x="676276" y="177307"/>
                      <a:pt x="698500" y="215949"/>
                      <a:pt x="698500" y="257743"/>
                    </a:cubicBezTo>
                    <a:lnTo>
                      <a:pt x="698500" y="529131"/>
                    </a:lnTo>
                    <a:cubicBezTo>
                      <a:pt x="698500" y="570925"/>
                      <a:pt x="676276" y="609567"/>
                      <a:pt x="640151" y="630585"/>
                    </a:cubicBezTo>
                    <a:lnTo>
                      <a:pt x="407599" y="765889"/>
                    </a:lnTo>
                    <a:cubicBezTo>
                      <a:pt x="371530" y="786874"/>
                      <a:pt x="326970" y="786874"/>
                      <a:pt x="290901" y="765889"/>
                    </a:cubicBezTo>
                    <a:lnTo>
                      <a:pt x="58349" y="630585"/>
                    </a:lnTo>
                    <a:cubicBezTo>
                      <a:pt x="22224" y="609567"/>
                      <a:pt x="0" y="570925"/>
                      <a:pt x="0" y="529131"/>
                    </a:cubicBezTo>
                    <a:lnTo>
                      <a:pt x="0" y="257743"/>
                    </a:lnTo>
                    <a:cubicBezTo>
                      <a:pt x="0" y="215949"/>
                      <a:pt x="22224" y="177307"/>
                      <a:pt x="58349" y="156289"/>
                    </a:cubicBezTo>
                    <a:lnTo>
                      <a:pt x="290901" y="20985"/>
                    </a:lnTo>
                    <a:cubicBezTo>
                      <a:pt x="326970" y="0"/>
                      <a:pt x="371530" y="0"/>
                      <a:pt x="407599" y="20985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14300" cap="sq">
                <a:gradFill>
                  <a:gsLst>
                    <a:gs pos="0">
                      <a:srgbClr val="FFB613">
                        <a:alpha val="100000"/>
                      </a:srgbClr>
                    </a:gs>
                    <a:gs pos="100000">
                      <a:srgbClr val="FFE42F">
                        <a:alpha val="100000"/>
                      </a:srgbClr>
                    </a:gs>
                  </a:gsLst>
                  <a:lin ang="5400000"/>
                </a:gra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82550"/>
                <a:ext cx="698500" cy="5905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37774" y="276682"/>
              <a:ext cx="969963" cy="1128685"/>
              <a:chOff x="0" y="0"/>
              <a:chExt cx="6985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3512"/>
                <a:ext cx="698500" cy="805775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05775">
                    <a:moveTo>
                      <a:pt x="365060" y="5687"/>
                    </a:moveTo>
                    <a:lnTo>
                      <a:pt x="682690" y="190489"/>
                    </a:lnTo>
                    <a:cubicBezTo>
                      <a:pt x="692478" y="196184"/>
                      <a:pt x="698500" y="206655"/>
                      <a:pt x="698500" y="217979"/>
                    </a:cubicBezTo>
                    <a:lnTo>
                      <a:pt x="698500" y="587797"/>
                    </a:lnTo>
                    <a:cubicBezTo>
                      <a:pt x="698500" y="599121"/>
                      <a:pt x="692478" y="609592"/>
                      <a:pt x="682690" y="615287"/>
                    </a:cubicBezTo>
                    <a:lnTo>
                      <a:pt x="365060" y="800089"/>
                    </a:lnTo>
                    <a:cubicBezTo>
                      <a:pt x="355287" y="805776"/>
                      <a:pt x="343213" y="805776"/>
                      <a:pt x="333440" y="800089"/>
                    </a:cubicBezTo>
                    <a:lnTo>
                      <a:pt x="15810" y="615287"/>
                    </a:lnTo>
                    <a:cubicBezTo>
                      <a:pt x="6022" y="609592"/>
                      <a:pt x="0" y="599121"/>
                      <a:pt x="0" y="587797"/>
                    </a:cubicBezTo>
                    <a:lnTo>
                      <a:pt x="0" y="217979"/>
                    </a:lnTo>
                    <a:cubicBezTo>
                      <a:pt x="0" y="206655"/>
                      <a:pt x="6022" y="196184"/>
                      <a:pt x="15810" y="190489"/>
                    </a:cubicBezTo>
                    <a:lnTo>
                      <a:pt x="333440" y="5687"/>
                    </a:lnTo>
                    <a:cubicBezTo>
                      <a:pt x="343213" y="0"/>
                      <a:pt x="355287" y="0"/>
                      <a:pt x="365060" y="5687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FFB613">
                      <a:alpha val="100000"/>
                    </a:srgbClr>
                  </a:gs>
                  <a:gs pos="100000">
                    <a:srgbClr val="FFE42F">
                      <a:alpha val="100000"/>
                    </a:srgbClr>
                  </a:gs>
                </a:gsLst>
                <a:lin ang="5400000"/>
              </a:gra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82550"/>
                <a:ext cx="698500" cy="5905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8" name="Freeform 18"/>
          <p:cNvSpPr/>
          <p:nvPr/>
        </p:nvSpPr>
        <p:spPr>
          <a:xfrm flipH="1">
            <a:off x="12873728" y="2872624"/>
            <a:ext cx="13246520" cy="7798888"/>
          </a:xfrm>
          <a:custGeom>
            <a:avLst/>
            <a:gdLst/>
            <a:ahLst/>
            <a:cxnLst/>
            <a:rect l="l" t="t" r="r" b="b"/>
            <a:pathLst>
              <a:path w="13246520" h="7798888">
                <a:moveTo>
                  <a:pt x="13246520" y="0"/>
                </a:moveTo>
                <a:lnTo>
                  <a:pt x="0" y="0"/>
                </a:lnTo>
                <a:lnTo>
                  <a:pt x="0" y="7798888"/>
                </a:lnTo>
                <a:lnTo>
                  <a:pt x="13246520" y="7798888"/>
                </a:lnTo>
                <a:lnTo>
                  <a:pt x="1324652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0398333" y="3832623"/>
            <a:ext cx="7102478" cy="6454377"/>
          </a:xfrm>
          <a:custGeom>
            <a:avLst/>
            <a:gdLst/>
            <a:ahLst/>
            <a:cxnLst/>
            <a:rect l="l" t="t" r="r" b="b"/>
            <a:pathLst>
              <a:path w="7102478" h="6454377">
                <a:moveTo>
                  <a:pt x="0" y="0"/>
                </a:moveTo>
                <a:lnTo>
                  <a:pt x="7102478" y="0"/>
                </a:lnTo>
                <a:lnTo>
                  <a:pt x="7102478" y="6454377"/>
                </a:lnTo>
                <a:lnTo>
                  <a:pt x="0" y="64543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0" name="Group 20"/>
          <p:cNvGrpSpPr/>
          <p:nvPr/>
        </p:nvGrpSpPr>
        <p:grpSpPr>
          <a:xfrm>
            <a:off x="9477932" y="3421219"/>
            <a:ext cx="7506561" cy="6450951"/>
            <a:chOff x="0" y="0"/>
            <a:chExt cx="812800" cy="698500"/>
          </a:xfrm>
        </p:grpSpPr>
        <p:sp>
          <p:nvSpPr>
            <p:cNvPr id="21" name="Freeform 21"/>
            <p:cNvSpPr/>
            <p:nvPr/>
          </p:nvSpPr>
          <p:spPr>
            <a:xfrm>
              <a:off x="10100" y="0"/>
              <a:ext cx="792599" cy="698500"/>
            </a:xfrm>
            <a:custGeom>
              <a:avLst/>
              <a:gdLst/>
              <a:ahLst/>
              <a:cxnLst/>
              <a:rect l="l" t="t" r="r" b="b"/>
              <a:pathLst>
                <a:path w="792599" h="698500">
                  <a:moveTo>
                    <a:pt x="776248" y="394714"/>
                  </a:moveTo>
                  <a:lnTo>
                    <a:pt x="625952" y="653036"/>
                  </a:lnTo>
                  <a:cubicBezTo>
                    <a:pt x="609575" y="681184"/>
                    <a:pt x="579466" y="698500"/>
                    <a:pt x="546901" y="698500"/>
                  </a:cubicBezTo>
                  <a:lnTo>
                    <a:pt x="245699" y="698500"/>
                  </a:lnTo>
                  <a:cubicBezTo>
                    <a:pt x="213134" y="698500"/>
                    <a:pt x="183025" y="681184"/>
                    <a:pt x="166648" y="653036"/>
                  </a:cubicBezTo>
                  <a:lnTo>
                    <a:pt x="16352" y="394714"/>
                  </a:lnTo>
                  <a:cubicBezTo>
                    <a:pt x="0" y="366610"/>
                    <a:pt x="0" y="331890"/>
                    <a:pt x="16352" y="303786"/>
                  </a:cubicBezTo>
                  <a:lnTo>
                    <a:pt x="166648" y="45464"/>
                  </a:lnTo>
                  <a:cubicBezTo>
                    <a:pt x="183025" y="17316"/>
                    <a:pt x="213134" y="0"/>
                    <a:pt x="245699" y="0"/>
                  </a:cubicBezTo>
                  <a:lnTo>
                    <a:pt x="546901" y="0"/>
                  </a:lnTo>
                  <a:cubicBezTo>
                    <a:pt x="579466" y="0"/>
                    <a:pt x="609575" y="17316"/>
                    <a:pt x="625952" y="45464"/>
                  </a:cubicBezTo>
                  <a:lnTo>
                    <a:pt x="776248" y="303786"/>
                  </a:lnTo>
                  <a:cubicBezTo>
                    <a:pt x="792600" y="331890"/>
                    <a:pt x="792600" y="366610"/>
                    <a:pt x="776248" y="394714"/>
                  </a:cubicBezTo>
                  <a:close/>
                </a:path>
              </a:pathLst>
            </a:custGeom>
            <a:gradFill rotWithShape="1">
              <a:gsLst>
                <a:gs pos="0">
                  <a:srgbClr val="FFB613">
                    <a:alpha val="100000"/>
                  </a:srgbClr>
                </a:gs>
                <a:gs pos="100000">
                  <a:srgbClr val="FFE42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059960" y="3832623"/>
            <a:ext cx="6342505" cy="5628143"/>
            <a:chOff x="0" y="0"/>
            <a:chExt cx="4346359" cy="3856825"/>
          </a:xfrm>
        </p:grpSpPr>
        <p:sp>
          <p:nvSpPr>
            <p:cNvPr id="24" name="Freeform 24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4"/>
              <a:stretch>
                <a:fillRect r="-3319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11520751" y="18673"/>
            <a:ext cx="5545092" cy="5039102"/>
          </a:xfrm>
          <a:custGeom>
            <a:avLst/>
            <a:gdLst/>
            <a:ahLst/>
            <a:cxnLst/>
            <a:rect l="l" t="t" r="r" b="b"/>
            <a:pathLst>
              <a:path w="5545092" h="5039102">
                <a:moveTo>
                  <a:pt x="0" y="0"/>
                </a:moveTo>
                <a:lnTo>
                  <a:pt x="5545092" y="0"/>
                </a:lnTo>
                <a:lnTo>
                  <a:pt x="5545092" y="5039102"/>
                </a:lnTo>
                <a:lnTo>
                  <a:pt x="0" y="50391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6" name="Group 26"/>
          <p:cNvGrpSpPr/>
          <p:nvPr/>
        </p:nvGrpSpPr>
        <p:grpSpPr>
          <a:xfrm>
            <a:off x="12051651" y="560219"/>
            <a:ext cx="5142392" cy="4419243"/>
            <a:chOff x="0" y="0"/>
            <a:chExt cx="812800" cy="698500"/>
          </a:xfrm>
        </p:grpSpPr>
        <p:sp>
          <p:nvSpPr>
            <p:cNvPr id="27" name="Freeform 27"/>
            <p:cNvSpPr/>
            <p:nvPr/>
          </p:nvSpPr>
          <p:spPr>
            <a:xfrm>
              <a:off x="10407" y="0"/>
              <a:ext cx="791985" cy="698500"/>
            </a:xfrm>
            <a:custGeom>
              <a:avLst/>
              <a:gdLst/>
              <a:ahLst/>
              <a:cxnLst/>
              <a:rect l="l" t="t" r="r" b="b"/>
              <a:pathLst>
                <a:path w="791985" h="698500">
                  <a:moveTo>
                    <a:pt x="775137" y="396096"/>
                  </a:moveTo>
                  <a:lnTo>
                    <a:pt x="626449" y="651654"/>
                  </a:lnTo>
                  <a:cubicBezTo>
                    <a:pt x="609574" y="680657"/>
                    <a:pt x="578550" y="698500"/>
                    <a:pt x="544995" y="698500"/>
                  </a:cubicBezTo>
                  <a:lnTo>
                    <a:pt x="246991" y="698500"/>
                  </a:lnTo>
                  <a:cubicBezTo>
                    <a:pt x="213436" y="698500"/>
                    <a:pt x="182412" y="680657"/>
                    <a:pt x="165537" y="651654"/>
                  </a:cubicBezTo>
                  <a:lnTo>
                    <a:pt x="16849" y="396096"/>
                  </a:lnTo>
                  <a:cubicBezTo>
                    <a:pt x="0" y="367138"/>
                    <a:pt x="0" y="331362"/>
                    <a:pt x="16849" y="302404"/>
                  </a:cubicBezTo>
                  <a:lnTo>
                    <a:pt x="165537" y="46846"/>
                  </a:lnTo>
                  <a:cubicBezTo>
                    <a:pt x="182412" y="17843"/>
                    <a:pt x="213436" y="0"/>
                    <a:pt x="246991" y="0"/>
                  </a:cubicBezTo>
                  <a:lnTo>
                    <a:pt x="544995" y="0"/>
                  </a:lnTo>
                  <a:cubicBezTo>
                    <a:pt x="578550" y="0"/>
                    <a:pt x="609574" y="17843"/>
                    <a:pt x="626449" y="46846"/>
                  </a:cubicBezTo>
                  <a:lnTo>
                    <a:pt x="775137" y="302404"/>
                  </a:lnTo>
                  <a:cubicBezTo>
                    <a:pt x="791986" y="331362"/>
                    <a:pt x="791986" y="367138"/>
                    <a:pt x="775137" y="396096"/>
                  </a:cubicBezTo>
                  <a:close/>
                </a:path>
              </a:pathLst>
            </a:custGeom>
            <a:gradFill rotWithShape="1">
              <a:gsLst>
                <a:gs pos="0">
                  <a:srgbClr val="3183ED">
                    <a:alpha val="100000"/>
                  </a:srgbClr>
                </a:gs>
                <a:gs pos="100000">
                  <a:srgbClr val="86E2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2494123" y="880876"/>
            <a:ext cx="4257448" cy="3777928"/>
            <a:chOff x="0" y="0"/>
            <a:chExt cx="4346359" cy="3856825"/>
          </a:xfrm>
        </p:grpSpPr>
        <p:sp>
          <p:nvSpPr>
            <p:cNvPr id="30" name="Freeform 30"/>
            <p:cNvSpPr/>
            <p:nvPr/>
          </p:nvSpPr>
          <p:spPr>
            <a:xfrm>
              <a:off x="-15494" y="0"/>
              <a:ext cx="4361815" cy="3856863"/>
            </a:xfrm>
            <a:custGeom>
              <a:avLst/>
              <a:gdLst/>
              <a:ahLst/>
              <a:cxnLst/>
              <a:rect l="l" t="t" r="r" b="b"/>
              <a:pathLst>
                <a:path w="4361815" h="3856863">
                  <a:moveTo>
                    <a:pt x="1275207" y="0"/>
                  </a:moveTo>
                  <a:cubicBezTo>
                    <a:pt x="1151509" y="0"/>
                    <a:pt x="1037336" y="65913"/>
                    <a:pt x="975487" y="173101"/>
                  </a:cubicBezTo>
                  <a:lnTo>
                    <a:pt x="61849" y="1755394"/>
                  </a:lnTo>
                  <a:cubicBezTo>
                    <a:pt x="0" y="1862455"/>
                    <a:pt x="0" y="1994408"/>
                    <a:pt x="61849" y="2101469"/>
                  </a:cubicBezTo>
                  <a:lnTo>
                    <a:pt x="975360" y="3683762"/>
                  </a:lnTo>
                  <a:cubicBezTo>
                    <a:pt x="1036701" y="3789934"/>
                    <a:pt x="1149477" y="3855720"/>
                    <a:pt x="1271905" y="3856863"/>
                  </a:cubicBezTo>
                  <a:lnTo>
                    <a:pt x="3105404" y="3856863"/>
                  </a:lnTo>
                  <a:cubicBezTo>
                    <a:pt x="3227832" y="3855720"/>
                    <a:pt x="3340608" y="3789934"/>
                    <a:pt x="3401949" y="3683762"/>
                  </a:cubicBezTo>
                  <a:lnTo>
                    <a:pt x="4315460" y="2101469"/>
                  </a:lnTo>
                  <a:cubicBezTo>
                    <a:pt x="4345940" y="2048764"/>
                    <a:pt x="4361307" y="1990090"/>
                    <a:pt x="4361815" y="1931162"/>
                  </a:cubicBezTo>
                  <a:lnTo>
                    <a:pt x="4361815" y="1925574"/>
                  </a:lnTo>
                  <a:cubicBezTo>
                    <a:pt x="4361307" y="1866773"/>
                    <a:pt x="4345940" y="1807972"/>
                    <a:pt x="4315460" y="1755267"/>
                  </a:cubicBezTo>
                  <a:lnTo>
                    <a:pt x="3401949" y="173101"/>
                  </a:lnTo>
                  <a:cubicBezTo>
                    <a:pt x="3340100" y="65913"/>
                    <a:pt x="3225927" y="0"/>
                    <a:pt x="3102229" y="0"/>
                  </a:cubicBezTo>
                  <a:close/>
                </a:path>
              </a:pathLst>
            </a:custGeom>
            <a:blipFill>
              <a:blip r:embed="rId5"/>
              <a:stretch>
                <a:fillRect l="-16595" r="-165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574907" y="3091699"/>
            <a:ext cx="6977686" cy="4574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7746"/>
              </a:lnSpc>
            </a:pPr>
            <a:r>
              <a:rPr lang="en-US" sz="16741" b="1">
                <a:solidFill>
                  <a:srgbClr val="112D4E"/>
                </a:solidFill>
                <a:latin typeface="Barlow Bold"/>
                <a:ea typeface="Barlow Bold"/>
                <a:cs typeface="Barlow Bold"/>
                <a:sym typeface="Barlow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1448</Words>
  <PresentationFormat>Custom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Poppins Bold</vt:lpstr>
      <vt:lpstr>Arial</vt:lpstr>
      <vt:lpstr>Calibri</vt:lpstr>
      <vt:lpstr>Clear Sans</vt:lpstr>
      <vt:lpstr>Clear Sans Bold</vt:lpstr>
      <vt:lpstr>Bobby Jones</vt:lpstr>
      <vt:lpstr>Barlow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terms:modified xsi:type="dcterms:W3CDTF">2025-02-23T09:30:12Z</dcterms:modified>
  <dc:identifier>DAGfAqJEn0o</dc:identifier>
</cp:coreProperties>
</file>