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7" r:id="rId5"/>
    <p:sldId id="258" r:id="rId6"/>
    <p:sldId id="259" r:id="rId7"/>
    <p:sldId id="260" r:id="rId8"/>
    <p:sldId id="263" r:id="rId9"/>
    <p:sldId id="264" r:id="rId10"/>
    <p:sldId id="261" r:id="rId11"/>
    <p:sldId id="262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4C8FC2-B4BE-4608-8609-6975E239F79B}" v="84" dt="2025-06-21T18:33:22.6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qia haidar" userId="3114e65f7566a647" providerId="LiveId" clId="{FF4C8FC2-B4BE-4608-8609-6975E239F79B}"/>
    <pc:docChg chg="undo redo custSel addSld delSld modSld sldOrd">
      <pc:chgData name="roqia haidar" userId="3114e65f7566a647" providerId="LiveId" clId="{FF4C8FC2-B4BE-4608-8609-6975E239F79B}" dt="2025-06-30T17:12:15.814" v="545" actId="313"/>
      <pc:docMkLst>
        <pc:docMk/>
      </pc:docMkLst>
      <pc:sldChg chg="addSp delSp modSp mod">
        <pc:chgData name="roqia haidar" userId="3114e65f7566a647" providerId="LiveId" clId="{FF4C8FC2-B4BE-4608-8609-6975E239F79B}" dt="2025-06-21T18:20:17.927" v="434" actId="11"/>
        <pc:sldMkLst>
          <pc:docMk/>
          <pc:sldMk cId="1109262537" sldId="257"/>
        </pc:sldMkLst>
        <pc:spChg chg="mod">
          <ac:chgData name="roqia haidar" userId="3114e65f7566a647" providerId="LiveId" clId="{FF4C8FC2-B4BE-4608-8609-6975E239F79B}" dt="2025-06-21T18:20:17.927" v="434" actId="11"/>
          <ac:spMkLst>
            <pc:docMk/>
            <pc:sldMk cId="1109262537" sldId="257"/>
            <ac:spMk id="2" creationId="{3297DFDF-D0B1-D562-739D-DA19E5E11F03}"/>
          </ac:spMkLst>
        </pc:spChg>
        <pc:spChg chg="add del">
          <ac:chgData name="roqia haidar" userId="3114e65f7566a647" providerId="LiveId" clId="{FF4C8FC2-B4BE-4608-8609-6975E239F79B}" dt="2025-06-21T18:13:56.431" v="373" actId="26606"/>
          <ac:spMkLst>
            <pc:docMk/>
            <pc:sldMk cId="1109262537" sldId="257"/>
            <ac:spMk id="42" creationId="{F13C74B1-5B17-4795-BED0-7140497B445A}"/>
          </ac:spMkLst>
        </pc:spChg>
        <pc:spChg chg="add del">
          <ac:chgData name="roqia haidar" userId="3114e65f7566a647" providerId="LiveId" clId="{FF4C8FC2-B4BE-4608-8609-6975E239F79B}" dt="2025-06-21T18:13:56.431" v="373" actId="26606"/>
          <ac:spMkLst>
            <pc:docMk/>
            <pc:sldMk cId="1109262537" sldId="257"/>
            <ac:spMk id="43" creationId="{D4974D33-8DC5-464E-8C6D-BE58F0669C17}"/>
          </ac:spMkLst>
        </pc:spChg>
        <pc:spChg chg="add mod">
          <ac:chgData name="roqia haidar" userId="3114e65f7566a647" providerId="LiveId" clId="{FF4C8FC2-B4BE-4608-8609-6975E239F79B}" dt="2025-06-21T18:13:56.431" v="373" actId="26606"/>
          <ac:spMkLst>
            <pc:docMk/>
            <pc:sldMk cId="1109262537" sldId="257"/>
            <ac:spMk id="44" creationId="{58FAE042-81CC-7994-6AAD-B3B2C1196168}"/>
          </ac:spMkLst>
        </pc:spChg>
        <pc:picChg chg="mod">
          <ac:chgData name="roqia haidar" userId="3114e65f7566a647" providerId="LiveId" clId="{FF4C8FC2-B4BE-4608-8609-6975E239F79B}" dt="2025-06-21T18:13:56.431" v="373" actId="26606"/>
          <ac:picMkLst>
            <pc:docMk/>
            <pc:sldMk cId="1109262537" sldId="257"/>
            <ac:picMk id="5" creationId="{82DA854C-9C69-BC6D-E2BD-EC0F2E3237A2}"/>
          </ac:picMkLst>
        </pc:picChg>
      </pc:sldChg>
      <pc:sldChg chg="modSp mod">
        <pc:chgData name="roqia haidar" userId="3114e65f7566a647" providerId="LiveId" clId="{FF4C8FC2-B4BE-4608-8609-6975E239F79B}" dt="2025-06-21T18:21:05.468" v="443" actId="20577"/>
        <pc:sldMkLst>
          <pc:docMk/>
          <pc:sldMk cId="1674676118" sldId="258"/>
        </pc:sldMkLst>
        <pc:spChg chg="mod">
          <ac:chgData name="roqia haidar" userId="3114e65f7566a647" providerId="LiveId" clId="{FF4C8FC2-B4BE-4608-8609-6975E239F79B}" dt="2025-06-21T18:21:05.468" v="443" actId="20577"/>
          <ac:spMkLst>
            <pc:docMk/>
            <pc:sldMk cId="1674676118" sldId="258"/>
            <ac:spMk id="2" creationId="{991A8F4E-70A9-3AA8-E611-5D2CD803AA99}"/>
          </ac:spMkLst>
        </pc:spChg>
      </pc:sldChg>
      <pc:sldChg chg="modSp mod">
        <pc:chgData name="roqia haidar" userId="3114e65f7566a647" providerId="LiveId" clId="{FF4C8FC2-B4BE-4608-8609-6975E239F79B}" dt="2025-06-21T18:21:16.986" v="446" actId="20577"/>
        <pc:sldMkLst>
          <pc:docMk/>
          <pc:sldMk cId="3777996652" sldId="259"/>
        </pc:sldMkLst>
        <pc:spChg chg="mod">
          <ac:chgData name="roqia haidar" userId="3114e65f7566a647" providerId="LiveId" clId="{FF4C8FC2-B4BE-4608-8609-6975E239F79B}" dt="2025-06-21T18:21:16.986" v="446" actId="20577"/>
          <ac:spMkLst>
            <pc:docMk/>
            <pc:sldMk cId="3777996652" sldId="259"/>
            <ac:spMk id="2" creationId="{D7EF82B9-CC72-54C2-F751-D039EF9A50AB}"/>
          </ac:spMkLst>
        </pc:spChg>
      </pc:sldChg>
      <pc:sldChg chg="modSp mod">
        <pc:chgData name="roqia haidar" userId="3114e65f7566a647" providerId="LiveId" clId="{FF4C8FC2-B4BE-4608-8609-6975E239F79B}" dt="2025-06-21T18:21:23.598" v="448" actId="20577"/>
        <pc:sldMkLst>
          <pc:docMk/>
          <pc:sldMk cId="725941522" sldId="260"/>
        </pc:sldMkLst>
        <pc:spChg chg="mod">
          <ac:chgData name="roqia haidar" userId="3114e65f7566a647" providerId="LiveId" clId="{FF4C8FC2-B4BE-4608-8609-6975E239F79B}" dt="2025-06-21T18:21:23.598" v="448" actId="20577"/>
          <ac:spMkLst>
            <pc:docMk/>
            <pc:sldMk cId="725941522" sldId="260"/>
            <ac:spMk id="2" creationId="{228BECEF-59F5-B5D9-294E-7745C9D7AE7C}"/>
          </ac:spMkLst>
        </pc:spChg>
      </pc:sldChg>
      <pc:sldChg chg="modSp mod">
        <pc:chgData name="roqia haidar" userId="3114e65f7566a647" providerId="LiveId" clId="{FF4C8FC2-B4BE-4608-8609-6975E239F79B}" dt="2025-06-21T18:22:27.027" v="464" actId="20577"/>
        <pc:sldMkLst>
          <pc:docMk/>
          <pc:sldMk cId="432008369" sldId="261"/>
        </pc:sldMkLst>
        <pc:spChg chg="mod">
          <ac:chgData name="roqia haidar" userId="3114e65f7566a647" providerId="LiveId" clId="{FF4C8FC2-B4BE-4608-8609-6975E239F79B}" dt="2025-06-21T18:22:27.027" v="464" actId="20577"/>
          <ac:spMkLst>
            <pc:docMk/>
            <pc:sldMk cId="432008369" sldId="261"/>
            <ac:spMk id="2" creationId="{6579021F-FE1D-74DD-5EDB-5CAE2B562DFA}"/>
          </ac:spMkLst>
        </pc:spChg>
      </pc:sldChg>
      <pc:sldChg chg="modSp mod">
        <pc:chgData name="roqia haidar" userId="3114e65f7566a647" providerId="LiveId" clId="{FF4C8FC2-B4BE-4608-8609-6975E239F79B}" dt="2025-06-21T18:22:32.462" v="466" actId="20577"/>
        <pc:sldMkLst>
          <pc:docMk/>
          <pc:sldMk cId="457854392" sldId="262"/>
        </pc:sldMkLst>
        <pc:spChg chg="mod">
          <ac:chgData name="roqia haidar" userId="3114e65f7566a647" providerId="LiveId" clId="{FF4C8FC2-B4BE-4608-8609-6975E239F79B}" dt="2025-06-21T18:22:32.462" v="466" actId="20577"/>
          <ac:spMkLst>
            <pc:docMk/>
            <pc:sldMk cId="457854392" sldId="262"/>
            <ac:spMk id="2" creationId="{09512297-C432-6350-484B-C4D89F9ED99A}"/>
          </ac:spMkLst>
        </pc:spChg>
      </pc:sldChg>
      <pc:sldChg chg="modSp mod">
        <pc:chgData name="roqia haidar" userId="3114e65f7566a647" providerId="LiveId" clId="{FF4C8FC2-B4BE-4608-8609-6975E239F79B}" dt="2025-06-21T18:25:44.028" v="480" actId="20577"/>
        <pc:sldMkLst>
          <pc:docMk/>
          <pc:sldMk cId="1278268847" sldId="263"/>
        </pc:sldMkLst>
        <pc:spChg chg="mod">
          <ac:chgData name="roqia haidar" userId="3114e65f7566a647" providerId="LiveId" clId="{FF4C8FC2-B4BE-4608-8609-6975E239F79B}" dt="2025-06-21T18:25:44.028" v="480" actId="20577"/>
          <ac:spMkLst>
            <pc:docMk/>
            <pc:sldMk cId="1278268847" sldId="263"/>
            <ac:spMk id="3" creationId="{B1D910B8-8885-9981-1F2F-69063A72BABA}"/>
          </ac:spMkLst>
        </pc:spChg>
      </pc:sldChg>
      <pc:sldChg chg="modSp mod">
        <pc:chgData name="roqia haidar" userId="3114e65f7566a647" providerId="LiveId" clId="{FF4C8FC2-B4BE-4608-8609-6975E239F79B}" dt="2025-06-21T18:22:19.899" v="462" actId="20577"/>
        <pc:sldMkLst>
          <pc:docMk/>
          <pc:sldMk cId="518033997" sldId="264"/>
        </pc:sldMkLst>
        <pc:spChg chg="mod">
          <ac:chgData name="roqia haidar" userId="3114e65f7566a647" providerId="LiveId" clId="{FF4C8FC2-B4BE-4608-8609-6975E239F79B}" dt="2025-06-21T18:22:19.899" v="462" actId="20577"/>
          <ac:spMkLst>
            <pc:docMk/>
            <pc:sldMk cId="518033997" sldId="264"/>
            <ac:spMk id="3" creationId="{689DAEF1-1470-4750-BDC7-E87952743E5B}"/>
          </ac:spMkLst>
        </pc:spChg>
      </pc:sldChg>
      <pc:sldChg chg="addSp delSp modSp del mod">
        <pc:chgData name="roqia haidar" userId="3114e65f7566a647" providerId="LiveId" clId="{FF4C8FC2-B4BE-4608-8609-6975E239F79B}" dt="2025-06-21T18:17:19.935" v="406" actId="47"/>
        <pc:sldMkLst>
          <pc:docMk/>
          <pc:sldMk cId="3480233827" sldId="265"/>
        </pc:sldMkLst>
      </pc:sldChg>
      <pc:sldChg chg="addSp delSp modSp del mod setBg">
        <pc:chgData name="roqia haidar" userId="3114e65f7566a647" providerId="LiveId" clId="{FF4C8FC2-B4BE-4608-8609-6975E239F79B}" dt="2025-06-21T17:50:02.345" v="252" actId="47"/>
        <pc:sldMkLst>
          <pc:docMk/>
          <pc:sldMk cId="3059387412" sldId="266"/>
        </pc:sldMkLst>
      </pc:sldChg>
      <pc:sldChg chg="addSp delSp modSp new del mod setBg">
        <pc:chgData name="roqia haidar" userId="3114e65f7566a647" providerId="LiveId" clId="{FF4C8FC2-B4BE-4608-8609-6975E239F79B}" dt="2025-06-21T17:35:30.983" v="162" actId="47"/>
        <pc:sldMkLst>
          <pc:docMk/>
          <pc:sldMk cId="3002807372" sldId="267"/>
        </pc:sldMkLst>
      </pc:sldChg>
      <pc:sldChg chg="addSp delSp modSp new del mod ord setBg">
        <pc:chgData name="roqia haidar" userId="3114e65f7566a647" providerId="LiveId" clId="{FF4C8FC2-B4BE-4608-8609-6975E239F79B}" dt="2025-06-21T17:30:43.963" v="141" actId="47"/>
        <pc:sldMkLst>
          <pc:docMk/>
          <pc:sldMk cId="3476749434" sldId="267"/>
        </pc:sldMkLst>
      </pc:sldChg>
      <pc:sldChg chg="addSp delSp modSp new mod setBg">
        <pc:chgData name="roqia haidar" userId="3114e65f7566a647" providerId="LiveId" clId="{FF4C8FC2-B4BE-4608-8609-6975E239F79B}" dt="2025-06-21T18:35:17.551" v="536" actId="255"/>
        <pc:sldMkLst>
          <pc:docMk/>
          <pc:sldMk cId="4133387188" sldId="267"/>
        </pc:sldMkLst>
        <pc:spChg chg="mod">
          <ac:chgData name="roqia haidar" userId="3114e65f7566a647" providerId="LiveId" clId="{FF4C8FC2-B4BE-4608-8609-6975E239F79B}" dt="2025-06-21T18:35:17.551" v="536" actId="255"/>
          <ac:spMkLst>
            <pc:docMk/>
            <pc:sldMk cId="4133387188" sldId="267"/>
            <ac:spMk id="3" creationId="{6A23CF92-5296-70B5-328E-CFCCFE029845}"/>
          </ac:spMkLst>
        </pc:spChg>
        <pc:spChg chg="add">
          <ac:chgData name="roqia haidar" userId="3114e65f7566a647" providerId="LiveId" clId="{FF4C8FC2-B4BE-4608-8609-6975E239F79B}" dt="2025-06-21T17:42:58.525" v="194" actId="26606"/>
          <ac:spMkLst>
            <pc:docMk/>
            <pc:sldMk cId="4133387188" sldId="267"/>
            <ac:spMk id="3079" creationId="{4F7EBAE4-9945-4473-9E34-B2C66EA0F03D}"/>
          </ac:spMkLst>
        </pc:spChg>
        <pc:spChg chg="add">
          <ac:chgData name="roqia haidar" userId="3114e65f7566a647" providerId="LiveId" clId="{FF4C8FC2-B4BE-4608-8609-6975E239F79B}" dt="2025-06-21T17:42:58.525" v="194" actId="26606"/>
          <ac:spMkLst>
            <pc:docMk/>
            <pc:sldMk cId="4133387188" sldId="267"/>
            <ac:spMk id="3081" creationId="{70BEB1E7-2F88-40BC-B73D-42E5B6F80BFC}"/>
          </ac:spMkLst>
        </pc:spChg>
        <pc:spChg chg="add">
          <ac:chgData name="roqia haidar" userId="3114e65f7566a647" providerId="LiveId" clId="{FF4C8FC2-B4BE-4608-8609-6975E239F79B}" dt="2025-06-21T17:42:58.525" v="194" actId="26606"/>
          <ac:spMkLst>
            <pc:docMk/>
            <pc:sldMk cId="4133387188" sldId="267"/>
            <ac:spMk id="3083" creationId="{A7B99495-F43F-4D80-A44F-2CB4764EB90B}"/>
          </ac:spMkLst>
        </pc:spChg>
        <pc:picChg chg="add mod">
          <ac:chgData name="roqia haidar" userId="3114e65f7566a647" providerId="LiveId" clId="{FF4C8FC2-B4BE-4608-8609-6975E239F79B}" dt="2025-06-21T17:43:12.142" v="197" actId="14100"/>
          <ac:picMkLst>
            <pc:docMk/>
            <pc:sldMk cId="4133387188" sldId="267"/>
            <ac:picMk id="3074" creationId="{9C2AB45E-670F-C59B-0A68-042C30B84FA0}"/>
          </ac:picMkLst>
        </pc:picChg>
      </pc:sldChg>
      <pc:sldChg chg="addSp delSp modSp new mod setBg">
        <pc:chgData name="roqia haidar" userId="3114e65f7566a647" providerId="LiveId" clId="{FF4C8FC2-B4BE-4608-8609-6975E239F79B}" dt="2025-06-21T19:17:36.409" v="544" actId="313"/>
        <pc:sldMkLst>
          <pc:docMk/>
          <pc:sldMk cId="1381777458" sldId="268"/>
        </pc:sldMkLst>
        <pc:spChg chg="mod">
          <ac:chgData name="roqia haidar" userId="3114e65f7566a647" providerId="LiveId" clId="{FF4C8FC2-B4BE-4608-8609-6975E239F79B}" dt="2025-06-21T18:11:23.429" v="357" actId="113"/>
          <ac:spMkLst>
            <pc:docMk/>
            <pc:sldMk cId="1381777458" sldId="268"/>
            <ac:spMk id="2" creationId="{12810EF7-4287-3D0B-5AFC-195D6163BE04}"/>
          </ac:spMkLst>
        </pc:spChg>
        <pc:spChg chg="add del mod">
          <ac:chgData name="roqia haidar" userId="3114e65f7566a647" providerId="LiveId" clId="{FF4C8FC2-B4BE-4608-8609-6975E239F79B}" dt="2025-06-21T19:17:36.409" v="544" actId="313"/>
          <ac:spMkLst>
            <pc:docMk/>
            <pc:sldMk cId="1381777458" sldId="268"/>
            <ac:spMk id="3" creationId="{517FDC4D-3982-B136-3CDC-ED2C1FC85482}"/>
          </ac:spMkLst>
        </pc:spChg>
        <pc:spChg chg="add del">
          <ac:chgData name="roqia haidar" userId="3114e65f7566a647" providerId="LiveId" clId="{FF4C8FC2-B4BE-4608-8609-6975E239F79B}" dt="2025-06-21T18:01:18.096" v="315" actId="26606"/>
          <ac:spMkLst>
            <pc:docMk/>
            <pc:sldMk cId="1381777458" sldId="268"/>
            <ac:spMk id="8" creationId="{100EDD19-6802-4EC3-95CE-CFFAB042CFD6}"/>
          </ac:spMkLst>
        </pc:spChg>
        <pc:spChg chg="add del">
          <ac:chgData name="roqia haidar" userId="3114e65f7566a647" providerId="LiveId" clId="{FF4C8FC2-B4BE-4608-8609-6975E239F79B}" dt="2025-06-21T18:01:18.096" v="315" actId="26606"/>
          <ac:spMkLst>
            <pc:docMk/>
            <pc:sldMk cId="1381777458" sldId="268"/>
            <ac:spMk id="10" creationId="{DB17E863-922E-4C26-BD64-E8FD41D28661}"/>
          </ac:spMkLst>
        </pc:spChg>
      </pc:sldChg>
      <pc:sldChg chg="addSp delSp modSp new del mod setBg">
        <pc:chgData name="roqia haidar" userId="3114e65f7566a647" providerId="LiveId" clId="{FF4C8FC2-B4BE-4608-8609-6975E239F79B}" dt="2025-06-21T17:59:11.740" v="301" actId="47"/>
        <pc:sldMkLst>
          <pc:docMk/>
          <pc:sldMk cId="3318141173" sldId="268"/>
        </pc:sldMkLst>
      </pc:sldChg>
      <pc:sldChg chg="new del">
        <pc:chgData name="roqia haidar" userId="3114e65f7566a647" providerId="LiveId" clId="{FF4C8FC2-B4BE-4608-8609-6975E239F79B}" dt="2025-06-21T18:06:04.253" v="342" actId="680"/>
        <pc:sldMkLst>
          <pc:docMk/>
          <pc:sldMk cId="3314253592" sldId="269"/>
        </pc:sldMkLst>
      </pc:sldChg>
      <pc:sldChg chg="addSp delSp modSp new del mod setBg">
        <pc:chgData name="roqia haidar" userId="3114e65f7566a647" providerId="LiveId" clId="{FF4C8FC2-B4BE-4608-8609-6975E239F79B}" dt="2025-06-21T18:33:26.607" v="530" actId="47"/>
        <pc:sldMkLst>
          <pc:docMk/>
          <pc:sldMk cId="4292438276" sldId="269"/>
        </pc:sldMkLst>
      </pc:sldChg>
      <pc:sldChg chg="addSp delSp modSp new mod setBg">
        <pc:chgData name="roqia haidar" userId="3114e65f7566a647" providerId="LiveId" clId="{FF4C8FC2-B4BE-4608-8609-6975E239F79B}" dt="2025-06-30T17:12:15.814" v="545" actId="313"/>
        <pc:sldMkLst>
          <pc:docMk/>
          <pc:sldMk cId="3210669591" sldId="270"/>
        </pc:sldMkLst>
        <pc:spChg chg="mod">
          <ac:chgData name="roqia haidar" userId="3114e65f7566a647" providerId="LiveId" clId="{FF4C8FC2-B4BE-4608-8609-6975E239F79B}" dt="2025-06-30T17:12:15.814" v="545" actId="313"/>
          <ac:spMkLst>
            <pc:docMk/>
            <pc:sldMk cId="3210669591" sldId="270"/>
            <ac:spMk id="2" creationId="{7970EC2D-2F6B-C7E8-2018-D6CA93DFC89F}"/>
          </ac:spMkLst>
        </pc:spChg>
        <pc:spChg chg="add mod">
          <ac:chgData name="roqia haidar" userId="3114e65f7566a647" providerId="LiveId" clId="{FF4C8FC2-B4BE-4608-8609-6975E239F79B}" dt="2025-06-21T19:11:39.797" v="539" actId="20577"/>
          <ac:spMkLst>
            <pc:docMk/>
            <pc:sldMk cId="3210669591" sldId="270"/>
            <ac:spMk id="4" creationId="{CB64B1BB-1317-1F0E-62C7-9CBD32046CDD}"/>
          </ac:spMkLst>
        </pc:spChg>
        <pc:spChg chg="add">
          <ac:chgData name="roqia haidar" userId="3114e65f7566a647" providerId="LiveId" clId="{FF4C8FC2-B4BE-4608-8609-6975E239F79B}" dt="2025-06-21T18:32:46.633" v="523" actId="26606"/>
          <ac:spMkLst>
            <pc:docMk/>
            <pc:sldMk cId="3210669591" sldId="270"/>
            <ac:spMk id="9" creationId="{100EDD19-6802-4EC3-95CE-CFFAB042CFD6}"/>
          </ac:spMkLst>
        </pc:spChg>
        <pc:spChg chg="add">
          <ac:chgData name="roqia haidar" userId="3114e65f7566a647" providerId="LiveId" clId="{FF4C8FC2-B4BE-4608-8609-6975E239F79B}" dt="2025-06-21T18:32:46.633" v="523" actId="26606"/>
          <ac:spMkLst>
            <pc:docMk/>
            <pc:sldMk cId="3210669591" sldId="270"/>
            <ac:spMk id="11" creationId="{DB17E863-922E-4C26-BD64-E8FD41D28661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19E113-E38D-4534-9AC2-35B7AEB2A5D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64A16C3D-1114-44AD-ACC7-6BA84D4996E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Groups: </a:t>
          </a:r>
          <a:r>
            <a:rPr lang="en-GB"/>
            <a:t>people working alone on similar tasks, with little connection (Asana Blog, 2025).</a:t>
          </a:r>
          <a:endParaRPr lang="en-US"/>
        </a:p>
      </dgm:t>
    </dgm:pt>
    <dgm:pt modelId="{2404C7C0-0E69-48A5-89AD-9999D584B005}" type="parTrans" cxnId="{B18AD77B-2F35-4DE0-8893-5B037AFF5DC8}">
      <dgm:prSet/>
      <dgm:spPr/>
      <dgm:t>
        <a:bodyPr/>
        <a:lstStyle/>
        <a:p>
          <a:endParaRPr lang="en-US"/>
        </a:p>
      </dgm:t>
    </dgm:pt>
    <dgm:pt modelId="{A9C92B0D-8A0A-4BBE-924F-D9A4FDDAAB88}" type="sibTrans" cxnId="{B18AD77B-2F35-4DE0-8893-5B037AFF5DC8}">
      <dgm:prSet/>
      <dgm:spPr/>
      <dgm:t>
        <a:bodyPr/>
        <a:lstStyle/>
        <a:p>
          <a:endParaRPr lang="en-US"/>
        </a:p>
      </dgm:t>
    </dgm:pt>
    <dgm:pt modelId="{B1A8FCA9-E70C-449C-B84B-7493265591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Teams</a:t>
          </a:r>
          <a:r>
            <a:rPr lang="en-GB"/>
            <a:t>: work closely together, share the work, and depend on each other to succeed.</a:t>
          </a:r>
          <a:endParaRPr lang="en-US"/>
        </a:p>
      </dgm:t>
    </dgm:pt>
    <dgm:pt modelId="{E4FAE7AC-FFD1-4ED8-8BCF-9D7927C6052F}" type="parTrans" cxnId="{17B63296-C6FC-4C5F-BCE4-5925DFBC51CC}">
      <dgm:prSet/>
      <dgm:spPr/>
      <dgm:t>
        <a:bodyPr/>
        <a:lstStyle/>
        <a:p>
          <a:endParaRPr lang="en-US"/>
        </a:p>
      </dgm:t>
    </dgm:pt>
    <dgm:pt modelId="{3F11D69F-56AB-47BD-89EA-87B37D4B6517}" type="sibTrans" cxnId="{17B63296-C6FC-4C5F-BCE4-5925DFBC51CC}">
      <dgm:prSet/>
      <dgm:spPr/>
      <dgm:t>
        <a:bodyPr/>
        <a:lstStyle/>
        <a:p>
          <a:endParaRPr lang="en-US"/>
        </a:p>
      </dgm:t>
    </dgm:pt>
    <dgm:pt modelId="{62D1A6C1-A86B-4C02-908C-9A671D88C128}" type="pres">
      <dgm:prSet presAssocID="{A019E113-E38D-4534-9AC2-35B7AEB2A5D3}" presName="root" presStyleCnt="0">
        <dgm:presLayoutVars>
          <dgm:dir/>
          <dgm:resizeHandles val="exact"/>
        </dgm:presLayoutVars>
      </dgm:prSet>
      <dgm:spPr/>
    </dgm:pt>
    <dgm:pt modelId="{F5A28B29-3660-4024-AADD-20C4E8897F40}" type="pres">
      <dgm:prSet presAssocID="{64A16C3D-1114-44AD-ACC7-6BA84D4996E6}" presName="compNode" presStyleCnt="0"/>
      <dgm:spPr/>
    </dgm:pt>
    <dgm:pt modelId="{967B7085-323E-4A0E-95F8-177567D11DD5}" type="pres">
      <dgm:prSet presAssocID="{64A16C3D-1114-44AD-ACC7-6BA84D4996E6}" presName="bgRect" presStyleLbl="bgShp" presStyleIdx="0" presStyleCnt="2"/>
      <dgm:spPr/>
    </dgm:pt>
    <dgm:pt modelId="{6B05C2AF-C60F-4D90-886F-9EB7B5B4CC1A}" type="pres">
      <dgm:prSet presAssocID="{64A16C3D-1114-44AD-ACC7-6BA84D4996E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6E5009B8-8689-4705-B93F-732EFF8EAD9E}" type="pres">
      <dgm:prSet presAssocID="{64A16C3D-1114-44AD-ACC7-6BA84D4996E6}" presName="spaceRect" presStyleCnt="0"/>
      <dgm:spPr/>
    </dgm:pt>
    <dgm:pt modelId="{778E7DBC-3ACA-4279-82B4-40B4078115C0}" type="pres">
      <dgm:prSet presAssocID="{64A16C3D-1114-44AD-ACC7-6BA84D4996E6}" presName="parTx" presStyleLbl="revTx" presStyleIdx="0" presStyleCnt="2">
        <dgm:presLayoutVars>
          <dgm:chMax val="0"/>
          <dgm:chPref val="0"/>
        </dgm:presLayoutVars>
      </dgm:prSet>
      <dgm:spPr/>
    </dgm:pt>
    <dgm:pt modelId="{21F1A6EC-D629-48C6-9BEE-DFC3C2023AC3}" type="pres">
      <dgm:prSet presAssocID="{A9C92B0D-8A0A-4BBE-924F-D9A4FDDAAB88}" presName="sibTrans" presStyleCnt="0"/>
      <dgm:spPr/>
    </dgm:pt>
    <dgm:pt modelId="{31D3A7D9-C4E8-481B-A4CA-70D9B81D9387}" type="pres">
      <dgm:prSet presAssocID="{B1A8FCA9-E70C-449C-B84B-7493265591E4}" presName="compNode" presStyleCnt="0"/>
      <dgm:spPr/>
    </dgm:pt>
    <dgm:pt modelId="{1CF68920-C882-44E4-9794-94113F0D3301}" type="pres">
      <dgm:prSet presAssocID="{B1A8FCA9-E70C-449C-B84B-7493265591E4}" presName="bgRect" presStyleLbl="bgShp" presStyleIdx="1" presStyleCnt="2"/>
      <dgm:spPr/>
    </dgm:pt>
    <dgm:pt modelId="{4D75E3C3-3D0B-4B6F-A079-038B32FC06B4}" type="pres">
      <dgm:prSet presAssocID="{B1A8FCA9-E70C-449C-B84B-7493265591E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D5E8B796-08FF-4B17-9550-E5427352E133}" type="pres">
      <dgm:prSet presAssocID="{B1A8FCA9-E70C-449C-B84B-7493265591E4}" presName="spaceRect" presStyleCnt="0"/>
      <dgm:spPr/>
    </dgm:pt>
    <dgm:pt modelId="{72B0FD1A-E4DC-4744-B6A2-79A1A355EE8E}" type="pres">
      <dgm:prSet presAssocID="{B1A8FCA9-E70C-449C-B84B-7493265591E4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298D75F-4A6C-422B-BA03-91B548425F51}" type="presOf" srcId="{64A16C3D-1114-44AD-ACC7-6BA84D4996E6}" destId="{778E7DBC-3ACA-4279-82B4-40B4078115C0}" srcOrd="0" destOrd="0" presId="urn:microsoft.com/office/officeart/2018/2/layout/IconVerticalSolidList"/>
    <dgm:cxn modelId="{EA1FB550-DC48-4A1C-8038-9056338B104F}" type="presOf" srcId="{B1A8FCA9-E70C-449C-B84B-7493265591E4}" destId="{72B0FD1A-E4DC-4744-B6A2-79A1A355EE8E}" srcOrd="0" destOrd="0" presId="urn:microsoft.com/office/officeart/2018/2/layout/IconVerticalSolidList"/>
    <dgm:cxn modelId="{B18AD77B-2F35-4DE0-8893-5B037AFF5DC8}" srcId="{A019E113-E38D-4534-9AC2-35B7AEB2A5D3}" destId="{64A16C3D-1114-44AD-ACC7-6BA84D4996E6}" srcOrd="0" destOrd="0" parTransId="{2404C7C0-0E69-48A5-89AD-9999D584B005}" sibTransId="{A9C92B0D-8A0A-4BBE-924F-D9A4FDDAAB88}"/>
    <dgm:cxn modelId="{17B63296-C6FC-4C5F-BCE4-5925DFBC51CC}" srcId="{A019E113-E38D-4534-9AC2-35B7AEB2A5D3}" destId="{B1A8FCA9-E70C-449C-B84B-7493265591E4}" srcOrd="1" destOrd="0" parTransId="{E4FAE7AC-FFD1-4ED8-8BCF-9D7927C6052F}" sibTransId="{3F11D69F-56AB-47BD-89EA-87B37D4B6517}"/>
    <dgm:cxn modelId="{62C47397-320C-46E3-93A1-063C9F2FD7DB}" type="presOf" srcId="{A019E113-E38D-4534-9AC2-35B7AEB2A5D3}" destId="{62D1A6C1-A86B-4C02-908C-9A671D88C128}" srcOrd="0" destOrd="0" presId="urn:microsoft.com/office/officeart/2018/2/layout/IconVerticalSolidList"/>
    <dgm:cxn modelId="{C53E0045-DE84-4720-8ACD-5F6F97B7C805}" type="presParOf" srcId="{62D1A6C1-A86B-4C02-908C-9A671D88C128}" destId="{F5A28B29-3660-4024-AADD-20C4E8897F40}" srcOrd="0" destOrd="0" presId="urn:microsoft.com/office/officeart/2018/2/layout/IconVerticalSolidList"/>
    <dgm:cxn modelId="{1638A557-326E-4C55-843C-70AE32647C9F}" type="presParOf" srcId="{F5A28B29-3660-4024-AADD-20C4E8897F40}" destId="{967B7085-323E-4A0E-95F8-177567D11DD5}" srcOrd="0" destOrd="0" presId="urn:microsoft.com/office/officeart/2018/2/layout/IconVerticalSolidList"/>
    <dgm:cxn modelId="{C7B126C0-D71D-42CC-B8F2-67E4F20FF509}" type="presParOf" srcId="{F5A28B29-3660-4024-AADD-20C4E8897F40}" destId="{6B05C2AF-C60F-4D90-886F-9EB7B5B4CC1A}" srcOrd="1" destOrd="0" presId="urn:microsoft.com/office/officeart/2018/2/layout/IconVerticalSolidList"/>
    <dgm:cxn modelId="{0CA3AB5D-B7F9-4F87-AF7F-159CA05AB2AF}" type="presParOf" srcId="{F5A28B29-3660-4024-AADD-20C4E8897F40}" destId="{6E5009B8-8689-4705-B93F-732EFF8EAD9E}" srcOrd="2" destOrd="0" presId="urn:microsoft.com/office/officeart/2018/2/layout/IconVerticalSolidList"/>
    <dgm:cxn modelId="{98CCC588-406F-4681-9774-B8FEAC5C7140}" type="presParOf" srcId="{F5A28B29-3660-4024-AADD-20C4E8897F40}" destId="{778E7DBC-3ACA-4279-82B4-40B4078115C0}" srcOrd="3" destOrd="0" presId="urn:microsoft.com/office/officeart/2018/2/layout/IconVerticalSolidList"/>
    <dgm:cxn modelId="{3A136029-E500-41B2-B8BB-3922E400AB3D}" type="presParOf" srcId="{62D1A6C1-A86B-4C02-908C-9A671D88C128}" destId="{21F1A6EC-D629-48C6-9BEE-DFC3C2023AC3}" srcOrd="1" destOrd="0" presId="urn:microsoft.com/office/officeart/2018/2/layout/IconVerticalSolidList"/>
    <dgm:cxn modelId="{9E6F3F49-AB62-40F8-96BC-BF63DE696E22}" type="presParOf" srcId="{62D1A6C1-A86B-4C02-908C-9A671D88C128}" destId="{31D3A7D9-C4E8-481B-A4CA-70D9B81D9387}" srcOrd="2" destOrd="0" presId="urn:microsoft.com/office/officeart/2018/2/layout/IconVerticalSolidList"/>
    <dgm:cxn modelId="{A8C67E43-D8C8-418E-BBCB-2F48565C7503}" type="presParOf" srcId="{31D3A7D9-C4E8-481B-A4CA-70D9B81D9387}" destId="{1CF68920-C882-44E4-9794-94113F0D3301}" srcOrd="0" destOrd="0" presId="urn:microsoft.com/office/officeart/2018/2/layout/IconVerticalSolidList"/>
    <dgm:cxn modelId="{D086A30D-9227-405C-9201-F17D4A53591D}" type="presParOf" srcId="{31D3A7D9-C4E8-481B-A4CA-70D9B81D9387}" destId="{4D75E3C3-3D0B-4B6F-A079-038B32FC06B4}" srcOrd="1" destOrd="0" presId="urn:microsoft.com/office/officeart/2018/2/layout/IconVerticalSolidList"/>
    <dgm:cxn modelId="{46FE653D-7925-4758-B688-860261A3D244}" type="presParOf" srcId="{31D3A7D9-C4E8-481B-A4CA-70D9B81D9387}" destId="{D5E8B796-08FF-4B17-9550-E5427352E133}" srcOrd="2" destOrd="0" presId="urn:microsoft.com/office/officeart/2018/2/layout/IconVerticalSolidList"/>
    <dgm:cxn modelId="{EEFFDC7A-C17A-455D-BD96-8A7B75E1BB9C}" type="presParOf" srcId="{31D3A7D9-C4E8-481B-A4CA-70D9B81D9387}" destId="{72B0FD1A-E4DC-4744-B6A2-79A1A355EE8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083D52-22E0-4E70-AD4B-444EDCB0341D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B40CC370-BE42-411A-B9B5-AFB973586CA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Teamwork is more than just a group of people (Perry, 2022).</a:t>
          </a:r>
          <a:endParaRPr lang="en-US" dirty="0"/>
        </a:p>
      </dgm:t>
    </dgm:pt>
    <dgm:pt modelId="{C7F0BA7B-1110-46C1-9C01-BE46A97508AC}" type="parTrans" cxnId="{59C2B60A-7C3B-4928-801B-20A14205EAC0}">
      <dgm:prSet/>
      <dgm:spPr/>
      <dgm:t>
        <a:bodyPr/>
        <a:lstStyle/>
        <a:p>
          <a:endParaRPr lang="en-US"/>
        </a:p>
      </dgm:t>
    </dgm:pt>
    <dgm:pt modelId="{70CE34A3-4857-4BF2-8564-54976CE728C4}" type="sibTrans" cxnId="{59C2B60A-7C3B-4928-801B-20A14205EAC0}">
      <dgm:prSet/>
      <dgm:spPr/>
      <dgm:t>
        <a:bodyPr/>
        <a:lstStyle/>
        <a:p>
          <a:endParaRPr lang="en-US"/>
        </a:p>
      </dgm:t>
    </dgm:pt>
    <dgm:pt modelId="{BEE17D5A-CBF8-43AB-AF23-FEDEA7052EB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Good teams have clear goals, motivation, good communication, and strong leaders.</a:t>
          </a:r>
          <a:endParaRPr lang="en-US"/>
        </a:p>
      </dgm:t>
    </dgm:pt>
    <dgm:pt modelId="{3F31C95C-7212-4812-8972-6E40E0689A84}" type="parTrans" cxnId="{BAACF74D-FA54-4898-AFC4-CC920966C479}">
      <dgm:prSet/>
      <dgm:spPr/>
      <dgm:t>
        <a:bodyPr/>
        <a:lstStyle/>
        <a:p>
          <a:endParaRPr lang="en-US"/>
        </a:p>
      </dgm:t>
    </dgm:pt>
    <dgm:pt modelId="{32978756-9BE6-4DBB-9C25-D487A7BDEE46}" type="sibTrans" cxnId="{BAACF74D-FA54-4898-AFC4-CC920966C479}">
      <dgm:prSet/>
      <dgm:spPr/>
      <dgm:t>
        <a:bodyPr/>
        <a:lstStyle/>
        <a:p>
          <a:endParaRPr lang="en-US"/>
        </a:p>
      </dgm:t>
    </dgm:pt>
    <dgm:pt modelId="{4C60F5C0-827B-4BBF-BE48-E5AA0B28B84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Teams do better when people trust and help each other.</a:t>
          </a:r>
          <a:endParaRPr lang="en-US"/>
        </a:p>
      </dgm:t>
    </dgm:pt>
    <dgm:pt modelId="{82D02AA1-D4FE-421B-B21D-4C169390AEC4}" type="parTrans" cxnId="{4A94A8C5-8834-408B-A2B5-A88A063EB4E4}">
      <dgm:prSet/>
      <dgm:spPr/>
      <dgm:t>
        <a:bodyPr/>
        <a:lstStyle/>
        <a:p>
          <a:endParaRPr lang="en-US"/>
        </a:p>
      </dgm:t>
    </dgm:pt>
    <dgm:pt modelId="{06D8C354-D579-4EA9-98A8-A28464D70391}" type="sibTrans" cxnId="{4A94A8C5-8834-408B-A2B5-A88A063EB4E4}">
      <dgm:prSet/>
      <dgm:spPr/>
      <dgm:t>
        <a:bodyPr/>
        <a:lstStyle/>
        <a:p>
          <a:endParaRPr lang="en-US"/>
        </a:p>
      </dgm:t>
    </dgm:pt>
    <dgm:pt modelId="{0C82D90E-9320-435A-AFFF-A2A3B1839E7E}" type="pres">
      <dgm:prSet presAssocID="{33083D52-22E0-4E70-AD4B-444EDCB0341D}" presName="root" presStyleCnt="0">
        <dgm:presLayoutVars>
          <dgm:dir/>
          <dgm:resizeHandles val="exact"/>
        </dgm:presLayoutVars>
      </dgm:prSet>
      <dgm:spPr/>
    </dgm:pt>
    <dgm:pt modelId="{3C12622F-2E82-4491-B409-738C82DC143E}" type="pres">
      <dgm:prSet presAssocID="{B40CC370-BE42-411A-B9B5-AFB973586CA4}" presName="compNode" presStyleCnt="0"/>
      <dgm:spPr/>
    </dgm:pt>
    <dgm:pt modelId="{2844BD06-AE38-4038-9EF3-28D82A2B92F7}" type="pres">
      <dgm:prSet presAssocID="{B40CC370-BE42-411A-B9B5-AFB973586CA4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6ECDA21E-78A4-4F7F-BA0A-BD2617CB1D87}" type="pres">
      <dgm:prSet presAssocID="{B40CC370-BE42-411A-B9B5-AFB973586CA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EAB2C8FE-F76A-452E-A21F-22E685049883}" type="pres">
      <dgm:prSet presAssocID="{B40CC370-BE42-411A-B9B5-AFB973586CA4}" presName="spaceRect" presStyleCnt="0"/>
      <dgm:spPr/>
    </dgm:pt>
    <dgm:pt modelId="{417DA996-5C6C-47E7-A71F-9C59078F6526}" type="pres">
      <dgm:prSet presAssocID="{B40CC370-BE42-411A-B9B5-AFB973586CA4}" presName="textRect" presStyleLbl="revTx" presStyleIdx="0" presStyleCnt="3">
        <dgm:presLayoutVars>
          <dgm:chMax val="1"/>
          <dgm:chPref val="1"/>
        </dgm:presLayoutVars>
      </dgm:prSet>
      <dgm:spPr/>
    </dgm:pt>
    <dgm:pt modelId="{EC1C8654-F945-4F4E-BB01-9D8E969304FA}" type="pres">
      <dgm:prSet presAssocID="{70CE34A3-4857-4BF2-8564-54976CE728C4}" presName="sibTrans" presStyleCnt="0"/>
      <dgm:spPr/>
    </dgm:pt>
    <dgm:pt modelId="{DB20FA05-342B-45DC-9C59-447AE961BD55}" type="pres">
      <dgm:prSet presAssocID="{BEE17D5A-CBF8-43AB-AF23-FEDEA7052EB2}" presName="compNode" presStyleCnt="0"/>
      <dgm:spPr/>
    </dgm:pt>
    <dgm:pt modelId="{F46E9518-9398-45D0-A914-93724E521031}" type="pres">
      <dgm:prSet presAssocID="{BEE17D5A-CBF8-43AB-AF23-FEDEA7052EB2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AF0BF40-492C-416F-A051-8F2A157DFDE8}" type="pres">
      <dgm:prSet presAssocID="{BEE17D5A-CBF8-43AB-AF23-FEDEA7052EB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ycle with People"/>
        </a:ext>
      </dgm:extLst>
    </dgm:pt>
    <dgm:pt modelId="{6A760E3A-295E-489C-B2BC-77F2DB82BBB8}" type="pres">
      <dgm:prSet presAssocID="{BEE17D5A-CBF8-43AB-AF23-FEDEA7052EB2}" presName="spaceRect" presStyleCnt="0"/>
      <dgm:spPr/>
    </dgm:pt>
    <dgm:pt modelId="{F5C1F770-1900-4FA4-BE50-82585518D0AB}" type="pres">
      <dgm:prSet presAssocID="{BEE17D5A-CBF8-43AB-AF23-FEDEA7052EB2}" presName="textRect" presStyleLbl="revTx" presStyleIdx="1" presStyleCnt="3">
        <dgm:presLayoutVars>
          <dgm:chMax val="1"/>
          <dgm:chPref val="1"/>
        </dgm:presLayoutVars>
      </dgm:prSet>
      <dgm:spPr/>
    </dgm:pt>
    <dgm:pt modelId="{7951D050-CE84-4F4F-8BBA-8737EB715B90}" type="pres">
      <dgm:prSet presAssocID="{32978756-9BE6-4DBB-9C25-D487A7BDEE46}" presName="sibTrans" presStyleCnt="0"/>
      <dgm:spPr/>
    </dgm:pt>
    <dgm:pt modelId="{927BC8E1-BC8A-4671-96DA-622BDD62500E}" type="pres">
      <dgm:prSet presAssocID="{4C60F5C0-827B-4BBF-BE48-E5AA0B28B842}" presName="compNode" presStyleCnt="0"/>
      <dgm:spPr/>
    </dgm:pt>
    <dgm:pt modelId="{A34624BF-293B-486E-9557-2275F9C84C53}" type="pres">
      <dgm:prSet presAssocID="{4C60F5C0-827B-4BBF-BE48-E5AA0B28B842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4706758A-F7BD-4422-AC9B-98D7834C2F57}" type="pres">
      <dgm:prSet presAssocID="{4C60F5C0-827B-4BBF-BE48-E5AA0B28B84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FD08F9BA-D221-40B9-B75D-C7D63DDB26A2}" type="pres">
      <dgm:prSet presAssocID="{4C60F5C0-827B-4BBF-BE48-E5AA0B28B842}" presName="spaceRect" presStyleCnt="0"/>
      <dgm:spPr/>
    </dgm:pt>
    <dgm:pt modelId="{5AF98891-15DB-4C54-9319-57D73F6C1368}" type="pres">
      <dgm:prSet presAssocID="{4C60F5C0-827B-4BBF-BE48-E5AA0B28B84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9C2B60A-7C3B-4928-801B-20A14205EAC0}" srcId="{33083D52-22E0-4E70-AD4B-444EDCB0341D}" destId="{B40CC370-BE42-411A-B9B5-AFB973586CA4}" srcOrd="0" destOrd="0" parTransId="{C7F0BA7B-1110-46C1-9C01-BE46A97508AC}" sibTransId="{70CE34A3-4857-4BF2-8564-54976CE728C4}"/>
    <dgm:cxn modelId="{5E42242F-30C8-4CF3-A848-C3146BA1C45E}" type="presOf" srcId="{33083D52-22E0-4E70-AD4B-444EDCB0341D}" destId="{0C82D90E-9320-435A-AFFF-A2A3B1839E7E}" srcOrd="0" destOrd="0" presId="urn:microsoft.com/office/officeart/2018/5/layout/IconLeafLabelList"/>
    <dgm:cxn modelId="{90BE3430-ADA8-4A53-ADD2-C2A81E13C6EF}" type="presOf" srcId="{4C60F5C0-827B-4BBF-BE48-E5AA0B28B842}" destId="{5AF98891-15DB-4C54-9319-57D73F6C1368}" srcOrd="0" destOrd="0" presId="urn:microsoft.com/office/officeart/2018/5/layout/IconLeafLabelList"/>
    <dgm:cxn modelId="{BAACF74D-FA54-4898-AFC4-CC920966C479}" srcId="{33083D52-22E0-4E70-AD4B-444EDCB0341D}" destId="{BEE17D5A-CBF8-43AB-AF23-FEDEA7052EB2}" srcOrd="1" destOrd="0" parTransId="{3F31C95C-7212-4812-8972-6E40E0689A84}" sibTransId="{32978756-9BE6-4DBB-9C25-D487A7BDEE46}"/>
    <dgm:cxn modelId="{F7B6938E-EEFD-4AC5-BDFF-8053C3BF3B1E}" type="presOf" srcId="{BEE17D5A-CBF8-43AB-AF23-FEDEA7052EB2}" destId="{F5C1F770-1900-4FA4-BE50-82585518D0AB}" srcOrd="0" destOrd="0" presId="urn:microsoft.com/office/officeart/2018/5/layout/IconLeafLabelList"/>
    <dgm:cxn modelId="{1AB254A0-D0DA-4BA3-B00F-5C8F764DB29C}" type="presOf" srcId="{B40CC370-BE42-411A-B9B5-AFB973586CA4}" destId="{417DA996-5C6C-47E7-A71F-9C59078F6526}" srcOrd="0" destOrd="0" presId="urn:microsoft.com/office/officeart/2018/5/layout/IconLeafLabelList"/>
    <dgm:cxn modelId="{4A94A8C5-8834-408B-A2B5-A88A063EB4E4}" srcId="{33083D52-22E0-4E70-AD4B-444EDCB0341D}" destId="{4C60F5C0-827B-4BBF-BE48-E5AA0B28B842}" srcOrd="2" destOrd="0" parTransId="{82D02AA1-D4FE-421B-B21D-4C169390AEC4}" sibTransId="{06D8C354-D579-4EA9-98A8-A28464D70391}"/>
    <dgm:cxn modelId="{93800AED-100B-4C46-AD0E-E9C2E7905FAD}" type="presParOf" srcId="{0C82D90E-9320-435A-AFFF-A2A3B1839E7E}" destId="{3C12622F-2E82-4491-B409-738C82DC143E}" srcOrd="0" destOrd="0" presId="urn:microsoft.com/office/officeart/2018/5/layout/IconLeafLabelList"/>
    <dgm:cxn modelId="{8A2BB0EB-6FC9-4C8C-9972-8239251F1D6D}" type="presParOf" srcId="{3C12622F-2E82-4491-B409-738C82DC143E}" destId="{2844BD06-AE38-4038-9EF3-28D82A2B92F7}" srcOrd="0" destOrd="0" presId="urn:microsoft.com/office/officeart/2018/5/layout/IconLeafLabelList"/>
    <dgm:cxn modelId="{6FA9EC27-6DD4-444C-B52C-094F658DE2E4}" type="presParOf" srcId="{3C12622F-2E82-4491-B409-738C82DC143E}" destId="{6ECDA21E-78A4-4F7F-BA0A-BD2617CB1D87}" srcOrd="1" destOrd="0" presId="urn:microsoft.com/office/officeart/2018/5/layout/IconLeafLabelList"/>
    <dgm:cxn modelId="{4F482092-46B0-4B0E-BFF5-63DA3BD397BB}" type="presParOf" srcId="{3C12622F-2E82-4491-B409-738C82DC143E}" destId="{EAB2C8FE-F76A-452E-A21F-22E685049883}" srcOrd="2" destOrd="0" presId="urn:microsoft.com/office/officeart/2018/5/layout/IconLeafLabelList"/>
    <dgm:cxn modelId="{2D2ABCA4-AEF6-417D-9E87-C8F2426189B9}" type="presParOf" srcId="{3C12622F-2E82-4491-B409-738C82DC143E}" destId="{417DA996-5C6C-47E7-A71F-9C59078F6526}" srcOrd="3" destOrd="0" presId="urn:microsoft.com/office/officeart/2018/5/layout/IconLeafLabelList"/>
    <dgm:cxn modelId="{74686404-5244-4C1A-BA80-1E42AD6EF4B0}" type="presParOf" srcId="{0C82D90E-9320-435A-AFFF-A2A3B1839E7E}" destId="{EC1C8654-F945-4F4E-BB01-9D8E969304FA}" srcOrd="1" destOrd="0" presId="urn:microsoft.com/office/officeart/2018/5/layout/IconLeafLabelList"/>
    <dgm:cxn modelId="{955D1F08-FAE4-4E41-AE01-6691C4CC6871}" type="presParOf" srcId="{0C82D90E-9320-435A-AFFF-A2A3B1839E7E}" destId="{DB20FA05-342B-45DC-9C59-447AE961BD55}" srcOrd="2" destOrd="0" presId="urn:microsoft.com/office/officeart/2018/5/layout/IconLeafLabelList"/>
    <dgm:cxn modelId="{2480994D-BC2A-4731-B552-64250AF00CAD}" type="presParOf" srcId="{DB20FA05-342B-45DC-9C59-447AE961BD55}" destId="{F46E9518-9398-45D0-A914-93724E521031}" srcOrd="0" destOrd="0" presId="urn:microsoft.com/office/officeart/2018/5/layout/IconLeafLabelList"/>
    <dgm:cxn modelId="{4EB186E6-8B63-4439-9B10-7BC8334795BF}" type="presParOf" srcId="{DB20FA05-342B-45DC-9C59-447AE961BD55}" destId="{AAF0BF40-492C-416F-A051-8F2A157DFDE8}" srcOrd="1" destOrd="0" presId="urn:microsoft.com/office/officeart/2018/5/layout/IconLeafLabelList"/>
    <dgm:cxn modelId="{46D892C2-6B96-4B3D-86B8-34D0CDE8DFD1}" type="presParOf" srcId="{DB20FA05-342B-45DC-9C59-447AE961BD55}" destId="{6A760E3A-295E-489C-B2BC-77F2DB82BBB8}" srcOrd="2" destOrd="0" presId="urn:microsoft.com/office/officeart/2018/5/layout/IconLeafLabelList"/>
    <dgm:cxn modelId="{2BC44078-4CC3-41E2-82D3-FD3A8D14F61A}" type="presParOf" srcId="{DB20FA05-342B-45DC-9C59-447AE961BD55}" destId="{F5C1F770-1900-4FA4-BE50-82585518D0AB}" srcOrd="3" destOrd="0" presId="urn:microsoft.com/office/officeart/2018/5/layout/IconLeafLabelList"/>
    <dgm:cxn modelId="{DC21822C-9E13-421D-8CD9-5340B575B06B}" type="presParOf" srcId="{0C82D90E-9320-435A-AFFF-A2A3B1839E7E}" destId="{7951D050-CE84-4F4F-8BBA-8737EB715B90}" srcOrd="3" destOrd="0" presId="urn:microsoft.com/office/officeart/2018/5/layout/IconLeafLabelList"/>
    <dgm:cxn modelId="{AF3DE5BC-F49C-4F0C-985D-7D708C579871}" type="presParOf" srcId="{0C82D90E-9320-435A-AFFF-A2A3B1839E7E}" destId="{927BC8E1-BC8A-4671-96DA-622BDD62500E}" srcOrd="4" destOrd="0" presId="urn:microsoft.com/office/officeart/2018/5/layout/IconLeafLabelList"/>
    <dgm:cxn modelId="{6835E627-67DD-44F6-B7C0-5EAAD15B3851}" type="presParOf" srcId="{927BC8E1-BC8A-4671-96DA-622BDD62500E}" destId="{A34624BF-293B-486E-9557-2275F9C84C53}" srcOrd="0" destOrd="0" presId="urn:microsoft.com/office/officeart/2018/5/layout/IconLeafLabelList"/>
    <dgm:cxn modelId="{C421333A-10DB-48FA-865B-04FAF058B875}" type="presParOf" srcId="{927BC8E1-BC8A-4671-96DA-622BDD62500E}" destId="{4706758A-F7BD-4422-AC9B-98D7834C2F57}" srcOrd="1" destOrd="0" presId="urn:microsoft.com/office/officeart/2018/5/layout/IconLeafLabelList"/>
    <dgm:cxn modelId="{09911E81-FF30-4096-9CFD-5C4533F7ED86}" type="presParOf" srcId="{927BC8E1-BC8A-4671-96DA-622BDD62500E}" destId="{FD08F9BA-D221-40B9-B75D-C7D63DDB26A2}" srcOrd="2" destOrd="0" presId="urn:microsoft.com/office/officeart/2018/5/layout/IconLeafLabelList"/>
    <dgm:cxn modelId="{AC1A74E7-C76B-48B3-901D-6C463856CA84}" type="presParOf" srcId="{927BC8E1-BC8A-4671-96DA-622BDD62500E}" destId="{5AF98891-15DB-4C54-9319-57D73F6C136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B7085-323E-4A0E-95F8-177567D11DD5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05C2AF-C60F-4D90-886F-9EB7B5B4CC1A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E7DBC-3ACA-4279-82B4-40B4078115C0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Groups: </a:t>
          </a:r>
          <a:r>
            <a:rPr lang="en-GB" sz="2500" kern="1200"/>
            <a:t>people working alone on similar tasks, with little connection (Asana Blog, 2025).</a:t>
          </a:r>
          <a:endParaRPr lang="en-US" sz="2500" kern="1200"/>
        </a:p>
      </dsp:txBody>
      <dsp:txXfrm>
        <a:off x="1507738" y="707092"/>
        <a:ext cx="9007861" cy="1305401"/>
      </dsp:txXfrm>
    </dsp:sp>
    <dsp:sp modelId="{1CF68920-C882-44E4-9794-94113F0D3301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5E3C3-3D0B-4B6F-A079-038B32FC06B4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0FD1A-E4DC-4744-B6A2-79A1A355EE8E}">
      <dsp:nvSpPr>
        <dsp:cNvPr id="0" name=""/>
        <dsp:cNvSpPr/>
      </dsp:nvSpPr>
      <dsp:spPr>
        <a:xfrm>
          <a:off x="1507738" y="2338844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Teams</a:t>
          </a:r>
          <a:r>
            <a:rPr lang="en-GB" sz="2500" kern="1200"/>
            <a:t>: work closely together, share the work, and depend on each other to succeed.</a:t>
          </a:r>
          <a:endParaRPr lang="en-US" sz="2500" kern="1200"/>
        </a:p>
      </dsp:txBody>
      <dsp:txXfrm>
        <a:off x="1507738" y="2338844"/>
        <a:ext cx="9007861" cy="13054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44BD06-AE38-4038-9EF3-28D82A2B92F7}">
      <dsp:nvSpPr>
        <dsp:cNvPr id="0" name=""/>
        <dsp:cNvSpPr/>
      </dsp:nvSpPr>
      <dsp:spPr>
        <a:xfrm>
          <a:off x="718664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CDA21E-78A4-4F7F-BA0A-BD2617CB1D87}">
      <dsp:nvSpPr>
        <dsp:cNvPr id="0" name=""/>
        <dsp:cNvSpPr/>
      </dsp:nvSpPr>
      <dsp:spPr>
        <a:xfrm>
          <a:off x="1135476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DA996-5C6C-47E7-A71F-9C59078F6526}">
      <dsp:nvSpPr>
        <dsp:cNvPr id="0" name=""/>
        <dsp:cNvSpPr/>
      </dsp:nvSpPr>
      <dsp:spPr>
        <a:xfrm>
          <a:off x="93445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Teamwork is more than just a group of people (Perry, 2022).</a:t>
          </a:r>
          <a:endParaRPr lang="en-US" sz="1400" kern="1200" dirty="0"/>
        </a:p>
      </dsp:txBody>
      <dsp:txXfrm>
        <a:off x="93445" y="3018902"/>
        <a:ext cx="3206250" cy="720000"/>
      </dsp:txXfrm>
    </dsp:sp>
    <dsp:sp modelId="{F46E9518-9398-45D0-A914-93724E521031}">
      <dsp:nvSpPr>
        <dsp:cNvPr id="0" name=""/>
        <dsp:cNvSpPr/>
      </dsp:nvSpPr>
      <dsp:spPr>
        <a:xfrm>
          <a:off x="4486008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F0BF40-492C-416F-A051-8F2A157DFDE8}">
      <dsp:nvSpPr>
        <dsp:cNvPr id="0" name=""/>
        <dsp:cNvSpPr/>
      </dsp:nvSpPr>
      <dsp:spPr>
        <a:xfrm>
          <a:off x="4902820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C1F770-1900-4FA4-BE50-82585518D0AB}">
      <dsp:nvSpPr>
        <dsp:cNvPr id="0" name=""/>
        <dsp:cNvSpPr/>
      </dsp:nvSpPr>
      <dsp:spPr>
        <a:xfrm>
          <a:off x="3860789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Good teams have clear goals, motivation, good communication, and strong leaders.</a:t>
          </a:r>
          <a:endParaRPr lang="en-US" sz="1400" kern="1200"/>
        </a:p>
      </dsp:txBody>
      <dsp:txXfrm>
        <a:off x="3860789" y="3018902"/>
        <a:ext cx="3206250" cy="720000"/>
      </dsp:txXfrm>
    </dsp:sp>
    <dsp:sp modelId="{A34624BF-293B-486E-9557-2275F9C84C53}">
      <dsp:nvSpPr>
        <dsp:cNvPr id="0" name=""/>
        <dsp:cNvSpPr/>
      </dsp:nvSpPr>
      <dsp:spPr>
        <a:xfrm>
          <a:off x="8253352" y="453902"/>
          <a:ext cx="1955812" cy="1955812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06758A-F7BD-4422-AC9B-98D7834C2F57}">
      <dsp:nvSpPr>
        <dsp:cNvPr id="0" name=""/>
        <dsp:cNvSpPr/>
      </dsp:nvSpPr>
      <dsp:spPr>
        <a:xfrm>
          <a:off x="8670164" y="870714"/>
          <a:ext cx="1122187" cy="11221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F98891-15DB-4C54-9319-57D73F6C1368}">
      <dsp:nvSpPr>
        <dsp:cNvPr id="0" name=""/>
        <dsp:cNvSpPr/>
      </dsp:nvSpPr>
      <dsp:spPr>
        <a:xfrm>
          <a:off x="7628133" y="3018902"/>
          <a:ext cx="320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400" kern="1200"/>
            <a:t>Teams do better when people trust and help each other.</a:t>
          </a:r>
          <a:endParaRPr lang="en-US" sz="1400" kern="1200"/>
        </a:p>
      </dsp:txBody>
      <dsp:txXfrm>
        <a:off x="7628133" y="3018902"/>
        <a:ext cx="320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AC7B8-C878-6999-2AF9-92FD74AD93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EF37B7-F5A6-7F24-43F4-1C095B9540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6D041-0061-B6C3-95E8-63F8263FC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D4FE4-C4A1-7BF8-C529-11A3AB70F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CF5D56-6C19-FD9A-EA2D-C08EFD3D3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283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42091-78F4-D90E-10C2-3AEFD48C9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1C4DD-E9DB-7E31-5AA8-FD96DDEEB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3B860-A4A2-09B9-8409-7F8EA340D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EFAAC-B3DF-EB41-92C6-7FA9B5E50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9D19FE-B84E-94A2-D112-95A106ABA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64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2D5EE-024B-3BEC-3892-9B9F4F376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3FB2D-88A2-DB0C-6C47-B3C54C894B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9A0F1A-1D62-C0B0-ADAE-6BA8E4CE3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42D29-A51F-9A16-63E1-B141387CD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3E6CB-56FF-2AFB-B89C-347BEAAE0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602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711BA-560D-74E7-A89B-F7117D519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18C1A-74A5-1670-8DEA-2F079461DF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53AE78-B271-17F4-EA8D-2AF1ACCECC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D78F8D-A7C4-F9C6-AB6F-25E3D5C65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C07B1-158C-AA8D-EEF8-78D83C80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C6B19D-4F94-43F7-BA9A-0969DEC3B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579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8D329-577F-7DF0-879B-348B5F19C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35BB8-5EAF-95CD-522A-68363E3D5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3E5258-F8A2-E6D8-216F-34BE9278C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0ECEAF-F733-4205-E7ED-1992D99B54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DDDDF4-A6E4-1D18-B8B5-24F20E8EEE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5237C8-9607-3780-3B2B-8EB3B085E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47FB22-CF5E-C56F-B326-245789FB5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E27D22-D762-AE0C-A7EE-378DF8DFA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52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54097-B25C-5133-250D-555E0B7CF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18AF1E-75C6-0672-5CAE-773323740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853DD8-4ED1-6268-A15C-085D896A7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74A596-F58B-3D8E-B355-E3F536CC0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569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065CC9-DB8E-0A7A-B15D-538503545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A8BC26-102B-C357-58AB-D76724B39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36CD5-D058-0466-9374-92A23A5DC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724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2964E-FC76-4F76-2281-8C0639CA7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40B3F-5461-A043-8CA9-6B24035A5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78620C-F9D6-AE28-CDAD-A6B9BD1D3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B72A81-C4ED-FCD8-70D0-8527553FA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2D935-2816-760C-C276-CD03AC4E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3E90BA-BD81-ECA6-C3DB-4602162FF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674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FC4BD-70DA-2B17-77BB-BFEDEC385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E54A5C-5AF0-4A15-67A2-21323ACBCA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27BBB3-37C7-1522-6C51-A31EA1FA0D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F42F9-2C3D-F263-30A5-87E76D51C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DADDE0-5A1C-AC23-0895-9A87AFE09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2A5EA0-909B-C4F4-CD4B-0630EB5F6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22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C9876-40E3-86EB-C90F-9250DF086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7B598-A197-C23B-E103-9A4AB991A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CD728-655A-E35E-4323-CE84C0FB6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EF3E74-311D-48AB-9CDD-0B4808BF2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DA0CBF-03F2-AD2F-823A-0FA8BE6F8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959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6FBCD2-8DF6-D611-056E-22FBDB22F3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064C25-252C-1AD2-F253-2D0D99F0F1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A7AD34-B2AB-D25D-8346-6E8C6FF3C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5D3DB-65C2-5889-FED7-DE977E8A7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E284F-8D27-FE75-ED34-20D565CA5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1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E447FF-B4AF-5F5E-BB92-B83D87431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FFFBA3-5713-CA23-2C66-5355E021C6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7319B-26D2-6088-2552-D5F4D77EA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A6A00A-9861-46EB-B2DD-ACB4C6C8E13D}" type="datetimeFigureOut">
              <a:rPr lang="en-GB" smtClean="0"/>
              <a:t>30/06/2025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67E3A-1B40-E7A9-EAA4-5A0D215B2F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69D941-05DC-F1E5-6CCE-EC388A9A6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6A2DB8-7F85-4D3D-91E4-4A027DEA7E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9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dictiveindex.com/blog/team-motivation/" TargetMode="External"/><Relationship Id="rId7" Type="http://schemas.openxmlformats.org/officeDocument/2006/relationships/hyperlink" Target="https://www.belbin.com/about/belbin-team-roles" TargetMode="External"/><Relationship Id="rId2" Type="http://schemas.openxmlformats.org/officeDocument/2006/relationships/hyperlink" Target="https://www.betterup.com/blog/what-is-teamwor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sana.com/resources/group-vs-team" TargetMode="External"/><Relationship Id="rId5" Type="http://schemas.openxmlformats.org/officeDocument/2006/relationships/hyperlink" Target="https://peoplethriver.com/what-are-the-factors-that-influence-employee-motivation/" TargetMode="External"/><Relationship Id="rId4" Type="http://schemas.openxmlformats.org/officeDocument/2006/relationships/hyperlink" Target="https://www.sabrehq.com/post/what-happens-when-team-building-goes-wro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C17237-B674-6ADA-1463-FBE0D5704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882" y="639193"/>
            <a:ext cx="3571810" cy="3573516"/>
          </a:xfrm>
        </p:spPr>
        <p:txBody>
          <a:bodyPr>
            <a:normAutofit/>
          </a:bodyPr>
          <a:lstStyle/>
          <a:p>
            <a:pPr algn="l"/>
            <a:r>
              <a:rPr lang="en-GB" sz="2100" b="1" dirty="0">
                <a:latin typeface="+mn-lt"/>
              </a:rPr>
              <a:t>Effective Teamwork and Communication (BMSW4009)</a:t>
            </a:r>
            <a:br>
              <a:rPr lang="en-GB" sz="2100" b="1" dirty="0">
                <a:latin typeface="+mn-lt"/>
              </a:rPr>
            </a:br>
            <a:r>
              <a:rPr lang="en-GB" sz="2100" b="1" dirty="0">
                <a:latin typeface="+mn-lt"/>
              </a:rPr>
              <a:t>Presentation Topic: Difference Between Groups and Teams</a:t>
            </a:r>
            <a:br>
              <a:rPr lang="en-GB" sz="2100" b="1" dirty="0">
                <a:latin typeface="+mn-lt"/>
              </a:rPr>
            </a:br>
            <a:r>
              <a:rPr lang="en-GB" sz="2100" b="1" dirty="0">
                <a:latin typeface="+mn-lt"/>
              </a:rPr>
              <a:t>Student Name: </a:t>
            </a:r>
            <a:r>
              <a:rPr lang="en-GB" sz="2100" dirty="0">
                <a:latin typeface="+mn-lt"/>
              </a:rPr>
              <a:t>Roqia Haji Haidar (2422002)</a:t>
            </a:r>
            <a:br>
              <a:rPr lang="en-GB" sz="2100" b="1" dirty="0">
                <a:latin typeface="+mn-lt"/>
              </a:rPr>
            </a:br>
            <a:r>
              <a:rPr lang="en-GB" sz="2100" b="1" dirty="0">
                <a:latin typeface="+mn-lt"/>
              </a:rPr>
              <a:t>Lecturer Name: </a:t>
            </a:r>
            <a:r>
              <a:rPr lang="en-GB" sz="2100" dirty="0">
                <a:latin typeface="+mn-lt"/>
              </a:rPr>
              <a:t>Melanie Squire</a:t>
            </a:r>
            <a:br>
              <a:rPr lang="en-GB" sz="2100" dirty="0"/>
            </a:br>
            <a:endParaRPr lang="en-GB" sz="2100" dirty="0"/>
          </a:p>
        </p:txBody>
      </p:sp>
      <p:sp>
        <p:nvSpPr>
          <p:cNvPr id="105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8" name="Picture 4" descr="Diversity, Portrait of Happy Colleagues and Smile Together in a Office ...">
            <a:extLst>
              <a:ext uri="{FF2B5EF4-FFF2-40B4-BE49-F238E27FC236}">
                <a16:creationId xmlns:a16="http://schemas.microsoft.com/office/drawing/2014/main" id="{9DB8E416-C63B-9DE3-BC95-32CD9992C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4" r="14302" b="-1"/>
          <a:stretch>
            <a:fillRect/>
          </a:stretch>
        </p:blipFill>
        <p:spPr bwMode="auto">
          <a:xfrm>
            <a:off x="5477946" y="640080"/>
            <a:ext cx="5567315" cy="555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81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810EF7-4287-3D0B-5AFC-195D6163B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2200" b="1" dirty="0"/>
              <a:t>Presentation Outline</a:t>
            </a:r>
            <a:br>
              <a:rPr lang="en-US" sz="2200" b="1" dirty="0"/>
            </a:br>
            <a:r>
              <a:rPr lang="en-US" sz="2200" dirty="0"/>
              <a:t>In this presentation, we will explore the key concepts related to teamwork and communication by covering the following topics</a:t>
            </a:r>
            <a:br>
              <a:rPr lang="en-US" sz="2200" b="1" dirty="0"/>
            </a:br>
            <a:endParaRPr lang="en-GB" sz="22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FDC4D-3982-B136-3CDC-ED2C1FC85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40000" lnSpcReduction="20000"/>
          </a:bodyPr>
          <a:lstStyle/>
          <a:p>
            <a:pPr>
              <a:spcAft>
                <a:spcPts val="600"/>
              </a:spcAft>
            </a:pPr>
            <a:endParaRPr lang="en-US" sz="2200" dirty="0"/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What is Team?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What is a group?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Differences Between Groups and Teams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What Happens When Teamwork Goes Wrong?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Theories on Teamwork and Conflict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GB" sz="4300" dirty="0"/>
              <a:t>Belbin Team Roles Theory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GB" sz="4300" dirty="0"/>
              <a:t>Schramm’s Communication Model (1954)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What Motivational Factors Are Important?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Conclusion</a:t>
            </a:r>
          </a:p>
          <a:p>
            <a:pPr marL="742950" indent="-742950">
              <a:spcAft>
                <a:spcPts val="600"/>
              </a:spcAft>
              <a:buFont typeface="+mj-lt"/>
              <a:buAutoNum type="arabicPeriod"/>
            </a:pPr>
            <a:r>
              <a:rPr lang="en-US" sz="4300" dirty="0"/>
              <a:t>References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381777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97DFDF-D0B1-D562-739D-DA19E5E1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GB" sz="4000" b="1" dirty="0">
                <a:latin typeface="+mn-lt"/>
              </a:rPr>
              <a:t>What is Team?</a:t>
            </a:r>
          </a:p>
        </p:txBody>
      </p:sp>
      <p:sp>
        <p:nvSpPr>
          <p:cNvPr id="4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58FAE042-81CC-7994-6AAD-B3B2C1196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lvl="0"/>
            <a:r>
              <a:rPr lang="en-GB" sz="2200" dirty="0"/>
              <a:t>Team means people working together to reach the same goal (Perry, 2022).</a:t>
            </a:r>
          </a:p>
          <a:p>
            <a:pPr lvl="0"/>
            <a:r>
              <a:rPr lang="en-GB" sz="2200" dirty="0"/>
              <a:t>It’s not just splitting tasks but sharing ideas and skills to do better as a group.</a:t>
            </a:r>
          </a:p>
          <a:p>
            <a:endParaRPr lang="en-GB" sz="2200" dirty="0"/>
          </a:p>
        </p:txBody>
      </p:sp>
      <p:pic>
        <p:nvPicPr>
          <p:cNvPr id="5" name="Picture 4" descr="A group of people sitting around a table&#10;&#10;AI-generated content may be incorrect.">
            <a:extLst>
              <a:ext uri="{FF2B5EF4-FFF2-40B4-BE49-F238E27FC236}">
                <a16:creationId xmlns:a16="http://schemas.microsoft.com/office/drawing/2014/main" id="{82DA854C-9C69-BC6D-E2BD-EC0F2E323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96" r="13135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09262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3CF92-5296-70B5-328E-CFCCFE029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452" y="921125"/>
            <a:ext cx="5930110" cy="52558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2.  What is a Group?</a:t>
            </a:r>
          </a:p>
          <a:p>
            <a:pPr marL="0" indent="0">
              <a:buNone/>
            </a:pPr>
            <a:br>
              <a:rPr lang="en-GB" sz="2400" dirty="0"/>
            </a:br>
            <a:r>
              <a:rPr lang="en-GB" sz="2400" dirty="0"/>
              <a:t>A group is a collection of individuals who come together to share information, ideas, and resources while working toward a common goal. Members interact but primarily act as individuals.</a:t>
            </a:r>
            <a:br>
              <a:rPr lang="en-GB" sz="2400" dirty="0"/>
            </a:br>
            <a:r>
              <a:rPr lang="en-GB" sz="2400" i="1" dirty="0"/>
              <a:t>(Thomas, n.d.)                    </a:t>
            </a:r>
            <a:endParaRPr lang="en-GB" sz="2400" dirty="0"/>
          </a:p>
        </p:txBody>
      </p:sp>
      <p:pic>
        <p:nvPicPr>
          <p:cNvPr id="3074" name="Picture 2" descr="group members act as individuals: difference between group and team">
            <a:extLst>
              <a:ext uri="{FF2B5EF4-FFF2-40B4-BE49-F238E27FC236}">
                <a16:creationId xmlns:a16="http://schemas.microsoft.com/office/drawing/2014/main" id="{9C2AB45E-670F-C59B-0A68-042C30B84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9" r="21140" b="-2"/>
          <a:stretch>
            <a:fillRect/>
          </a:stretch>
        </p:blipFill>
        <p:spPr bwMode="auto"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8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3387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A8F4E-70A9-3AA8-E611-5D2CD803A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3600" b="1" dirty="0"/>
              <a:t>3.  Differences Between Groups and Teams</a:t>
            </a:r>
            <a:br>
              <a:rPr lang="en-GB" sz="3600" dirty="0"/>
            </a:br>
            <a:endParaRPr lang="en-GB" sz="3600" dirty="0"/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43544E5E-0DFA-FD35-F0E7-D0D94C3792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92492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4676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F82B9-CC72-54C2-F751-D039EF9A5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4597747" cy="1616203"/>
          </a:xfrm>
        </p:spPr>
        <p:txBody>
          <a:bodyPr anchor="b">
            <a:normAutofit/>
          </a:bodyPr>
          <a:lstStyle/>
          <a:p>
            <a:r>
              <a:rPr lang="en-GB" sz="3200" b="1" dirty="0"/>
              <a:t>4.  What Happens When Teamwork Goes Wrong?</a:t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AFDA8-F983-E4DE-4742-5924E7E2D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4597746" cy="3447832"/>
          </a:xfrm>
        </p:spPr>
        <p:txBody>
          <a:bodyPr anchor="t">
            <a:normAutofit/>
          </a:bodyPr>
          <a:lstStyle/>
          <a:p>
            <a:pPr lvl="0"/>
            <a:r>
              <a:rPr lang="en-GB" sz="2000"/>
              <a:t>Poorly planned team-building causes fights, stress, and less trust (Sabre, 2023).</a:t>
            </a:r>
          </a:p>
          <a:p>
            <a:pPr lvl="0"/>
            <a:r>
              <a:rPr lang="en-GB" sz="2000"/>
              <a:t>Groups often have poor communication and don’t share the same goals (Asana Blog, 2025).</a:t>
            </a:r>
          </a:p>
          <a:p>
            <a:pPr lvl="0"/>
            <a:r>
              <a:rPr lang="en-GB" sz="2000"/>
              <a:t>Good leaders help fix these problems.</a:t>
            </a:r>
          </a:p>
          <a:p>
            <a:endParaRPr lang="en-GB" sz="2000"/>
          </a:p>
        </p:txBody>
      </p:sp>
      <p:pic>
        <p:nvPicPr>
          <p:cNvPr id="2050" name="Picture 2" descr="Business People Arguing in Meeting Stock Photo - Image of meeting ...">
            <a:extLst>
              <a:ext uri="{FF2B5EF4-FFF2-40B4-BE49-F238E27FC236}">
                <a16:creationId xmlns:a16="http://schemas.microsoft.com/office/drawing/2014/main" id="{30E9DFD3-235F-CBFC-6AA3-183E1831D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8" r="-1" b="-1"/>
          <a:stretch>
            <a:fillRect/>
          </a:stretch>
        </p:blipFill>
        <p:spPr bwMode="auto">
          <a:xfrm>
            <a:off x="6223484" y="867064"/>
            <a:ext cx="5064095" cy="50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62" name="Group 2061">
            <a:extLst>
              <a:ext uri="{FF2B5EF4-FFF2-40B4-BE49-F238E27FC236}">
                <a16:creationId xmlns:a16="http://schemas.microsoft.com/office/drawing/2014/main" id="{1FD67D68-9B83-C338-8342-3348D8F2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063" name="Rectangle 2062">
              <a:extLst>
                <a:ext uri="{FF2B5EF4-FFF2-40B4-BE49-F238E27FC236}">
                  <a16:creationId xmlns:a16="http://schemas.microsoft.com/office/drawing/2014/main" id="{1E397F34-6B84-0D3B-0F29-B1D134B3B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4" name="Rectangle 2063">
              <a:extLst>
                <a:ext uri="{FF2B5EF4-FFF2-40B4-BE49-F238E27FC236}">
                  <a16:creationId xmlns:a16="http://schemas.microsoft.com/office/drawing/2014/main" id="{9BD98075-BFC1-BE9C-7FB7-23FE55E43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7996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6" name="Rectangle 308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8BECEF-59F5-B5D9-294E-7745C9D7A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 b="1" dirty="0"/>
              <a:t>5.  Theories on Teamwork and Conflict</a:t>
            </a:r>
            <a:br>
              <a:rPr lang="en-GB" sz="4600" dirty="0"/>
            </a:br>
            <a:endParaRPr lang="en-GB" sz="4600" dirty="0"/>
          </a:p>
        </p:txBody>
      </p:sp>
      <p:sp>
        <p:nvSpPr>
          <p:cNvPr id="308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CD1DD7-C7A5-1699-AD30-B42F26C12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en-GB" sz="2200" b="1" dirty="0"/>
              <a:t>Thomas-Kilmann Conflict Mode Instrument (TKI):</a:t>
            </a:r>
            <a:endParaRPr lang="en-GB" sz="2200" dirty="0"/>
          </a:p>
          <a:p>
            <a:pPr lvl="1"/>
            <a:r>
              <a:rPr lang="en-GB" sz="2200" dirty="0"/>
              <a:t>Five conflict styles: competing, collaborating, compromising, avoiding, accommodating.</a:t>
            </a:r>
          </a:p>
          <a:p>
            <a:pPr lvl="1"/>
            <a:r>
              <a:rPr lang="en-GB" sz="2200" dirty="0"/>
              <a:t>Teams work best when they </a:t>
            </a:r>
            <a:r>
              <a:rPr lang="en-GB" sz="2200" b="1" dirty="0"/>
              <a:t>collaborate</a:t>
            </a:r>
            <a:r>
              <a:rPr lang="en-GB" sz="2200" dirty="0"/>
              <a:t> to solve problems together.</a:t>
            </a:r>
          </a:p>
          <a:p>
            <a:pPr lvl="1"/>
            <a:endParaRPr lang="en-GB" sz="2200" dirty="0"/>
          </a:p>
          <a:p>
            <a:pPr lvl="1"/>
            <a:endParaRPr lang="en-GB" sz="2200" dirty="0"/>
          </a:p>
          <a:p>
            <a:endParaRPr lang="en-GB" sz="2200" dirty="0"/>
          </a:p>
        </p:txBody>
      </p:sp>
      <p:pic>
        <p:nvPicPr>
          <p:cNvPr id="3074" name="Picture 2" descr="Premium Vector | Thomas Kilmann Conflict Mode Instrument TKI vector ...">
            <a:extLst>
              <a:ext uri="{FF2B5EF4-FFF2-40B4-BE49-F238E27FC236}">
                <a16:creationId xmlns:a16="http://schemas.microsoft.com/office/drawing/2014/main" id="{8AD1795F-632A-5175-2F57-0C9894E4C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2" b="-3"/>
          <a:stretch>
            <a:fillRect/>
          </a:stretch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941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55" name="Rectangle 415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56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910B8-8885-9981-1F2F-69063A72B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pPr marL="0" lvl="0" indent="0">
              <a:buNone/>
            </a:pPr>
            <a:r>
              <a:rPr lang="en-GB" sz="2000" b="1" dirty="0"/>
              <a:t>6.  Belbin Team Roles Theory:</a:t>
            </a:r>
            <a:endParaRPr lang="en-GB" sz="2000" dirty="0"/>
          </a:p>
          <a:p>
            <a:pPr lvl="1"/>
            <a:r>
              <a:rPr lang="en-GB" sz="2000" dirty="0"/>
              <a:t>Teams have different roles like helpers, thinkers, doers, organizers.</a:t>
            </a:r>
          </a:p>
          <a:p>
            <a:pPr lvl="1"/>
            <a:r>
              <a:rPr lang="en-GB" sz="2000" dirty="0"/>
              <a:t>Knowing these roles helps teams use everyone’s strengths and work better together.</a:t>
            </a:r>
          </a:p>
          <a:p>
            <a:endParaRPr lang="en-GB" sz="2000" dirty="0"/>
          </a:p>
        </p:txBody>
      </p:sp>
      <p:pic>
        <p:nvPicPr>
          <p:cNvPr id="4104" name="Picture 8" descr="Belbin Team Roles Level 2 &amp; 3 by Natalie Hopkins on Prezi">
            <a:extLst>
              <a:ext uri="{FF2B5EF4-FFF2-40B4-BE49-F238E27FC236}">
                <a16:creationId xmlns:a16="http://schemas.microsoft.com/office/drawing/2014/main" id="{393175F7-83DA-846B-BF5C-E8DEDB2B1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487329"/>
            <a:ext cx="6903720" cy="388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268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0" name="Rectangle 5139">
            <a:extLst>
              <a:ext uri="{FF2B5EF4-FFF2-40B4-BE49-F238E27FC236}">
                <a16:creationId xmlns:a16="http://schemas.microsoft.com/office/drawing/2014/main" id="{32AEEBC8-9D30-42EF-95F2-386C2653FB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1" name="sketch line">
            <a:extLst>
              <a:ext uri="{FF2B5EF4-FFF2-40B4-BE49-F238E27FC236}">
                <a16:creationId xmlns:a16="http://schemas.microsoft.com/office/drawing/2014/main" id="{2E92FA66-67D7-4CB4-94D3-E643A9AD4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566159" y="1225296"/>
            <a:ext cx="1554480" cy="18288"/>
          </a:xfrm>
          <a:custGeom>
            <a:avLst/>
            <a:gdLst>
              <a:gd name="connsiteX0" fmla="*/ 0 w 1554480"/>
              <a:gd name="connsiteY0" fmla="*/ 0 h 18288"/>
              <a:gd name="connsiteX1" fmla="*/ 549250 w 1554480"/>
              <a:gd name="connsiteY1" fmla="*/ 0 h 18288"/>
              <a:gd name="connsiteX2" fmla="*/ 1082954 w 1554480"/>
              <a:gd name="connsiteY2" fmla="*/ 0 h 18288"/>
              <a:gd name="connsiteX3" fmla="*/ 1554480 w 1554480"/>
              <a:gd name="connsiteY3" fmla="*/ 0 h 18288"/>
              <a:gd name="connsiteX4" fmla="*/ 1554480 w 1554480"/>
              <a:gd name="connsiteY4" fmla="*/ 18288 h 18288"/>
              <a:gd name="connsiteX5" fmla="*/ 1067410 w 1554480"/>
              <a:gd name="connsiteY5" fmla="*/ 18288 h 18288"/>
              <a:gd name="connsiteX6" fmla="*/ 549250 w 1554480"/>
              <a:gd name="connsiteY6" fmla="*/ 18288 h 18288"/>
              <a:gd name="connsiteX7" fmla="*/ 0 w 1554480"/>
              <a:gd name="connsiteY7" fmla="*/ 18288 h 18288"/>
              <a:gd name="connsiteX8" fmla="*/ 0 w 1554480"/>
              <a:gd name="connsiteY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4480" h="18288" fill="none" extrusionOk="0">
                <a:moveTo>
                  <a:pt x="0" y="0"/>
                </a:moveTo>
                <a:cubicBezTo>
                  <a:pt x="114141" y="-19864"/>
                  <a:pt x="345055" y="-1657"/>
                  <a:pt x="549250" y="0"/>
                </a:cubicBezTo>
                <a:cubicBezTo>
                  <a:pt x="753445" y="1657"/>
                  <a:pt x="862292" y="-5674"/>
                  <a:pt x="1082954" y="0"/>
                </a:cubicBezTo>
                <a:cubicBezTo>
                  <a:pt x="1303616" y="5674"/>
                  <a:pt x="1363530" y="4537"/>
                  <a:pt x="1554480" y="0"/>
                </a:cubicBezTo>
                <a:cubicBezTo>
                  <a:pt x="1554963" y="7176"/>
                  <a:pt x="1553909" y="13682"/>
                  <a:pt x="1554480" y="18288"/>
                </a:cubicBezTo>
                <a:cubicBezTo>
                  <a:pt x="1338847" y="6127"/>
                  <a:pt x="1215066" y="37851"/>
                  <a:pt x="1067410" y="18288"/>
                </a:cubicBezTo>
                <a:cubicBezTo>
                  <a:pt x="919754" y="-1275"/>
                  <a:pt x="800465" y="3080"/>
                  <a:pt x="549250" y="18288"/>
                </a:cubicBezTo>
                <a:cubicBezTo>
                  <a:pt x="298035" y="33496"/>
                  <a:pt x="158868" y="22769"/>
                  <a:pt x="0" y="18288"/>
                </a:cubicBezTo>
                <a:cubicBezTo>
                  <a:pt x="-655" y="13237"/>
                  <a:pt x="709" y="4645"/>
                  <a:pt x="0" y="0"/>
                </a:cubicBezTo>
                <a:close/>
              </a:path>
              <a:path w="1554480" h="18288" stroke="0" extrusionOk="0">
                <a:moveTo>
                  <a:pt x="0" y="0"/>
                </a:moveTo>
                <a:cubicBezTo>
                  <a:pt x="249941" y="-58"/>
                  <a:pt x="367334" y="23448"/>
                  <a:pt x="502615" y="0"/>
                </a:cubicBezTo>
                <a:cubicBezTo>
                  <a:pt x="637897" y="-23448"/>
                  <a:pt x="813653" y="-20418"/>
                  <a:pt x="974141" y="0"/>
                </a:cubicBezTo>
                <a:cubicBezTo>
                  <a:pt x="1134629" y="20418"/>
                  <a:pt x="1268772" y="6288"/>
                  <a:pt x="1554480" y="0"/>
                </a:cubicBezTo>
                <a:cubicBezTo>
                  <a:pt x="1554917" y="7222"/>
                  <a:pt x="1555359" y="13299"/>
                  <a:pt x="1554480" y="18288"/>
                </a:cubicBezTo>
                <a:cubicBezTo>
                  <a:pt x="1336087" y="12172"/>
                  <a:pt x="1310024" y="19759"/>
                  <a:pt x="1067410" y="18288"/>
                </a:cubicBezTo>
                <a:cubicBezTo>
                  <a:pt x="824796" y="16818"/>
                  <a:pt x="787902" y="34647"/>
                  <a:pt x="518160" y="18288"/>
                </a:cubicBezTo>
                <a:cubicBezTo>
                  <a:pt x="248418" y="1930"/>
                  <a:pt x="133160" y="9205"/>
                  <a:pt x="0" y="18288"/>
                </a:cubicBezTo>
                <a:cubicBezTo>
                  <a:pt x="-643" y="9451"/>
                  <a:pt x="-340" y="711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9DAEF1-1470-4750-BDC7-E87952743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502920"/>
            <a:ext cx="6894576" cy="1463040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r>
              <a:rPr lang="en-GB" sz="1700" b="1" dirty="0"/>
              <a:t>7.  Schramm’s Communication Model (1954):</a:t>
            </a:r>
            <a:endParaRPr lang="en-GB" sz="1700" dirty="0"/>
          </a:p>
          <a:p>
            <a:pPr lvl="1"/>
            <a:r>
              <a:rPr lang="en-GB" sz="1700" dirty="0"/>
              <a:t>Communication is a two-way process of sending and receiving messages.</a:t>
            </a:r>
          </a:p>
          <a:p>
            <a:pPr lvl="1"/>
            <a:r>
              <a:rPr lang="en-GB" sz="1700" dirty="0"/>
              <a:t>Feedback and understanding are vital; noise and distractions can disrupt communication.</a:t>
            </a:r>
          </a:p>
          <a:p>
            <a:endParaRPr lang="en-GB" sz="1700" dirty="0"/>
          </a:p>
        </p:txBody>
      </p:sp>
      <p:pic>
        <p:nvPicPr>
          <p:cNvPr id="5122" name="Picture 2" descr="Diagram of the feedback loop in Schramm's model of communication">
            <a:extLst>
              <a:ext uri="{FF2B5EF4-FFF2-40B4-BE49-F238E27FC236}">
                <a16:creationId xmlns:a16="http://schemas.microsoft.com/office/drawing/2014/main" id="{5431E045-E2E4-F31B-04E0-BD0143F2A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4666" y="2290936"/>
            <a:ext cx="7470475" cy="395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033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79021F-FE1D-74DD-5EDB-5CAE2B562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8.  What Motivational Factors Are Important</a:t>
            </a:r>
            <a:b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BAA538A-8614-15FF-0673-80F84BCF552E}"/>
              </a:ext>
            </a:extLst>
          </p:cNvPr>
          <p:cNvSpPr txBox="1"/>
          <p:nvPr/>
        </p:nvSpPr>
        <p:spPr>
          <a:xfrm>
            <a:off x="5126418" y="552091"/>
            <a:ext cx="6224335" cy="543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lvl="0" indent="-2286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>
                <a:effectLst/>
              </a:rPr>
              <a:t>Motivation comes from rewards and enjoying the work (Young, 2023).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>
                <a:effectLst/>
              </a:rPr>
              <a:t>Important factors include trust, a good workplace, chances to grow, work-life balance, and meaningful work (Tenney, n.d.).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2200">
                <a:effectLst/>
              </a:rPr>
              <a:t>Leaders should understand each person’s needs.</a:t>
            </a:r>
          </a:p>
          <a:p>
            <a:pPr marL="342900" lvl="0" indent="-2286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220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32008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12297-C432-6350-484B-C4D89F9ED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2800" b="1" dirty="0">
                <a:solidFill>
                  <a:srgbClr val="FFFFFF"/>
                </a:solidFill>
              </a:rPr>
              <a:t>9.  Conclusion</a:t>
            </a:r>
            <a:br>
              <a:rPr lang="en-GB" sz="2800" dirty="0">
                <a:solidFill>
                  <a:srgbClr val="FFFFFF"/>
                </a:solidFill>
              </a:rPr>
            </a:br>
            <a:endParaRPr lang="en-GB" sz="28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5D0B3A9-5ECC-7E4A-177C-5FA19B027D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63322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78543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70EC2D-2F6B-C7E8-2018-D6CA93DFC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/>
              <a:t>10.  References</a:t>
            </a:r>
            <a:endParaRPr lang="en-GB" sz="5400" dirty="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B64B1BB-1317-1F0E-62C7-9CBD32046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500" dirty="0"/>
              <a:t>Perry, E. (2022). </a:t>
            </a:r>
            <a:r>
              <a:rPr lang="en-GB" sz="2500" i="1" dirty="0"/>
              <a:t>What Is Teamwork and Why Does It Matter?</a:t>
            </a:r>
            <a:r>
              <a:rPr lang="en-GB" sz="2500" dirty="0"/>
              <a:t> [online] </a:t>
            </a:r>
            <a:r>
              <a:rPr lang="en-GB" sz="2500" dirty="0" err="1"/>
              <a:t>BetterUp</a:t>
            </a:r>
            <a:r>
              <a:rPr lang="en-GB" sz="2500" dirty="0"/>
              <a:t>. Available at: </a:t>
            </a:r>
            <a:r>
              <a:rPr lang="en-GB" sz="2500" dirty="0">
                <a:hlinkClick r:id="rId2"/>
              </a:rPr>
              <a:t>https://www.betterup.com/blog/what-is-teamwork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Young, D. (2023). </a:t>
            </a:r>
            <a:r>
              <a:rPr lang="en-GB" sz="2500" i="1" dirty="0"/>
              <a:t>The power of team motivation</a:t>
            </a:r>
            <a:r>
              <a:rPr lang="en-GB" sz="2500" dirty="0"/>
              <a:t>. [online] The Predictive Index. Available at: </a:t>
            </a:r>
            <a:r>
              <a:rPr lang="en-GB" sz="2500" dirty="0">
                <a:hlinkClick r:id="rId3"/>
              </a:rPr>
              <a:t>https://www.predictiveindex.com/blog/team-motivation/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Thomas, J. (n.d.). </a:t>
            </a:r>
            <a:r>
              <a:rPr lang="en-GB" sz="2500" i="1" dirty="0" err="1"/>
              <a:t>rumie</a:t>
            </a:r>
            <a:r>
              <a:rPr lang="en-GB" sz="2500" i="1" dirty="0"/>
              <a:t>-learn</a:t>
            </a:r>
            <a:r>
              <a:rPr lang="en-GB" sz="2500" dirty="0"/>
              <a:t>. [online] </a:t>
            </a:r>
            <a:r>
              <a:rPr lang="en-GB" sz="2500" dirty="0" err="1"/>
              <a:t>Rumie</a:t>
            </a:r>
            <a:r>
              <a:rPr lang="en-GB" sz="2500" dirty="0"/>
              <a:t>-Learn. Available at: https://learn.rumie.org/jR/bytes/what-is-the-difference-between-a-team-and-a-group.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Team, T.S. (2023). </a:t>
            </a:r>
            <a:r>
              <a:rPr lang="en-GB" sz="2500" i="1" dirty="0"/>
              <a:t>What happens when team building goes wrong?</a:t>
            </a:r>
            <a:r>
              <a:rPr lang="en-GB" sz="2500" dirty="0"/>
              <a:t> [online] Sabre Team Building. Available at: </a:t>
            </a:r>
            <a:r>
              <a:rPr lang="en-GB" sz="2500" dirty="0">
                <a:hlinkClick r:id="rId4"/>
              </a:rPr>
              <a:t>https://www.sabrehq.com/post/what-happens-when-team-building-goes-wrong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Tenney, M. (2024). </a:t>
            </a:r>
            <a:r>
              <a:rPr lang="en-GB" sz="2500" i="1" dirty="0"/>
              <a:t>10 Factors That Influence Employee Motivation</a:t>
            </a:r>
            <a:r>
              <a:rPr lang="en-GB" sz="2500" dirty="0"/>
              <a:t>. [online] </a:t>
            </a:r>
            <a:r>
              <a:rPr lang="en-GB" sz="2500" dirty="0" err="1"/>
              <a:t>PeopleThriver</a:t>
            </a:r>
            <a:r>
              <a:rPr lang="en-GB" sz="2500" dirty="0"/>
              <a:t> - We help your people to thrive. Available at: </a:t>
            </a:r>
            <a:r>
              <a:rPr lang="en-GB" sz="2500" u="sng" dirty="0">
                <a:hlinkClick r:id="rId5"/>
              </a:rPr>
              <a:t>https://peoplethriver.com/what-are-the-factors-that-influence-employee-motivation/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Asana (2024). </a:t>
            </a:r>
            <a:r>
              <a:rPr lang="en-GB" sz="2500" i="1" dirty="0"/>
              <a:t>Group Vs. Team: What’s the Difference?</a:t>
            </a:r>
            <a:r>
              <a:rPr lang="en-GB" sz="2500" dirty="0"/>
              <a:t> [online] Asana. Available at: </a:t>
            </a:r>
            <a:r>
              <a:rPr lang="en-GB" sz="2500" dirty="0">
                <a:hlinkClick r:id="rId6"/>
              </a:rPr>
              <a:t>https://asana.com/resources/group-vs-team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 err="1"/>
              <a:t>BiteSize</a:t>
            </a:r>
            <a:r>
              <a:rPr lang="en-GB" sz="2500" dirty="0"/>
              <a:t> Learning (2025). </a:t>
            </a:r>
            <a:r>
              <a:rPr lang="en-GB" sz="2500" i="1" dirty="0"/>
              <a:t>The Thomas-Kilmann Conflict Model, Explained</a:t>
            </a:r>
            <a:r>
              <a:rPr lang="en-GB" sz="2500" dirty="0"/>
              <a:t>. [online] </a:t>
            </a:r>
            <a:r>
              <a:rPr lang="en-GB" sz="2500" dirty="0" err="1"/>
              <a:t>BiteSize</a:t>
            </a:r>
            <a:r>
              <a:rPr lang="en-GB" sz="2500" dirty="0"/>
              <a:t> Learning. Available at: https://www.bitesizelearning.co.uk/resources/thomas-kilmann-conflict-model.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 Belbin (2025). </a:t>
            </a:r>
            <a:r>
              <a:rPr lang="en-GB" sz="2500" i="1" dirty="0"/>
              <a:t>The nine </a:t>
            </a:r>
            <a:r>
              <a:rPr lang="en-GB" sz="2500" i="1" dirty="0" err="1"/>
              <a:t>belbin</a:t>
            </a:r>
            <a:r>
              <a:rPr lang="en-GB" sz="2500" i="1" dirty="0"/>
              <a:t> team roles</a:t>
            </a:r>
            <a:r>
              <a:rPr lang="en-GB" sz="2500" dirty="0"/>
              <a:t>. [online] Belbin. Available at: </a:t>
            </a:r>
            <a:r>
              <a:rPr lang="en-GB" sz="2500" u="sng" dirty="0">
                <a:hlinkClick r:id="rId7"/>
              </a:rPr>
              <a:t>https://www.belbin.com/about/belbin-team-roles</a:t>
            </a:r>
            <a:r>
              <a:rPr lang="en-GB" sz="25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Das, B. (2024). </a:t>
            </a:r>
            <a:r>
              <a:rPr lang="en-GB" sz="2500" i="1" dirty="0"/>
              <a:t>Wilbur Schramm’s Model of Communication: Advantages &amp; Disadvantages</a:t>
            </a:r>
            <a:r>
              <a:rPr lang="en-GB" sz="2500" dirty="0"/>
              <a:t>. [online] StudyMassCom.com. Available at: https://studymasscom.com/communication/</a:t>
            </a:r>
            <a:r>
              <a:rPr lang="en-GB" sz="2500" dirty="0" err="1"/>
              <a:t>wilbur</a:t>
            </a:r>
            <a:r>
              <a:rPr lang="en-GB" sz="2500" dirty="0"/>
              <a:t>-</a:t>
            </a:r>
            <a:r>
              <a:rPr lang="en-GB" sz="2500" dirty="0" err="1"/>
              <a:t>schramm</a:t>
            </a:r>
            <a:r>
              <a:rPr lang="en-GB" sz="2500" dirty="0"/>
              <a:t>-model-of-communication-advantages-disadvantages/.‌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210669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801</Words>
  <Application>Microsoft Office PowerPoint</Application>
  <PresentationFormat>Widescreen</PresentationFormat>
  <Paragraphs>54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Office Theme</vt:lpstr>
      <vt:lpstr>Effective Teamwork and Communication (BMSW4009) Presentation Topic: Difference Between Groups and Teams Student Name: Roqia Haji Haidar (2422002) Lecturer Name: Melanie Squire </vt:lpstr>
      <vt:lpstr>Presentation Outline In this presentation, we will explore the key concepts related to teamwork and communication by covering the following topics </vt:lpstr>
      <vt:lpstr>What is Team?</vt:lpstr>
      <vt:lpstr>PowerPoint Presentation</vt:lpstr>
      <vt:lpstr>3.  Differences Between Groups and Teams </vt:lpstr>
      <vt:lpstr>4.  What Happens When Teamwork Goes Wrong? </vt:lpstr>
      <vt:lpstr>5.  Theories on Teamwork and Conflict </vt:lpstr>
      <vt:lpstr>PowerPoint Presentation</vt:lpstr>
      <vt:lpstr>PowerPoint Presentation</vt:lpstr>
      <vt:lpstr>8.  What Motivational Factors Are Important </vt:lpstr>
      <vt:lpstr>9.  Conclusion </vt:lpstr>
      <vt:lpstr>10. 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roqia haidar</dc:creator>
  <cp:lastModifiedBy>roqia haidar</cp:lastModifiedBy>
  <cp:revision>2</cp:revision>
  <dcterms:created xsi:type="dcterms:W3CDTF">2025-06-17T20:52:14Z</dcterms:created>
  <dcterms:modified xsi:type="dcterms:W3CDTF">2025-06-30T17:12:20Z</dcterms:modified>
</cp:coreProperties>
</file>