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2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21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68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8587AD-3F33-44FF-AE58-8FAE15864CFD}" type="datetimeFigureOut">
              <a:rPr lang="en-GB" smtClean="0"/>
              <a:t>17/11/2023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C77BDF-F0F6-4B69-816C-37164BDEF0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63392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8587AD-3F33-44FF-AE58-8FAE15864CFD}" type="datetimeFigureOut">
              <a:rPr lang="en-GB" smtClean="0"/>
              <a:t>17/11/2023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C77BDF-F0F6-4B69-816C-37164BDEF0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6345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1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2951396"/>
            <a:ext cx="10561418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5281201"/>
            <a:ext cx="10561418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8587AD-3F33-44FF-AE58-8FAE15864CFD}" type="datetimeFigureOut">
              <a:rPr lang="en-GB" smtClean="0"/>
              <a:t>17/11/2023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C77BDF-F0F6-4B69-816C-37164BDEF0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52076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712" y="2222287"/>
            <a:ext cx="5185873" cy="36387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15" y="2222287"/>
            <a:ext cx="5194583" cy="363876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8587AD-3F33-44FF-AE58-8FAE15864CFD}" type="datetimeFigureOut">
              <a:rPr lang="en-GB" smtClean="0"/>
              <a:t>17/11/2023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C77BDF-F0F6-4B69-816C-37164BDEF0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64678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4728" y="2174875"/>
            <a:ext cx="5189857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19458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8587AD-3F33-44FF-AE58-8FAE15864CFD}" type="datetimeFigureOut">
              <a:rPr lang="en-GB" smtClean="0"/>
              <a:t>17/11/2023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C77BDF-F0F6-4B69-816C-37164BDEF0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12159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8587AD-3F33-44FF-AE58-8FAE15864CFD}" type="datetimeFigureOut">
              <a:rPr lang="en-GB" smtClean="0"/>
              <a:t>17/11/2023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C77BDF-F0F6-4B69-816C-37164BDEF0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040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8587AD-3F33-44FF-AE58-8FAE15864CFD}" type="datetimeFigureOut">
              <a:rPr lang="en-GB" smtClean="0"/>
              <a:t>17/11/2023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C77BDF-F0F6-4B69-816C-37164BDEF0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60436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1073151" y="446087"/>
            <a:ext cx="3547533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151" y="446088"/>
            <a:ext cx="3547533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446088"/>
            <a:ext cx="6252633" cy="54149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3151" y="2260738"/>
            <a:ext cx="3547533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8587AD-3F33-44FF-AE58-8FAE15864CFD}" type="datetimeFigureOut">
              <a:rPr lang="en-GB" smtClean="0"/>
              <a:t>17/11/2023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C77BDF-F0F6-4B69-816C-37164BDEF0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21724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728" y="727522"/>
            <a:ext cx="485298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6098117" y="0"/>
            <a:ext cx="6093883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4728" y="2344684"/>
            <a:ext cx="485298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5810" y="6041362"/>
            <a:ext cx="976879" cy="365125"/>
          </a:xfrm>
        </p:spPr>
        <p:txBody>
          <a:bodyPr/>
          <a:lstStyle/>
          <a:p>
            <a:fld id="{BD8587AD-3F33-44FF-AE58-8FAE15864CFD}" type="datetimeFigureOut">
              <a:rPr lang="en-GB" smtClean="0"/>
              <a:t>17/11/2023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0396" y="6041362"/>
            <a:ext cx="329541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862689" y="5915888"/>
            <a:ext cx="1062155" cy="490599"/>
          </a:xfrm>
        </p:spPr>
        <p:txBody>
          <a:bodyPr/>
          <a:lstStyle/>
          <a:p>
            <a:fld id="{C0C77BDF-F0F6-4B69-816C-37164BDEF0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61890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800600"/>
            <a:ext cx="10561418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12192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0000" y="5367338"/>
            <a:ext cx="1056141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8587AD-3F33-44FF-AE58-8FAE15864CFD}" type="datetimeFigureOut">
              <a:rPr lang="en-GB" smtClean="0"/>
              <a:t>17/11/2023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C77BDF-F0F6-4B69-816C-37164BDEF0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99207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631697" y="1081456"/>
            <a:ext cx="6332416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985" y="1238502"/>
            <a:ext cx="589384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190" y="4443680"/>
            <a:ext cx="5891636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7574642" y="1081456"/>
            <a:ext cx="3810001" cy="407546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8587AD-3F33-44FF-AE58-8FAE15864CFD}" type="datetimeFigureOut">
              <a:rPr lang="en-GB" smtClean="0"/>
              <a:t>17/11/2023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C77BDF-F0F6-4B69-816C-37164BDEF0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616279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1140884" y="2286585"/>
            <a:ext cx="4895115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357089" y="2435957"/>
            <a:ext cx="438252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6156000" y="2286000"/>
            <a:ext cx="4880300" cy="229552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8587AD-3F33-44FF-AE58-8FAE15864CFD}" type="datetimeFigureOut">
              <a:rPr lang="en-GB" smtClean="0"/>
              <a:t>17/11/2023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C77BDF-F0F6-4B69-816C-37164BDEF0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669609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8587AD-3F33-44FF-AE58-8FAE15864CFD}" type="datetimeFigureOut">
              <a:rPr lang="en-GB" smtClean="0"/>
              <a:t>17/11/2023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C77BDF-F0F6-4B69-816C-37164BDEF0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353299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7669651" y="446089"/>
            <a:ext cx="4522349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183540" y="586171"/>
            <a:ext cx="2494791" cy="51347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0001" y="446089"/>
            <a:ext cx="6611540" cy="5414962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8587AD-3F33-44FF-AE58-8FAE15864CFD}" type="datetimeFigureOut">
              <a:rPr lang="en-GB" smtClean="0"/>
              <a:t>17/11/2023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C77BDF-F0F6-4B69-816C-37164BDEF0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96722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BD8587AD-3F33-44FF-AE58-8FAE15864CFD}" type="datetimeFigureOut">
              <a:rPr lang="en-GB" smtClean="0"/>
              <a:t>17/11/2023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C0C77BDF-F0F6-4B69-816C-37164BDEF0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143285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3" r:id="rId1"/>
    <p:sldLayoutId id="2147483724" r:id="rId2"/>
    <p:sldLayoutId id="2147483725" r:id="rId3"/>
    <p:sldLayoutId id="2147483726" r:id="rId4"/>
    <p:sldLayoutId id="2147483727" r:id="rId5"/>
    <p:sldLayoutId id="2147483728" r:id="rId6"/>
    <p:sldLayoutId id="2147483729" r:id="rId7"/>
    <p:sldLayoutId id="2147483730" r:id="rId8"/>
    <p:sldLayoutId id="2147483731" r:id="rId9"/>
    <p:sldLayoutId id="2147483732" r:id="rId10"/>
    <p:sldLayoutId id="2147483733" r:id="rId11"/>
    <p:sldLayoutId id="2147483734" r:id="rId12"/>
    <p:sldLayoutId id="2147483735" r:id="rId13"/>
    <p:sldLayoutId id="2147483736" r:id="rId14"/>
  </p:sldLayoutIdLst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7ED099-5EDF-6477-E16B-E37A156B2E4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Controlling risk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25CF519-E4D4-97B3-1684-179B709E54D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Group e</a:t>
            </a:r>
          </a:p>
        </p:txBody>
      </p:sp>
    </p:spTree>
    <p:extLst>
      <p:ext uri="{BB962C8B-B14F-4D97-AF65-F5344CB8AC3E}">
        <p14:creationId xmlns:p14="http://schemas.microsoft.com/office/powerpoint/2010/main" val="251829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Freeform 6">
            <a:extLst>
              <a:ext uri="{FF2B5EF4-FFF2-40B4-BE49-F238E27FC236}">
                <a16:creationId xmlns:a16="http://schemas.microsoft.com/office/drawing/2014/main" id="{B9D93730-8C7D-423D-9137-597B5FA657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6="http://schemas.microsoft.com/office/drawing/2014/main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50B786-AF1D-7084-B2F8-298625F11C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Defence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160EA2-10AE-1132-6559-11541A676F30}"/>
              </a:ext>
            </a:extLst>
          </p:cNvPr>
          <p:cNvSpPr>
            <a:spLocks/>
          </p:cNvSpPr>
          <p:nvPr/>
        </p:nvSpPr>
        <p:spPr>
          <a:xfrm>
            <a:off x="1290371" y="2548647"/>
            <a:ext cx="4718490" cy="3310815"/>
          </a:xfrm>
          <a:prstGeom prst="rect">
            <a:avLst/>
          </a:prstGeom>
        </p:spPr>
        <p:txBody>
          <a:bodyPr/>
          <a:lstStyle/>
          <a:p>
            <a:pPr defTabSz="411480">
              <a:spcAft>
                <a:spcPts val="600"/>
              </a:spcAft>
            </a:pPr>
            <a:r>
              <a:rPr lang="en-GB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It occurs when a business or department avoids a risk by preventing a vulnerability that has been identified that could have been exploited, this usually equates by putting a policies in place</a:t>
            </a:r>
            <a:endParaRPr lang="en-GB" sz="20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CEBCDF1-7802-CA40-8307-920743DBC8A7}"/>
              </a:ext>
            </a:extLst>
          </p:cNvPr>
          <p:cNvSpPr>
            <a:spLocks/>
          </p:cNvSpPr>
          <p:nvPr/>
        </p:nvSpPr>
        <p:spPr>
          <a:xfrm>
            <a:off x="6175213" y="2548647"/>
            <a:ext cx="4726415" cy="3310816"/>
          </a:xfrm>
          <a:prstGeom prst="rect">
            <a:avLst/>
          </a:prstGeom>
        </p:spPr>
        <p:txBody>
          <a:bodyPr/>
          <a:lstStyle/>
          <a:p>
            <a:pPr defTabSz="411480">
              <a:spcAft>
                <a:spcPts val="600"/>
              </a:spcAft>
            </a:pPr>
            <a:r>
              <a:rPr lang="en-GB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Avoidance – reduce risk by not participating in activity that may incur a risk</a:t>
            </a:r>
          </a:p>
          <a:p>
            <a:pPr defTabSz="411480">
              <a:spcAft>
                <a:spcPts val="600"/>
              </a:spcAft>
            </a:pPr>
            <a:r>
              <a:rPr lang="en-GB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Retention – involves taking actions to reduce the severity of the risk</a:t>
            </a:r>
          </a:p>
          <a:p>
            <a:pPr defTabSz="411480">
              <a:spcAft>
                <a:spcPts val="600"/>
              </a:spcAft>
            </a:pPr>
            <a:r>
              <a:rPr lang="en-GB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Transfer – moving the risk onto another party, usually insurance or contracts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90159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089A69AF-D57B-49B4-886C-D4A5DC1944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CABDC08D-6093-4397-92D4-54D00E2BB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-650724" y="650724"/>
            <a:ext cx="6858000" cy="5556552"/>
          </a:xfrm>
          <a:custGeom>
            <a:avLst/>
            <a:gdLst>
              <a:gd name="connsiteX0" fmla="*/ 6858000 w 6858000"/>
              <a:gd name="connsiteY0" fmla="*/ 3445704 h 5556552"/>
              <a:gd name="connsiteX1" fmla="*/ 3829242 w 6858000"/>
              <a:gd name="connsiteY1" fmla="*/ 5433322 h 5556552"/>
              <a:gd name="connsiteX2" fmla="*/ 3827369 w 6858000"/>
              <a:gd name="connsiteY2" fmla="*/ 5434867 h 5556552"/>
              <a:gd name="connsiteX3" fmla="*/ 3824583 w 6858000"/>
              <a:gd name="connsiteY3" fmla="*/ 5436378 h 5556552"/>
              <a:gd name="connsiteX4" fmla="*/ 3798693 w 6858000"/>
              <a:gd name="connsiteY4" fmla="*/ 5453370 h 5556552"/>
              <a:gd name="connsiteX5" fmla="*/ 3785011 w 6858000"/>
              <a:gd name="connsiteY5" fmla="*/ 5457858 h 5556552"/>
              <a:gd name="connsiteX6" fmla="*/ 3706339 w 6858000"/>
              <a:gd name="connsiteY6" fmla="*/ 5500559 h 5556552"/>
              <a:gd name="connsiteX7" fmla="*/ 3428998 w 6858000"/>
              <a:gd name="connsiteY7" fmla="*/ 5556552 h 5556552"/>
              <a:gd name="connsiteX8" fmla="*/ 3151658 w 6858000"/>
              <a:gd name="connsiteY8" fmla="*/ 5500559 h 5556552"/>
              <a:gd name="connsiteX9" fmla="*/ 3072996 w 6858000"/>
              <a:gd name="connsiteY9" fmla="*/ 5457863 h 5556552"/>
              <a:gd name="connsiteX10" fmla="*/ 3059298 w 6858000"/>
              <a:gd name="connsiteY10" fmla="*/ 5453370 h 5556552"/>
              <a:gd name="connsiteX11" fmla="*/ 3033383 w 6858000"/>
              <a:gd name="connsiteY11" fmla="*/ 5436362 h 5556552"/>
              <a:gd name="connsiteX12" fmla="*/ 3030627 w 6858000"/>
              <a:gd name="connsiteY12" fmla="*/ 5434867 h 5556552"/>
              <a:gd name="connsiteX13" fmla="*/ 3028775 w 6858000"/>
              <a:gd name="connsiteY13" fmla="*/ 5433338 h 5556552"/>
              <a:gd name="connsiteX14" fmla="*/ 0 w 6858000"/>
              <a:gd name="connsiteY14" fmla="*/ 3445704 h 5556552"/>
              <a:gd name="connsiteX15" fmla="*/ 6858000 w 6858000"/>
              <a:gd name="connsiteY15" fmla="*/ 0 h 5556552"/>
              <a:gd name="connsiteX16" fmla="*/ 6858000 w 6858000"/>
              <a:gd name="connsiteY16" fmla="*/ 349336 h 5556552"/>
              <a:gd name="connsiteX17" fmla="*/ 6858000 w 6858000"/>
              <a:gd name="connsiteY17" fmla="*/ 3445703 h 5556552"/>
              <a:gd name="connsiteX18" fmla="*/ 0 w 6858000"/>
              <a:gd name="connsiteY18" fmla="*/ 3445703 h 5556552"/>
              <a:gd name="connsiteX19" fmla="*/ 0 w 6858000"/>
              <a:gd name="connsiteY19" fmla="*/ 0 h 55565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6858000" h="5556552">
                <a:moveTo>
                  <a:pt x="6858000" y="3445704"/>
                </a:moveTo>
                <a:lnTo>
                  <a:pt x="3829242" y="5433322"/>
                </a:lnTo>
                <a:lnTo>
                  <a:pt x="3827369" y="5434867"/>
                </a:lnTo>
                <a:lnTo>
                  <a:pt x="3824583" y="5436378"/>
                </a:lnTo>
                <a:lnTo>
                  <a:pt x="3798693" y="5453370"/>
                </a:lnTo>
                <a:lnTo>
                  <a:pt x="3785011" y="5457858"/>
                </a:lnTo>
                <a:lnTo>
                  <a:pt x="3706339" y="5500559"/>
                </a:lnTo>
                <a:cubicBezTo>
                  <a:pt x="3621096" y="5536614"/>
                  <a:pt x="3527375" y="5556552"/>
                  <a:pt x="3428998" y="5556552"/>
                </a:cubicBezTo>
                <a:cubicBezTo>
                  <a:pt x="3330621" y="5556552"/>
                  <a:pt x="3236901" y="5536614"/>
                  <a:pt x="3151658" y="5500559"/>
                </a:cubicBezTo>
                <a:lnTo>
                  <a:pt x="3072996" y="5457863"/>
                </a:lnTo>
                <a:lnTo>
                  <a:pt x="3059298" y="5453370"/>
                </a:lnTo>
                <a:lnTo>
                  <a:pt x="3033383" y="5436362"/>
                </a:lnTo>
                <a:lnTo>
                  <a:pt x="3030627" y="5434867"/>
                </a:lnTo>
                <a:lnTo>
                  <a:pt x="3028775" y="5433338"/>
                </a:lnTo>
                <a:lnTo>
                  <a:pt x="0" y="3445704"/>
                </a:lnTo>
                <a:close/>
                <a:moveTo>
                  <a:pt x="6858000" y="0"/>
                </a:moveTo>
                <a:lnTo>
                  <a:pt x="6858000" y="349336"/>
                </a:lnTo>
                <a:lnTo>
                  <a:pt x="6858000" y="3445703"/>
                </a:lnTo>
                <a:lnTo>
                  <a:pt x="0" y="344570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  <a:effectLst/>
          <a:extLst>
            <a:ext uri="{91240B29-F687-4f45-9708-019B960494DF}">
              <a14:hiddenLine xmlns="" xmlns:a14="http://schemas.microsoft.com/office/drawing/2010/main" xmlns:p14="http://schemas.microsoft.com/office/powerpoint/2010/main" xmlns:a16="http://schemas.microsoft.com/office/drawing/2014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2E618E-6189-D2FA-0AEF-2C13A0A02F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1515" y="1734857"/>
            <a:ext cx="3765483" cy="3388287"/>
          </a:xfrm>
        </p:spPr>
        <p:txBody>
          <a:bodyPr anchor="ctr">
            <a:normAutofit/>
          </a:bodyPr>
          <a:lstStyle/>
          <a:p>
            <a:r>
              <a:rPr lang="en-GB" dirty="0"/>
              <a:t>Transference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98576D-0FF9-D8B9-5D29-E97DC5D924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08068" y="978993"/>
            <a:ext cx="5365218" cy="4900014"/>
          </a:xfrm>
          <a:effectLst/>
        </p:spPr>
        <p:txBody>
          <a:bodyPr>
            <a:normAutofit/>
          </a:bodyPr>
          <a:lstStyle/>
          <a:p>
            <a:r>
              <a:rPr lang="en-GB" dirty="0"/>
              <a:t>It involves shifting the </a:t>
            </a:r>
            <a:r>
              <a:rPr lang="en-US" i="0" dirty="0">
                <a:effectLst/>
              </a:rPr>
              <a:t>financial or operational burden of a risk to another party. Allows for external expertise and resources to manage specific aspect of their operations.</a:t>
            </a:r>
          </a:p>
          <a:p>
            <a:pPr marL="0" indent="0">
              <a:buNone/>
            </a:pPr>
            <a:endParaRPr lang="en-US" i="0" dirty="0">
              <a:effectLst/>
            </a:endParaRPr>
          </a:p>
          <a:p>
            <a:r>
              <a:rPr lang="en-US" dirty="0"/>
              <a:t>Identify specific risks – organizations need to identify specific risks they want to transfer.</a:t>
            </a:r>
          </a:p>
          <a:p>
            <a:r>
              <a:rPr lang="en-US" dirty="0"/>
              <a:t>Outsourcing partner – it is chosen based on their expertise in handling the risk.</a:t>
            </a:r>
          </a:p>
          <a:p>
            <a:r>
              <a:rPr lang="en-US" dirty="0"/>
              <a:t>Contractual agreement – outline the scope of work, service level, responsibilities and the terms and conditions.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094859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00C6BB"/>
      </a:accent1>
      <a:accent2>
        <a:srgbClr val="6FEBA0"/>
      </a:accent2>
      <a:accent3>
        <a:srgbClr val="B6DF5E"/>
      </a:accent3>
      <a:accent4>
        <a:srgbClr val="EFB251"/>
      </a:accent4>
      <a:accent5>
        <a:srgbClr val="EF755F"/>
      </a:accent5>
      <a:accent6>
        <a:srgbClr val="ED515C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6F3559E9-1A4C-49D8-94D4-F41003531C4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TM03457503[[fn=Quotable]]</Template>
  <TotalTime>3</TotalTime>
  <Words>158</Words>
  <Application>Microsoft Office PowerPoint</Application>
  <PresentationFormat>Widescreen</PresentationFormat>
  <Paragraphs>13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6" baseType="lpstr">
      <vt:lpstr>Century Gothic</vt:lpstr>
      <vt:lpstr>Wingdings 2</vt:lpstr>
      <vt:lpstr>Quotable</vt:lpstr>
      <vt:lpstr>Controlling risk</vt:lpstr>
      <vt:lpstr>Defence strategy</vt:lpstr>
      <vt:lpstr>Transference strategy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Controlling risk</dc:title>
  <dc:creator>farley staines</dc:creator>
  <cp:lastModifiedBy>Farley Staines (2204098)</cp:lastModifiedBy>
  <cp:revision>2</cp:revision>
  <dcterms:created xsi:type="dcterms:W3CDTF">2023-11-16T21:25:20Z</dcterms:created>
  <dcterms:modified xsi:type="dcterms:W3CDTF">2023-11-17T09:04:39Z</dcterms:modified>
</cp:coreProperties>
</file>