
<file path=[Content_Types].xml><?xml version="1.0" encoding="utf-8"?>
<Types xmlns="http://schemas.openxmlformats.org/package/2006/content-types">
  <Default Extension="fntdata" ContentType="application/x-fontdata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trictFirstAndLastChars="0" embedTrueTypeFonts="1" saveSubsetFonts="1" autoCompressPictures="0">
  <p:sldMasterIdLst>
    <p:sldMasterId id="2147483675" r:id="rId1"/>
  </p:sldMasterIdLst>
  <p:notesMasterIdLst>
    <p:notesMasterId r:id="rId17"/>
  </p:notesMasterIdLst>
  <p:sldIdLst>
    <p:sldId id="322" r:id="rId2"/>
    <p:sldId id="256" r:id="rId3"/>
    <p:sldId id="321" r:id="rId4"/>
    <p:sldId id="332" r:id="rId5"/>
    <p:sldId id="303" r:id="rId6"/>
    <p:sldId id="324" r:id="rId7"/>
    <p:sldId id="328" r:id="rId8"/>
    <p:sldId id="330" r:id="rId9"/>
    <p:sldId id="325" r:id="rId10"/>
    <p:sldId id="326" r:id="rId11"/>
    <p:sldId id="327" r:id="rId12"/>
    <p:sldId id="329" r:id="rId13"/>
    <p:sldId id="331" r:id="rId14"/>
    <p:sldId id="333" r:id="rId15"/>
    <p:sldId id="323" r:id="rId16"/>
  </p:sldIdLst>
  <p:sldSz cx="9144000" cy="5143500" type="screen16x9"/>
  <p:notesSz cx="6858000" cy="9144000"/>
  <p:embeddedFontLst>
    <p:embeddedFont>
      <p:font typeface="Calibri" panose="020F0502020204030204" pitchFamily="34" charset="0"/>
      <p:regular r:id="rId18"/>
      <p:bold r:id="rId19"/>
      <p:italic r:id="rId20"/>
      <p:boldItalic r:id="rId21"/>
    </p:embeddedFont>
    <p:embeddedFont>
      <p:font typeface="Nunito Sans SemiBold" panose="020B0604020202020204" charset="0"/>
      <p:regular r:id="rId22"/>
      <p:bold r:id="rId23"/>
      <p:italic r:id="rId24"/>
      <p:boldItalic r:id="rId25"/>
    </p:embeddedFont>
    <p:embeddedFont>
      <p:font typeface="Roboto Slab Regular" panose="020B0604020202020204" charset="0"/>
      <p:regular r:id="rId26"/>
      <p:bold r:id="rId27"/>
    </p:embeddedFont>
    <p:embeddedFont>
      <p:font typeface="Segoe UI Black" panose="020B0A02040204020203" pitchFamily="34" charset="0"/>
      <p:bold r:id="rId28"/>
      <p:boldItalic r:id="rId29"/>
    </p:embeddedFont>
    <p:embeddedFont>
      <p:font typeface="Squada One" panose="020B0604020202020204" charset="0"/>
      <p:regular r:id="rId30"/>
    </p:embeddedFont>
  </p:embeddedFontLst>
  <p:defaultText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Asus" initials="A" lastIdx="1" clrIdx="0">
    <p:extLst>
      <p:ext uri="{19B8F6BF-5375-455C-9EA6-DF929625EA0E}">
        <p15:presenceInfo xmlns:p15="http://schemas.microsoft.com/office/powerpoint/2012/main" userId="Asus" providerId="None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BEF7B8C2-72D7-4C00-9D02-26244E1ED7A1}">
  <a:tblStyle styleId="{BEF7B8C2-72D7-4C00-9D02-26244E1ED7A1}" styleName="Table_0">
    <a:wholeTbl>
      <a:tcTxStyle>
        <a:font>
          <a:latin typeface="Arial"/>
          <a:ea typeface="Arial"/>
          <a:cs typeface="Arial"/>
        </a:font>
        <a:srgbClr val="000000"/>
      </a:tcTxStyle>
      <a:tcStyle>
        <a:tcBdr>
          <a:lef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left>
          <a:right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right>
          <a:top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top>
          <a:bottom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bottom>
          <a:insideH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H>
          <a:insideV>
            <a:ln w="9525" cap="flat" cmpd="sng">
              <a:solidFill>
                <a:srgbClr val="000000"/>
              </a:solidFill>
              <a:prstDash val="solid"/>
              <a:round/>
              <a:headEnd type="none" w="sm" len="sm"/>
              <a:tailEnd type="none" w="sm" len="sm"/>
            </a:ln>
          </a:insideV>
        </a:tcBdr>
      </a:tcStyle>
    </a:wholeTbl>
    <a:band1H>
      <a:tcTxStyle/>
      <a:tcStyle>
        <a:tcBdr/>
      </a:tcStyle>
    </a:band1H>
    <a:band2H>
      <a:tcTxStyle/>
      <a:tcStyle>
        <a:tcBdr/>
      </a:tcStyle>
    </a:band2H>
    <a:band1V>
      <a:tcTxStyle/>
      <a:tcStyle>
        <a:tcBdr/>
      </a:tcStyle>
    </a:band1V>
    <a:band2V>
      <a:tcTxStyle/>
      <a:tcStyle>
        <a:tcBdr/>
      </a:tcStyle>
    </a:band2V>
    <a:lastCol>
      <a:tcTxStyle/>
      <a:tcStyle>
        <a:tcBdr/>
      </a:tcStyle>
    </a:lastCol>
    <a:firstCol>
      <a:tcTxStyle/>
      <a:tcStyle>
        <a:tcBdr/>
      </a:tcStyle>
    </a:firstCol>
    <a:lastRow>
      <a:tcTxStyle/>
      <a:tcStyle>
        <a:tcBdr/>
      </a:tcStyle>
    </a:lastRow>
    <a:seCell>
      <a:tcTxStyle/>
      <a:tcStyle>
        <a:tcBdr/>
      </a:tcStyle>
    </a:seCell>
    <a:swCell>
      <a:tcTxStyle/>
      <a:tcStyle>
        <a:tcBdr/>
      </a:tcStyle>
    </a:swCell>
    <a:firstRow>
      <a:tcTxStyle/>
      <a:tcStyle>
        <a:tcBdr/>
      </a:tcStyle>
    </a:firstRow>
    <a:neCell>
      <a:tcTxStyle/>
      <a:tcStyle>
        <a:tcBdr/>
      </a:tcStyle>
    </a:neCell>
    <a:nwCell>
      <a:tcTxStyle/>
      <a:tcStyle>
        <a:tcBdr/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0428" autoAdjust="0"/>
    <p:restoredTop sz="80025" autoAdjust="0"/>
  </p:normalViewPr>
  <p:slideViewPr>
    <p:cSldViewPr snapToGrid="0">
      <p:cViewPr varScale="1">
        <p:scale>
          <a:sx n="90" d="100"/>
          <a:sy n="90" d="100"/>
        </p:scale>
        <p:origin x="600" y="7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font" Target="fonts/font1.fntdata"/><Relationship Id="rId26" Type="http://schemas.openxmlformats.org/officeDocument/2006/relationships/font" Target="fonts/font9.fntdata"/><Relationship Id="rId3" Type="http://schemas.openxmlformats.org/officeDocument/2006/relationships/slide" Target="slides/slide2.xml"/><Relationship Id="rId21" Type="http://schemas.openxmlformats.org/officeDocument/2006/relationships/font" Target="fonts/font4.fntdata"/><Relationship Id="rId34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5" Type="http://schemas.openxmlformats.org/officeDocument/2006/relationships/font" Target="fonts/font8.fntdata"/><Relationship Id="rId33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font" Target="fonts/font3.fntdata"/><Relationship Id="rId29" Type="http://schemas.openxmlformats.org/officeDocument/2006/relationships/font" Target="fonts/font12.fntdata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font" Target="fonts/font7.fntdata"/><Relationship Id="rId32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font" Target="fonts/font6.fntdata"/><Relationship Id="rId28" Type="http://schemas.openxmlformats.org/officeDocument/2006/relationships/font" Target="fonts/font11.fntdata"/><Relationship Id="rId10" Type="http://schemas.openxmlformats.org/officeDocument/2006/relationships/slide" Target="slides/slide9.xml"/><Relationship Id="rId19" Type="http://schemas.openxmlformats.org/officeDocument/2006/relationships/font" Target="fonts/font2.fntdata"/><Relationship Id="rId31" Type="http://schemas.openxmlformats.org/officeDocument/2006/relationships/commentAuthors" Target="commentAuthor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font" Target="fonts/font5.fntdata"/><Relationship Id="rId27" Type="http://schemas.openxmlformats.org/officeDocument/2006/relationships/font" Target="fonts/font10.fntdata"/><Relationship Id="rId30" Type="http://schemas.openxmlformats.org/officeDocument/2006/relationships/font" Target="fonts/font13.fntdata"/><Relationship Id="rId35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>
            <a:spLocks noGrp="1"/>
          </p:cNvSpPr>
          <p:nvPr>
            <p:ph type="hdr" idx="2"/>
          </p:nvPr>
        </p:nvSpPr>
        <p:spPr>
          <a:xfrm>
            <a:off x="0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4" name="Google Shape;4;n"/>
          <p:cNvSpPr txBox="1">
            <a:spLocks noGrp="1"/>
          </p:cNvSpPr>
          <p:nvPr>
            <p:ph type="dt" idx="10"/>
          </p:nvPr>
        </p:nvSpPr>
        <p:spPr>
          <a:xfrm>
            <a:off x="3884613" y="0"/>
            <a:ext cx="2971800" cy="458788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R="0" lvl="0" algn="r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5" name="Google Shape;5;n"/>
          <p:cNvSpPr>
            <a:spLocks noGrp="1" noRot="1" noChangeAspect="1"/>
          </p:cNvSpPr>
          <p:nvPr>
            <p:ph type="sldImg" idx="3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w="12700" cap="flat" cmpd="sng">
            <a:solidFill>
              <a:srgbClr val="000000"/>
            </a:solidFill>
            <a:prstDash val="solid"/>
            <a:round/>
            <a:headEnd type="none" w="sm" len="sm"/>
            <a:tailEnd type="none" w="sm" len="sm"/>
          </a:ln>
        </p:spPr>
      </p:sp>
      <p:sp>
        <p:nvSpPr>
          <p:cNvPr id="6" name="Google Shape;6;n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t" anchorCtr="0">
            <a:noAutofit/>
          </a:bodyPr>
          <a:lstStyle>
            <a:lvl1pPr marL="457200" marR="0" lvl="0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914400" marR="0" lvl="1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1371600" marR="0" lvl="2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1828800" marR="0" lvl="3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2286000" marR="0" lvl="4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2743200" marR="0" lvl="5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3200400" marR="0" lvl="6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3657600" marR="0" lvl="7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4114800" marR="0" lvl="8" indent="-22860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7" name="Google Shape;7;n"/>
          <p:cNvSpPr txBox="1">
            <a:spLocks noGrp="1"/>
          </p:cNvSpPr>
          <p:nvPr>
            <p:ph type="ftr" idx="11"/>
          </p:nvPr>
        </p:nvSpPr>
        <p:spPr>
          <a:xfrm>
            <a:off x="0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400"/>
              <a:buNone/>
              <a:defRPr sz="18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8" name="Google Shape;8;n"/>
          <p:cNvSpPr txBox="1">
            <a:spLocks noGrp="1"/>
          </p:cNvSpPr>
          <p:nvPr>
            <p:ph type="sldNum" idx="12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91425" tIns="45700" rIns="91425" bIns="45700" anchor="b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 sz="12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sz="1200" b="0" i="0" u="none" strike="noStrike" cap="non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notesStyle>
    <a:defPPr marR="0" lvl="0" algn="l" rtl="0">
      <a:lnSpc>
        <a:spcPct val="100000"/>
      </a:lnSpc>
      <a:spcBef>
        <a:spcPts val="0"/>
      </a:spcBef>
      <a:spcAft>
        <a:spcPts val="0"/>
      </a:spcAft>
    </a:defPPr>
    <a:lvl1pPr marR="0" lvl="0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1pPr>
    <a:lvl2pPr marR="0" lvl="1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2pPr>
    <a:lvl3pPr marR="0" lvl="2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3pPr>
    <a:lvl4pPr marR="0" lvl="3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4pPr>
    <a:lvl5pPr marR="0" lvl="4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5pPr>
    <a:lvl6pPr marR="0" lvl="5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6pPr>
    <a:lvl7pPr marR="0" lvl="6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7pPr>
    <a:lvl8pPr marR="0" lvl="7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8pPr>
    <a:lvl9pPr marR="0" lvl="8" algn="l" rtl="0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sz="1400" b="0" i="0" u="none" strike="noStrike" cap="non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3" name="Google Shape;3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88230247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3" name="Google Shape;3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A care plan includes every health condition and personal habits and so many other contents of the patient or client. It outlines a person's assessed care needs and how-to caregiver will meet those needs to help them stay at home (</a:t>
            </a:r>
            <a:r>
              <a:rPr lang="en-US" sz="1800" dirty="0" err="1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Pitz</a:t>
            </a: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, 2018)</a:t>
            </a:r>
            <a:endParaRPr dirty="0"/>
          </a:p>
        </p:txBody>
      </p:sp>
      <p:sp>
        <p:nvSpPr>
          <p:cNvPr id="313" name="Google Shape;3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70756766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22860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Casually care plan depends on these components 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Deining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2019)</a:t>
            </a: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(El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Chakhtoura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2017)</a:t>
            </a: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(Little, 2016)</a:t>
            </a: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Personal details and family details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Kith and kin if any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IT-based skills if any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Health issues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Client assessment, medical results, and diagnostic reports.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Religion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Ethnicity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Expected patient outcomes are outlined.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Nursing interventions are documented in the care plan.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The rationale for interventions to be evidence-based care.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Evaluation.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Sensory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Mobility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Liking disliking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Important diet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Daily Routine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342900" marR="0" lvl="0" indent="-342900" algn="just">
              <a:lnSpc>
                <a:spcPct val="150000"/>
              </a:lnSpc>
              <a:spcBef>
                <a:spcPts val="0"/>
              </a:spcBef>
              <a:spcAft>
                <a:spcPts val="900"/>
              </a:spcAft>
              <a:buSzPts val="1000"/>
              <a:buFont typeface="+mj-lt"/>
              <a:buAutoNum type="arabicPeriod"/>
              <a:tabLst>
                <a:tab pos="457200" algn="l"/>
              </a:tabLst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Risk assessment</a:t>
            </a: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13" name="Google Shape;3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61060324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r>
              <a:rPr lang="en-US" dirty="0"/>
              <a:t>The client must be observed once in every 2 hours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n-US" dirty="0"/>
              <a:t>And her medications must be observed. 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(Lynn and Goldstein, 2013)</a:t>
            </a: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lang="en-US" dirty="0"/>
          </a:p>
        </p:txBody>
      </p:sp>
      <p:sp>
        <p:nvSpPr>
          <p:cNvPr id="313" name="Google Shape;3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06357203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Proper understanding of the characteristics and needs of home health care patients is necessary to prepare a care plan that will help improve their health.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(Miler and 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Luft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2014)</a:t>
            </a: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13" name="Google Shape;3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515702316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Notes: To provide the client with nutritious food to keep the client healthy</a:t>
            </a:r>
            <a:endParaRPr lang="en-US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n-US" dirty="0"/>
              <a:t>The client is not able to prepare own meals. 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(Rote et al., 2015)</a:t>
            </a: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13" name="Google Shape;3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971956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n-US" sz="18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</a:rPr>
              <a:t>I was careful about the conversation with the elderly person. I showed proper respect and talk wisely so that she can share all his problems without hesitation.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Sundström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2014)</a:t>
            </a: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lang="en-US" sz="1800" dirty="0">
              <a:effectLst/>
              <a:latin typeface="Times New Roman" panose="02020603050405020304" pitchFamily="18" charset="0"/>
              <a:ea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13" name="Google Shape;3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928301717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n-US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Notes: This care will remain our client dry and it will make the client feel comfortable. It will protect the client’s skin.</a:t>
            </a: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n-US" sz="1200" dirty="0">
                <a:solidFill>
                  <a:schemeClr val="tx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Notes: The client isn’t fully capable of controlling his urine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(Rote et al., 2015)</a:t>
            </a: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13" name="Google Shape;3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61091017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n-US" sz="12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Notes: To provide a helping hand so that client can maintain personal care.</a:t>
            </a:r>
            <a:endParaRPr lang="en-US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800" dirty="0" err="1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Sundström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2014)</a:t>
            </a: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13" name="Google Shape;3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70279166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endParaRPr lang="en-US" sz="12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n-US" dirty="0"/>
              <a:t>When a person looks good it makes the person happy.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Whittier et al., 2015)</a:t>
            </a: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13" name="Google Shape;3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3664687666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n-US" dirty="0"/>
              <a:t>A good sleep helps a person to become tuned whole day.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(</a:t>
            </a:r>
            <a:r>
              <a:rPr lang="en-US" sz="1800" dirty="0" err="1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Deining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et al., 2019)</a:t>
            </a: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13" name="Google Shape;3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974592326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rgbClr val="000000"/>
              </a:buClr>
              <a:buSzPts val="1400"/>
              <a:buFont typeface="Arial"/>
              <a:buNone/>
              <a:tabLst/>
              <a:defRPr/>
            </a:pPr>
            <a:r>
              <a:rPr lang="en-US" sz="1800" dirty="0">
                <a:solidFill>
                  <a:srgbClr val="00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Senior citizens especially old people may need a caregiver because of an illness, injury, inability of mobility, memory issues, or chronic conditions that make their day-to-day life more challenging. </a:t>
            </a:r>
            <a:r>
              <a:rPr lang="en-US" sz="1800" dirty="0"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</a:t>
            </a:r>
            <a:r>
              <a:rPr lang="en-US" sz="1800" dirty="0">
                <a:solidFill>
                  <a:srgbClr val="22222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Whittier et al., 2015)</a:t>
            </a:r>
            <a:endParaRPr lang="en-US" sz="1800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13" name="Google Shape;3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756395118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 dirty="0"/>
          </a:p>
        </p:txBody>
      </p:sp>
      <p:sp>
        <p:nvSpPr>
          <p:cNvPr id="313" name="Google Shape;3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2266118972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 showMasterSp="0" showMasterPhAnim="0">
  <p:cSld>
    <p:spTree>
      <p:nvGrpSpPr>
        <p:cNvPr id="1" name="Shape 31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2" name="Google Shape;312;p1:notes"/>
          <p:cNvSpPr txBox="1">
            <a:spLocks noGrp="1"/>
          </p:cNvSpPr>
          <p:nvPr>
            <p:ph type="body" idx="1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spcFirstLastPara="1" wrap="square" lIns="91425" tIns="45700" rIns="91425" bIns="45700" anchor="t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313" name="Google Shape;313;p1:notes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custGeom>
            <a:avLst/>
            <a:gdLst/>
            <a:ahLst/>
            <a:cxnLst/>
            <a:rect l="l" t="t" r="r" b="b"/>
            <a:pathLst>
              <a:path w="120000" h="120000" extrusionOk="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  <p:extLst>
      <p:ext uri="{BB962C8B-B14F-4D97-AF65-F5344CB8AC3E}">
        <p14:creationId xmlns:p14="http://schemas.microsoft.com/office/powerpoint/2010/main" val="11734327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BIG TITLE OPENING">
  <p:cSld name="Diapositiva de título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2"/>
          <p:cNvSpPr/>
          <p:nvPr/>
        </p:nvSpPr>
        <p:spPr>
          <a:xfrm flipH="1">
            <a:off x="645900" y="1217100"/>
            <a:ext cx="7260900" cy="2717100"/>
          </a:xfrm>
          <a:prstGeom prst="rect">
            <a:avLst/>
          </a:prstGeom>
          <a:noFill/>
          <a:ln w="28575" cap="flat" cmpd="sng">
            <a:solidFill>
              <a:schemeClr val="dk2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7" name="Google Shape;17;p2"/>
          <p:cNvSpPr/>
          <p:nvPr/>
        </p:nvSpPr>
        <p:spPr>
          <a:xfrm>
            <a:off x="0" y="1299294"/>
            <a:ext cx="2964712" cy="3316107"/>
          </a:xfrm>
          <a:custGeom>
            <a:avLst/>
            <a:gdLst/>
            <a:ahLst/>
            <a:cxnLst/>
            <a:rect l="l" t="t" r="r" b="b"/>
            <a:pathLst>
              <a:path w="51204" h="57273" extrusionOk="0">
                <a:moveTo>
                  <a:pt x="8598" y="1"/>
                </a:moveTo>
                <a:lnTo>
                  <a:pt x="0" y="21597"/>
                </a:lnTo>
                <a:lnTo>
                  <a:pt x="11012" y="45939"/>
                </a:lnTo>
                <a:cubicBezTo>
                  <a:pt x="11012" y="45939"/>
                  <a:pt x="26937" y="57273"/>
                  <a:pt x="34889" y="57273"/>
                </a:cubicBezTo>
                <a:cubicBezTo>
                  <a:pt x="35092" y="57273"/>
                  <a:pt x="35289" y="57265"/>
                  <a:pt x="35482" y="57250"/>
                </a:cubicBezTo>
                <a:cubicBezTo>
                  <a:pt x="43193" y="56631"/>
                  <a:pt x="51204" y="42938"/>
                  <a:pt x="45960" y="35023"/>
                </a:cubicBezTo>
                <a:cubicBezTo>
                  <a:pt x="44317" y="32544"/>
                  <a:pt x="41903" y="31781"/>
                  <a:pt x="39361" y="31781"/>
                </a:cubicBezTo>
                <a:cubicBezTo>
                  <a:pt x="35279" y="31781"/>
                  <a:pt x="30867" y="33751"/>
                  <a:pt x="28798" y="33751"/>
                </a:cubicBezTo>
                <a:cubicBezTo>
                  <a:pt x="28042" y="33751"/>
                  <a:pt x="27599" y="33488"/>
                  <a:pt x="27599" y="32770"/>
                </a:cubicBezTo>
                <a:cubicBezTo>
                  <a:pt x="27599" y="28871"/>
                  <a:pt x="38515" y="24994"/>
                  <a:pt x="36753" y="15007"/>
                </a:cubicBezTo>
                <a:cubicBezTo>
                  <a:pt x="34446" y="1976"/>
                  <a:pt x="8598" y="1"/>
                  <a:pt x="8598" y="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4287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8" name="Google Shape;18;p2"/>
          <p:cNvSpPr/>
          <p:nvPr/>
        </p:nvSpPr>
        <p:spPr>
          <a:xfrm>
            <a:off x="62475" y="1807662"/>
            <a:ext cx="3358026" cy="3335793"/>
          </a:xfrm>
          <a:custGeom>
            <a:avLst/>
            <a:gdLst/>
            <a:ahLst/>
            <a:cxnLst/>
            <a:rect l="l" t="t" r="r" b="b"/>
            <a:pathLst>
              <a:path w="57997" h="57613" extrusionOk="0">
                <a:moveTo>
                  <a:pt x="10584" y="0"/>
                </a:moveTo>
                <a:cubicBezTo>
                  <a:pt x="10895" y="4689"/>
                  <a:pt x="14494" y="9998"/>
                  <a:pt x="14195" y="14643"/>
                </a:cubicBezTo>
                <a:cubicBezTo>
                  <a:pt x="13746" y="21597"/>
                  <a:pt x="0" y="20197"/>
                  <a:pt x="321" y="27759"/>
                </a:cubicBezTo>
                <a:cubicBezTo>
                  <a:pt x="641" y="35322"/>
                  <a:pt x="14771" y="31082"/>
                  <a:pt x="13458" y="42873"/>
                </a:cubicBezTo>
                <a:cubicBezTo>
                  <a:pt x="12470" y="51745"/>
                  <a:pt x="16227" y="55433"/>
                  <a:pt x="21239" y="55433"/>
                </a:cubicBezTo>
                <a:cubicBezTo>
                  <a:pt x="22894" y="55433"/>
                  <a:pt x="24686" y="55031"/>
                  <a:pt x="26489" y="54280"/>
                </a:cubicBezTo>
                <a:cubicBezTo>
                  <a:pt x="30728" y="52514"/>
                  <a:pt x="35329" y="51271"/>
                  <a:pt x="39235" y="51271"/>
                </a:cubicBezTo>
                <a:cubicBezTo>
                  <a:pt x="43832" y="51271"/>
                  <a:pt x="47464" y="52993"/>
                  <a:pt x="48406" y="57613"/>
                </a:cubicBezTo>
                <a:lnTo>
                  <a:pt x="57997" y="57613"/>
                </a:lnTo>
                <a:cubicBezTo>
                  <a:pt x="52464" y="53276"/>
                  <a:pt x="55412" y="45767"/>
                  <a:pt x="51001" y="41858"/>
                </a:cubicBezTo>
                <a:cubicBezTo>
                  <a:pt x="49295" y="40343"/>
                  <a:pt x="47314" y="39797"/>
                  <a:pt x="45253" y="39797"/>
                </a:cubicBezTo>
                <a:cubicBezTo>
                  <a:pt x="39952" y="39797"/>
                  <a:pt x="34117" y="43403"/>
                  <a:pt x="31068" y="43403"/>
                </a:cubicBezTo>
                <a:cubicBezTo>
                  <a:pt x="30230" y="43403"/>
                  <a:pt x="29602" y="43131"/>
                  <a:pt x="29254" y="42435"/>
                </a:cubicBezTo>
                <a:cubicBezTo>
                  <a:pt x="27151" y="38227"/>
                  <a:pt x="30921" y="35204"/>
                  <a:pt x="26659" y="32620"/>
                </a:cubicBezTo>
                <a:cubicBezTo>
                  <a:pt x="25858" y="32128"/>
                  <a:pt x="24555" y="31957"/>
                  <a:pt x="23071" y="31829"/>
                </a:cubicBezTo>
                <a:cubicBezTo>
                  <a:pt x="20411" y="31583"/>
                  <a:pt x="17741" y="31573"/>
                  <a:pt x="19354" y="27759"/>
                </a:cubicBezTo>
                <a:cubicBezTo>
                  <a:pt x="21191" y="23423"/>
                  <a:pt x="29992" y="20091"/>
                  <a:pt x="25784" y="11204"/>
                </a:cubicBezTo>
                <a:cubicBezTo>
                  <a:pt x="23199" y="5757"/>
                  <a:pt x="15872" y="2051"/>
                  <a:pt x="10584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4287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9" name="Google Shape;19;p2"/>
          <p:cNvSpPr/>
          <p:nvPr/>
        </p:nvSpPr>
        <p:spPr>
          <a:xfrm>
            <a:off x="7593150" y="1295108"/>
            <a:ext cx="1550864" cy="3792135"/>
          </a:xfrm>
          <a:custGeom>
            <a:avLst/>
            <a:gdLst/>
            <a:ahLst/>
            <a:cxnLst/>
            <a:rect l="l" t="t" r="r" b="b"/>
            <a:pathLst>
              <a:path w="21587" h="52784" extrusionOk="0">
                <a:moveTo>
                  <a:pt x="14180" y="0"/>
                </a:moveTo>
                <a:cubicBezTo>
                  <a:pt x="13936" y="0"/>
                  <a:pt x="13684" y="8"/>
                  <a:pt x="13426" y="24"/>
                </a:cubicBezTo>
                <a:cubicBezTo>
                  <a:pt x="13191" y="1124"/>
                  <a:pt x="12924" y="2181"/>
                  <a:pt x="12593" y="3121"/>
                </a:cubicBezTo>
                <a:cubicBezTo>
                  <a:pt x="9325" y="12542"/>
                  <a:pt x="1207" y="11356"/>
                  <a:pt x="588" y="16013"/>
                </a:cubicBezTo>
                <a:cubicBezTo>
                  <a:pt x="0" y="20424"/>
                  <a:pt x="5907" y="19901"/>
                  <a:pt x="6954" y="24397"/>
                </a:cubicBezTo>
                <a:cubicBezTo>
                  <a:pt x="8342" y="30347"/>
                  <a:pt x="961" y="32547"/>
                  <a:pt x="3888" y="43591"/>
                </a:cubicBezTo>
                <a:cubicBezTo>
                  <a:pt x="6046" y="51713"/>
                  <a:pt x="15827" y="52784"/>
                  <a:pt x="20874" y="52784"/>
                </a:cubicBezTo>
                <a:cubicBezTo>
                  <a:pt x="21124" y="52784"/>
                  <a:pt x="21362" y="52781"/>
                  <a:pt x="21586" y="52777"/>
                </a:cubicBezTo>
                <a:lnTo>
                  <a:pt x="21586" y="42106"/>
                </a:lnTo>
                <a:cubicBezTo>
                  <a:pt x="17132" y="40782"/>
                  <a:pt x="13479" y="37353"/>
                  <a:pt x="12508" y="30347"/>
                </a:cubicBezTo>
                <a:cubicBezTo>
                  <a:pt x="11546" y="23436"/>
                  <a:pt x="16246" y="14988"/>
                  <a:pt x="18275" y="8077"/>
                </a:cubicBezTo>
                <a:cubicBezTo>
                  <a:pt x="19140" y="5119"/>
                  <a:pt x="18980" y="1872"/>
                  <a:pt x="17165" y="664"/>
                </a:cubicBezTo>
                <a:cubicBezTo>
                  <a:pt x="16485" y="209"/>
                  <a:pt x="15432" y="0"/>
                  <a:pt x="14180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42875" dist="19050" dir="99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0" name="Google Shape;20;p2"/>
          <p:cNvSpPr/>
          <p:nvPr/>
        </p:nvSpPr>
        <p:spPr>
          <a:xfrm>
            <a:off x="3988" y="3938"/>
            <a:ext cx="2956721" cy="5143431"/>
          </a:xfrm>
          <a:custGeom>
            <a:avLst/>
            <a:gdLst/>
            <a:ahLst/>
            <a:cxnLst/>
            <a:rect l="l" t="t" r="r" b="b"/>
            <a:pathLst>
              <a:path w="51066" h="88833" extrusionOk="0">
                <a:moveTo>
                  <a:pt x="0" y="0"/>
                </a:moveTo>
                <a:lnTo>
                  <a:pt x="0" y="88833"/>
                </a:lnTo>
                <a:lnTo>
                  <a:pt x="49485" y="88833"/>
                </a:lnTo>
                <a:cubicBezTo>
                  <a:pt x="48543" y="84213"/>
                  <a:pt x="44911" y="82491"/>
                  <a:pt x="40314" y="82491"/>
                </a:cubicBezTo>
                <a:cubicBezTo>
                  <a:pt x="36408" y="82491"/>
                  <a:pt x="31807" y="83734"/>
                  <a:pt x="27568" y="85500"/>
                </a:cubicBezTo>
                <a:cubicBezTo>
                  <a:pt x="25765" y="86251"/>
                  <a:pt x="23973" y="86653"/>
                  <a:pt x="22318" y="86653"/>
                </a:cubicBezTo>
                <a:cubicBezTo>
                  <a:pt x="17306" y="86653"/>
                  <a:pt x="13549" y="82965"/>
                  <a:pt x="14537" y="74093"/>
                </a:cubicBezTo>
                <a:cubicBezTo>
                  <a:pt x="15850" y="62302"/>
                  <a:pt x="1720" y="66542"/>
                  <a:pt x="1400" y="58979"/>
                </a:cubicBezTo>
                <a:cubicBezTo>
                  <a:pt x="1079" y="51417"/>
                  <a:pt x="14825" y="52817"/>
                  <a:pt x="15274" y="45863"/>
                </a:cubicBezTo>
                <a:cubicBezTo>
                  <a:pt x="15722" y="38900"/>
                  <a:pt x="7424" y="30494"/>
                  <a:pt x="14537" y="24822"/>
                </a:cubicBezTo>
                <a:cubicBezTo>
                  <a:pt x="17520" y="22447"/>
                  <a:pt x="21645" y="22322"/>
                  <a:pt x="26088" y="22322"/>
                </a:cubicBezTo>
                <a:cubicBezTo>
                  <a:pt x="26612" y="22322"/>
                  <a:pt x="27140" y="22324"/>
                  <a:pt x="27671" y="22324"/>
                </a:cubicBezTo>
                <a:cubicBezTo>
                  <a:pt x="33394" y="22324"/>
                  <a:pt x="39475" y="22122"/>
                  <a:pt x="44230" y="17367"/>
                </a:cubicBezTo>
                <a:cubicBezTo>
                  <a:pt x="49046" y="12550"/>
                  <a:pt x="50724" y="5960"/>
                  <a:pt x="51065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4287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1" name="Google Shape;21;p2"/>
          <p:cNvSpPr/>
          <p:nvPr/>
        </p:nvSpPr>
        <p:spPr>
          <a:xfrm>
            <a:off x="6550351" y="0"/>
            <a:ext cx="2593658" cy="4320177"/>
          </a:xfrm>
          <a:custGeom>
            <a:avLst/>
            <a:gdLst/>
            <a:ahLst/>
            <a:cxnLst/>
            <a:rect l="l" t="t" r="r" b="b"/>
            <a:pathLst>
              <a:path w="36102" h="60134" extrusionOk="0">
                <a:moveTo>
                  <a:pt x="0" y="0"/>
                </a:moveTo>
                <a:cubicBezTo>
                  <a:pt x="566" y="2233"/>
                  <a:pt x="2585" y="6804"/>
                  <a:pt x="9634" y="7103"/>
                </a:cubicBezTo>
                <a:cubicBezTo>
                  <a:pt x="9780" y="7109"/>
                  <a:pt x="9926" y="7112"/>
                  <a:pt x="10073" y="7112"/>
                </a:cubicBezTo>
                <a:cubicBezTo>
                  <a:pt x="15462" y="7112"/>
                  <a:pt x="22105" y="3128"/>
                  <a:pt x="25894" y="3128"/>
                </a:cubicBezTo>
                <a:cubicBezTo>
                  <a:pt x="27071" y="3128"/>
                  <a:pt x="27972" y="3512"/>
                  <a:pt x="28475" y="4518"/>
                </a:cubicBezTo>
                <a:cubicBezTo>
                  <a:pt x="29565" y="6686"/>
                  <a:pt x="27738" y="12133"/>
                  <a:pt x="20389" y="16085"/>
                </a:cubicBezTo>
                <a:cubicBezTo>
                  <a:pt x="12785" y="20176"/>
                  <a:pt x="7466" y="20561"/>
                  <a:pt x="6996" y="23808"/>
                </a:cubicBezTo>
                <a:cubicBezTo>
                  <a:pt x="6700" y="25856"/>
                  <a:pt x="8069" y="27061"/>
                  <a:pt x="9838" y="27061"/>
                </a:cubicBezTo>
                <a:cubicBezTo>
                  <a:pt x="11002" y="27061"/>
                  <a:pt x="12340" y="26538"/>
                  <a:pt x="13490" y="25389"/>
                </a:cubicBezTo>
                <a:cubicBezTo>
                  <a:pt x="15092" y="23787"/>
                  <a:pt x="17036" y="21938"/>
                  <a:pt x="19482" y="20571"/>
                </a:cubicBezTo>
                <a:cubicBezTo>
                  <a:pt x="22293" y="19013"/>
                  <a:pt x="25960" y="18031"/>
                  <a:pt x="28689" y="18031"/>
                </a:cubicBezTo>
                <a:cubicBezTo>
                  <a:pt x="29942" y="18031"/>
                  <a:pt x="30997" y="18238"/>
                  <a:pt x="31680" y="18691"/>
                </a:cubicBezTo>
                <a:cubicBezTo>
                  <a:pt x="33495" y="19899"/>
                  <a:pt x="33655" y="23146"/>
                  <a:pt x="32790" y="26104"/>
                </a:cubicBezTo>
                <a:cubicBezTo>
                  <a:pt x="30761" y="33015"/>
                  <a:pt x="26061" y="41463"/>
                  <a:pt x="27023" y="48374"/>
                </a:cubicBezTo>
                <a:cubicBezTo>
                  <a:pt x="27994" y="55380"/>
                  <a:pt x="31647" y="58809"/>
                  <a:pt x="36101" y="60133"/>
                </a:cubicBezTo>
                <a:lnTo>
                  <a:pt x="36101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142875" dist="19050" dir="99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2" name="Google Shape;22;p2"/>
          <p:cNvSpPr txBox="1">
            <a:spLocks noGrp="1"/>
          </p:cNvSpPr>
          <p:nvPr>
            <p:ph type="ctrTitle"/>
          </p:nvPr>
        </p:nvSpPr>
        <p:spPr>
          <a:xfrm>
            <a:off x="1232914" y="1646636"/>
            <a:ext cx="6634500" cy="12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b" anchorCtr="0">
            <a:noAutofit/>
          </a:bodyPr>
          <a:lstStyle>
            <a:lvl1pPr lvl="0" algn="ctr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7200"/>
              <a:buNone/>
              <a:defRPr sz="7200" b="0">
                <a:solidFill>
                  <a:srgbClr val="FFFFFF"/>
                </a:solidFill>
              </a:defRPr>
            </a:lvl1pPr>
            <a:lvl2pPr lvl="1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2pPr>
            <a:lvl3pPr lvl="2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3pPr>
            <a:lvl4pPr lvl="3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4pPr>
            <a:lvl5pPr lvl="4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5pPr>
            <a:lvl6pPr lvl="5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6pPr>
            <a:lvl7pPr lvl="6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7pPr>
            <a:lvl8pPr lvl="7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8pPr>
            <a:lvl9pPr lvl="8" algn="ctr" rtl="0">
              <a:spcBef>
                <a:spcPts val="0"/>
              </a:spcBef>
              <a:spcAft>
                <a:spcPts val="0"/>
              </a:spcAft>
              <a:buSzPts val="7200"/>
              <a:buNone/>
              <a:defRPr sz="7200"/>
            </a:lvl9pPr>
          </a:lstStyle>
          <a:p>
            <a:endParaRPr/>
          </a:p>
        </p:txBody>
      </p:sp>
      <p:sp>
        <p:nvSpPr>
          <p:cNvPr id="23" name="Google Shape;23;p2"/>
          <p:cNvSpPr txBox="1">
            <a:spLocks noGrp="1"/>
          </p:cNvSpPr>
          <p:nvPr>
            <p:ph type="subTitle" idx="1"/>
          </p:nvPr>
        </p:nvSpPr>
        <p:spPr>
          <a:xfrm>
            <a:off x="3084811" y="2812511"/>
            <a:ext cx="2930400" cy="38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>
            <a:lvl1pPr lvl="0" algn="ctr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 sz="1200">
                <a:solidFill>
                  <a:srgbClr val="FFFFFF"/>
                </a:solidFill>
              </a:defRPr>
            </a:lvl1pPr>
            <a:lvl2pPr lvl="1" algn="ctr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500"/>
              <a:buNone/>
              <a:defRPr sz="1500"/>
            </a:lvl2pPr>
            <a:lvl3pPr lvl="2" algn="ctr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3pPr>
            <a:lvl4pPr lvl="3" algn="ctr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4pPr>
            <a:lvl5pPr lvl="4" algn="ctr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5pPr>
            <a:lvl6pPr lvl="5" algn="ctr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6pPr>
            <a:lvl7pPr lvl="6" algn="ctr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7pPr>
            <a:lvl8pPr lvl="7" algn="ctr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8pPr>
            <a:lvl9pPr lvl="8" algn="ctr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9pPr>
          </a:lstStyle>
          <a:p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 + SUBTITLE">
  <p:cSld name="4_Título y objetos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13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9" name="Google Shape;139;p13"/>
          <p:cNvSpPr/>
          <p:nvPr/>
        </p:nvSpPr>
        <p:spPr>
          <a:xfrm>
            <a:off x="263219" y="1498888"/>
            <a:ext cx="8213700" cy="2192400"/>
          </a:xfrm>
          <a:prstGeom prst="rect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sm" len="sm"/>
            <a:tailEnd type="none" w="sm" len="sm"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ctr" rtl="0">
              <a:spcBef>
                <a:spcPts val="0"/>
              </a:spcBef>
              <a:spcAft>
                <a:spcPts val="0"/>
              </a:spcAft>
              <a:buNone/>
            </a:pPr>
            <a:endParaRPr sz="1400" b="0" i="0" u="none" strike="noStrike" cap="none">
              <a:solidFill>
                <a:schemeClr val="lt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40" name="Google Shape;140;p13"/>
          <p:cNvSpPr txBox="1"/>
          <p:nvPr/>
        </p:nvSpPr>
        <p:spPr>
          <a:xfrm>
            <a:off x="6772942" y="4673209"/>
            <a:ext cx="2057400" cy="273900"/>
          </a:xfrm>
          <a:prstGeom prst="rect">
            <a:avLst/>
          </a:pr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/>
          <a:p>
            <a:pPr marL="0" marR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 sz="800" b="0" i="0" u="none" strike="noStrike" cap="none">
                <a:solidFill>
                  <a:srgbClr val="FFFFFF"/>
                </a:solidFill>
                <a:latin typeface="Nunito Sans SemiBold"/>
                <a:ea typeface="Nunito Sans SemiBold"/>
                <a:cs typeface="Nunito Sans SemiBold"/>
                <a:sym typeface="Nunito Sans SemiBold"/>
              </a:rPr>
              <a:t>‹#›</a:t>
            </a:fld>
            <a:endParaRPr sz="800" b="0" i="0" u="none" strike="noStrike" cap="none">
              <a:solidFill>
                <a:srgbClr val="FFFFFF"/>
              </a:solidFill>
              <a:latin typeface="Nunito Sans SemiBold"/>
              <a:ea typeface="Nunito Sans SemiBold"/>
              <a:cs typeface="Nunito Sans SemiBold"/>
              <a:sym typeface="Nunito Sans SemiBold"/>
            </a:endParaRPr>
          </a:p>
        </p:txBody>
      </p:sp>
      <p:sp>
        <p:nvSpPr>
          <p:cNvPr id="141" name="Google Shape;141;p13"/>
          <p:cNvSpPr txBox="1">
            <a:spLocks noGrp="1"/>
          </p:cNvSpPr>
          <p:nvPr>
            <p:ph type="ctrTitle"/>
          </p:nvPr>
        </p:nvSpPr>
        <p:spPr>
          <a:xfrm flipH="1">
            <a:off x="2267119" y="1953315"/>
            <a:ext cx="1979700" cy="1241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2100"/>
              <a:buNone/>
              <a:defRPr sz="2100" b="0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100"/>
              <a:buNone/>
              <a:defRPr/>
            </a:lvl9pPr>
          </a:lstStyle>
          <a:p>
            <a:endParaRPr/>
          </a:p>
        </p:txBody>
      </p:sp>
      <p:sp>
        <p:nvSpPr>
          <p:cNvPr id="142" name="Google Shape;142;p13"/>
          <p:cNvSpPr txBox="1">
            <a:spLocks noGrp="1"/>
          </p:cNvSpPr>
          <p:nvPr>
            <p:ph type="subTitle" idx="1"/>
          </p:nvPr>
        </p:nvSpPr>
        <p:spPr>
          <a:xfrm flipH="1">
            <a:off x="4493231" y="2384065"/>
            <a:ext cx="2383500" cy="380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l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 sz="1200">
                <a:solidFill>
                  <a:srgbClr val="FFFFFF"/>
                </a:solidFill>
              </a:defRPr>
            </a:lvl1pPr>
            <a:lvl2pPr lvl="1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SzPts val="1500"/>
              <a:buNone/>
              <a:defRPr sz="1500">
                <a:solidFill>
                  <a:srgbClr val="FFFFFF"/>
                </a:solidFill>
              </a:defRPr>
            </a:lvl2pPr>
            <a:lvl3pPr lvl="2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SzPts val="1400"/>
              <a:buNone/>
              <a:defRPr sz="1400">
                <a:solidFill>
                  <a:srgbClr val="FFFFFF"/>
                </a:solidFill>
              </a:defRPr>
            </a:lvl3pPr>
            <a:lvl4pPr lvl="3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 sz="1200">
                <a:solidFill>
                  <a:srgbClr val="FFFFFF"/>
                </a:solidFill>
              </a:defRPr>
            </a:lvl4pPr>
            <a:lvl5pPr lvl="4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 sz="1200">
                <a:solidFill>
                  <a:srgbClr val="FFFFFF"/>
                </a:solidFill>
              </a:defRPr>
            </a:lvl5pPr>
            <a:lvl6pPr lvl="5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 sz="1200">
                <a:solidFill>
                  <a:srgbClr val="FFFFFF"/>
                </a:solidFill>
              </a:defRPr>
            </a:lvl6pPr>
            <a:lvl7pPr lvl="6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 sz="1200">
                <a:solidFill>
                  <a:srgbClr val="FFFFFF"/>
                </a:solidFill>
              </a:defRPr>
            </a:lvl7pPr>
            <a:lvl8pPr lvl="7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 sz="1200">
                <a:solidFill>
                  <a:srgbClr val="FFFFFF"/>
                </a:solidFill>
              </a:defRPr>
            </a:lvl8pPr>
            <a:lvl9pPr lvl="8" algn="ctr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FFFFFF"/>
              </a:buClr>
              <a:buSzPts val="1200"/>
              <a:buNone/>
              <a:defRPr sz="1200"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  <p:cxnSp>
        <p:nvCxnSpPr>
          <p:cNvPr id="143" name="Google Shape;143;p13"/>
          <p:cNvCxnSpPr/>
          <p:nvPr/>
        </p:nvCxnSpPr>
        <p:spPr>
          <a:xfrm>
            <a:off x="4370063" y="2151234"/>
            <a:ext cx="0" cy="887700"/>
          </a:xfrm>
          <a:prstGeom prst="straightConnector1">
            <a:avLst/>
          </a:prstGeom>
          <a:noFill/>
          <a:ln w="28575" cap="flat" cmpd="sng">
            <a:solidFill>
              <a:srgbClr val="FFFFFF"/>
            </a:solidFill>
            <a:prstDash val="solid"/>
            <a:round/>
            <a:headEnd type="none" w="med" len="med"/>
            <a:tailEnd type="none" w="med" len="med"/>
          </a:ln>
        </p:spPr>
      </p:cxnSp>
      <p:sp>
        <p:nvSpPr>
          <p:cNvPr id="144" name="Google Shape;144;p13"/>
          <p:cNvSpPr/>
          <p:nvPr/>
        </p:nvSpPr>
        <p:spPr>
          <a:xfrm rot="10800000">
            <a:off x="2410401" y="2397"/>
            <a:ext cx="6733599" cy="2148840"/>
          </a:xfrm>
          <a:custGeom>
            <a:avLst/>
            <a:gdLst/>
            <a:ahLst/>
            <a:cxnLst/>
            <a:rect l="l" t="t" r="r" b="b"/>
            <a:pathLst>
              <a:path w="23488" h="7151" extrusionOk="0">
                <a:moveTo>
                  <a:pt x="4309" y="0"/>
                </a:moveTo>
                <a:cubicBezTo>
                  <a:pt x="3860" y="0"/>
                  <a:pt x="3401" y="111"/>
                  <a:pt x="2937" y="369"/>
                </a:cubicBezTo>
                <a:cubicBezTo>
                  <a:pt x="716" y="1608"/>
                  <a:pt x="331" y="2249"/>
                  <a:pt x="1" y="2270"/>
                </a:cubicBezTo>
                <a:lnTo>
                  <a:pt x="1" y="7151"/>
                </a:lnTo>
                <a:lnTo>
                  <a:pt x="23487" y="7151"/>
                </a:lnTo>
                <a:lnTo>
                  <a:pt x="22986" y="6040"/>
                </a:lnTo>
                <a:cubicBezTo>
                  <a:pt x="22986" y="6040"/>
                  <a:pt x="22583" y="6740"/>
                  <a:pt x="21847" y="6740"/>
                </a:cubicBezTo>
                <a:cubicBezTo>
                  <a:pt x="21511" y="6740"/>
                  <a:pt x="21105" y="6594"/>
                  <a:pt x="20636" y="6168"/>
                </a:cubicBezTo>
                <a:cubicBezTo>
                  <a:pt x="19503" y="5133"/>
                  <a:pt x="17832" y="2884"/>
                  <a:pt x="15899" y="2884"/>
                </a:cubicBezTo>
                <a:cubicBezTo>
                  <a:pt x="15280" y="2884"/>
                  <a:pt x="14635" y="3115"/>
                  <a:pt x="13971" y="3690"/>
                </a:cubicBezTo>
                <a:cubicBezTo>
                  <a:pt x="12757" y="4748"/>
                  <a:pt x="11936" y="5109"/>
                  <a:pt x="11324" y="5109"/>
                </a:cubicBezTo>
                <a:cubicBezTo>
                  <a:pt x="10559" y="5109"/>
                  <a:pt x="10120" y="4544"/>
                  <a:pt x="9645" y="4075"/>
                </a:cubicBezTo>
                <a:cubicBezTo>
                  <a:pt x="8931" y="3361"/>
                  <a:pt x="6779" y="0"/>
                  <a:pt x="4309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2000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5" name="Google Shape;145;p13"/>
          <p:cNvSpPr/>
          <p:nvPr/>
        </p:nvSpPr>
        <p:spPr>
          <a:xfrm rot="10800000">
            <a:off x="5292458" y="3633192"/>
            <a:ext cx="3851542" cy="1507921"/>
          </a:xfrm>
          <a:custGeom>
            <a:avLst/>
            <a:gdLst/>
            <a:ahLst/>
            <a:cxnLst/>
            <a:rect l="l" t="t" r="r" b="b"/>
            <a:pathLst>
              <a:path w="10393" h="4069" extrusionOk="0">
                <a:moveTo>
                  <a:pt x="1" y="0"/>
                </a:moveTo>
                <a:lnTo>
                  <a:pt x="1" y="2147"/>
                </a:lnTo>
                <a:cubicBezTo>
                  <a:pt x="1283" y="2770"/>
                  <a:pt x="4105" y="4069"/>
                  <a:pt x="5549" y="4069"/>
                </a:cubicBezTo>
                <a:cubicBezTo>
                  <a:pt x="5789" y="4069"/>
                  <a:pt x="5991" y="4033"/>
                  <a:pt x="6142" y="3952"/>
                </a:cubicBezTo>
                <a:cubicBezTo>
                  <a:pt x="7488" y="3226"/>
                  <a:pt x="5693" y="182"/>
                  <a:pt x="6868" y="118"/>
                </a:cubicBezTo>
                <a:cubicBezTo>
                  <a:pt x="6884" y="117"/>
                  <a:pt x="6900" y="117"/>
                  <a:pt x="6916" y="117"/>
                </a:cubicBezTo>
                <a:cubicBezTo>
                  <a:pt x="7983" y="117"/>
                  <a:pt x="8866" y="1753"/>
                  <a:pt x="9668" y="1753"/>
                </a:cubicBezTo>
                <a:cubicBezTo>
                  <a:pt x="9732" y="1753"/>
                  <a:pt x="9795" y="1743"/>
                  <a:pt x="9859" y="1720"/>
                </a:cubicBezTo>
                <a:cubicBezTo>
                  <a:pt x="10393" y="1528"/>
                  <a:pt x="10212" y="662"/>
                  <a:pt x="10179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2000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6" name="Google Shape;146;p13"/>
          <p:cNvSpPr/>
          <p:nvPr/>
        </p:nvSpPr>
        <p:spPr>
          <a:xfrm rot="10800000">
            <a:off x="-1" y="2302581"/>
            <a:ext cx="5154801" cy="2838530"/>
          </a:xfrm>
          <a:custGeom>
            <a:avLst/>
            <a:gdLst/>
            <a:ahLst/>
            <a:cxnLst/>
            <a:rect l="l" t="t" r="r" b="b"/>
            <a:pathLst>
              <a:path w="13235" h="7288" extrusionOk="0">
                <a:moveTo>
                  <a:pt x="0" y="0"/>
                </a:moveTo>
                <a:cubicBezTo>
                  <a:pt x="744" y="852"/>
                  <a:pt x="2515" y="2586"/>
                  <a:pt x="4780" y="2586"/>
                </a:cubicBezTo>
                <a:cubicBezTo>
                  <a:pt x="4957" y="2586"/>
                  <a:pt x="5137" y="2576"/>
                  <a:pt x="5319" y="2553"/>
                </a:cubicBezTo>
                <a:cubicBezTo>
                  <a:pt x="7444" y="2289"/>
                  <a:pt x="9223" y="1574"/>
                  <a:pt x="10455" y="1574"/>
                </a:cubicBezTo>
                <a:cubicBezTo>
                  <a:pt x="11113" y="1574"/>
                  <a:pt x="11615" y="1778"/>
                  <a:pt x="11931" y="2361"/>
                </a:cubicBezTo>
                <a:cubicBezTo>
                  <a:pt x="12839" y="4038"/>
                  <a:pt x="11343" y="7156"/>
                  <a:pt x="12978" y="7285"/>
                </a:cubicBezTo>
                <a:cubicBezTo>
                  <a:pt x="12993" y="7287"/>
                  <a:pt x="13009" y="7288"/>
                  <a:pt x="13024" y="7288"/>
                </a:cubicBezTo>
                <a:cubicBezTo>
                  <a:pt x="13094" y="7288"/>
                  <a:pt x="13164" y="7268"/>
                  <a:pt x="13234" y="7242"/>
                </a:cubicBezTo>
                <a:lnTo>
                  <a:pt x="13234" y="0"/>
                </a:ln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2000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7" name="Google Shape;147;p13"/>
          <p:cNvSpPr/>
          <p:nvPr/>
        </p:nvSpPr>
        <p:spPr>
          <a:xfrm rot="10800000">
            <a:off x="3728402" y="2394"/>
            <a:ext cx="1608227" cy="778039"/>
          </a:xfrm>
          <a:custGeom>
            <a:avLst/>
            <a:gdLst/>
            <a:ahLst/>
            <a:cxnLst/>
            <a:rect l="l" t="t" r="r" b="b"/>
            <a:pathLst>
              <a:path w="5865" h="2707" extrusionOk="0">
                <a:moveTo>
                  <a:pt x="2605" y="1"/>
                </a:moveTo>
                <a:cubicBezTo>
                  <a:pt x="1421" y="1"/>
                  <a:pt x="755" y="1721"/>
                  <a:pt x="129" y="2568"/>
                </a:cubicBezTo>
                <a:cubicBezTo>
                  <a:pt x="86" y="2611"/>
                  <a:pt x="43" y="2664"/>
                  <a:pt x="1" y="2707"/>
                </a:cubicBezTo>
                <a:lnTo>
                  <a:pt x="5864" y="2707"/>
                </a:lnTo>
                <a:cubicBezTo>
                  <a:pt x="4978" y="1938"/>
                  <a:pt x="4358" y="656"/>
                  <a:pt x="3215" y="143"/>
                </a:cubicBezTo>
                <a:cubicBezTo>
                  <a:pt x="2997" y="45"/>
                  <a:pt x="2795" y="1"/>
                  <a:pt x="2605" y="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2000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8" name="Google Shape;148;p13"/>
          <p:cNvSpPr/>
          <p:nvPr/>
        </p:nvSpPr>
        <p:spPr>
          <a:xfrm rot="10800000">
            <a:off x="5359881" y="2388"/>
            <a:ext cx="3784119" cy="1006803"/>
          </a:xfrm>
          <a:custGeom>
            <a:avLst/>
            <a:gdLst/>
            <a:ahLst/>
            <a:cxnLst/>
            <a:rect l="l" t="t" r="r" b="b"/>
            <a:pathLst>
              <a:path w="12209" h="3099" extrusionOk="0">
                <a:moveTo>
                  <a:pt x="6332" y="0"/>
                </a:moveTo>
                <a:cubicBezTo>
                  <a:pt x="4270" y="0"/>
                  <a:pt x="1769" y="858"/>
                  <a:pt x="1" y="1593"/>
                </a:cubicBezTo>
                <a:lnTo>
                  <a:pt x="1" y="3099"/>
                </a:lnTo>
                <a:lnTo>
                  <a:pt x="12208" y="3099"/>
                </a:lnTo>
                <a:cubicBezTo>
                  <a:pt x="11418" y="2714"/>
                  <a:pt x="10371" y="1935"/>
                  <a:pt x="8940" y="760"/>
                </a:cubicBezTo>
                <a:cubicBezTo>
                  <a:pt x="8276" y="213"/>
                  <a:pt x="7359" y="0"/>
                  <a:pt x="6332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2000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49" name="Google Shape;149;p13"/>
          <p:cNvSpPr/>
          <p:nvPr/>
        </p:nvSpPr>
        <p:spPr>
          <a:xfrm rot="10800000">
            <a:off x="-3" y="2392"/>
            <a:ext cx="3918328" cy="1567321"/>
          </a:xfrm>
          <a:custGeom>
            <a:avLst/>
            <a:gdLst/>
            <a:ahLst/>
            <a:cxnLst/>
            <a:rect l="l" t="t" r="r" b="b"/>
            <a:pathLst>
              <a:path w="11622" h="4796" extrusionOk="0">
                <a:moveTo>
                  <a:pt x="3676" y="0"/>
                </a:moveTo>
                <a:cubicBezTo>
                  <a:pt x="923" y="0"/>
                  <a:pt x="695" y="3396"/>
                  <a:pt x="0" y="4796"/>
                </a:cubicBezTo>
                <a:lnTo>
                  <a:pt x="11621" y="4796"/>
                </a:lnTo>
                <a:lnTo>
                  <a:pt x="11621" y="2382"/>
                </a:lnTo>
                <a:cubicBezTo>
                  <a:pt x="9944" y="1677"/>
                  <a:pt x="7712" y="940"/>
                  <a:pt x="4796" y="160"/>
                </a:cubicBezTo>
                <a:cubicBezTo>
                  <a:pt x="4382" y="50"/>
                  <a:pt x="4010" y="0"/>
                  <a:pt x="3676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2000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150" name="Google Shape;150;p13"/>
          <p:cNvSpPr/>
          <p:nvPr/>
        </p:nvSpPr>
        <p:spPr>
          <a:xfrm rot="10800000">
            <a:off x="6618059" y="2948717"/>
            <a:ext cx="2525941" cy="2192396"/>
          </a:xfrm>
          <a:custGeom>
            <a:avLst/>
            <a:gdLst/>
            <a:ahLst/>
            <a:cxnLst/>
            <a:rect l="l" t="t" r="r" b="b"/>
            <a:pathLst>
              <a:path w="6816" h="5916" extrusionOk="0">
                <a:moveTo>
                  <a:pt x="1" y="0"/>
                </a:moveTo>
                <a:lnTo>
                  <a:pt x="1" y="5597"/>
                </a:lnTo>
                <a:cubicBezTo>
                  <a:pt x="220" y="5784"/>
                  <a:pt x="427" y="5916"/>
                  <a:pt x="641" y="5916"/>
                </a:cubicBezTo>
                <a:cubicBezTo>
                  <a:pt x="708" y="5916"/>
                  <a:pt x="775" y="5903"/>
                  <a:pt x="844" y="5875"/>
                </a:cubicBezTo>
                <a:cubicBezTo>
                  <a:pt x="1816" y="5469"/>
                  <a:pt x="407" y="3109"/>
                  <a:pt x="1207" y="2361"/>
                </a:cubicBezTo>
                <a:cubicBezTo>
                  <a:pt x="1391" y="2190"/>
                  <a:pt x="1600" y="2125"/>
                  <a:pt x="1829" y="2125"/>
                </a:cubicBezTo>
                <a:cubicBezTo>
                  <a:pt x="2536" y="2125"/>
                  <a:pt x="3436" y="2738"/>
                  <a:pt x="4414" y="2738"/>
                </a:cubicBezTo>
                <a:cubicBezTo>
                  <a:pt x="4942" y="2738"/>
                  <a:pt x="5492" y="2559"/>
                  <a:pt x="6046" y="2008"/>
                </a:cubicBezTo>
                <a:cubicBezTo>
                  <a:pt x="6633" y="1421"/>
                  <a:pt x="6815" y="705"/>
                  <a:pt x="6772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2000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matchingName="TITLE">
  <p:cSld name="8_Título y objetos">
    <p:bg>
      <p:bgPr>
        <a:gradFill>
          <a:gsLst>
            <a:gs pos="0">
              <a:schemeClr val="accent1"/>
            </a:gs>
            <a:gs pos="100000">
              <a:schemeClr val="accent2"/>
            </a:gs>
          </a:gsLst>
          <a:path path="circle">
            <a:fillToRect l="50000" t="50000" r="50000" b="50000"/>
          </a:path>
          <a:tileRect/>
        </a:gradFill>
        <a:effectLst/>
      </p:bgPr>
    </p:bg>
    <p:spTree>
      <p:nvGrpSpPr>
        <p:cNvPr id="1" name="Shape 23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" name="Google Shape;235;p21"/>
          <p:cNvSpPr/>
          <p:nvPr/>
        </p:nvSpPr>
        <p:spPr>
          <a:xfrm flipH="1">
            <a:off x="7145715" y="0"/>
            <a:ext cx="1957071" cy="2650496"/>
          </a:xfrm>
          <a:custGeom>
            <a:avLst/>
            <a:gdLst/>
            <a:ahLst/>
            <a:cxnLst/>
            <a:rect l="l" t="t" r="r" b="b"/>
            <a:pathLst>
              <a:path w="7990" h="10821" extrusionOk="0">
                <a:moveTo>
                  <a:pt x="4049" y="0"/>
                </a:moveTo>
                <a:lnTo>
                  <a:pt x="1016" y="1880"/>
                </a:lnTo>
                <a:lnTo>
                  <a:pt x="1" y="6655"/>
                </a:lnTo>
                <a:cubicBezTo>
                  <a:pt x="1" y="6655"/>
                  <a:pt x="55" y="6826"/>
                  <a:pt x="150" y="7092"/>
                </a:cubicBezTo>
                <a:cubicBezTo>
                  <a:pt x="1293" y="7455"/>
                  <a:pt x="3793" y="8417"/>
                  <a:pt x="4551" y="10030"/>
                </a:cubicBezTo>
                <a:cubicBezTo>
                  <a:pt x="4690" y="10318"/>
                  <a:pt x="4764" y="10574"/>
                  <a:pt x="4797" y="10820"/>
                </a:cubicBezTo>
                <a:cubicBezTo>
                  <a:pt x="5609" y="10403"/>
                  <a:pt x="6271" y="9698"/>
                  <a:pt x="6324" y="8844"/>
                </a:cubicBezTo>
                <a:cubicBezTo>
                  <a:pt x="6409" y="7103"/>
                  <a:pt x="3440" y="7092"/>
                  <a:pt x="3867" y="6516"/>
                </a:cubicBezTo>
                <a:cubicBezTo>
                  <a:pt x="4294" y="5939"/>
                  <a:pt x="6313" y="6558"/>
                  <a:pt x="7135" y="4903"/>
                </a:cubicBezTo>
                <a:cubicBezTo>
                  <a:pt x="7990" y="3173"/>
                  <a:pt x="5908" y="876"/>
                  <a:pt x="5010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2000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6" name="Google Shape;236;p21"/>
          <p:cNvSpPr/>
          <p:nvPr/>
        </p:nvSpPr>
        <p:spPr>
          <a:xfrm flipH="1">
            <a:off x="4165774" y="0"/>
            <a:ext cx="5156722" cy="5057276"/>
          </a:xfrm>
          <a:custGeom>
            <a:avLst/>
            <a:gdLst/>
            <a:ahLst/>
            <a:cxnLst/>
            <a:rect l="l" t="t" r="r" b="b"/>
            <a:pathLst>
              <a:path w="21053" h="20647" extrusionOk="0">
                <a:moveTo>
                  <a:pt x="738" y="0"/>
                </a:moveTo>
                <a:lnTo>
                  <a:pt x="738" y="20647"/>
                </a:lnTo>
                <a:cubicBezTo>
                  <a:pt x="2874" y="19194"/>
                  <a:pt x="4764" y="13661"/>
                  <a:pt x="2628" y="12967"/>
                </a:cubicBezTo>
                <a:cubicBezTo>
                  <a:pt x="866" y="12390"/>
                  <a:pt x="0" y="10831"/>
                  <a:pt x="2051" y="8919"/>
                </a:cubicBezTo>
                <a:cubicBezTo>
                  <a:pt x="4102" y="7007"/>
                  <a:pt x="919" y="5587"/>
                  <a:pt x="2030" y="4187"/>
                </a:cubicBezTo>
                <a:cubicBezTo>
                  <a:pt x="2299" y="3843"/>
                  <a:pt x="2637" y="3724"/>
                  <a:pt x="3010" y="3724"/>
                </a:cubicBezTo>
                <a:cubicBezTo>
                  <a:pt x="3839" y="3724"/>
                  <a:pt x="4845" y="4307"/>
                  <a:pt x="5669" y="4307"/>
                </a:cubicBezTo>
                <a:cubicBezTo>
                  <a:pt x="5994" y="4307"/>
                  <a:pt x="6291" y="4217"/>
                  <a:pt x="6537" y="3963"/>
                </a:cubicBezTo>
                <a:cubicBezTo>
                  <a:pt x="7663" y="2806"/>
                  <a:pt x="7494" y="84"/>
                  <a:pt x="9550" y="84"/>
                </a:cubicBezTo>
                <a:cubicBezTo>
                  <a:pt x="9581" y="84"/>
                  <a:pt x="9613" y="84"/>
                  <a:pt x="9646" y="86"/>
                </a:cubicBezTo>
                <a:cubicBezTo>
                  <a:pt x="11723" y="158"/>
                  <a:pt x="13041" y="3333"/>
                  <a:pt x="15826" y="3333"/>
                </a:cubicBezTo>
                <a:cubicBezTo>
                  <a:pt x="15918" y="3333"/>
                  <a:pt x="16012" y="3330"/>
                  <a:pt x="16107" y="3322"/>
                </a:cubicBezTo>
                <a:cubicBezTo>
                  <a:pt x="18383" y="3151"/>
                  <a:pt x="20070" y="1378"/>
                  <a:pt x="21053" y="0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200025" dist="47625" dir="942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7" name="Google Shape;237;p21"/>
          <p:cNvSpPr/>
          <p:nvPr/>
        </p:nvSpPr>
        <p:spPr>
          <a:xfrm flipH="1">
            <a:off x="6122600" y="1713596"/>
            <a:ext cx="3019375" cy="3429895"/>
          </a:xfrm>
          <a:custGeom>
            <a:avLst/>
            <a:gdLst/>
            <a:ahLst/>
            <a:cxnLst/>
            <a:rect l="l" t="t" r="r" b="b"/>
            <a:pathLst>
              <a:path w="12327" h="14003" extrusionOk="0">
                <a:moveTo>
                  <a:pt x="1" y="1"/>
                </a:moveTo>
                <a:lnTo>
                  <a:pt x="1" y="14003"/>
                </a:lnTo>
                <a:lnTo>
                  <a:pt x="12327" y="14003"/>
                </a:lnTo>
                <a:cubicBezTo>
                  <a:pt x="11012" y="12977"/>
                  <a:pt x="11717" y="11204"/>
                  <a:pt x="10671" y="10276"/>
                </a:cubicBezTo>
                <a:cubicBezTo>
                  <a:pt x="10267" y="9919"/>
                  <a:pt x="9798" y="9790"/>
                  <a:pt x="9311" y="9790"/>
                </a:cubicBezTo>
                <a:cubicBezTo>
                  <a:pt x="8056" y="9790"/>
                  <a:pt x="6678" y="10643"/>
                  <a:pt x="5960" y="10643"/>
                </a:cubicBezTo>
                <a:cubicBezTo>
                  <a:pt x="5762" y="10643"/>
                  <a:pt x="5615" y="10578"/>
                  <a:pt x="5534" y="10414"/>
                </a:cubicBezTo>
                <a:cubicBezTo>
                  <a:pt x="5031" y="9421"/>
                  <a:pt x="5928" y="8705"/>
                  <a:pt x="4914" y="8097"/>
                </a:cubicBezTo>
                <a:cubicBezTo>
                  <a:pt x="4732" y="7979"/>
                  <a:pt x="4423" y="7936"/>
                  <a:pt x="4070" y="7904"/>
                </a:cubicBezTo>
                <a:cubicBezTo>
                  <a:pt x="3440" y="7851"/>
                  <a:pt x="2810" y="7840"/>
                  <a:pt x="3194" y="6943"/>
                </a:cubicBezTo>
                <a:cubicBezTo>
                  <a:pt x="3621" y="5918"/>
                  <a:pt x="5704" y="5127"/>
                  <a:pt x="4711" y="3034"/>
                </a:cubicBezTo>
                <a:cubicBezTo>
                  <a:pt x="3867" y="1250"/>
                  <a:pt x="887" y="257"/>
                  <a:pt x="1" y="1"/>
                </a:cubicBezTo>
                <a:close/>
              </a:path>
            </a:pathLst>
          </a:custGeom>
          <a:gradFill>
            <a:gsLst>
              <a:gs pos="0">
                <a:schemeClr val="accent1"/>
              </a:gs>
              <a:gs pos="100000">
                <a:schemeClr val="accent2"/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>
            <a:outerShdw blurRad="200025" dist="19050" dir="5400000" algn="bl" rotWithShape="0">
              <a:srgbClr val="000000">
                <a:alpha val="50000"/>
              </a:srgbClr>
            </a:outerShdw>
          </a:effectLst>
        </p:spPr>
        <p:txBody>
          <a:bodyPr spcFirstLastPara="1" wrap="square" lIns="91425" tIns="91425" rIns="91425" bIns="91425" anchor="ctr" anchorCtr="0">
            <a:noAutofit/>
          </a:bodyPr>
          <a:lstStyle/>
          <a:p>
            <a:pPr marL="0" lvl="0" indent="0" algn="l" rtl="0">
              <a:spcBef>
                <a:spcPts val="0"/>
              </a:spcBef>
              <a:spcAft>
                <a:spcPts val="0"/>
              </a:spcAft>
              <a:buNone/>
            </a:pPr>
            <a:endParaRPr/>
          </a:p>
        </p:txBody>
      </p:sp>
      <p:sp>
        <p:nvSpPr>
          <p:cNvPr id="238" name="Google Shape;238;p21"/>
          <p:cNvSpPr txBox="1">
            <a:spLocks noGrp="1"/>
          </p:cNvSpPr>
          <p:nvPr>
            <p:ph type="ctrTitle"/>
          </p:nvPr>
        </p:nvSpPr>
        <p:spPr>
          <a:xfrm flipH="1">
            <a:off x="6053138" y="827965"/>
            <a:ext cx="2308500" cy="348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lvl="0" algn="r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800"/>
              <a:buNone/>
              <a:defRPr sz="1800" b="0">
                <a:solidFill>
                  <a:srgbClr val="FFFFFF"/>
                </a:solidFill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>
                <a:solidFill>
                  <a:srgbClr val="FFFFFF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>
                <a:solidFill>
                  <a:srgbClr val="FFFFFF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>
                <a:solidFill>
                  <a:srgbClr val="FFFFFF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>
                <a:solidFill>
                  <a:srgbClr val="FFFFFF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>
                <a:solidFill>
                  <a:srgbClr val="FFFFFF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>
                <a:solidFill>
                  <a:srgbClr val="FFFFFF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>
                <a:solidFill>
                  <a:srgbClr val="FFFFFF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FFFFFF"/>
              </a:buClr>
              <a:buSzPts val="1100"/>
              <a:buNone/>
              <a:defRPr>
                <a:solidFill>
                  <a:srgbClr val="FFFFFF"/>
                </a:solidFill>
              </a:defRPr>
            </a:lvl9pPr>
          </a:lstStyle>
          <a:p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lt1"/>
        </a:solidFill>
        <a:effectLst/>
      </p:bgPr>
    </p:bg>
    <p:spTree>
      <p:nvGrpSpPr>
        <p:cNvPr id="1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"/>
          <p:cNvSpPr txBox="1">
            <a:spLocks noGrp="1"/>
          </p:cNvSpPr>
          <p:nvPr>
            <p:ph type="title"/>
          </p:nvPr>
        </p:nvSpPr>
        <p:spPr>
          <a:xfrm>
            <a:off x="628650" y="273844"/>
            <a:ext cx="7886700" cy="9942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l" rtl="0">
              <a:lnSpc>
                <a:spcPct val="90000"/>
              </a:lnSpc>
              <a:spcBef>
                <a:spcPts val="0"/>
              </a:spcBef>
              <a:spcAft>
                <a:spcPts val="0"/>
              </a:spcAft>
              <a:buClr>
                <a:srgbClr val="071B55"/>
              </a:buClr>
              <a:buSzPts val="3300"/>
              <a:buFont typeface="Squada One"/>
              <a:buNone/>
              <a:defRPr sz="3300" b="1" i="0" u="none" strike="noStrike" cap="none">
                <a:solidFill>
                  <a:srgbClr val="071B55"/>
                </a:solidFill>
                <a:latin typeface="Squada One"/>
                <a:ea typeface="Squada One"/>
                <a:cs typeface="Squada One"/>
                <a:sym typeface="Squada One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Clr>
                <a:srgbClr val="071B55"/>
              </a:buClr>
              <a:buSzPts val="1100"/>
              <a:buNone/>
              <a:defRPr sz="1400">
                <a:solidFill>
                  <a:srgbClr val="071B55"/>
                </a:solidFill>
              </a:defRPr>
            </a:lvl2pPr>
            <a:lvl3pPr lvl="2">
              <a:spcBef>
                <a:spcPts val="0"/>
              </a:spcBef>
              <a:spcAft>
                <a:spcPts val="0"/>
              </a:spcAft>
              <a:buClr>
                <a:srgbClr val="071B55"/>
              </a:buClr>
              <a:buSzPts val="1100"/>
              <a:buNone/>
              <a:defRPr sz="1400">
                <a:solidFill>
                  <a:srgbClr val="071B55"/>
                </a:solidFill>
              </a:defRPr>
            </a:lvl3pPr>
            <a:lvl4pPr lvl="3">
              <a:spcBef>
                <a:spcPts val="0"/>
              </a:spcBef>
              <a:spcAft>
                <a:spcPts val="0"/>
              </a:spcAft>
              <a:buClr>
                <a:srgbClr val="071B55"/>
              </a:buClr>
              <a:buSzPts val="1100"/>
              <a:buNone/>
              <a:defRPr sz="1400">
                <a:solidFill>
                  <a:srgbClr val="071B55"/>
                </a:solidFill>
              </a:defRPr>
            </a:lvl4pPr>
            <a:lvl5pPr lvl="4">
              <a:spcBef>
                <a:spcPts val="0"/>
              </a:spcBef>
              <a:spcAft>
                <a:spcPts val="0"/>
              </a:spcAft>
              <a:buClr>
                <a:srgbClr val="071B55"/>
              </a:buClr>
              <a:buSzPts val="1100"/>
              <a:buNone/>
              <a:defRPr sz="1400">
                <a:solidFill>
                  <a:srgbClr val="071B55"/>
                </a:solidFill>
              </a:defRPr>
            </a:lvl5pPr>
            <a:lvl6pPr lvl="5">
              <a:spcBef>
                <a:spcPts val="0"/>
              </a:spcBef>
              <a:spcAft>
                <a:spcPts val="0"/>
              </a:spcAft>
              <a:buClr>
                <a:srgbClr val="071B55"/>
              </a:buClr>
              <a:buSzPts val="1100"/>
              <a:buNone/>
              <a:defRPr sz="1400">
                <a:solidFill>
                  <a:srgbClr val="071B55"/>
                </a:solidFill>
              </a:defRPr>
            </a:lvl6pPr>
            <a:lvl7pPr lvl="6">
              <a:spcBef>
                <a:spcPts val="0"/>
              </a:spcBef>
              <a:spcAft>
                <a:spcPts val="0"/>
              </a:spcAft>
              <a:buClr>
                <a:srgbClr val="071B55"/>
              </a:buClr>
              <a:buSzPts val="1100"/>
              <a:buNone/>
              <a:defRPr sz="1400">
                <a:solidFill>
                  <a:srgbClr val="071B55"/>
                </a:solidFill>
              </a:defRPr>
            </a:lvl7pPr>
            <a:lvl8pPr lvl="7">
              <a:spcBef>
                <a:spcPts val="0"/>
              </a:spcBef>
              <a:spcAft>
                <a:spcPts val="0"/>
              </a:spcAft>
              <a:buClr>
                <a:srgbClr val="071B55"/>
              </a:buClr>
              <a:buSzPts val="1100"/>
              <a:buNone/>
              <a:defRPr sz="1400">
                <a:solidFill>
                  <a:srgbClr val="071B55"/>
                </a:solidFill>
              </a:defRPr>
            </a:lvl8pPr>
            <a:lvl9pPr lvl="8">
              <a:spcBef>
                <a:spcPts val="0"/>
              </a:spcBef>
              <a:spcAft>
                <a:spcPts val="0"/>
              </a:spcAft>
              <a:buClr>
                <a:srgbClr val="071B55"/>
              </a:buClr>
              <a:buSzPts val="1100"/>
              <a:buNone/>
              <a:defRPr sz="1400">
                <a:solidFill>
                  <a:srgbClr val="071B55"/>
                </a:solidFill>
              </a:defRPr>
            </a:lvl9pPr>
          </a:lstStyle>
          <a:p>
            <a:endParaRPr/>
          </a:p>
        </p:txBody>
      </p:sp>
      <p:sp>
        <p:nvSpPr>
          <p:cNvPr id="11" name="Google Shape;11;p1"/>
          <p:cNvSpPr txBox="1">
            <a:spLocks noGrp="1"/>
          </p:cNvSpPr>
          <p:nvPr>
            <p:ph type="body" idx="1"/>
          </p:nvPr>
        </p:nvSpPr>
        <p:spPr>
          <a:xfrm>
            <a:off x="628650" y="1369219"/>
            <a:ext cx="7886700" cy="32634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t" anchorCtr="0">
            <a:noAutofit/>
          </a:bodyPr>
          <a:lstStyle>
            <a:lvl1pPr marL="457200" marR="0" lvl="0" indent="-285750" algn="l" rtl="0">
              <a:lnSpc>
                <a:spcPct val="90000"/>
              </a:lnSpc>
              <a:spcBef>
                <a:spcPts val="800"/>
              </a:spcBef>
              <a:spcAft>
                <a:spcPts val="0"/>
              </a:spcAft>
              <a:buClr>
                <a:srgbClr val="071B55"/>
              </a:buClr>
              <a:buSzPts val="900"/>
              <a:buFont typeface="Roboto Slab Regular"/>
              <a:buChar char="•"/>
              <a:defRPr sz="900" i="0" u="none" strike="noStrike" cap="none">
                <a:solidFill>
                  <a:srgbClr val="071B55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1pPr>
            <a:lvl2pPr marL="914400" marR="0" lvl="1" indent="-2857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071B55"/>
              </a:buClr>
              <a:buSzPts val="900"/>
              <a:buFont typeface="Roboto Slab Regular"/>
              <a:buChar char="•"/>
              <a:defRPr sz="900" i="0" u="none" strike="noStrike" cap="none">
                <a:solidFill>
                  <a:srgbClr val="071B55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2pPr>
            <a:lvl3pPr marL="1371600" marR="0" lvl="2" indent="-2857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071B55"/>
              </a:buClr>
              <a:buSzPts val="900"/>
              <a:buFont typeface="Roboto Slab Regular"/>
              <a:buChar char="•"/>
              <a:defRPr sz="900" i="0" u="none" strike="noStrike" cap="none">
                <a:solidFill>
                  <a:srgbClr val="071B55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3pPr>
            <a:lvl4pPr marL="1828800" marR="0" lvl="3" indent="-2857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071B55"/>
              </a:buClr>
              <a:buSzPts val="900"/>
              <a:buFont typeface="Roboto Slab Regular"/>
              <a:buChar char="•"/>
              <a:defRPr sz="900" i="0" u="none" strike="noStrike" cap="none">
                <a:solidFill>
                  <a:srgbClr val="071B55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4pPr>
            <a:lvl5pPr marL="2286000" marR="0" lvl="4" indent="-2857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071B55"/>
              </a:buClr>
              <a:buSzPts val="900"/>
              <a:buFont typeface="Roboto Slab Regular"/>
              <a:buChar char="•"/>
              <a:defRPr sz="900" i="0" u="none" strike="noStrike" cap="none">
                <a:solidFill>
                  <a:srgbClr val="071B55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5pPr>
            <a:lvl6pPr marL="2743200" marR="0" lvl="5" indent="-2857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071B55"/>
              </a:buClr>
              <a:buSzPts val="900"/>
              <a:buFont typeface="Roboto Slab Regular"/>
              <a:buChar char="•"/>
              <a:defRPr sz="900" i="0" u="none" strike="noStrike" cap="none">
                <a:solidFill>
                  <a:srgbClr val="071B55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6pPr>
            <a:lvl7pPr marL="3200400" marR="0" lvl="6" indent="-2857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071B55"/>
              </a:buClr>
              <a:buSzPts val="900"/>
              <a:buFont typeface="Roboto Slab Regular"/>
              <a:buChar char="•"/>
              <a:defRPr sz="900" i="0" u="none" strike="noStrike" cap="none">
                <a:solidFill>
                  <a:srgbClr val="071B55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7pPr>
            <a:lvl8pPr marL="3657600" marR="0" lvl="7" indent="-2857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071B55"/>
              </a:buClr>
              <a:buSzPts val="900"/>
              <a:buFont typeface="Roboto Slab Regular"/>
              <a:buChar char="•"/>
              <a:defRPr sz="900" i="0" u="none" strike="noStrike" cap="none">
                <a:solidFill>
                  <a:srgbClr val="071B55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8pPr>
            <a:lvl9pPr marL="4114800" marR="0" lvl="8" indent="-285750" algn="l" rtl="0">
              <a:lnSpc>
                <a:spcPct val="90000"/>
              </a:lnSpc>
              <a:spcBef>
                <a:spcPts val="400"/>
              </a:spcBef>
              <a:spcAft>
                <a:spcPts val="0"/>
              </a:spcAft>
              <a:buClr>
                <a:srgbClr val="071B55"/>
              </a:buClr>
              <a:buSzPts val="900"/>
              <a:buFont typeface="Roboto Slab Regular"/>
              <a:buChar char="•"/>
              <a:defRPr sz="900" i="0" u="none" strike="noStrike" cap="none">
                <a:solidFill>
                  <a:srgbClr val="071B55"/>
                </a:solidFill>
                <a:latin typeface="Roboto Slab Regular"/>
                <a:ea typeface="Roboto Slab Regular"/>
                <a:cs typeface="Roboto Slab Regular"/>
                <a:sym typeface="Roboto Slab Regular"/>
              </a:defRPr>
            </a:lvl9pPr>
          </a:lstStyle>
          <a:p>
            <a:endParaRPr/>
          </a:p>
        </p:txBody>
      </p:sp>
      <p:sp>
        <p:nvSpPr>
          <p:cNvPr id="12" name="Google Shape;12;p1"/>
          <p:cNvSpPr txBox="1">
            <a:spLocks noGrp="1"/>
          </p:cNvSpPr>
          <p:nvPr>
            <p:ph type="dt" idx="10"/>
          </p:nvPr>
        </p:nvSpPr>
        <p:spPr>
          <a:xfrm>
            <a:off x="6286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 u="none" strike="noStrike" cap="none">
                <a:solidFill>
                  <a:srgbClr val="88888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3" name="Google Shape;13;p1"/>
          <p:cNvSpPr txBox="1">
            <a:spLocks noGrp="1"/>
          </p:cNvSpPr>
          <p:nvPr>
            <p:ph type="ftr" idx="11"/>
          </p:nvPr>
        </p:nvSpPr>
        <p:spPr>
          <a:xfrm>
            <a:off x="3028950" y="4767263"/>
            <a:ext cx="30861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R="0" lvl="0" algn="ctr" rtl="0">
              <a:spcBef>
                <a:spcPts val="0"/>
              </a:spcBef>
              <a:spcAft>
                <a:spcPts val="0"/>
              </a:spcAft>
              <a:buSzPts val="1100"/>
              <a:buNone/>
              <a:defRPr sz="900" b="0" i="0" u="none" strike="noStrike" cap="none">
                <a:solidFill>
                  <a:srgbClr val="88888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R="0" lvl="1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R="0" lvl="2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R="0" lvl="3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R="0" lvl="4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R="0" lvl="5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R="0" lvl="6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R="0" lvl="7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R="0" lvl="8" algn="l" rtl="0">
              <a:spcBef>
                <a:spcPts val="0"/>
              </a:spcBef>
              <a:spcAft>
                <a:spcPts val="0"/>
              </a:spcAft>
              <a:buSzPts val="1100"/>
              <a:buNone/>
              <a:defRPr sz="1400" b="0" i="0" u="none" strike="noStrike" cap="non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endParaRPr/>
          </a:p>
        </p:txBody>
      </p:sp>
      <p:sp>
        <p:nvSpPr>
          <p:cNvPr id="14" name="Google Shape;14;p1"/>
          <p:cNvSpPr txBox="1">
            <a:spLocks noGrp="1"/>
          </p:cNvSpPr>
          <p:nvPr>
            <p:ph type="sldNum" idx="12"/>
          </p:nvPr>
        </p:nvSpPr>
        <p:spPr>
          <a:xfrm>
            <a:off x="6457950" y="4767263"/>
            <a:ext cx="2057400" cy="273900"/>
          </a:xfrm>
          <a:prstGeom prst="rect">
            <a:avLst/>
          </a:prstGeom>
          <a:noFill/>
          <a:ln>
            <a:noFill/>
          </a:ln>
        </p:spPr>
        <p:txBody>
          <a:bodyPr spcFirstLastPara="1" wrap="square" lIns="68575" tIns="34275" rIns="68575" bIns="34275" anchor="ctr" anchorCtr="0">
            <a:noAutofit/>
          </a:bodyPr>
          <a:lstStyle>
            <a:lvl1pPr marL="0" marR="0" lvl="0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C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marL="0" marR="0" lvl="1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C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marL="0" marR="0" lvl="2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C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marL="0" marR="0" lvl="3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C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marL="0" marR="0" lvl="4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C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marL="0" marR="0" lvl="5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C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marL="0" marR="0" lvl="6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C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marL="0" marR="0" lvl="7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C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marL="0" marR="0" lvl="8" indent="0" algn="r" rtl="0">
              <a:spcBef>
                <a:spcPts val="0"/>
              </a:spcBef>
              <a:buNone/>
              <a:defRPr sz="900" b="0" i="0" u="none" strike="noStrike" cap="none">
                <a:solidFill>
                  <a:srgbClr val="88888C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marL="0" lvl="0" indent="0" algn="r" rtl="0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s-ES"/>
              <a:t>‹#›</a:t>
            </a:fld>
            <a:endParaRPr/>
          </a:p>
        </p:txBody>
      </p:sp>
    </p:spTree>
  </p:cSld>
  <p:clrMap bg1="lt1" tx1="dk1" bg2="dk2" tx2="lt2" accent1="accent1" accent2="accent2" accent3="accent3" accent4="accent4" accent5="accent5" accent6="accent6" hlink="hlink" folHlink="folHlink"/>
  <p:sldLayoutIdLst>
    <p:sldLayoutId id="2147483648" r:id="rId1"/>
    <p:sldLayoutId id="2147483659" r:id="rId2"/>
    <p:sldLayoutId id="2147483667" r:id="rId3"/>
  </p:sldLayoutIdLst>
  <p:hf hdr="0" ftr="0" dt="0"/>
  <p:txStyles>
    <p:title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marR="0" lvl="0" algn="l" rtl="0">
        <a:lnSpc>
          <a:spcPct val="100000"/>
        </a:lnSpc>
        <a:spcBef>
          <a:spcPts val="0"/>
        </a:spcBef>
        <a:spcAft>
          <a:spcPts val="0"/>
        </a:spcAft>
      </a:defPPr>
      <a:lvl1pPr marR="0" lvl="0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marR="0" lvl="1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marR="0" lvl="2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marR="0" lvl="3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marR="0" lvl="4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marR="0" lvl="5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marR="0" lvl="6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marR="0" lvl="7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marR="0" lvl="8" algn="l" rtl="0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sz="1400" b="0" i="0" u="none" strike="noStrike" cap="non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3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3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3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3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3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3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3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3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3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3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3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39742" y="1733426"/>
            <a:ext cx="67268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Welcome to the presentation</a:t>
            </a:r>
            <a:endParaRPr lang="en-US" sz="3000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1110022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769459" y="309154"/>
            <a:ext cx="7737763" cy="43115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b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Title: Living with Care: The Older Person</a:t>
            </a:r>
            <a:endParaRPr lang="en-US" sz="2800" dirty="0">
              <a:solidFill>
                <a:schemeClr val="bg2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b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Module code: BMHP6009</a:t>
            </a:r>
            <a:endParaRPr lang="en-US" sz="2800" dirty="0">
              <a:solidFill>
                <a:schemeClr val="bg2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b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Lecturer: JO DAVIES </a:t>
            </a:r>
            <a:endParaRPr lang="en-US" sz="2800" dirty="0">
              <a:solidFill>
                <a:schemeClr val="bg2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b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Name: HASNA BEGUM</a:t>
            </a:r>
            <a:endParaRPr lang="en-US" sz="2800" dirty="0">
              <a:solidFill>
                <a:schemeClr val="bg2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algn="ctr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800" b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Student ID number: 1808766</a:t>
            </a:r>
            <a:endParaRPr lang="en-US" sz="2800" dirty="0">
              <a:solidFill>
                <a:schemeClr val="bg2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156378" y="669556"/>
            <a:ext cx="67268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Introduction </a:t>
            </a:r>
            <a:endParaRPr lang="en-US" sz="3000" dirty="0">
              <a:solidFill>
                <a:schemeClr val="bg1"/>
              </a:solidFill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734290" y="1223554"/>
            <a:ext cx="7737763" cy="114114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0" marR="0" algn="just">
              <a:lnSpc>
                <a:spcPct val="150000"/>
              </a:lnSpc>
              <a:spcBef>
                <a:spcPts val="0"/>
              </a:spcBef>
              <a:spcAft>
                <a:spcPts val="800"/>
              </a:spcAft>
            </a:pPr>
            <a:r>
              <a:rPr lang="en-US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 care plan depends about an individual. The following care plan is made for Alexa </a:t>
            </a:r>
            <a:r>
              <a:rPr lang="en-US" sz="2400" dirty="0" err="1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Heims</a:t>
            </a:r>
            <a:r>
              <a:rPr lang="en-US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 She is a 60 years old lady. </a:t>
            </a:r>
            <a:endParaRPr lang="en-US" sz="2400" dirty="0">
              <a:solidFill>
                <a:schemeClr val="bg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31747685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114433" y="73938"/>
            <a:ext cx="67268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Components of the care plan  </a:t>
            </a:r>
            <a:endParaRPr lang="en-US" sz="3000" dirty="0">
              <a:solidFill>
                <a:schemeClr val="bg1"/>
              </a:solidFill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803786" y="925145"/>
            <a:ext cx="7737763" cy="329320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342900" marR="0" indent="-342900" algn="just"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Personal Detail</a:t>
            </a:r>
          </a:p>
          <a:p>
            <a:pPr marL="342900" marR="0" indent="-342900" algn="just"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</a:t>
            </a:r>
          </a:p>
          <a:p>
            <a:pPr marL="342900" marR="0" indent="-342900" algn="just"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Medication</a:t>
            </a:r>
          </a:p>
          <a:p>
            <a:pPr marL="342900" marR="0" indent="-342900" algn="just"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Environment</a:t>
            </a:r>
          </a:p>
          <a:p>
            <a:pPr marL="342900" marR="0" indent="-342900" algn="just"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ICT</a:t>
            </a:r>
          </a:p>
          <a:p>
            <a:pPr marL="342900" marR="0" indent="-342900" algn="just"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/>
                </a:solidFill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Likes Dislikes</a:t>
            </a:r>
          </a:p>
          <a:p>
            <a:pPr marL="342900" marR="0" indent="-342900" algn="just">
              <a:spcBef>
                <a:spcPts val="0"/>
              </a:spcBef>
              <a:spcAft>
                <a:spcPts val="800"/>
              </a:spcAft>
              <a:buFont typeface="Wingdings" panose="05000000000000000000" pitchFamily="2" charset="2"/>
              <a:buChar char="q"/>
            </a:pPr>
            <a:r>
              <a:rPr lang="en-US" sz="2400" dirty="0">
                <a:solidFill>
                  <a:schemeClr val="bg1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Daily Habits</a:t>
            </a:r>
            <a:endParaRPr lang="en-US" sz="2400" dirty="0">
              <a:solidFill>
                <a:schemeClr val="bg1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8772816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79731" y="98056"/>
            <a:ext cx="67268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000" b="1" dirty="0">
                <a:solidFill>
                  <a:schemeClr val="bg1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Care plan</a:t>
            </a:r>
            <a:endParaRPr kumimoji="0" lang="en-US" sz="30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  <a:sym typeface="Arial"/>
            </a:endParaRPr>
          </a:p>
        </p:txBody>
      </p:sp>
      <p:graphicFrame>
        <p:nvGraphicFramePr>
          <p:cNvPr id="8" name="Table 7">
            <a:extLst>
              <a:ext uri="{FF2B5EF4-FFF2-40B4-BE49-F238E27FC236}">
                <a16:creationId xmlns:a16="http://schemas.microsoft.com/office/drawing/2014/main" id="{BF5A6539-9AF2-4099-96A6-BBF511F4FD0D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826666531"/>
              </p:ext>
            </p:extLst>
          </p:nvPr>
        </p:nvGraphicFramePr>
        <p:xfrm>
          <a:off x="202224" y="652054"/>
          <a:ext cx="8809892" cy="362204"/>
        </p:xfrm>
        <a:graphic>
          <a:graphicData uri="http://schemas.openxmlformats.org/drawingml/2006/table">
            <a:tbl>
              <a:tblPr firstRow="1" firstCol="1" bandRow="1">
                <a:tableStyleId>{BEF7B8C2-72D7-4C00-9D02-26244E1ED7A1}</a:tableStyleId>
              </a:tblPr>
              <a:tblGrid>
                <a:gridCol w="1711455">
                  <a:extLst>
                    <a:ext uri="{9D8B030D-6E8A-4147-A177-3AD203B41FA5}">
                      <a16:colId xmlns:a16="http://schemas.microsoft.com/office/drawing/2014/main" val="2671496599"/>
                    </a:ext>
                  </a:extLst>
                </a:gridCol>
                <a:gridCol w="7098437">
                  <a:extLst>
                    <a:ext uri="{9D8B030D-6E8A-4147-A177-3AD203B41FA5}">
                      <a16:colId xmlns:a16="http://schemas.microsoft.com/office/drawing/2014/main" val="113201601"/>
                    </a:ext>
                  </a:extLst>
                </a:gridCol>
              </a:tblGrid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Night checks</a:t>
                      </a:r>
                      <a:endParaRPr lang="en-US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Every Hour                     </a:t>
                      </a:r>
                      <a:r>
                        <a:rPr lang="en-US" sz="1800" dirty="0"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Every 2 Hours</a:t>
                      </a:r>
                      <a:r>
                        <a:rPr lang="en-US" sz="18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                     Others</a:t>
                      </a:r>
                      <a:endParaRPr lang="en-US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tx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08469870"/>
                  </a:ext>
                </a:extLst>
              </a:tr>
            </a:tbl>
          </a:graphicData>
        </a:graphic>
      </p:graphicFrame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6AB46CA-6968-4351-B2C1-CB482D73B1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878252692"/>
              </p:ext>
            </p:extLst>
          </p:nvPr>
        </p:nvGraphicFramePr>
        <p:xfrm>
          <a:off x="202224" y="1014258"/>
          <a:ext cx="8809892" cy="3352800"/>
        </p:xfrm>
        <a:graphic>
          <a:graphicData uri="http://schemas.openxmlformats.org/drawingml/2006/table">
            <a:tbl>
              <a:tblPr firstRow="1" firstCol="1" bandRow="1">
                <a:tableStyleId>{BEF7B8C2-72D7-4C00-9D02-26244E1ED7A1}</a:tableStyleId>
              </a:tblPr>
              <a:tblGrid>
                <a:gridCol w="2817095">
                  <a:extLst>
                    <a:ext uri="{9D8B030D-6E8A-4147-A177-3AD203B41FA5}">
                      <a16:colId xmlns:a16="http://schemas.microsoft.com/office/drawing/2014/main" val="2828225199"/>
                    </a:ext>
                  </a:extLst>
                </a:gridCol>
                <a:gridCol w="5992797">
                  <a:extLst>
                    <a:ext uri="{9D8B030D-6E8A-4147-A177-3AD203B41FA5}">
                      <a16:colId xmlns:a16="http://schemas.microsoft.com/office/drawing/2014/main" val="514623366"/>
                    </a:ext>
                  </a:extLst>
                </a:gridCol>
              </a:tblGrid>
              <a:tr h="0">
                <a:tc gridSpan="2"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Medications Assessments </a:t>
                      </a:r>
                      <a:endParaRPr lang="en-US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3111840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Current medications</a:t>
                      </a:r>
                      <a:endParaRPr lang="en-US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8121869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462623726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Blood sugar level testing</a:t>
                      </a:r>
                      <a:endParaRPr lang="en-US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18784079"/>
                  </a:ext>
                </a:extLst>
              </a:tr>
              <a:tr h="0">
                <a:tc gridSpan="2"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Care plans(specialized) </a:t>
                      </a:r>
                      <a:endParaRPr lang="en-US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755717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Refer to specialized care plans for</a:t>
                      </a:r>
                      <a:endParaRPr lang="en-US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4290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Font typeface="+mj-lt"/>
                        <a:buAutoNum type="arabicPeriod"/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Medications    2.    Pain Management      √  3.       Therapy </a:t>
                      </a:r>
                    </a:p>
                    <a:p>
                      <a:pPr marL="22860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4.    Wound care   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2266374"/>
                  </a:ext>
                </a:extLst>
              </a:tr>
              <a:tr h="0">
                <a:tc gridSpan="2"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OHS</a:t>
                      </a:r>
                      <a:endParaRPr lang="en-US" sz="200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87937873"/>
                  </a:ext>
                </a:extLst>
              </a:tr>
              <a:tr h="0"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Risk assessment forms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Home environment         √   Yes          No</a:t>
                      </a:r>
                    </a:p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2000" dirty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      Client assessment              √ Yes          No</a:t>
                      </a:r>
                      <a:endParaRPr lang="en-US" sz="20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33279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24583394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79731" y="98056"/>
            <a:ext cx="67268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000" b="1" dirty="0">
                <a:solidFill>
                  <a:schemeClr val="bg1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Care plan</a:t>
            </a:r>
            <a:endParaRPr kumimoji="0" lang="en-US" sz="30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  <a:sym typeface="Arial"/>
            </a:endParaRPr>
          </a:p>
        </p:txBody>
      </p:sp>
      <p:graphicFrame>
        <p:nvGraphicFramePr>
          <p:cNvPr id="9" name="Table 8">
            <a:extLst>
              <a:ext uri="{FF2B5EF4-FFF2-40B4-BE49-F238E27FC236}">
                <a16:creationId xmlns:a16="http://schemas.microsoft.com/office/drawing/2014/main" id="{E6AB46CA-6968-4351-B2C1-CB482D73B165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668321043"/>
              </p:ext>
            </p:extLst>
          </p:nvPr>
        </p:nvGraphicFramePr>
        <p:xfrm>
          <a:off x="202224" y="652055"/>
          <a:ext cx="8765930" cy="4236468"/>
        </p:xfrm>
        <a:graphic>
          <a:graphicData uri="http://schemas.openxmlformats.org/drawingml/2006/table">
            <a:tbl>
              <a:tblPr firstRow="1" firstCol="1" bandRow="1">
                <a:tableStyleId>{BEF7B8C2-72D7-4C00-9D02-26244E1ED7A1}</a:tableStyleId>
              </a:tblPr>
              <a:tblGrid>
                <a:gridCol w="8765930">
                  <a:extLst>
                    <a:ext uri="{9D8B030D-6E8A-4147-A177-3AD203B41FA5}">
                      <a16:colId xmlns:a16="http://schemas.microsoft.com/office/drawing/2014/main" val="514623366"/>
                    </a:ext>
                  </a:extLst>
                </a:gridCol>
              </a:tblGrid>
              <a:tr h="386692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b="1" dirty="0">
                          <a:solidFill>
                            <a:schemeClr val="bg2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Social Requirements </a:t>
                      </a:r>
                      <a:endParaRPr lang="en-US" sz="1600" dirty="0">
                        <a:solidFill>
                          <a:schemeClr val="bg2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/>
                </a:tc>
                <a:extLst>
                  <a:ext uri="{0D108BD9-81ED-4DB2-BD59-A6C34878D82A}">
                    <a16:rowId xmlns:a16="http://schemas.microsoft.com/office/drawing/2014/main" val="487937873"/>
                  </a:ext>
                </a:extLst>
              </a:tr>
              <a:tr h="3849776">
                <a:tc>
                  <a:txBody>
                    <a:bodyPr/>
                    <a:lstStyle/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number of visits/contacts by family/friends: Family visits twice a week.</a:t>
                      </a:r>
                      <a:endParaRPr lang="en-US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Religion: Catholic </a:t>
                      </a:r>
                      <a:endParaRPr lang="en-US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 </a:t>
                      </a:r>
                      <a:endParaRPr lang="en-US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Cultural needs:  Very important.                                                 Hobbies: Fishing </a:t>
                      </a:r>
                      <a:endParaRPr lang="en-US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Employment history: Teacher </a:t>
                      </a:r>
                      <a:endParaRPr lang="en-US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Social Group:    No social group.                                                 Preferred activity: Writing </a:t>
                      </a:r>
                      <a:endParaRPr lang="en-US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Community care social outings: Rare</a:t>
                      </a:r>
                      <a:endParaRPr lang="en-US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Requirements</a:t>
                      </a:r>
                      <a:endParaRPr lang="en-US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8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Taxi vouchers:             √   Yes    or    No</a:t>
                      </a:r>
                      <a:endParaRPr lang="en-US" sz="1600" dirty="0"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133279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6707166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79731" y="98056"/>
            <a:ext cx="67268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000" b="1" dirty="0">
                <a:solidFill>
                  <a:schemeClr val="bg1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Care plan</a:t>
            </a:r>
            <a:endParaRPr kumimoji="0" lang="en-US" sz="30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  <a:sym typeface="Arial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60209F1-7802-4FB3-902A-A0F4C0D9B5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41564987"/>
              </p:ext>
            </p:extLst>
          </p:nvPr>
        </p:nvGraphicFramePr>
        <p:xfrm>
          <a:off x="151003" y="652054"/>
          <a:ext cx="8791661" cy="4085682"/>
        </p:xfrm>
        <a:graphic>
          <a:graphicData uri="http://schemas.openxmlformats.org/drawingml/2006/table">
            <a:tbl>
              <a:tblPr firstRow="1" firstCol="1" bandRow="1"/>
              <a:tblGrid>
                <a:gridCol w="2820040">
                  <a:extLst>
                    <a:ext uri="{9D8B030D-6E8A-4147-A177-3AD203B41FA5}">
                      <a16:colId xmlns:a16="http://schemas.microsoft.com/office/drawing/2014/main" val="2755281188"/>
                    </a:ext>
                  </a:extLst>
                </a:gridCol>
                <a:gridCol w="5971621">
                  <a:extLst>
                    <a:ext uri="{9D8B030D-6E8A-4147-A177-3AD203B41FA5}">
                      <a16:colId xmlns:a16="http://schemas.microsoft.com/office/drawing/2014/main" val="3470601471"/>
                    </a:ext>
                  </a:extLst>
                </a:gridCol>
              </a:tblGrid>
              <a:tr h="223974"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Eating and </a:t>
                      </a:r>
                      <a:r>
                        <a:rPr lang="en-US" sz="16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Drinking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639630914"/>
                  </a:ext>
                </a:extLst>
              </a:tr>
              <a:tr h="671922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Care needed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Not able to prepare own meals.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43137949"/>
                  </a:ext>
                </a:extLst>
              </a:tr>
              <a:tr h="44794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Cooking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Independent Supervise Some Assistance is needed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Full assistance needed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Other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5062118"/>
                  </a:ext>
                </a:extLst>
              </a:tr>
              <a:tr h="447948"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 sz="16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Eating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Independent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Supervise Some Assistance is needed 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Full assistance needed Other Right-Handed 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Left-Handed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36072851"/>
                  </a:ext>
                </a:extLst>
              </a:tr>
              <a:tr h="223974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Type of diet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Normal Soft Modified Puree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24561447"/>
                  </a:ext>
                </a:extLst>
              </a:tr>
              <a:tr h="223974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Special Diet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Enteral feeding </a:t>
                      </a:r>
                      <a:r>
                        <a:rPr lang="en-US" sz="1600"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High Fiber</a:t>
                      </a: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Diabetic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126806440"/>
                  </a:ext>
                </a:extLst>
              </a:tr>
              <a:tr h="223974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Special Instructions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Provide food according to diet plan prescribed by the doctor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977213648"/>
                  </a:ext>
                </a:extLst>
              </a:tr>
              <a:tr h="223974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Preferred place to eat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Dining room</a:t>
                      </a: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Kitchen Bedroom Others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53840851"/>
                  </a:ext>
                </a:extLst>
              </a:tr>
              <a:tr h="44794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Instruments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Modified Crockery</a:t>
                      </a: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600"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Bowl</a:t>
                      </a: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Lipped Plate </a:t>
                      </a:r>
                      <a:r>
                        <a:rPr lang="en-US" sz="1600"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Clothing Protector</a:t>
                      </a: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600"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Knife</a:t>
                      </a: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600"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Spoon</a:t>
                      </a: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Built-up Cutlery Modified Cutlery Other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797746988"/>
                  </a:ext>
                </a:extLst>
              </a:tr>
              <a:tr h="447948"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r>
                        <a:rPr lang="en-US" sz="16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Drinking</a:t>
                      </a:r>
                      <a:endParaRPr lang="en-US" sz="1600" b="1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Independent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Supervise Some Assistance is needed 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Full assistance needed Other Right-Handed 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Left-Handed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84968251"/>
                  </a:ext>
                </a:extLst>
              </a:tr>
              <a:tr h="223974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Instruments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Cup Clothing Protector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260765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5435468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79731" y="98056"/>
            <a:ext cx="67268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000" b="1" dirty="0">
                <a:solidFill>
                  <a:schemeClr val="bg1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Care plan</a:t>
            </a:r>
            <a:endParaRPr kumimoji="0" lang="en-US" sz="30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  <a:sym typeface="Arial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6C8577AB-6487-4E9A-8658-88AF59D27ABB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179896358"/>
              </p:ext>
            </p:extLst>
          </p:nvPr>
        </p:nvGraphicFramePr>
        <p:xfrm>
          <a:off x="243281" y="578839"/>
          <a:ext cx="8707772" cy="4337110"/>
        </p:xfrm>
        <a:graphic>
          <a:graphicData uri="http://schemas.openxmlformats.org/drawingml/2006/table">
            <a:tbl>
              <a:tblPr firstRow="1" firstCol="1" bandRow="1"/>
              <a:tblGrid>
                <a:gridCol w="2793132">
                  <a:extLst>
                    <a:ext uri="{9D8B030D-6E8A-4147-A177-3AD203B41FA5}">
                      <a16:colId xmlns:a16="http://schemas.microsoft.com/office/drawing/2014/main" val="1691856167"/>
                    </a:ext>
                  </a:extLst>
                </a:gridCol>
                <a:gridCol w="5914640">
                  <a:extLst>
                    <a:ext uri="{9D8B030D-6E8A-4147-A177-3AD203B41FA5}">
                      <a16:colId xmlns:a16="http://schemas.microsoft.com/office/drawing/2014/main" val="470123252"/>
                    </a:ext>
                  </a:extLst>
                </a:gridCol>
              </a:tblGrid>
              <a:tr h="286773"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Communication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4850292"/>
                  </a:ext>
                </a:extLst>
              </a:tr>
              <a:tr h="286773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Preferred name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Heather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2267869"/>
                  </a:ext>
                </a:extLst>
              </a:tr>
              <a:tr h="622794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Care needed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To overcome comprehension issues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Notes: It will help the client to reduce comprehension difficulties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91001238"/>
                  </a:ext>
                </a:extLst>
              </a:tr>
              <a:tr h="607888"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 b="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Vision</a:t>
                      </a:r>
                      <a:r>
                        <a:rPr lang="en-US" sz="1600" b="1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Aids Needed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Glasses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Magnifying glasses Clean and fit glasses daily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Able to clean own Glasses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Assist to write Others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562146"/>
                  </a:ext>
                </a:extLst>
              </a:tr>
              <a:tr h="622794">
                <a:tc>
                  <a:txBody>
                    <a:bodyPr/>
                    <a:lstStyle/>
                    <a:p>
                      <a:pPr marL="0" marR="0" lvl="0" indent="0" algn="just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>
                          <a:srgbClr val="000000"/>
                        </a:buClr>
                        <a:buSzTx/>
                        <a:buFont typeface="Arial"/>
                        <a:buNone/>
                        <a:tabLst/>
                        <a:defRPr/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Hearing 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Calibri" panose="020F0502020204030204" pitchFamily="34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6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Aids needed 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Hearing aids right Check Batteries and clean aids daily 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Adjust volume 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Assist to use telephone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Read aloud documents Others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699623120"/>
                  </a:ext>
                </a:extLst>
              </a:tr>
              <a:tr h="286773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Eyecare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Eyecare is needed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856273608"/>
                  </a:ext>
                </a:extLst>
              </a:tr>
              <a:tr h="40754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Aids needed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Eye drops daily and Assist client in taking referred medicines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573951"/>
                  </a:ext>
                </a:extLst>
              </a:tr>
              <a:tr h="286773">
                <a:tc gridSpan="2"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Spoken Language: English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239421235"/>
                  </a:ext>
                </a:extLst>
              </a:tr>
              <a:tr h="929002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Spoken issues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Inappropriate response 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Short time memory loss 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Timing is bad to Take time to listen 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Use language cards Use pictures cards Initiate conversation Translate for the care recipient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5752" marR="45752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14714718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5553561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79731" y="98056"/>
            <a:ext cx="67268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000" b="1" dirty="0">
                <a:solidFill>
                  <a:schemeClr val="bg1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Care plan</a:t>
            </a:r>
            <a:endParaRPr kumimoji="0" lang="en-US" sz="30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  <a:sym typeface="Arial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053C211D-46D3-4B13-A985-EA0EA43AE6D1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080897846"/>
              </p:ext>
            </p:extLst>
          </p:nvPr>
        </p:nvGraphicFramePr>
        <p:xfrm>
          <a:off x="158262" y="566452"/>
          <a:ext cx="8827476" cy="3909930"/>
        </p:xfrm>
        <a:graphic>
          <a:graphicData uri="http://schemas.openxmlformats.org/drawingml/2006/table">
            <a:tbl>
              <a:tblPr firstRow="1" firstCol="1" bandRow="1"/>
              <a:tblGrid>
                <a:gridCol w="2831528">
                  <a:extLst>
                    <a:ext uri="{9D8B030D-6E8A-4147-A177-3AD203B41FA5}">
                      <a16:colId xmlns:a16="http://schemas.microsoft.com/office/drawing/2014/main" val="469614694"/>
                    </a:ext>
                  </a:extLst>
                </a:gridCol>
                <a:gridCol w="2110716">
                  <a:extLst>
                    <a:ext uri="{9D8B030D-6E8A-4147-A177-3AD203B41FA5}">
                      <a16:colId xmlns:a16="http://schemas.microsoft.com/office/drawing/2014/main" val="248957246"/>
                    </a:ext>
                  </a:extLst>
                </a:gridCol>
                <a:gridCol w="3885232">
                  <a:extLst>
                    <a:ext uri="{9D8B030D-6E8A-4147-A177-3AD203B41FA5}">
                      <a16:colId xmlns:a16="http://schemas.microsoft.com/office/drawing/2014/main" val="2062827810"/>
                    </a:ext>
                  </a:extLst>
                </a:gridCol>
              </a:tblGrid>
              <a:tr h="229704">
                <a:tc gridSpan="3"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Toileting and Continence</a:t>
                      </a:r>
                      <a:endParaRPr lang="en-US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47849318"/>
                  </a:ext>
                </a:extLst>
              </a:tr>
              <a:tr h="48535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Care needed</a:t>
                      </a:r>
                      <a:endParaRPr lang="en-US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Urine flow is incontinent 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8563231"/>
                  </a:ext>
                </a:extLst>
              </a:tr>
              <a:tr h="229704">
                <a:tc gridSpan="3"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Continence</a:t>
                      </a:r>
                      <a:endParaRPr lang="en-US" sz="160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80240210"/>
                  </a:ext>
                </a:extLst>
              </a:tr>
              <a:tr h="48685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Bladder control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Incontinent.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95086967"/>
                  </a:ext>
                </a:extLst>
              </a:tr>
              <a:tr h="229704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Bladder management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Toilet self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9928043"/>
                  </a:ext>
                </a:extLst>
              </a:tr>
              <a:tr h="229704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Bowel control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continent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6005539"/>
                  </a:ext>
                </a:extLst>
              </a:tr>
              <a:tr h="229704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Bowel management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Bowel chart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553652736"/>
                  </a:ext>
                </a:extLst>
              </a:tr>
              <a:tr h="229704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Continence aids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Day: Medium Pad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Night: Medium Pad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14081618"/>
                  </a:ext>
                </a:extLst>
              </a:tr>
              <a:tr h="229704">
                <a:tc gridSpan="3"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Toileting </a:t>
                      </a:r>
                      <a:endParaRPr lang="en-US" sz="1600" dirty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3746036"/>
                  </a:ext>
                </a:extLst>
              </a:tr>
              <a:tr h="486850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Toileting aids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Commode Urinal Uri dome Kylie Over-toilet frame User toilet Others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134719968"/>
                  </a:ext>
                </a:extLst>
              </a:tr>
              <a:tr h="743994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Toileting regime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Independent Supervise 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Need some assistance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Full assistant needed Adjust Clothing Position on toilet 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Encourage self-care</a:t>
                      </a:r>
                      <a:r>
                        <a:rPr lang="en-US" sz="1600" dirty="0">
                          <a:solidFill>
                            <a:schemeClr val="tx1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Clean perianal area Other</a:t>
                      </a:r>
                    </a:p>
                  </a:txBody>
                  <a:tcPr marL="51533" marR="5153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92967523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36544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79731" y="98056"/>
            <a:ext cx="67268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000" b="1" dirty="0">
                <a:solidFill>
                  <a:schemeClr val="bg1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Care plan</a:t>
            </a:r>
            <a:endParaRPr kumimoji="0" lang="en-US" sz="30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  <a:sym typeface="Arial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E5653029-47A2-4EDC-AE71-521178376750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983737270"/>
              </p:ext>
            </p:extLst>
          </p:nvPr>
        </p:nvGraphicFramePr>
        <p:xfrm>
          <a:off x="158263" y="652054"/>
          <a:ext cx="8827476" cy="4230339"/>
        </p:xfrm>
        <a:graphic>
          <a:graphicData uri="http://schemas.openxmlformats.org/drawingml/2006/table">
            <a:tbl>
              <a:tblPr firstRow="1" firstCol="1" bandRow="1"/>
              <a:tblGrid>
                <a:gridCol w="2831529">
                  <a:extLst>
                    <a:ext uri="{9D8B030D-6E8A-4147-A177-3AD203B41FA5}">
                      <a16:colId xmlns:a16="http://schemas.microsoft.com/office/drawing/2014/main" val="2156028768"/>
                    </a:ext>
                  </a:extLst>
                </a:gridCol>
                <a:gridCol w="5995947">
                  <a:extLst>
                    <a:ext uri="{9D8B030D-6E8A-4147-A177-3AD203B41FA5}">
                      <a16:colId xmlns:a16="http://schemas.microsoft.com/office/drawing/2014/main" val="1098980029"/>
                    </a:ext>
                  </a:extLst>
                </a:gridCol>
              </a:tblGrid>
              <a:tr h="216205"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Showering and </a:t>
                      </a:r>
                      <a:r>
                        <a:rPr lang="en-US" sz="16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Dressing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13266281"/>
                  </a:ext>
                </a:extLst>
              </a:tr>
              <a:tr h="328899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Care needed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client is not fully capable of taking shower and dressing 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68948720"/>
                  </a:ext>
                </a:extLst>
              </a:tr>
              <a:tr h="216205"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Shower and Washing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545888591"/>
                  </a:ext>
                </a:extLst>
              </a:tr>
              <a:tr h="45823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Requirements needed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Independent Supervise 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Some Assistance is needed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Full assistance needed 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Shower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Bath Bed sponge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6272633"/>
                  </a:ext>
                </a:extLst>
              </a:tr>
              <a:tr h="21620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Frequency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Daily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187317733"/>
                  </a:ext>
                </a:extLst>
              </a:tr>
              <a:tr h="21620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Preferred time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7 pm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70554977"/>
                  </a:ext>
                </a:extLst>
              </a:tr>
              <a:tr h="21620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Transportation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Wheelchair </a:t>
                      </a:r>
                      <a:r>
                        <a:rPr lang="en-US" sz="1600"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Walking</a:t>
                      </a: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Other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967357243"/>
                  </a:ext>
                </a:extLst>
              </a:tr>
              <a:tr h="21620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Showering materials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Shower chair Normal soap Deodorant Moisturiser Others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42841640"/>
                  </a:ext>
                </a:extLst>
              </a:tr>
              <a:tr h="21620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Haircare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Wash in the shower every week 2 times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4063515087"/>
                  </a:ext>
                </a:extLst>
              </a:tr>
              <a:tr h="216205"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Grooming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963157168"/>
                  </a:ext>
                </a:extLst>
              </a:tr>
              <a:tr h="45823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Haircare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Independent Supervise 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Some Assistance is needed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Full assistant needed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74351413"/>
                  </a:ext>
                </a:extLst>
              </a:tr>
              <a:tr h="45823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Foot care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Independent Supervise 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Some Assistance is needed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Full assistance needed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14578203"/>
                  </a:ext>
                </a:extLst>
              </a:tr>
              <a:tr h="45823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Teeth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None 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Some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Proffered time: After breakfast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46306" marR="4630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1538966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5673459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79731" y="98056"/>
            <a:ext cx="67268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000" b="1" dirty="0">
                <a:solidFill>
                  <a:schemeClr val="bg1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Care plan</a:t>
            </a:r>
            <a:endParaRPr kumimoji="0" lang="en-US" sz="30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  <a:sym typeface="Arial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861FA7DD-BDCF-473A-A485-559FDBBB5EA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78718711"/>
              </p:ext>
            </p:extLst>
          </p:nvPr>
        </p:nvGraphicFramePr>
        <p:xfrm>
          <a:off x="192948" y="578840"/>
          <a:ext cx="8766494" cy="4386809"/>
        </p:xfrm>
        <a:graphic>
          <a:graphicData uri="http://schemas.openxmlformats.org/drawingml/2006/table">
            <a:tbl>
              <a:tblPr firstRow="1" firstCol="1" bandRow="1"/>
              <a:tblGrid>
                <a:gridCol w="2811967">
                  <a:extLst>
                    <a:ext uri="{9D8B030D-6E8A-4147-A177-3AD203B41FA5}">
                      <a16:colId xmlns:a16="http://schemas.microsoft.com/office/drawing/2014/main" val="1470363870"/>
                    </a:ext>
                  </a:extLst>
                </a:gridCol>
                <a:gridCol w="5954527">
                  <a:extLst>
                    <a:ext uri="{9D8B030D-6E8A-4147-A177-3AD203B41FA5}">
                      <a16:colId xmlns:a16="http://schemas.microsoft.com/office/drawing/2014/main" val="2472731397"/>
                    </a:ext>
                  </a:extLst>
                </a:gridCol>
              </a:tblGrid>
              <a:tr h="300671"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Dressing and Undr</a:t>
                      </a:r>
                      <a:r>
                        <a:rPr lang="en-US" sz="16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essing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7146" marR="671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729612952"/>
                  </a:ext>
                </a:extLst>
              </a:tr>
              <a:tr h="63726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 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7146" marR="671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Independent Supervise 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Some Assistance is needed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Full assistance needed Other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7146" marR="671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689261006"/>
                  </a:ext>
                </a:extLst>
              </a:tr>
              <a:tr h="63726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Preferred Dresses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7146" marR="671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Bra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Singlet Buttons Belt Zips Socks Jewelry Make-up 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Shoes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Assist to select clothing 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Skirts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Pant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Others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7146" marR="671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2086782"/>
                  </a:ext>
                </a:extLst>
              </a:tr>
              <a:tr h="300671"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Skincare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7146" marR="671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3638568"/>
                  </a:ext>
                </a:extLst>
              </a:tr>
              <a:tr h="63726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Care needed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7146" marR="671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Need some skincare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Notes: To protect against skin diseases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7146" marR="671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89810100"/>
                  </a:ext>
                </a:extLst>
              </a:tr>
              <a:tr h="30067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Scale of measurement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7146" marR="671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Low-risk </a:t>
                      </a:r>
                      <a:r>
                        <a:rPr lang="en-US" sz="1600"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Medium risk</a:t>
                      </a: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High risk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7146" marR="671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40874213"/>
                  </a:ext>
                </a:extLst>
              </a:tr>
              <a:tr h="63726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Skincare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7146" marR="671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Prescribed cream</a:t>
                      </a: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(preferred time: Before going to bed)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Facewash</a:t>
                      </a: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 (preferred time: Daily while taking bath)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7146" marR="671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521202421"/>
                  </a:ext>
                </a:extLst>
              </a:tr>
              <a:tr h="63726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Consultations with specialist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7146" marR="671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Once in a Month</a:t>
                      </a:r>
                      <a:r>
                        <a:rPr lang="en-US" sz="1600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Once Twice in a month Once in a week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7146" marR="67146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45738269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0042770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79731" y="98056"/>
            <a:ext cx="67268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000" b="1" dirty="0">
                <a:solidFill>
                  <a:schemeClr val="bg1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Care plan</a:t>
            </a:r>
            <a:endParaRPr kumimoji="0" lang="en-US" sz="30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  <a:sym typeface="Arial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17A5C1D-8764-4374-B030-9C40159A671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33174202"/>
              </p:ext>
            </p:extLst>
          </p:nvPr>
        </p:nvGraphicFramePr>
        <p:xfrm>
          <a:off x="218114" y="652054"/>
          <a:ext cx="8724550" cy="4289060"/>
        </p:xfrm>
        <a:graphic>
          <a:graphicData uri="http://schemas.openxmlformats.org/drawingml/2006/table">
            <a:tbl>
              <a:tblPr firstRow="1" firstCol="1" bandRow="1"/>
              <a:tblGrid>
                <a:gridCol w="2798514">
                  <a:extLst>
                    <a:ext uri="{9D8B030D-6E8A-4147-A177-3AD203B41FA5}">
                      <a16:colId xmlns:a16="http://schemas.microsoft.com/office/drawing/2014/main" val="113194538"/>
                    </a:ext>
                  </a:extLst>
                </a:gridCol>
                <a:gridCol w="5926036">
                  <a:extLst>
                    <a:ext uri="{9D8B030D-6E8A-4147-A177-3AD203B41FA5}">
                      <a16:colId xmlns:a16="http://schemas.microsoft.com/office/drawing/2014/main" val="3267472540"/>
                    </a:ext>
                  </a:extLst>
                </a:gridCol>
              </a:tblGrid>
              <a:tr h="418898"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 dirty="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Sleep and </a:t>
                      </a:r>
                      <a:r>
                        <a:rPr lang="en-US" sz="1600" b="1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settling routines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339005163"/>
                  </a:ext>
                </a:extLst>
              </a:tr>
              <a:tr h="88783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Care Needed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Used to light sleep. Maintains regular sleep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Notes: To maintain a healthy sleep pattern for better health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6672485"/>
                  </a:ext>
                </a:extLst>
              </a:tr>
              <a:tr h="41889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Usual time to go to bed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11 pm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96749337"/>
                  </a:ext>
                </a:extLst>
              </a:tr>
              <a:tr h="41889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Usual time to rise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7 am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86786203"/>
                  </a:ext>
                </a:extLst>
              </a:tr>
              <a:tr h="41889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Sleeping aids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Pillow X 2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Massage 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Music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Hot Packs 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Others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303680819"/>
                  </a:ext>
                </a:extLst>
              </a:tr>
              <a:tr h="41889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Room setup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Lights off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Door closed 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Door open Bedrail protectors 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Others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03601316"/>
                  </a:ext>
                </a:extLst>
              </a:tr>
              <a:tr h="887836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Special preferences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 cup of milk before going to bed and a cup of tea before leaving the bed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771164686"/>
                  </a:ext>
                </a:extLst>
              </a:tr>
              <a:tr h="418898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Nighttime Toilet Patterns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Wakes up at 4 am to the toilet and then returns to bed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45580707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5871314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979731" y="98056"/>
            <a:ext cx="67268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 algn="ctr"/>
            <a:r>
              <a:rPr lang="en-US" sz="3000" b="1" dirty="0">
                <a:solidFill>
                  <a:schemeClr val="bg1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Care plan</a:t>
            </a:r>
            <a:endParaRPr kumimoji="0" lang="en-US" sz="3000" b="0" i="0" u="none" strike="noStrike" kern="0" cap="none" spc="0" normalizeH="0" baseline="0" noProof="0" dirty="0">
              <a:ln>
                <a:noFill/>
              </a:ln>
              <a:solidFill>
                <a:schemeClr val="bg1"/>
              </a:solidFill>
              <a:effectLst/>
              <a:uLnTx/>
              <a:uFillTx/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  <a:sym typeface="Arial"/>
            </a:endParaRPr>
          </a:p>
        </p:txBody>
      </p:sp>
      <p:graphicFrame>
        <p:nvGraphicFramePr>
          <p:cNvPr id="2" name="Table 1">
            <a:extLst>
              <a:ext uri="{FF2B5EF4-FFF2-40B4-BE49-F238E27FC236}">
                <a16:creationId xmlns:a16="http://schemas.microsoft.com/office/drawing/2014/main" id="{E01DB304-7FBE-4136-9D43-B92B573EAF5F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017365352"/>
              </p:ext>
            </p:extLst>
          </p:nvPr>
        </p:nvGraphicFramePr>
        <p:xfrm>
          <a:off x="251670" y="652055"/>
          <a:ext cx="8598715" cy="4096114"/>
        </p:xfrm>
        <a:graphic>
          <a:graphicData uri="http://schemas.openxmlformats.org/drawingml/2006/table">
            <a:tbl>
              <a:tblPr firstRow="1" firstCol="1" bandRow="1"/>
              <a:tblGrid>
                <a:gridCol w="2758150">
                  <a:extLst>
                    <a:ext uri="{9D8B030D-6E8A-4147-A177-3AD203B41FA5}">
                      <a16:colId xmlns:a16="http://schemas.microsoft.com/office/drawing/2014/main" val="4249041634"/>
                    </a:ext>
                  </a:extLst>
                </a:gridCol>
                <a:gridCol w="5840565">
                  <a:extLst>
                    <a:ext uri="{9D8B030D-6E8A-4147-A177-3AD203B41FA5}">
                      <a16:colId xmlns:a16="http://schemas.microsoft.com/office/drawing/2014/main" val="2076128565"/>
                    </a:ext>
                  </a:extLst>
                </a:gridCol>
              </a:tblGrid>
              <a:tr h="386525">
                <a:tc gridSpan="2"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b="1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Mobility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 hMerge="1">
                  <a:txBody>
                    <a:bodyPr/>
                    <a:lstStyle/>
                    <a:p>
                      <a:endParaRPr lang="en-US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413777265"/>
                  </a:ext>
                </a:extLst>
              </a:tr>
              <a:tr h="125192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Care needed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The client often walks independently but risks of falling exist and she is not prompt to use walking aids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Notes: To help with standard mobility and maintain it. 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719944615"/>
                  </a:ext>
                </a:extLst>
              </a:tr>
              <a:tr h="386525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Walking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Able to walk Not able to walk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901542708"/>
                  </a:ext>
                </a:extLst>
              </a:tr>
              <a:tr h="819222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Walking aids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Walking stick</a:t>
                      </a:r>
                      <a:r>
                        <a:rPr lang="en-US" sz="160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Wheelchair Wheeled walker Zimmer frame Quad stick Others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34755692"/>
                  </a:ext>
                </a:extLst>
              </a:tr>
              <a:tr h="1251921"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Transfers</a:t>
                      </a:r>
                      <a:endParaRPr lang="en-US" sz="160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algn="just">
                        <a:lnSpc>
                          <a:spcPct val="15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</a:pP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highlight>
                            <a:srgbClr val="FFFF00"/>
                          </a:highlight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Able to stand</a:t>
                      </a:r>
                      <a:r>
                        <a:rPr lang="en-US" sz="1600" dirty="0">
                          <a:solidFill>
                            <a:srgbClr val="000000"/>
                          </a:solidFill>
                          <a:effectLst/>
                          <a:latin typeface="Times New Roman" panose="02020603050405020304" pitchFamily="18" charset="0"/>
                          <a:ea typeface="Times New Roman" panose="02020603050405020304" pitchFamily="18" charset="0"/>
                          <a:cs typeface="Times New Roman" panose="02020603050405020304" pitchFamily="18" charset="0"/>
                        </a:rPr>
                        <a:t> Not able to stand Staff assist x Anybody parts replacements amputee Bed rail Slide rail Gait belt Hoist Standing hoist Others</a:t>
                      </a:r>
                      <a:endParaRPr lang="en-US" sz="1600" dirty="0">
                        <a:effectLst/>
                        <a:latin typeface="Calibri" panose="020F0502020204030204" pitchFamily="34" charset="0"/>
                        <a:ea typeface="Times New Roman" panose="02020603050405020304" pitchFamily="18" charset="0"/>
                        <a:cs typeface="Times New Roman" panose="02020603050405020304" pitchFamily="18" charset="0"/>
                      </a:endParaRPr>
                    </a:p>
                  </a:txBody>
                  <a:tcPr marL="68580" marR="68580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43017439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27728138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-1913992" y="141050"/>
            <a:ext cx="67268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  <a:latin typeface="Times New Roman" panose="02020603050405020304" pitchFamily="18" charset="0"/>
                <a:ea typeface="Segoe UI Black" panose="020B0A02040204020203" pitchFamily="34" charset="0"/>
                <a:cs typeface="Times New Roman" panose="02020603050405020304" pitchFamily="18" charset="0"/>
              </a:rPr>
              <a:t>References</a:t>
            </a:r>
            <a:endParaRPr lang="en-US" sz="3000" dirty="0">
              <a:solidFill>
                <a:schemeClr val="bg1"/>
              </a:solidFill>
              <a:latin typeface="Times New Roman" panose="02020603050405020304" pitchFamily="18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  <p:sp>
        <p:nvSpPr>
          <p:cNvPr id="4" name="Rectangle 3"/>
          <p:cNvSpPr/>
          <p:nvPr/>
        </p:nvSpPr>
        <p:spPr>
          <a:xfrm>
            <a:off x="360728" y="695048"/>
            <a:ext cx="8246378" cy="378565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R="0" lvl="0" algn="just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1. </a:t>
            </a:r>
            <a:r>
              <a:rPr lang="en-US" sz="1200" dirty="0" err="1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Dening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K.H., Jones, L. and Sampson, E.L., 2019. Advance care planning for people with dementia: a review.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International Psychogeriatrics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23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(10), p.1535.</a:t>
            </a:r>
            <a:endParaRPr lang="en-US" sz="1200" dirty="0">
              <a:solidFill>
                <a:schemeClr val="bg2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2. El </a:t>
            </a:r>
            <a:r>
              <a:rPr lang="en-US" sz="1200" dirty="0" err="1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Chakhtoura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N.G., </a:t>
            </a:r>
            <a:r>
              <a:rPr lang="en-US" sz="1200" dirty="0" err="1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Bonomo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R.A. and Jump, R.L., 2017. Influence of aging and environment on presentation of infection in older adults.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Infectious Disease Clinics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31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(4), pp.593-608.</a:t>
            </a:r>
            <a:endParaRPr lang="en-US" sz="1200" dirty="0">
              <a:solidFill>
                <a:schemeClr val="bg2"/>
              </a:solidFill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solidFill>
                  <a:schemeClr val="bg2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Times New Roman" panose="02020603050405020304" pitchFamily="18" charset="0"/>
              </a:rPr>
              <a:t>3. 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Little, W., 2016. Aging and the elderly.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Introduction to Sociology-2nd Canadian Edition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200" dirty="0">
              <a:solidFill>
                <a:schemeClr val="bg2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4. Lynn, J. and Goldstein, N.E., 2013. Advance care planning for fatal chronic illness: avoiding commonplace errors and unwarranted suffering.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Annals of Internal Medicine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138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(10), pp.812-818.</a:t>
            </a:r>
            <a:endParaRPr lang="en-US" sz="1200" dirty="0">
              <a:solidFill>
                <a:schemeClr val="bg2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5. Miller, R.H. and </a:t>
            </a:r>
            <a:r>
              <a:rPr lang="en-US" sz="1200" dirty="0" err="1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Luft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H.S., 2014. Managed care plan performance since 1980: a literature analysis.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Jama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271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(19), pp.1512-1519.</a:t>
            </a:r>
            <a:endParaRPr lang="en-US" sz="1200" dirty="0">
              <a:solidFill>
                <a:schemeClr val="bg2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6. Miller, R.H. and </a:t>
            </a:r>
            <a:r>
              <a:rPr lang="en-US" sz="1200" dirty="0" err="1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Luft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H.S., 2017. Does managed care lead to better or worse quality of care?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Health affairs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16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(5), pp.7-25.</a:t>
            </a:r>
          </a:p>
          <a:p>
            <a:pPr marR="0" lvl="0" algn="just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7. </a:t>
            </a:r>
            <a:r>
              <a:rPr lang="en-US" sz="1200" dirty="0" err="1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Pitz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M.U., 2018. Nursing care planning--that also! Presentation at the 50th Scientific Session of the Society of Pediatric Oncology and Hematology within the scope of the of the KOK AND PSAPOH general session. </a:t>
            </a:r>
            <a:r>
              <a:rPr lang="en-US" sz="1200" i="1" dirty="0" err="1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Klinische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en-US" sz="1200" i="1" dirty="0" err="1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Padiatrie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210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(4), pp.297-300.</a:t>
            </a:r>
            <a:endParaRPr lang="en-US" sz="1200" dirty="0">
              <a:solidFill>
                <a:schemeClr val="bg2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8. Rote, S., Angel, J.L. and </a:t>
            </a:r>
            <a:r>
              <a:rPr lang="en-US" sz="1200" dirty="0" err="1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Markides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K., 2015. Health of elderly Mexican American adults and family caregiver distress.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Research on Aging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37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(3), pp.306-331.</a:t>
            </a:r>
            <a:endParaRPr lang="en-US" sz="1200" dirty="0">
              <a:solidFill>
                <a:schemeClr val="bg2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spcBef>
                <a:spcPts val="0"/>
              </a:spcBef>
              <a:spcAft>
                <a:spcPts val="0"/>
              </a:spcAft>
            </a:pP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9. </a:t>
            </a:r>
            <a:r>
              <a:rPr lang="en-US" sz="1200" dirty="0" err="1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Sundström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</a:t>
            </a:r>
            <a:r>
              <a:rPr lang="en-US" sz="1200" dirty="0" err="1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Blomqvist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K., </a:t>
            </a:r>
            <a:r>
              <a:rPr lang="en-US" sz="1200" dirty="0" err="1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Petersson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P. and </a:t>
            </a:r>
            <a:r>
              <a:rPr lang="en-US" sz="1200" dirty="0" err="1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Rämgård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M., 2014. Factors for improving Health and Social Care Planning in Collaboration (HSCPC): a Participatory Action Research project. Oral presentation at Nordic Conference in Nursing Research. Odense 2014. In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Nordic Conference in Nursing Research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en-US" sz="1200" dirty="0">
              <a:solidFill>
                <a:schemeClr val="bg2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algn="just">
              <a:spcBef>
                <a:spcPts val="0"/>
              </a:spcBef>
              <a:spcAft>
                <a:spcPts val="800"/>
              </a:spcAft>
            </a:pP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10. Whittier, S., </a:t>
            </a:r>
            <a:r>
              <a:rPr lang="en-US" sz="1200" dirty="0" err="1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Scharlach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 A. and Dal Santo, T.S., 2015. Availability of caregiver support services: Implications for implementation of the National Family Caregiver Support Program.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Journal of aging &amp; social policy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US" sz="1200" i="1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17</a:t>
            </a:r>
            <a:r>
              <a:rPr lang="en-US" sz="1200" dirty="0">
                <a:solidFill>
                  <a:schemeClr val="bg2"/>
                </a:solidFill>
                <a:effectLst/>
                <a:latin typeface="Times New Roman" panose="02020603050405020304" pitchFamily="18" charset="0"/>
                <a:ea typeface="Times New Roman" panose="02020603050405020304" pitchFamily="18" charset="0"/>
                <a:cs typeface="Times New Roman" panose="02020603050405020304" pitchFamily="18" charset="0"/>
              </a:rPr>
              <a:t>(1), pp.45-62.</a:t>
            </a:r>
            <a:endParaRPr lang="en-US" sz="1200" dirty="0">
              <a:solidFill>
                <a:schemeClr val="bg2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3667702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Shape 31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/>
          <p:cNvSpPr txBox="1"/>
          <p:nvPr/>
        </p:nvSpPr>
        <p:spPr>
          <a:xfrm>
            <a:off x="1239742" y="1733426"/>
            <a:ext cx="6726858" cy="55399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3000" b="1" dirty="0">
                <a:solidFill>
                  <a:schemeClr val="bg1"/>
                </a:solidFill>
                <a:latin typeface="Segoe UI Black" panose="020B0A02040204020203" pitchFamily="34" charset="0"/>
                <a:ea typeface="Segoe UI Black" panose="020B0A02040204020203" pitchFamily="34" charset="0"/>
                <a:cs typeface="Times New Roman" panose="02020603050405020304" pitchFamily="18" charset="0"/>
              </a:rPr>
              <a:t>Thank You</a:t>
            </a:r>
            <a:endParaRPr lang="en-US" sz="3000" dirty="0">
              <a:solidFill>
                <a:schemeClr val="bg1"/>
              </a:solidFill>
              <a:latin typeface="Segoe UI Black" panose="020B0A02040204020203" pitchFamily="34" charset="0"/>
              <a:ea typeface="Segoe UI Black" panose="020B0A02040204020203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7456339"/>
      </p:ext>
    </p:extLst>
  </p:cSld>
  <p:clrMapOvr>
    <a:masterClrMapping/>
  </p:clrMapOvr>
</p:sld>
</file>

<file path=ppt/theme/theme1.xml><?xml version="1.0" encoding="utf-8"?>
<a:theme xmlns:a="http://schemas.openxmlformats.org/drawingml/2006/main" name="Elegant waves by slidesgo">
  <a:themeElements>
    <a:clrScheme name="Personalizado 1">
      <a:dk1>
        <a:srgbClr val="00072D"/>
      </a:dk1>
      <a:lt1>
        <a:srgbClr val="FFFFFF"/>
      </a:lt1>
      <a:dk2>
        <a:srgbClr val="FFFFFF"/>
      </a:dk2>
      <a:lt2>
        <a:srgbClr val="FFFFFF"/>
      </a:lt2>
      <a:accent1>
        <a:srgbClr val="0C2E3A"/>
      </a:accent1>
      <a:accent2>
        <a:srgbClr val="110F16"/>
      </a:accent2>
      <a:accent3>
        <a:srgbClr val="0A2472"/>
      </a:accent3>
      <a:accent4>
        <a:srgbClr val="001C55"/>
      </a:accent4>
      <a:accent5>
        <a:srgbClr val="FFFFFF"/>
      </a:accent5>
      <a:accent6>
        <a:srgbClr val="FFFFFF"/>
      </a:accent6>
      <a:hlink>
        <a:srgbClr val="FFFFFF"/>
      </a:hlink>
      <a:folHlink>
        <a:srgbClr val="FFFFFF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Tema de Office">
  <a:themeElements>
    <a:clrScheme name="Office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Organic</Template>
  <TotalTime>211</TotalTime>
  <Words>1687</Words>
  <Application>Microsoft Office PowerPoint</Application>
  <PresentationFormat>On-screen Show (16:9)</PresentationFormat>
  <Paragraphs>231</Paragraphs>
  <Slides>15</Slides>
  <Notes>15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4" baseType="lpstr">
      <vt:lpstr>Segoe UI Black</vt:lpstr>
      <vt:lpstr>Times New Roman</vt:lpstr>
      <vt:lpstr>Squada One</vt:lpstr>
      <vt:lpstr>Arial</vt:lpstr>
      <vt:lpstr>Calibri</vt:lpstr>
      <vt:lpstr>Roboto Slab Regular</vt:lpstr>
      <vt:lpstr>Wingdings</vt:lpstr>
      <vt:lpstr>Nunito Sans SemiBold</vt:lpstr>
      <vt:lpstr>Elegant waves by slidesgo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cp:lastModifiedBy>Laptop</cp:lastModifiedBy>
  <cp:revision>34</cp:revision>
  <dcterms:modified xsi:type="dcterms:W3CDTF">2021-02-26T09:32:56Z</dcterms:modified>
</cp:coreProperties>
</file>