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4038" r:id="rId1"/>
  </p:sldMasterIdLst>
  <p:notesMasterIdLst>
    <p:notesMasterId r:id="rId25"/>
  </p:notesMasterIdLst>
  <p:handoutMasterIdLst>
    <p:handoutMasterId r:id="rId26"/>
  </p:handoutMasterIdLst>
  <p:sldIdLst>
    <p:sldId id="1284" r:id="rId2"/>
    <p:sldId id="1344" r:id="rId3"/>
    <p:sldId id="1345" r:id="rId4"/>
    <p:sldId id="1346" r:id="rId5"/>
    <p:sldId id="1347" r:id="rId6"/>
    <p:sldId id="1348" r:id="rId7"/>
    <p:sldId id="1350" r:id="rId8"/>
    <p:sldId id="1351" r:id="rId9"/>
    <p:sldId id="1352" r:id="rId10"/>
    <p:sldId id="1353" r:id="rId11"/>
    <p:sldId id="1354" r:id="rId12"/>
    <p:sldId id="1355" r:id="rId13"/>
    <p:sldId id="1356" r:id="rId14"/>
    <p:sldId id="1357" r:id="rId15"/>
    <p:sldId id="1358" r:id="rId16"/>
    <p:sldId id="1359" r:id="rId17"/>
    <p:sldId id="1360" r:id="rId18"/>
    <p:sldId id="1361" r:id="rId19"/>
    <p:sldId id="1362" r:id="rId20"/>
    <p:sldId id="1363" r:id="rId21"/>
    <p:sldId id="1364" r:id="rId22"/>
    <p:sldId id="1365" r:id="rId23"/>
    <p:sldId id="1366" r:id="rId24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39">
          <p15:clr>
            <a:srgbClr val="A4A3A4"/>
          </p15:clr>
        </p15:guide>
        <p15:guide id="2" pos="18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8">
          <p15:clr>
            <a:srgbClr val="A4A3A4"/>
          </p15:clr>
        </p15:guide>
        <p15:guide id="2" pos="2208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83B7"/>
    <a:srgbClr val="FFFF99"/>
    <a:srgbClr val="FFFF00"/>
    <a:srgbClr val="3E8DC5"/>
    <a:srgbClr val="C0C0C4"/>
    <a:srgbClr val="3E67A4"/>
    <a:srgbClr val="006600"/>
    <a:srgbClr val="678DC5"/>
    <a:srgbClr val="5F5F65"/>
    <a:srgbClr val="7E7E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05" autoAdjust="0"/>
    <p:restoredTop sz="81288" autoAdjust="0"/>
  </p:normalViewPr>
  <p:slideViewPr>
    <p:cSldViewPr snapToGrid="0" showGuides="1">
      <p:cViewPr varScale="1">
        <p:scale>
          <a:sx n="82" d="100"/>
          <a:sy n="82" d="100"/>
        </p:scale>
        <p:origin x="1480" y="44"/>
      </p:cViewPr>
      <p:guideLst>
        <p:guide orient="horz" pos="4039"/>
        <p:guide pos="18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66" d="100"/>
        <a:sy n="66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>
        <p:scale>
          <a:sx n="100" d="100"/>
          <a:sy n="100" d="100"/>
        </p:scale>
        <p:origin x="-522" y="-72"/>
      </p:cViewPr>
      <p:guideLst>
        <p:guide orient="horz" pos="2928"/>
        <p:guide pos="220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3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084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  <a:defRPr/>
            </a:pPr>
            <a:r>
              <a:rPr lang="en-US" sz="800" dirty="0"/>
              <a:t>© 2010,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  <a:defRPr/>
            </a:pPr>
            <a:r>
              <a:rPr lang="en-US" sz="800" dirty="0"/>
              <a:t>Presentation_ID.scr</a:t>
            </a:r>
          </a:p>
        </p:txBody>
      </p:sp>
      <p:sp>
        <p:nvSpPr>
          <p:cNvPr id="3085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  <a:defRPr/>
            </a:pPr>
            <a:fld id="{AEAAA42D-7350-4E1A-927F-F0F0D6BE9213}" type="slidenum">
              <a:rPr lang="en-US" sz="800"/>
              <a:pPr algn="r" defTabSz="903288">
                <a:lnSpc>
                  <a:spcPct val="100000"/>
                </a:lnSpc>
                <a:defRPr/>
              </a:pPr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7810644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304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83305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224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  <a:defRPr/>
            </a:pPr>
            <a:r>
              <a:rPr lang="en-US" sz="800" dirty="0"/>
              <a:t>© 2006, Cisco Systems, Inc. All rights </a:t>
            </a:r>
            <a:r>
              <a:rPr lang="en-US" sz="800"/>
              <a:t>reserved.</a:t>
            </a:r>
            <a:endParaRPr lang="en-US" sz="800" dirty="0"/>
          </a:p>
        </p:txBody>
      </p:sp>
      <p:sp>
        <p:nvSpPr>
          <p:cNvPr id="183306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/>
            </a:lvl1pPr>
          </a:lstStyle>
          <a:p>
            <a:pPr>
              <a:defRPr/>
            </a:pPr>
            <a:fld id="{48A860EF-3C9C-408F-AA5B-BAB3242BE1D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8438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 Body Text Body Text Body Text Body Text Body Text Body Text Body Text Body Text 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9990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indent="0" algn="l" defTabSz="1020763" rtl="0" eaLnBrk="0" fontAlgn="base" hangingPunct="0">
      <a:lnSpc>
        <a:spcPct val="100000"/>
      </a:lnSpc>
      <a:spcBef>
        <a:spcPts val="600"/>
      </a:spcBef>
      <a:spcAft>
        <a:spcPts val="0"/>
      </a:spcAft>
      <a:buSzPct val="100000"/>
      <a:buNone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395288" indent="-120650" algn="l" defTabSz="1020763" rtl="0" eaLnBrk="0" fontAlgn="base" hangingPunct="0">
      <a:lnSpc>
        <a:spcPct val="100000"/>
      </a:lnSpc>
      <a:spcBef>
        <a:spcPts val="600"/>
      </a:spcBef>
      <a:spcAft>
        <a:spcPts val="60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514350" indent="-119063" algn="l" defTabSz="1020763" rtl="0" eaLnBrk="0" fontAlgn="base" hangingPunct="0">
      <a:lnSpc>
        <a:spcPct val="100000"/>
      </a:lnSpc>
      <a:spcBef>
        <a:spcPts val="600"/>
      </a:spcBef>
      <a:spcAft>
        <a:spcPts val="60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457200" indent="-112713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571500" indent="-1158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577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01836-875C-44A4-B0B6-B661416244FF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A348B-7C4F-44B4-8D67-6AE08CB0881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701" y="6203077"/>
            <a:ext cx="1825300" cy="65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948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01836-875C-44A4-B0B6-B661416244FF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A348B-7C4F-44B4-8D67-6AE08CB0881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701" y="6203077"/>
            <a:ext cx="1825300" cy="65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749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8744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3868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331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583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742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357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092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33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68890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62706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1900238"/>
            <a:ext cx="7940675" cy="357187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628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01836-875C-44A4-B0B6-B661416244FF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A348B-7C4F-44B4-8D67-6AE08CB0881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701" y="6203077"/>
            <a:ext cx="1825300" cy="65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U:\UWTSD Logo.jpg"/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3077"/>
            <a:ext cx="1655064" cy="65492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40956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9" r:id="rId1"/>
    <p:sldLayoutId id="2147484040" r:id="rId2"/>
    <p:sldLayoutId id="2147484041" r:id="rId3"/>
    <p:sldLayoutId id="2147484042" r:id="rId4"/>
    <p:sldLayoutId id="2147484043" r:id="rId5"/>
    <p:sldLayoutId id="2147484044" r:id="rId6"/>
    <p:sldLayoutId id="2147484045" r:id="rId7"/>
    <p:sldLayoutId id="2147484046" r:id="rId8"/>
    <p:sldLayoutId id="2147484047" r:id="rId9"/>
    <p:sldLayoutId id="2147484048" r:id="rId10"/>
    <p:sldLayoutId id="2147484049" r:id="rId11"/>
    <p:sldLayoutId id="2147484050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907" y="2271102"/>
            <a:ext cx="7772400" cy="1470025"/>
          </a:xfrm>
        </p:spPr>
        <p:txBody>
          <a:bodyPr>
            <a:normAutofit/>
          </a:bodyPr>
          <a:lstStyle/>
          <a:p>
            <a:r>
              <a:rPr lang="en-US" sz="4000" dirty="0"/>
              <a:t>Link State Routing Protocols</a:t>
            </a:r>
            <a:br>
              <a:rPr lang="en-US" sz="4000" dirty="0"/>
            </a:br>
            <a:endParaRPr lang="en-GB" sz="4000" dirty="0"/>
          </a:p>
        </p:txBody>
      </p:sp>
      <p:pic>
        <p:nvPicPr>
          <p:cNvPr id="4" name="Picture 3" descr="U:\UWTSD 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0010" y="225742"/>
            <a:ext cx="4112260" cy="17630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531570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3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4313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495425"/>
            <a:ext cx="7940675" cy="3571875"/>
          </a:xfrm>
        </p:spPr>
        <p:txBody>
          <a:bodyPr>
            <a:normAutofit/>
          </a:bodyPr>
          <a:lstStyle/>
          <a:p>
            <a:r>
              <a:rPr lang="en-US" sz="2400" dirty="0"/>
              <a:t>Link state routing protocols</a:t>
            </a:r>
          </a:p>
          <a:p>
            <a:pPr lvl="1"/>
            <a:r>
              <a:rPr lang="en-US" sz="2400" dirty="0"/>
              <a:t>Also known as shortest path first algorithms</a:t>
            </a:r>
          </a:p>
          <a:p>
            <a:pPr lvl="1"/>
            <a:r>
              <a:rPr lang="en-US" sz="2400" dirty="0"/>
              <a:t>These protocols built around </a:t>
            </a:r>
            <a:r>
              <a:rPr lang="en-US" sz="2400" dirty="0" err="1"/>
              <a:t>Dijkstra’s</a:t>
            </a:r>
            <a:r>
              <a:rPr lang="en-US" sz="2400" dirty="0"/>
              <a:t> SPF </a:t>
            </a:r>
          </a:p>
        </p:txBody>
      </p:sp>
      <p:pic>
        <p:nvPicPr>
          <p:cNvPr id="124314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892" y="3042138"/>
            <a:ext cx="6235700" cy="292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4067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5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4518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657350"/>
            <a:ext cx="7940675" cy="35718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800" dirty="0" err="1"/>
              <a:t>Dikjstra’s</a:t>
            </a:r>
            <a:r>
              <a:rPr lang="en-US" sz="2800" dirty="0"/>
              <a:t> algorithm also known as the shortest path first (SPF) algorithm</a:t>
            </a:r>
          </a:p>
        </p:txBody>
      </p:sp>
      <p:pic>
        <p:nvPicPr>
          <p:cNvPr id="124518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294" y="2876550"/>
            <a:ext cx="49149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3519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6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4621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628775"/>
            <a:ext cx="7940675" cy="3571875"/>
          </a:xfrm>
        </p:spPr>
        <p:txBody>
          <a:bodyPr>
            <a:normAutofit/>
          </a:bodyPr>
          <a:lstStyle/>
          <a:p>
            <a:r>
              <a:rPr lang="en-US" sz="2400" dirty="0"/>
              <a:t>The shortest path to a destination is not necessarily the path with the least number of hops</a:t>
            </a:r>
          </a:p>
        </p:txBody>
      </p:sp>
      <p:pic>
        <p:nvPicPr>
          <p:cNvPr id="124621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8770" y="2635617"/>
            <a:ext cx="5005754" cy="39764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3712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7234" name="Rectangle 2"/>
          <p:cNvSpPr>
            <a:spLocks noGrp="1" noChangeArrowheads="1"/>
          </p:cNvSpPr>
          <p:nvPr>
            <p:ph type="title"/>
          </p:nvPr>
        </p:nvSpPr>
        <p:spPr>
          <a:xfrm>
            <a:off x="487729" y="128953"/>
            <a:ext cx="8229600" cy="1143000"/>
          </a:xfrm>
        </p:spPr>
        <p:txBody>
          <a:bodyPr/>
          <a:lstStyle/>
          <a:p>
            <a:r>
              <a:rPr lang="en-US" dirty="0"/>
              <a:t>Link-State Routing</a:t>
            </a:r>
          </a:p>
        </p:txBody>
      </p:sp>
      <p:sp>
        <p:nvSpPr>
          <p:cNvPr id="1247235" name="Rectangle 3"/>
          <p:cNvSpPr>
            <a:spLocks noGrp="1" noChangeArrowheads="1"/>
          </p:cNvSpPr>
          <p:nvPr>
            <p:ph idx="1"/>
          </p:nvPr>
        </p:nvSpPr>
        <p:spPr>
          <a:xfrm>
            <a:off x="632191" y="1123363"/>
            <a:ext cx="8085138" cy="5128847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600" dirty="0"/>
              <a:t>Link-State Routing Process: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2600" dirty="0"/>
          </a:p>
          <a:p>
            <a:pPr marL="0" indent="0">
              <a:lnSpc>
                <a:spcPct val="80000"/>
              </a:lnSpc>
              <a:buNone/>
            </a:pPr>
            <a:r>
              <a:rPr lang="en-US" sz="2600" dirty="0"/>
              <a:t>How routers using Link State Routing Protocols reach </a:t>
            </a:r>
            <a:r>
              <a:rPr lang="en-US" sz="2600" b="1" dirty="0"/>
              <a:t>convergence</a:t>
            </a:r>
          </a:p>
          <a:p>
            <a:pPr>
              <a:lnSpc>
                <a:spcPct val="80000"/>
              </a:lnSpc>
            </a:pPr>
            <a:endParaRPr lang="en-US" sz="1800" b="1" dirty="0"/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2200" dirty="0"/>
              <a:t>Each routers learns about its own directly connected networks</a:t>
            </a:r>
          </a:p>
          <a:p>
            <a:pPr lvl="2">
              <a:lnSpc>
                <a:spcPct val="110000"/>
              </a:lnSpc>
              <a:buFont typeface="Wingdings" panose="05000000000000000000" pitchFamily="2" charset="2"/>
              <a:buChar char="ü"/>
            </a:pPr>
            <a:endParaRPr lang="en-US" sz="1800" dirty="0"/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2200" dirty="0">
                <a:solidFill>
                  <a:srgbClr val="0000FF"/>
                </a:solidFill>
              </a:rPr>
              <a:t>Link state routers exchange hello packet to “meet” other directly connected link state routers.</a:t>
            </a:r>
          </a:p>
          <a:p>
            <a:pPr lvl="2">
              <a:lnSpc>
                <a:spcPct val="110000"/>
              </a:lnSpc>
              <a:buFont typeface="Wingdings" panose="05000000000000000000" pitchFamily="2" charset="2"/>
              <a:buChar char="ü"/>
            </a:pPr>
            <a:endParaRPr lang="en-US" sz="1800" dirty="0">
              <a:solidFill>
                <a:srgbClr val="0000FF"/>
              </a:solidFill>
            </a:endParaRP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2200" dirty="0"/>
              <a:t>Each router builds its own Link State Packet (LSP) which includes information about neighbors such as neighbor ID, link type, &amp; bandwidth.</a:t>
            </a:r>
          </a:p>
          <a:p>
            <a:pPr lvl="2">
              <a:lnSpc>
                <a:spcPct val="110000"/>
              </a:lnSpc>
              <a:buFont typeface="Wingdings" panose="05000000000000000000" pitchFamily="2" charset="2"/>
              <a:buChar char="ü"/>
            </a:pPr>
            <a:endParaRPr lang="en-US" sz="1800" dirty="0"/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2200" dirty="0">
                <a:solidFill>
                  <a:srgbClr val="0000FF"/>
                </a:solidFill>
              </a:rPr>
              <a:t>After the LSP is created the router floods it to all neighbors who then store the information and then forward it until all routers have the same information.</a:t>
            </a:r>
          </a:p>
          <a:p>
            <a:pPr lvl="2">
              <a:lnSpc>
                <a:spcPct val="110000"/>
              </a:lnSpc>
              <a:buFont typeface="Wingdings" panose="05000000000000000000" pitchFamily="2" charset="2"/>
              <a:buChar char="ü"/>
            </a:pPr>
            <a:endParaRPr lang="en-US" sz="1800" dirty="0">
              <a:solidFill>
                <a:srgbClr val="0000FF"/>
              </a:solidFill>
            </a:endParaRP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2200" dirty="0"/>
              <a:t>Once all the routers have received all the LSPs, the routers then construct a topological map of the network which is used to determine the best routes to a destination</a:t>
            </a:r>
          </a:p>
        </p:txBody>
      </p:sp>
    </p:spTree>
    <p:extLst>
      <p:ext uri="{BB962C8B-B14F-4D97-AF65-F5344CB8AC3E}">
        <p14:creationId xmlns:p14="http://schemas.microsoft.com/office/powerpoint/2010/main" val="1211639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8258" name="Rectangle 2"/>
          <p:cNvSpPr>
            <a:spLocks noGrp="1" noChangeArrowheads="1"/>
          </p:cNvSpPr>
          <p:nvPr>
            <p:ph type="title"/>
          </p:nvPr>
        </p:nvSpPr>
        <p:spPr>
          <a:xfrm>
            <a:off x="617538" y="457200"/>
            <a:ext cx="8145462" cy="695325"/>
          </a:xfrm>
        </p:spPr>
        <p:txBody>
          <a:bodyPr>
            <a:normAutofit/>
          </a:bodyPr>
          <a:lstStyle/>
          <a:p>
            <a:r>
              <a:rPr lang="en-US"/>
              <a:t>Link-State Routing</a:t>
            </a:r>
          </a:p>
        </p:txBody>
      </p:sp>
      <p:sp>
        <p:nvSpPr>
          <p:cNvPr id="1248259" name="Rectangle 3"/>
          <p:cNvSpPr>
            <a:spLocks noGrp="1" noChangeArrowheads="1"/>
          </p:cNvSpPr>
          <p:nvPr>
            <p:ph idx="1"/>
          </p:nvPr>
        </p:nvSpPr>
        <p:spPr>
          <a:xfrm>
            <a:off x="360363" y="4371383"/>
            <a:ext cx="7474030" cy="1775417"/>
          </a:xfrm>
        </p:spPr>
        <p:txBody>
          <a:bodyPr>
            <a:noAutofit/>
          </a:bodyPr>
          <a:lstStyle/>
          <a:p>
            <a:pPr>
              <a:lnSpc>
                <a:spcPct val="85000"/>
              </a:lnSpc>
            </a:pPr>
            <a:r>
              <a:rPr lang="en-US" sz="2000" dirty="0"/>
              <a:t>Directly Connected Networks Link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		This is an interface on a router</a:t>
            </a:r>
          </a:p>
          <a:p>
            <a:pPr>
              <a:lnSpc>
                <a:spcPct val="85000"/>
              </a:lnSpc>
            </a:pPr>
            <a:r>
              <a:rPr lang="en-US" sz="2000" dirty="0"/>
              <a:t>Link state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		This is the information about the state of the links</a:t>
            </a:r>
          </a:p>
        </p:txBody>
      </p:sp>
      <p:pic>
        <p:nvPicPr>
          <p:cNvPr id="12482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902" y="1104308"/>
            <a:ext cx="4760853" cy="4343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2663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0306" name="Rectangle 2"/>
          <p:cNvSpPr>
            <a:spLocks noGrp="1" noChangeArrowheads="1"/>
          </p:cNvSpPr>
          <p:nvPr>
            <p:ph type="title"/>
          </p:nvPr>
        </p:nvSpPr>
        <p:spPr>
          <a:xfrm>
            <a:off x="303213" y="323850"/>
            <a:ext cx="8145462" cy="838200"/>
          </a:xfrm>
        </p:spPr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50307" name="Rectangle 3"/>
          <p:cNvSpPr>
            <a:spLocks noGrp="1" noChangeArrowheads="1"/>
          </p:cNvSpPr>
          <p:nvPr>
            <p:ph idx="1"/>
          </p:nvPr>
        </p:nvSpPr>
        <p:spPr>
          <a:xfrm>
            <a:off x="304312" y="1255713"/>
            <a:ext cx="5634526" cy="50673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Sending Hello Packets to Neighbors</a:t>
            </a:r>
          </a:p>
          <a:p>
            <a:r>
              <a:rPr lang="en-US" sz="2000" dirty="0"/>
              <a:t>Connected interfaces that are using the same link state routing protocols will exchange hello packets.</a:t>
            </a:r>
          </a:p>
          <a:p>
            <a:r>
              <a:rPr lang="en-US" sz="2000" dirty="0"/>
              <a:t>Once routers learn it has neighbors they form an adjacency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-2 adjacent neighbors will exchange hello packets 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-These packets will serve as a keep alive function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2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Purpose of a hello protocol: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	-To discover neighbors (that use the same link state routing protocol) on its link</a:t>
            </a:r>
          </a:p>
          <a:p>
            <a:pPr>
              <a:buFont typeface="Wingdings" pitchFamily="2" charset="2"/>
              <a:buNone/>
            </a:pPr>
            <a:endParaRPr lang="en-US" sz="2000" dirty="0"/>
          </a:p>
        </p:txBody>
      </p:sp>
      <p:pic>
        <p:nvPicPr>
          <p:cNvPr id="125030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3151" y="1162050"/>
            <a:ext cx="2503487" cy="262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5030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138" y="4104005"/>
            <a:ext cx="2932113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8638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1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51331" name="Rectangle 3"/>
          <p:cNvSpPr>
            <a:spLocks noGrp="1" noChangeArrowheads="1"/>
          </p:cNvSpPr>
          <p:nvPr>
            <p:ph idx="1"/>
          </p:nvPr>
        </p:nvSpPr>
        <p:spPr>
          <a:xfrm>
            <a:off x="312738" y="1636835"/>
            <a:ext cx="4423385" cy="46609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/>
              <a:t>Building the Link State Packet</a:t>
            </a:r>
          </a:p>
          <a:p>
            <a:r>
              <a:rPr lang="en-US" sz="2000" dirty="0"/>
              <a:t>Each router builds its own Link State Packet (LSP)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Contents of LSP: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-State of each directly connected link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-Includes information about neighbors such as neighbor ID, link type, &amp; bandwidth.</a:t>
            </a:r>
          </a:p>
        </p:txBody>
      </p:sp>
      <p:pic>
        <p:nvPicPr>
          <p:cNvPr id="125133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129" y="3467832"/>
            <a:ext cx="4129087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5133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036" y="2410681"/>
            <a:ext cx="4359275" cy="903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5927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2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5235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495425"/>
            <a:ext cx="7940675" cy="35718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/>
              <a:t>Flooding LSPs to Neighbors</a:t>
            </a:r>
          </a:p>
          <a:p>
            <a:r>
              <a:rPr lang="en-US" sz="2000" dirty="0"/>
              <a:t>Once LSP are created they are forwarded out to neighbors.</a:t>
            </a:r>
          </a:p>
          <a:p>
            <a:pPr lvl="1"/>
            <a:r>
              <a:rPr lang="en-US" sz="2000" dirty="0"/>
              <a:t>After receiving the LSP the neighbor continues to forward it throughout routing area. </a:t>
            </a:r>
          </a:p>
        </p:txBody>
      </p:sp>
      <p:pic>
        <p:nvPicPr>
          <p:cNvPr id="125235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3150" y="3105273"/>
            <a:ext cx="4514850" cy="307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4858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3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5337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562100"/>
            <a:ext cx="7940675" cy="3571875"/>
          </a:xfrm>
        </p:spPr>
        <p:txBody>
          <a:bodyPr>
            <a:normAutofit/>
          </a:bodyPr>
          <a:lstStyle/>
          <a:p>
            <a:r>
              <a:rPr lang="en-US" sz="2400" dirty="0"/>
              <a:t>LSPs are sent out under the following conditions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400" dirty="0"/>
              <a:t>		-Initial router start up or routing process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400" dirty="0"/>
              <a:t>		-When there is a change in topology</a:t>
            </a:r>
          </a:p>
        </p:txBody>
      </p:sp>
      <p:pic>
        <p:nvPicPr>
          <p:cNvPr id="125338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448" y="3128108"/>
            <a:ext cx="5529262" cy="3106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036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4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54403" name="Rectangle 3"/>
          <p:cNvSpPr>
            <a:spLocks noGrp="1" noChangeArrowheads="1"/>
          </p:cNvSpPr>
          <p:nvPr>
            <p:ph idx="1"/>
          </p:nvPr>
        </p:nvSpPr>
        <p:spPr>
          <a:xfrm>
            <a:off x="522288" y="1533525"/>
            <a:ext cx="7940675" cy="35718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Constructing a link state data base</a:t>
            </a:r>
          </a:p>
          <a:p>
            <a:r>
              <a:rPr lang="en-US" sz="2400" dirty="0"/>
              <a:t>Routers use a database to construct a topology map of the network</a:t>
            </a:r>
          </a:p>
        </p:txBody>
      </p:sp>
      <p:pic>
        <p:nvPicPr>
          <p:cNvPr id="125440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5963" y="2762250"/>
            <a:ext cx="5305425" cy="379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1019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5426" name="Rectangle 2"/>
          <p:cNvSpPr>
            <a:spLocks noGrp="1" noChangeArrowheads="1"/>
          </p:cNvSpPr>
          <p:nvPr>
            <p:ph type="title"/>
          </p:nvPr>
        </p:nvSpPr>
        <p:spPr>
          <a:xfrm>
            <a:off x="417513" y="361950"/>
            <a:ext cx="8145462" cy="838200"/>
          </a:xfrm>
        </p:spPr>
        <p:txBody>
          <a:bodyPr/>
          <a:lstStyle/>
          <a:p>
            <a:r>
              <a:rPr lang="en-US"/>
              <a:t>Link-State Routing</a:t>
            </a:r>
          </a:p>
        </p:txBody>
      </p:sp>
      <p:pic>
        <p:nvPicPr>
          <p:cNvPr id="12554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06108" y="1304192"/>
            <a:ext cx="3941763" cy="38338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554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925" y="5381015"/>
            <a:ext cx="3829050" cy="133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554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12" y="1764568"/>
            <a:ext cx="4071937" cy="291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71452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6450" name="Rectangle 2"/>
          <p:cNvSpPr>
            <a:spLocks noGrp="1" noChangeArrowheads="1"/>
          </p:cNvSpPr>
          <p:nvPr>
            <p:ph type="title"/>
          </p:nvPr>
        </p:nvSpPr>
        <p:spPr>
          <a:xfrm>
            <a:off x="503238" y="311150"/>
            <a:ext cx="8145462" cy="838200"/>
          </a:xfrm>
        </p:spPr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56451" name="Rectangle 3"/>
          <p:cNvSpPr>
            <a:spLocks noGrp="1" noChangeArrowheads="1"/>
          </p:cNvSpPr>
          <p:nvPr>
            <p:ph idx="1"/>
          </p:nvPr>
        </p:nvSpPr>
        <p:spPr>
          <a:xfrm>
            <a:off x="268288" y="1150938"/>
            <a:ext cx="8332787" cy="490696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Shortest Path First (SPF) Tree</a:t>
            </a:r>
          </a:p>
          <a:p>
            <a:pPr>
              <a:lnSpc>
                <a:spcPct val="80000"/>
              </a:lnSpc>
            </a:pPr>
            <a:r>
              <a:rPr lang="en-US" sz="2000" dirty="0"/>
              <a:t>Building a </a:t>
            </a:r>
            <a:r>
              <a:rPr lang="en-US" sz="2000" b="1" dirty="0"/>
              <a:t>portion</a:t>
            </a:r>
            <a:r>
              <a:rPr lang="en-US" sz="2000" dirty="0"/>
              <a:t> of the SPF tree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	Process begins by examining R2’s LSP information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		-R1 </a:t>
            </a:r>
            <a:r>
              <a:rPr lang="en-US" sz="2000" i="1" dirty="0"/>
              <a:t>ignores</a:t>
            </a:r>
            <a:r>
              <a:rPr lang="en-US" sz="2000" dirty="0"/>
              <a:t> 1st LSP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			Reason:  R1 already knows it’s connected to R2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</a:p>
        </p:txBody>
      </p:sp>
      <p:pic>
        <p:nvPicPr>
          <p:cNvPr id="12564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888" y="3413125"/>
            <a:ext cx="6519862" cy="337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74029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7474" name="Rectangle 2"/>
          <p:cNvSpPr>
            <a:spLocks noGrp="1" noChangeArrowheads="1"/>
          </p:cNvSpPr>
          <p:nvPr>
            <p:ph type="title"/>
          </p:nvPr>
        </p:nvSpPr>
        <p:spPr>
          <a:xfrm>
            <a:off x="550863" y="331788"/>
            <a:ext cx="8145462" cy="838200"/>
          </a:xfrm>
        </p:spPr>
        <p:txBody>
          <a:bodyPr/>
          <a:lstStyle/>
          <a:p>
            <a:r>
              <a:rPr lang="en-US" dirty="0"/>
              <a:t>Link-State Routing</a:t>
            </a:r>
          </a:p>
        </p:txBody>
      </p:sp>
      <p:sp>
        <p:nvSpPr>
          <p:cNvPr id="1257475" name="Rectangle 3"/>
          <p:cNvSpPr>
            <a:spLocks noGrp="1" noChangeArrowheads="1"/>
          </p:cNvSpPr>
          <p:nvPr>
            <p:ph idx="1"/>
          </p:nvPr>
        </p:nvSpPr>
        <p:spPr>
          <a:xfrm>
            <a:off x="638175" y="1287463"/>
            <a:ext cx="7940675" cy="221932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sz="2000" dirty="0"/>
              <a:t>Building a </a:t>
            </a:r>
            <a:r>
              <a:rPr lang="en-US" sz="2000" b="1" dirty="0"/>
              <a:t>portion</a:t>
            </a:r>
            <a:r>
              <a:rPr lang="en-US" sz="2000" dirty="0"/>
              <a:t> of the SPF tree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		-R1 uses 2nd LSP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			Reason:  R1 can create a link from R2 to R5.  		This information is added to R1’s SPF tree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		</a:t>
            </a:r>
          </a:p>
        </p:txBody>
      </p:sp>
      <p:pic>
        <p:nvPicPr>
          <p:cNvPr id="12574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888" y="3148013"/>
            <a:ext cx="6354762" cy="340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84628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8498" name="Rectangle 2"/>
          <p:cNvSpPr>
            <a:spLocks noGrp="1" noChangeArrowheads="1"/>
          </p:cNvSpPr>
          <p:nvPr>
            <p:ph type="title"/>
          </p:nvPr>
        </p:nvSpPr>
        <p:spPr>
          <a:xfrm>
            <a:off x="646113" y="371475"/>
            <a:ext cx="8145462" cy="838200"/>
          </a:xfrm>
        </p:spPr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58499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343025"/>
            <a:ext cx="7940675" cy="23907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sz="2000" dirty="0"/>
              <a:t>Building a </a:t>
            </a:r>
            <a:r>
              <a:rPr lang="en-US" sz="2000" b="1" dirty="0"/>
              <a:t>portion</a:t>
            </a:r>
            <a:r>
              <a:rPr lang="en-US" sz="2000" dirty="0"/>
              <a:t> of the SPF tree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		-R1 uses 3rd LSP</a:t>
            </a:r>
          </a:p>
          <a:p>
            <a:pPr lvl="3">
              <a:lnSpc>
                <a:spcPct val="8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Reason: R1 learns that R2 is connected to 			10.5.0.0/16. </a:t>
            </a:r>
          </a:p>
          <a:p>
            <a:pPr lvl="3">
              <a:lnSpc>
                <a:spcPct val="8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This link is added to R1’s SPF tree.</a:t>
            </a:r>
          </a:p>
          <a:p>
            <a:endParaRPr lang="en-US" sz="2000" dirty="0"/>
          </a:p>
        </p:txBody>
      </p:sp>
      <p:pic>
        <p:nvPicPr>
          <p:cNvPr id="12585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425" y="3424238"/>
            <a:ext cx="6354763" cy="3138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1507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59523" name="Rectangle 3"/>
          <p:cNvSpPr>
            <a:spLocks noGrp="1" noChangeArrowheads="1"/>
          </p:cNvSpPr>
          <p:nvPr>
            <p:ph idx="1"/>
          </p:nvPr>
        </p:nvSpPr>
        <p:spPr>
          <a:xfrm>
            <a:off x="465138" y="1504950"/>
            <a:ext cx="7940675" cy="3571875"/>
          </a:xfrm>
        </p:spPr>
        <p:txBody>
          <a:bodyPr>
            <a:normAutofit/>
          </a:bodyPr>
          <a:lstStyle/>
          <a:p>
            <a:r>
              <a:rPr lang="en-US" sz="2400" dirty="0"/>
              <a:t>Determining the shortest path </a:t>
            </a:r>
          </a:p>
          <a:p>
            <a:pPr lvl="1"/>
            <a:r>
              <a:rPr lang="en-US" sz="2400" dirty="0"/>
              <a:t>The shortest path to a destination determined by adding the costs &amp; finding the lowest cost</a:t>
            </a:r>
          </a:p>
        </p:txBody>
      </p:sp>
      <p:pic>
        <p:nvPicPr>
          <p:cNvPr id="12595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600" y="2858356"/>
            <a:ext cx="3500437" cy="3916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03931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0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Link-State Routing</a:t>
            </a:r>
          </a:p>
        </p:txBody>
      </p:sp>
      <p:sp>
        <p:nvSpPr>
          <p:cNvPr id="126054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463920"/>
            <a:ext cx="7940675" cy="3571875"/>
          </a:xfrm>
        </p:spPr>
        <p:txBody>
          <a:bodyPr>
            <a:normAutofit/>
          </a:bodyPr>
          <a:lstStyle/>
          <a:p>
            <a:r>
              <a:rPr lang="en-US" sz="2400" dirty="0"/>
              <a:t>Once the SPF algorithm has determined the shortest path routes, these routes are placed in the routing table.</a:t>
            </a:r>
          </a:p>
        </p:txBody>
      </p:sp>
      <p:pic>
        <p:nvPicPr>
          <p:cNvPr id="12605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2598372"/>
            <a:ext cx="6503987" cy="401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05020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2596" name="Rectangle 4"/>
          <p:cNvSpPr>
            <a:spLocks noGrp="1" noChangeArrowheads="1"/>
          </p:cNvSpPr>
          <p:nvPr>
            <p:ph type="title"/>
          </p:nvPr>
        </p:nvSpPr>
        <p:spPr>
          <a:xfrm>
            <a:off x="560388" y="457200"/>
            <a:ext cx="8145462" cy="838200"/>
          </a:xfrm>
        </p:spPr>
        <p:txBody>
          <a:bodyPr/>
          <a:lstStyle/>
          <a:p>
            <a:r>
              <a:rPr lang="en-US"/>
              <a:t>Link-State Routing Protocols</a:t>
            </a:r>
          </a:p>
        </p:txBody>
      </p:sp>
      <p:graphicFrame>
        <p:nvGraphicFramePr>
          <p:cNvPr id="1262715" name="Group 123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834352927"/>
              </p:ext>
            </p:extLst>
          </p:nvPr>
        </p:nvGraphicFramePr>
        <p:xfrm>
          <a:off x="624865" y="2243503"/>
          <a:ext cx="7940675" cy="3792427"/>
        </p:xfrm>
        <a:graphic>
          <a:graphicData uri="http://schemas.openxmlformats.org/drawingml/2006/table">
            <a:tbl>
              <a:tblPr/>
              <a:tblGrid>
                <a:gridCol w="12557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7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033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366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43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281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256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Routing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protocol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Builds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Topological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map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Router can independently determine the shortest path to every network.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Convergence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 periodic/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event driven routing updates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Use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of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LSP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4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Distance vector 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No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No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Slow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Generally No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No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1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Link State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Fast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Generally Yes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8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262714" name="Rectangle 122"/>
          <p:cNvSpPr>
            <a:spLocks noChangeArrowheads="1"/>
          </p:cNvSpPr>
          <p:nvPr/>
        </p:nvSpPr>
        <p:spPr bwMode="auto">
          <a:xfrm>
            <a:off x="465138" y="1552575"/>
            <a:ext cx="79406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06774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124" tIns="41061" rIns="82124" bIns="41061"/>
          <a:lstStyle/>
          <a:p>
            <a:pPr marL="236538" indent="-236538" algn="l" defTabSz="814388" eaLnBrk="1" hangingPunct="1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None/>
            </a:pPr>
            <a:r>
              <a:rPr lang="en-US"/>
              <a:t>Advantages of a Link-State Routing Protocol</a:t>
            </a:r>
          </a:p>
        </p:txBody>
      </p:sp>
    </p:spTree>
    <p:extLst>
      <p:ext uri="{BB962C8B-B14F-4D97-AF65-F5344CB8AC3E}">
        <p14:creationId xmlns:p14="http://schemas.microsoft.com/office/powerpoint/2010/main" val="11799211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4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Link-State Routing Protocols</a:t>
            </a:r>
          </a:p>
        </p:txBody>
      </p:sp>
      <p:sp>
        <p:nvSpPr>
          <p:cNvPr id="126464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590675"/>
            <a:ext cx="7940675" cy="474662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Requirements for using a link state routing protocol</a:t>
            </a:r>
          </a:p>
          <a:p>
            <a:pPr>
              <a:lnSpc>
                <a:spcPct val="80000"/>
              </a:lnSpc>
            </a:pPr>
            <a:r>
              <a:rPr lang="en-US" sz="2400" dirty="0"/>
              <a:t>Memory requirements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400" dirty="0"/>
              <a:t>		Typically link state routing protocols use more memory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2400" dirty="0"/>
          </a:p>
          <a:p>
            <a:pPr>
              <a:lnSpc>
                <a:spcPct val="80000"/>
              </a:lnSpc>
            </a:pPr>
            <a:r>
              <a:rPr lang="en-US" sz="2400" dirty="0"/>
              <a:t>Processing Requirements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400" dirty="0"/>
              <a:t>		More CPU processing is required of link state routing protocols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2400" dirty="0"/>
          </a:p>
          <a:p>
            <a:pPr>
              <a:lnSpc>
                <a:spcPct val="80000"/>
              </a:lnSpc>
            </a:pPr>
            <a:r>
              <a:rPr lang="en-US" sz="2400" dirty="0"/>
              <a:t>Bandwidth Requirements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400" dirty="0"/>
              <a:t>		Initial startup of link state routing protocols can consume lots of bandwidth</a:t>
            </a:r>
          </a:p>
        </p:txBody>
      </p:sp>
    </p:spTree>
    <p:extLst>
      <p:ext uri="{BB962C8B-B14F-4D97-AF65-F5344CB8AC3E}">
        <p14:creationId xmlns:p14="http://schemas.microsoft.com/office/powerpoint/2010/main" val="5668571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5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Link-State Routing Protocols</a:t>
            </a:r>
          </a:p>
        </p:txBody>
      </p:sp>
      <p:sp>
        <p:nvSpPr>
          <p:cNvPr id="1265667" name="Rectangle 3"/>
          <p:cNvSpPr>
            <a:spLocks noGrp="1" noChangeArrowheads="1"/>
          </p:cNvSpPr>
          <p:nvPr>
            <p:ph idx="1"/>
          </p:nvPr>
        </p:nvSpPr>
        <p:spPr>
          <a:xfrm>
            <a:off x="646113" y="1600200"/>
            <a:ext cx="7940675" cy="35718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sz="2400" dirty="0"/>
              <a:t>2 link state routing protocols used for routing IP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400" dirty="0"/>
              <a:t>		-Open Shortest Path First (OSPF)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400" dirty="0"/>
              <a:t>		-Intermediate System-Intermediate System (IS-IS)</a:t>
            </a:r>
          </a:p>
        </p:txBody>
      </p:sp>
      <p:pic>
        <p:nvPicPr>
          <p:cNvPr id="12656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324" y="2896455"/>
            <a:ext cx="5327650" cy="331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97119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6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12666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85000"/>
              </a:lnSpc>
            </a:pPr>
            <a:r>
              <a:rPr lang="en-US" sz="2400" dirty="0"/>
              <a:t>Link State Routing protocols are also known as Shortest Path First protocols</a:t>
            </a:r>
          </a:p>
          <a:p>
            <a:pPr>
              <a:lnSpc>
                <a:spcPct val="85000"/>
              </a:lnSpc>
            </a:pPr>
            <a:r>
              <a:rPr lang="en-US" sz="2400" dirty="0"/>
              <a:t>Summarizing the link state process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		-</a:t>
            </a:r>
            <a:r>
              <a:rPr lang="en-US" sz="2400"/>
              <a:t>Routers 1</a:t>
            </a:r>
            <a:r>
              <a:rPr lang="en-US" sz="2400" baseline="30000"/>
              <a:t>st</a:t>
            </a:r>
            <a:r>
              <a:rPr lang="en-US" sz="2400"/>
              <a:t> learn </a:t>
            </a:r>
            <a:r>
              <a:rPr lang="en-US" sz="2400" dirty="0"/>
              <a:t>of directly connected networks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		-Routers then say “hello” to neighbors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		-Routers then build link state packets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		-Routers then flood LSPs to all neighbors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		-Routers use LSP database to build a network topology 	map &amp; calculate the best path to each destination</a:t>
            </a:r>
          </a:p>
        </p:txBody>
      </p:sp>
    </p:spTree>
    <p:extLst>
      <p:ext uri="{BB962C8B-B14F-4D97-AF65-F5344CB8AC3E}">
        <p14:creationId xmlns:p14="http://schemas.microsoft.com/office/powerpoint/2010/main" val="21356842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7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12677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75000"/>
              </a:lnSpc>
            </a:pPr>
            <a:r>
              <a:rPr lang="en-US" sz="2400" dirty="0"/>
              <a:t>Link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400" dirty="0"/>
              <a:t>		An interface on the router</a:t>
            </a:r>
          </a:p>
          <a:p>
            <a:pPr>
              <a:lnSpc>
                <a:spcPct val="75000"/>
              </a:lnSpc>
            </a:pPr>
            <a:r>
              <a:rPr lang="en-US" sz="2400" dirty="0"/>
              <a:t>Link State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400" dirty="0"/>
              <a:t>		Information about an interface such as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400" dirty="0"/>
              <a:t>			-IP address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400" dirty="0"/>
              <a:t>			-Subnet mask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400" dirty="0"/>
              <a:t>			-Type of network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400" dirty="0"/>
              <a:t>			-Cost associated with link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400" dirty="0"/>
              <a:t>			-Neighboring routers on the link</a:t>
            </a:r>
          </a:p>
        </p:txBody>
      </p:sp>
    </p:spTree>
    <p:extLst>
      <p:ext uri="{BB962C8B-B14F-4D97-AF65-F5344CB8AC3E}">
        <p14:creationId xmlns:p14="http://schemas.microsoft.com/office/powerpoint/2010/main" val="27291511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8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12687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Link State Packets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		After initial flooding, additional LSP are sent out 	when a change in topology occurs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	</a:t>
            </a:r>
          </a:p>
          <a:p>
            <a:r>
              <a:rPr lang="en-US" sz="2400" dirty="0"/>
              <a:t>Examples of link state routing protocols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		-Open shortest </a:t>
            </a:r>
            <a:r>
              <a:rPr lang="en-US" sz="2400"/>
              <a:t>path first (OSPF)</a:t>
            </a:r>
            <a:endParaRPr lang="en-US" sz="2400" dirty="0"/>
          </a:p>
          <a:p>
            <a:pPr>
              <a:buFont typeface="Wingdings" pitchFamily="2" charset="2"/>
              <a:buNone/>
            </a:pPr>
            <a:r>
              <a:rPr lang="en-US" sz="2400" dirty="0"/>
              <a:t>		-IS-IS		</a:t>
            </a:r>
          </a:p>
        </p:txBody>
      </p:sp>
    </p:spTree>
    <p:extLst>
      <p:ext uri="{BB962C8B-B14F-4D97-AF65-F5344CB8AC3E}">
        <p14:creationId xmlns:p14="http://schemas.microsoft.com/office/powerpoint/2010/main" val="42265395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29515</TotalTime>
  <Pages>28</Pages>
  <Words>486</Words>
  <Application>Microsoft Office PowerPoint</Application>
  <PresentationFormat>On-screen Show (4:3)</PresentationFormat>
  <Paragraphs>168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Times New Roman</vt:lpstr>
      <vt:lpstr>Wingdings</vt:lpstr>
      <vt:lpstr>Office Theme</vt:lpstr>
      <vt:lpstr>Link State Routing Protocols </vt:lpstr>
      <vt:lpstr>Link-State Routing</vt:lpstr>
      <vt:lpstr>Link-State Routing</vt:lpstr>
      <vt:lpstr>Link-State Routing</vt:lpstr>
      <vt:lpstr>Link-State Routing</vt:lpstr>
      <vt:lpstr>Link-State Routing</vt:lpstr>
      <vt:lpstr>Link-State Routing</vt:lpstr>
      <vt:lpstr>Link-State Routing</vt:lpstr>
      <vt:lpstr>Link-State Routing</vt:lpstr>
      <vt:lpstr>Link-State Routing</vt:lpstr>
      <vt:lpstr>Link-State Routing</vt:lpstr>
      <vt:lpstr>Link-State Routing</vt:lpstr>
      <vt:lpstr>Link-State Routing</vt:lpstr>
      <vt:lpstr>Link-State Routing</vt:lpstr>
      <vt:lpstr>Link-State Routing</vt:lpstr>
      <vt:lpstr>Link-State Routing</vt:lpstr>
      <vt:lpstr>Link-State Routing</vt:lpstr>
      <vt:lpstr>Link-State Routing Protocols</vt:lpstr>
      <vt:lpstr>Link-State Routing Protocols</vt:lpstr>
      <vt:lpstr>Link-State Routing Protocols</vt:lpstr>
      <vt:lpstr>Summary</vt:lpstr>
      <vt:lpstr>Summary</vt:lpstr>
      <vt:lpstr>Summary</vt:lpstr>
    </vt:vector>
  </TitlesOfParts>
  <Company>Cisco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SWITCH Chapter 4</dc:title>
  <dc:creator>Cisco Systems</dc:creator>
  <cp:lastModifiedBy>Kapilan Radhakrishnan</cp:lastModifiedBy>
  <cp:revision>1848</cp:revision>
  <cp:lastPrinted>1999-01-27T00:54:54Z</cp:lastPrinted>
  <dcterms:created xsi:type="dcterms:W3CDTF">2010-07-05T20:10:47Z</dcterms:created>
  <dcterms:modified xsi:type="dcterms:W3CDTF">2017-03-14T18:31:44Z</dcterms:modified>
</cp:coreProperties>
</file>