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723" r:id="rId7"/>
    <p:sldMasterId id="2147483672" r:id="rId8"/>
  </p:sldMasterIdLst>
  <p:notesMasterIdLst>
    <p:notesMasterId r:id="rId58"/>
  </p:notesMasterIdLst>
  <p:sldIdLst>
    <p:sldId id="256" r:id="rId9"/>
    <p:sldId id="343" r:id="rId10"/>
    <p:sldId id="309" r:id="rId11"/>
    <p:sldId id="330" r:id="rId12"/>
    <p:sldId id="296" r:id="rId13"/>
    <p:sldId id="331" r:id="rId14"/>
    <p:sldId id="258" r:id="rId15"/>
    <p:sldId id="266" r:id="rId16"/>
    <p:sldId id="297" r:id="rId17"/>
    <p:sldId id="298" r:id="rId18"/>
    <p:sldId id="285" r:id="rId19"/>
    <p:sldId id="307" r:id="rId20"/>
    <p:sldId id="341" r:id="rId21"/>
    <p:sldId id="287" r:id="rId22"/>
    <p:sldId id="288" r:id="rId23"/>
    <p:sldId id="289" r:id="rId24"/>
    <p:sldId id="332" r:id="rId25"/>
    <p:sldId id="333" r:id="rId26"/>
    <p:sldId id="345" r:id="rId27"/>
    <p:sldId id="300" r:id="rId28"/>
    <p:sldId id="302" r:id="rId29"/>
    <p:sldId id="303" r:id="rId30"/>
    <p:sldId id="268" r:id="rId31"/>
    <p:sldId id="335" r:id="rId32"/>
    <p:sldId id="290" r:id="rId33"/>
    <p:sldId id="313" r:id="rId34"/>
    <p:sldId id="312" r:id="rId35"/>
    <p:sldId id="323" r:id="rId36"/>
    <p:sldId id="322" r:id="rId37"/>
    <p:sldId id="334" r:id="rId38"/>
    <p:sldId id="294" r:id="rId39"/>
    <p:sldId id="310" r:id="rId40"/>
    <p:sldId id="311" r:id="rId41"/>
    <p:sldId id="316" r:id="rId42"/>
    <p:sldId id="349" r:id="rId43"/>
    <p:sldId id="308" r:id="rId44"/>
    <p:sldId id="319" r:id="rId45"/>
    <p:sldId id="344" r:id="rId46"/>
    <p:sldId id="339" r:id="rId47"/>
    <p:sldId id="350" r:id="rId48"/>
    <p:sldId id="327" r:id="rId49"/>
    <p:sldId id="274" r:id="rId50"/>
    <p:sldId id="329" r:id="rId51"/>
    <p:sldId id="346" r:id="rId52"/>
    <p:sldId id="347" r:id="rId53"/>
    <p:sldId id="301" r:id="rId54"/>
    <p:sldId id="295" r:id="rId55"/>
    <p:sldId id="321" r:id="rId56"/>
    <p:sldId id="28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04A34-B8D5-4C2C-853E-FF1D94B5EE42}" v="129" dt="2022-10-21T08:17:30.246"/>
    <p1510:client id="{0464E09F-F7A5-D271-143D-1DBB5A76F707}" v="11" dt="2022-10-25T10:31:11.254"/>
    <p1510:client id="{04A2CD72-A1ED-6033-7474-8B410FD02159}" v="1" dt="2022-12-06T17:58:18.653"/>
    <p1510:client id="{1D8B7171-1B7E-B677-1090-6F0084C86E89}" v="73" dt="2022-10-24T14:13:56.538"/>
    <p1510:client id="{4AC085DF-179F-78AD-8AFB-F97901580E5B}" v="1" dt="2022-12-06T18:25:58.710"/>
    <p1510:client id="{4CDE338A-B257-411C-9EFD-5DDC25E79E40}" v="818" dt="2022-10-19T17:08:56.220"/>
    <p1510:client id="{5C82C0E1-BB48-B22D-752D-68AC1F223517}" v="2" dt="2022-11-18T15:58:00.384"/>
    <p1510:client id="{758A4C48-4665-4C86-91D0-0A687967F874}" v="8" dt="2022-11-08T14:56:16.679"/>
    <p1510:client id="{8313CF68-01E9-5839-8610-6C2E1695361A}" v="36" dt="2022-10-28T10:00:50.935"/>
    <p1510:client id="{902DEBE0-F6BC-59AD-3A20-EF9B7448083B}" v="3" dt="2022-10-24T10:09:50.899"/>
    <p1510:client id="{94575E47-A342-46E8-B48D-874F02B420F8}" v="4" dt="2022-10-20T13:27:14.547"/>
    <p1510:client id="{A7A5DFBC-BE6C-DFC6-35FC-FA67BF7A9E00}" v="228" dt="2022-10-25T10:11:21.597"/>
    <p1510:client id="{A988E41B-D95F-C9D5-3825-201148027A90}" v="242" dt="2022-10-19T12:18:17.917"/>
    <p1510:client id="{AE8BDE13-56FB-BDBF-DFA4-A96C78F9F8B3}" v="10" dt="2022-10-25T12:24:02.442"/>
    <p1510:client id="{B9EEB002-71EC-964C-D762-976CB5B5F955}" v="251" dt="2022-10-19T17:21:13.391"/>
    <p1510:client id="{D1B19DA3-C627-9E06-B8CC-9D0CA9D852DA}" v="6" dt="2023-01-18T15:41:56.331"/>
    <p1510:client id="{D8F45178-59FA-3003-8F40-94AA19E8033E}" v="28" dt="2022-11-01T13:27:48.468"/>
    <p1510:client id="{DEE0181A-66C8-F616-3333-798E01E30BBD}" v="1" dt="2023-01-18T15:46:43.377"/>
    <p1510:client id="{E4691EC9-626F-4CAD-8867-1B2F4B1F633F}" v="142" dt="2022-11-02T11:56:55.428"/>
    <p1510:client id="{ED86663C-CBA4-781F-E2C1-FDC145CD0BFC}" v="188" dt="2022-11-30T16:53:03.6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1" d="100"/>
          <a:sy n="71" d="100"/>
        </p:scale>
        <p:origin x="1032" y="6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presProps" Target="presProp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s>
</file>

<file path=ppt/diagrams/_rels/data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073537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10</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17</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18</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20</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25</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47</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1/19/2023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1/19/2023</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1/19/2023</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1/19/2023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1/19/2023</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6" Type="http://schemas.openxmlformats.org/officeDocument/2006/relationships/image" Target="../media/image3.png"/><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image" Target="../media/image2.png"/><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1/19/2023</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1.xml"/><Relationship Id="rId1" Type="http://schemas.openxmlformats.org/officeDocument/2006/relationships/video" Target="https://www.youtube.com/embed/NJkt739uEF4?feature=oembed" TargetMode="Externa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9.xml"/><Relationship Id="rId1" Type="http://schemas.openxmlformats.org/officeDocument/2006/relationships/slideLayout" Target="../slideLayouts/slideLayout41.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42902002421"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librarysearch.uwtsd.ac.uk/permalink/44WHELF_UWTSD/11c0l68/alma9910043600250242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4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3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41.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38.png"/><Relationship Id="rId1" Type="http://schemas.openxmlformats.org/officeDocument/2006/relationships/slideLayout" Target="../slideLayouts/slideLayout41.xml"/></Relationships>
</file>

<file path=ppt/slides/_rels/slide29.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41.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4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1.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1.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1.xml"/></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1.xml"/></Relationships>
</file>

<file path=ppt/slides/_rels/slide35.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5.xml"/><Relationship Id="rId1" Type="http://schemas.openxmlformats.org/officeDocument/2006/relationships/slideLayout" Target="../slideLayouts/slideLayout44.xml"/></Relationships>
</file>

<file path=ppt/slides/_rels/slide39.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41.xml"/></Relationships>
</file>

<file path=ppt/slides/_rels/slide40.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41.xml"/></Relationships>
</file>

<file path=ppt/slides/_rels/slide41.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6.xml"/><Relationship Id="rId1" Type="http://schemas.openxmlformats.org/officeDocument/2006/relationships/slideLayout" Target="../slideLayouts/slideLayout38.xml"/></Relationships>
</file>

<file path=ppt/slides/_rels/slide4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46.png"/><Relationship Id="rId1" Type="http://schemas.openxmlformats.org/officeDocument/2006/relationships/slideLayout" Target="../slideLayouts/slideLayout4.xml"/><Relationship Id="rId5" Type="http://schemas.openxmlformats.org/officeDocument/2006/relationships/hyperlink" Target="https://uwtsd.ac.uk/library/student-essentials/refworks/" TargetMode="External"/><Relationship Id="rId4" Type="http://schemas.openxmlformats.org/officeDocument/2006/relationships/hyperlink" Target="https://uwtsd.ac.uk/library/student-essentials/"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47.png"/><Relationship Id="rId1" Type="http://schemas.openxmlformats.org/officeDocument/2006/relationships/slideLayout" Target="../slideLayouts/slideLayout48.xml"/><Relationship Id="rId5" Type="http://schemas.openxmlformats.org/officeDocument/2006/relationships/image" Target="../media/image48.png"/><Relationship Id="rId4" Type="http://schemas.openxmlformats.org/officeDocument/2006/relationships/hyperlink" Target="https://www.youtube.com/playlist?list=PLyN7Mmvg_0ocjWJiNLK3tgdHT8uMiARf0"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38.xm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8.xml"/><Relationship Id="rId1" Type="http://schemas.openxmlformats.org/officeDocument/2006/relationships/slideLayout" Target="../slideLayouts/slideLayout41.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38.xml"/></Relationships>
</file>

<file path=ppt/slides/_rels/slide4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A76F1412-B887-4ED5-8978-6AC728A47824}"/>
              </a:ext>
            </a:extLst>
          </p:cNvPr>
          <p:cNvSpPr>
            <a:spLocks noGrp="1"/>
          </p:cNvSpPr>
          <p:nvPr>
            <p:ph sz="half" idx="1"/>
          </p:nvPr>
        </p:nvSpPr>
        <p:spPr>
          <a:xfrm>
            <a:off x="1218865" y="2241263"/>
            <a:ext cx="4141891" cy="3283526"/>
          </a:xfrm>
        </p:spPr>
        <p:txBody>
          <a:bodyPr vert="horz" lIns="91440" tIns="45720" rIns="91440" bIns="45720" rtlCol="0" anchor="t">
            <a:normAutofit/>
          </a:bodyPr>
          <a:lstStyle/>
          <a:p>
            <a:pPr marL="0" indent="0">
              <a:buNone/>
            </a:pPr>
            <a:r>
              <a:rPr lang="en-US" sz="3600">
                <a:latin typeface="Arial"/>
                <a:cs typeface="Calibri Light"/>
              </a:rPr>
              <a:t>Which part of </a:t>
            </a:r>
            <a:r>
              <a:rPr lang="en-US" sz="3600">
                <a:solidFill>
                  <a:schemeClr val="accent1"/>
                </a:solidFill>
                <a:latin typeface="Arial"/>
                <a:cs typeface="Calibri Light"/>
              </a:rPr>
              <a:t>Harvard</a:t>
            </a:r>
            <a:r>
              <a:rPr lang="en-US" sz="3600">
                <a:latin typeface="Arial"/>
                <a:cs typeface="Calibri Light"/>
              </a:rPr>
              <a:t> </a:t>
            </a:r>
            <a:r>
              <a:rPr lang="en-US" sz="3600">
                <a:solidFill>
                  <a:schemeClr val="accent1"/>
                </a:solidFill>
                <a:latin typeface="Arial"/>
                <a:cs typeface="Calibri Light"/>
              </a:rPr>
              <a:t>Referencing</a:t>
            </a:r>
            <a:r>
              <a:rPr lang="en-US" sz="3600">
                <a:latin typeface="Arial"/>
                <a:cs typeface="Calibri Light"/>
              </a:rPr>
              <a:t> do you find most difficult?</a:t>
            </a:r>
            <a:endParaRPr lang="en-US" sz="3600">
              <a:latin typeface="Arial"/>
              <a:cs typeface="Arial"/>
            </a:endParaRPr>
          </a:p>
          <a:p>
            <a:endParaRPr lang="en-US" sz="3600">
              <a:latin typeface="Arial"/>
              <a:cs typeface="Calibri Light"/>
            </a:endParaRPr>
          </a:p>
          <a:p>
            <a:endParaRPr lang="en-US">
              <a:latin typeface="Arial"/>
              <a:cs typeface="Calibri Light"/>
            </a:endParaRPr>
          </a:p>
          <a:p>
            <a:pPr marL="0" indent="0">
              <a:buNone/>
            </a:pPr>
            <a:endParaRPr lang="en-US">
              <a:latin typeface="Arial"/>
              <a:cs typeface="Calibri Light"/>
            </a:endParaRPr>
          </a:p>
          <a:p>
            <a:pPr marL="0" indent="0">
              <a:buNone/>
            </a:pPr>
            <a:endParaRPr lang="en-US">
              <a:latin typeface="Arial"/>
              <a:cs typeface="Calibri Light"/>
            </a:endParaRPr>
          </a:p>
          <a:p>
            <a:pPr marL="0" indent="0">
              <a:buNone/>
            </a:pPr>
            <a:endParaRPr lang="en-US">
              <a:cs typeface="Calibri Light"/>
            </a:endParaRPr>
          </a:p>
        </p:txBody>
      </p:sp>
      <p:sp>
        <p:nvSpPr>
          <p:cNvPr id="11" name="Title 2">
            <a:extLst>
              <a:ext uri="{FF2B5EF4-FFF2-40B4-BE49-F238E27FC236}">
                <a16:creationId xmlns:a16="http://schemas.microsoft.com/office/drawing/2014/main" id="{B32582A7-E194-4E12-8390-AF4B8AF9ACC4}"/>
              </a:ext>
            </a:extLst>
          </p:cNvPr>
          <p:cNvSpPr>
            <a:spLocks noGrp="1"/>
          </p:cNvSpPr>
          <p:nvPr>
            <p:ph type="title"/>
          </p:nvPr>
        </p:nvSpPr>
        <p:spPr>
          <a:xfrm>
            <a:off x="718456" y="262866"/>
            <a:ext cx="10795518" cy="1003916"/>
          </a:xfrm>
        </p:spPr>
        <p:txBody>
          <a:bodyPr/>
          <a:lstStyle/>
          <a:p>
            <a:r>
              <a:rPr lang="en-US"/>
              <a:t>Question</a:t>
            </a:r>
          </a:p>
        </p:txBody>
      </p:sp>
      <p:pic>
        <p:nvPicPr>
          <p:cNvPr id="6" name="Picture Placeholder 5" descr="Person wearing yellow">
            <a:extLst>
              <a:ext uri="{FF2B5EF4-FFF2-40B4-BE49-F238E27FC236}">
                <a16:creationId xmlns:a16="http://schemas.microsoft.com/office/drawing/2014/main" id="{5951931E-3ACC-9A9D-AF6E-CD92F6E83094}"/>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752" r="11752"/>
          <a:stretch>
            <a:fillRect/>
          </a:stretch>
        </p:blipFill>
        <p:spPr>
          <a:xfrm>
            <a:off x="6274963" y="1600201"/>
            <a:ext cx="5239011" cy="4565650"/>
          </a:xfrm>
        </p:spPr>
      </p:pic>
    </p:spTree>
    <p:extLst>
      <p:ext uri="{BB962C8B-B14F-4D97-AF65-F5344CB8AC3E}">
        <p14:creationId xmlns:p14="http://schemas.microsoft.com/office/powerpoint/2010/main" val="2293612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is it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erson, outdoor, man, looking&#10;&#10;Description generated with very high confidence">
            <a:extLst>
              <a:ext uri="{FF2B5EF4-FFF2-40B4-BE49-F238E27FC236}">
                <a16:creationId xmlns:a16="http://schemas.microsoft.com/office/drawing/2014/main" id="{AA1BF830-9A9E-4763-B057-19C9E5001B0A}"/>
              </a:ext>
            </a:extLst>
          </p:cNvPr>
          <p:cNvPicPr>
            <a:picLocks noGrp="1" noChangeAspect="1"/>
          </p:cNvPicPr>
          <p:nvPr>
            <p:ph type="pic" sz="quarter" idx="13"/>
          </p:nvPr>
        </p:nvPicPr>
        <p:blipFill rotWithShape="1">
          <a:blip r:embed="rId3"/>
          <a:srcRect l="11759" r="11759"/>
          <a:stretch/>
        </p:blipFill>
        <p:spPr/>
      </p:pic>
      <p:sp>
        <p:nvSpPr>
          <p:cNvPr id="3" name="Subtitle 2">
            <a:extLst>
              <a:ext uri="{FF2B5EF4-FFF2-40B4-BE49-F238E27FC236}">
                <a16:creationId xmlns:a16="http://schemas.microsoft.com/office/drawing/2014/main" id="{96613638-0FD3-4A61-AEEA-5DB2DA3B93F1}"/>
              </a:ext>
            </a:extLst>
          </p:cNvPr>
          <p:cNvSpPr>
            <a:spLocks noGrp="1"/>
          </p:cNvSpPr>
          <p:nvPr>
            <p:ph type="subTitle" idx="1"/>
          </p:nvPr>
        </p:nvSpPr>
        <p:spPr>
          <a:xfrm>
            <a:off x="494039" y="2025533"/>
            <a:ext cx="3670481" cy="4177821"/>
          </a:xfrm>
        </p:spPr>
        <p:txBody>
          <a:bodyPr vert="horz" lIns="91440" tIns="45720" rIns="91440" bIns="45720" rtlCol="0" anchor="t">
            <a:normAutofit/>
          </a:bodyPr>
          <a:lstStyle/>
          <a:p>
            <a:r>
              <a:rPr lang="en-GB">
                <a:cs typeface="Calibri Light"/>
              </a:rPr>
              <a:t>If I have seen further, it is by standing on the shoulders  of giants.</a:t>
            </a:r>
          </a:p>
          <a:p>
            <a:endParaRPr lang="en-GB">
              <a:cs typeface="Calibri Light"/>
            </a:endParaRPr>
          </a:p>
          <a:p>
            <a:r>
              <a:rPr lang="en-GB" sz="2000" i="0">
                <a:cs typeface="Calibri Light"/>
              </a:rPr>
              <a:t>                              Sir Isaac Newton.</a:t>
            </a:r>
            <a:endParaRPr lang="en-GB" sz="2000" i="0">
              <a:ea typeface="Calibri Light"/>
              <a:cs typeface="Calibri Light"/>
            </a:endParaRPr>
          </a:p>
          <a:p>
            <a:endParaRPr lang="en-GB" sz="2000" i="0">
              <a:cs typeface="Calibri Light"/>
            </a:endParaRPr>
          </a:p>
        </p:txBody>
      </p:sp>
    </p:spTree>
    <p:extLst>
      <p:ext uri="{BB962C8B-B14F-4D97-AF65-F5344CB8AC3E}">
        <p14:creationId xmlns:p14="http://schemas.microsoft.com/office/powerpoint/2010/main" val="2144479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types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 poor resource management.</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18608" y="814591"/>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11566204"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600">
                <a:latin typeface="Arial"/>
                <a:cs typeface="Arial"/>
              </a:rPr>
              <a:t>There are many different styles of referencing. </a:t>
            </a:r>
            <a:endParaRPr lang="en-GB" sz="2600">
              <a:latin typeface="Arial"/>
              <a:ea typeface="+mn-lt"/>
              <a:cs typeface="Arial"/>
            </a:endParaRP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You must follow UWTSD's version of Harvard Referencing, which currently follows the </a:t>
            </a:r>
            <a:r>
              <a:rPr lang="en-GB" sz="2600" b="1">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The </a:t>
            </a:r>
            <a:r>
              <a:rPr lang="en-GB" sz="2600">
                <a:latin typeface="Arial"/>
                <a:cs typeface="Arial"/>
                <a:hlinkClick r:id="rId3"/>
              </a:rPr>
              <a:t>Cite Them Right book </a:t>
            </a:r>
            <a:r>
              <a:rPr lang="en-GB" sz="2600">
                <a:latin typeface="Arial"/>
                <a:cs typeface="Arial"/>
              </a:rPr>
              <a:t>and </a:t>
            </a:r>
            <a:r>
              <a:rPr lang="en-GB" sz="2600">
                <a:solidFill>
                  <a:schemeClr val="accent1"/>
                </a:solidFill>
                <a:latin typeface="Arial"/>
                <a:cs typeface="Arial"/>
                <a:hlinkClick r:id="rId4"/>
              </a:rPr>
              <a:t>database</a:t>
            </a:r>
            <a:r>
              <a:rPr lang="en-GB" sz="2600">
                <a:solidFill>
                  <a:schemeClr val="accent1"/>
                </a:solidFill>
                <a:latin typeface="Arial"/>
                <a:cs typeface="Arial"/>
              </a:rPr>
              <a:t> </a:t>
            </a:r>
            <a:r>
              <a:rPr lang="en-GB" sz="2600">
                <a:latin typeface="Arial"/>
                <a:cs typeface="Arial"/>
              </a:rPr>
              <a:t>are available  through the library. </a:t>
            </a: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It is an excellent resource which will help you reference a huge range of resources, including legal materials, media, art, and government publications.  </a:t>
            </a:r>
          </a:p>
        </p:txBody>
      </p:sp>
    </p:spTree>
    <p:extLst>
      <p:ext uri="{BB962C8B-B14F-4D97-AF65-F5344CB8AC3E}">
        <p14:creationId xmlns:p14="http://schemas.microsoft.com/office/powerpoint/2010/main" val="4049704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797D-3F16-849A-A4FA-5241ADD9DA00}"/>
              </a:ext>
            </a:extLst>
          </p:cNvPr>
          <p:cNvSpPr>
            <a:spLocks noGrp="1"/>
          </p:cNvSpPr>
          <p:nvPr>
            <p:ph type="title"/>
          </p:nvPr>
        </p:nvSpPr>
        <p:spPr/>
        <p:txBody>
          <a:bodyPr/>
          <a:lstStyle/>
          <a:p>
            <a:r>
              <a:rPr lang="en-GB"/>
              <a:t>What does it look like?</a:t>
            </a:r>
          </a:p>
        </p:txBody>
      </p:sp>
      <p:pic>
        <p:nvPicPr>
          <p:cNvPr id="7" name="Picture 7" descr="Timeline&#10;&#10;Description automatically generated">
            <a:extLst>
              <a:ext uri="{FF2B5EF4-FFF2-40B4-BE49-F238E27FC236}">
                <a16:creationId xmlns:a16="http://schemas.microsoft.com/office/drawing/2014/main" id="{E8DC33DE-0791-16D9-991F-1BA8525081D4}"/>
              </a:ext>
            </a:extLst>
          </p:cNvPr>
          <p:cNvPicPr>
            <a:picLocks noGrp="1" noChangeAspect="1"/>
          </p:cNvPicPr>
          <p:nvPr>
            <p:ph type="pic" sz="quarter" idx="10"/>
          </p:nvPr>
        </p:nvPicPr>
        <p:blipFill rotWithShape="1">
          <a:blip r:embed="rId2"/>
          <a:srcRect l="737" r="737"/>
          <a:stretch/>
        </p:blipFill>
        <p:spPr>
          <a:xfrm>
            <a:off x="190500" y="1422864"/>
            <a:ext cx="11644830" cy="4863597"/>
          </a:xfrm>
        </p:spPr>
      </p:pic>
      <p:sp>
        <p:nvSpPr>
          <p:cNvPr id="3" name="Rectangle 2">
            <a:extLst>
              <a:ext uri="{FF2B5EF4-FFF2-40B4-BE49-F238E27FC236}">
                <a16:creationId xmlns:a16="http://schemas.microsoft.com/office/drawing/2014/main" id="{6A48D866-770F-A1AE-F112-5CA60EA77EC3}"/>
              </a:ext>
            </a:extLst>
          </p:cNvPr>
          <p:cNvSpPr/>
          <p:nvPr/>
        </p:nvSpPr>
        <p:spPr>
          <a:xfrm>
            <a:off x="8454092" y="1752144"/>
            <a:ext cx="2075195" cy="3613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solidFill>
                  <a:schemeClr val="tx1"/>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668439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reference.</a:t>
            </a:r>
            <a:endParaRPr lang="en-US" sz="3000" kern="120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a:solidFill>
                  <a:srgbClr val="FFFFFF"/>
                </a:solidFill>
                <a:latin typeface="Arial"/>
                <a:cs typeface="Segoe UI"/>
              </a:rPr>
              <a:t>Author(s) or editor(s) surname</a:t>
            </a:r>
            <a:endParaRPr lang="en-US">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Year of publication</a:t>
            </a:r>
            <a:endParaRPr lang="en-US" sz="3600">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743182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(Rogers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800">
                <a:latin typeface="Arial"/>
                <a:cs typeface="Arial"/>
              </a:rPr>
              <a:t>Use </a:t>
            </a:r>
            <a:r>
              <a:rPr lang="en-US" sz="2800">
                <a:solidFill>
                  <a:schemeClr val="accent1"/>
                </a:solidFill>
                <a:latin typeface="Arial"/>
                <a:cs typeface="Arial"/>
              </a:rPr>
              <a:t>"</a:t>
            </a:r>
            <a:r>
              <a:rPr lang="en-US" sz="2800">
                <a:latin typeface="Arial"/>
                <a:cs typeface="Arial"/>
              </a:rPr>
              <a:t>quotation marks</a:t>
            </a:r>
            <a:r>
              <a:rPr lang="en-US" sz="280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8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80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81588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a:latin typeface="Arial"/>
                <a:cs typeface="Arial"/>
              </a:rPr>
              <a:t>If </a:t>
            </a:r>
            <a:r>
              <a:rPr lang="en-GB" sz="2800" b="0" i="0">
                <a:effectLst/>
                <a:latin typeface="Arial"/>
                <a:cs typeface="Arial"/>
              </a:rPr>
              <a:t>no pagination details available, use the information you</a:t>
            </a:r>
            <a:r>
              <a:rPr lang="en-GB" sz="2800">
                <a:latin typeface="Arial"/>
                <a:cs typeface="Arial"/>
              </a:rPr>
              <a:t> </a:t>
            </a:r>
            <a:r>
              <a:rPr lang="en-GB" sz="2800" b="0" i="0">
                <a:effectLst/>
                <a:latin typeface="Arial"/>
                <a:cs typeface="Arial"/>
              </a:rPr>
              <a:t> have, such as</a:t>
            </a:r>
            <a:r>
              <a:rPr lang="en-GB" sz="2800">
                <a:latin typeface="Arial"/>
                <a:cs typeface="Arial"/>
              </a:rPr>
              <a:t>  </a:t>
            </a:r>
            <a:r>
              <a:rPr lang="en-GB" sz="2800" b="0" i="0" err="1">
                <a:effectLst/>
                <a:latin typeface="Arial"/>
                <a:cs typeface="Arial"/>
              </a:rPr>
              <a:t>loc</a:t>
            </a:r>
            <a:r>
              <a:rPr lang="en-GB" sz="2800" b="0" i="0">
                <a:effectLst/>
                <a:latin typeface="Arial"/>
                <a:cs typeface="Arial"/>
              </a:rPr>
              <a:t>, %,</a:t>
            </a:r>
            <a:r>
              <a:rPr lang="en-GB" sz="2800">
                <a:latin typeface="Arial"/>
                <a:cs typeface="Arial"/>
              </a:rPr>
              <a:t> </a:t>
            </a:r>
            <a:r>
              <a:rPr lang="en-GB" sz="2800" b="0" i="0">
                <a:effectLst/>
                <a:latin typeface="Arial"/>
                <a:cs typeface="Arial"/>
              </a:rPr>
              <a:t>chapter/page/paragraph</a:t>
            </a:r>
            <a:r>
              <a:rPr lang="en-GB" sz="2800">
                <a:latin typeface="Arial"/>
                <a:cs typeface="Arial"/>
              </a:rPr>
              <a:t> </a:t>
            </a:r>
            <a:endParaRPr lang="en-GB" sz="2800" b="0" i="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a:solidFill>
                  <a:schemeClr val="accent1"/>
                </a:solidFill>
                <a:latin typeface="Arial"/>
                <a:cs typeface="Arial"/>
              </a:rPr>
              <a:t>Examples: </a:t>
            </a:r>
            <a:r>
              <a:rPr lang="en-GB" sz="2800" b="0" i="0">
                <a:solidFill>
                  <a:srgbClr val="FF0000"/>
                </a:solidFill>
                <a:effectLst/>
                <a:latin typeface="Arial"/>
                <a:cs typeface="Arial"/>
              </a:rPr>
              <a:t>(Thomas, 2020, 72%), (Fellows, 2021, </a:t>
            </a:r>
            <a:r>
              <a:rPr lang="en-GB" sz="2800" b="0" i="0" err="1">
                <a:solidFill>
                  <a:srgbClr val="FF0000"/>
                </a:solidFill>
                <a:effectLst/>
                <a:latin typeface="Arial"/>
                <a:cs typeface="Arial"/>
              </a:rPr>
              <a:t>ch.</a:t>
            </a:r>
            <a:r>
              <a:rPr lang="en-GB" sz="2800" b="0" i="0">
                <a:solidFill>
                  <a:srgbClr val="FF0000"/>
                </a:solidFill>
                <a:effectLst/>
                <a:latin typeface="Arial"/>
                <a:cs typeface="Arial"/>
              </a:rPr>
              <a:t> 4, para. 12).</a:t>
            </a:r>
            <a:endParaRPr lang="en-GB" sz="280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latin typeface="Arial"/>
                <a:ea typeface="+mn-lt"/>
                <a:cs typeface="+mn-lt"/>
              </a:rPr>
              <a:t>Longer quotations are generally classed as a quote longer than 3 lines.</a:t>
            </a:r>
            <a:endParaRPr lang="en-US" sz="2800">
              <a:latin typeface="Arial"/>
              <a:ea typeface="+mn-lt"/>
              <a:cs typeface="+mn-lt"/>
            </a:endParaRPr>
          </a:p>
          <a:p>
            <a:pPr marL="457200" indent="-457200">
              <a:buFont typeface="Arial"/>
              <a:buChar char="•"/>
            </a:pPr>
            <a:endParaRPr lang="en-GB" sz="2800">
              <a:latin typeface="Arial"/>
              <a:ea typeface="+mn-lt"/>
              <a:cs typeface="+mn-lt"/>
            </a:endParaRPr>
          </a:p>
          <a:p>
            <a:pPr marL="457200" indent="-457200">
              <a:buFont typeface="Arial"/>
              <a:buChar char="•"/>
            </a:pPr>
            <a:r>
              <a:rPr lang="en-GB" sz="2800">
                <a:latin typeface="Arial"/>
                <a:ea typeface="+mn-lt"/>
                <a:cs typeface="+mn-lt"/>
              </a:rPr>
              <a:t>They are  written as a </a:t>
            </a:r>
            <a:r>
              <a:rPr lang="en-GB" sz="2800" b="1">
                <a:latin typeface="Arial"/>
                <a:ea typeface="+mn-lt"/>
                <a:cs typeface="+mn-lt"/>
              </a:rPr>
              <a:t>separate paragraph</a:t>
            </a:r>
            <a:r>
              <a:rPr lang="en-GB" sz="2800">
                <a:latin typeface="Arial"/>
                <a:ea typeface="+mn-lt"/>
                <a:cs typeface="+mn-lt"/>
              </a:rPr>
              <a:t> and </a:t>
            </a:r>
            <a:r>
              <a:rPr lang="en-GB" sz="2800" b="1">
                <a:latin typeface="Arial"/>
                <a:ea typeface="+mn-lt"/>
                <a:cs typeface="+mn-lt"/>
              </a:rPr>
              <a:t>indented</a:t>
            </a:r>
            <a:r>
              <a:rPr lang="en-GB" sz="2800">
                <a:latin typeface="Arial"/>
                <a:ea typeface="+mn-lt"/>
                <a:cs typeface="+mn-lt"/>
              </a:rPr>
              <a:t> from the main text</a:t>
            </a:r>
            <a:endParaRPr lang="en-US" sz="2800">
              <a:latin typeface="Arial"/>
              <a:ea typeface="+mn-lt"/>
              <a:cs typeface="+mn-lt"/>
            </a:endParaRPr>
          </a:p>
          <a:p>
            <a:endParaRPr lang="en-GB" sz="2800">
              <a:latin typeface="Arial"/>
              <a:ea typeface="+mn-lt"/>
              <a:cs typeface="+mn-lt"/>
            </a:endParaRPr>
          </a:p>
          <a:p>
            <a:pPr marL="457200" indent="-457200">
              <a:buFont typeface="Arial"/>
              <a:buChar char="•"/>
            </a:pPr>
            <a:r>
              <a:rPr lang="en-GB" sz="2800" b="1">
                <a:solidFill>
                  <a:srgbClr val="FF0000"/>
                </a:solidFill>
                <a:latin typeface="Arial"/>
                <a:ea typeface="+mn-lt"/>
                <a:cs typeface="+mn-lt"/>
              </a:rPr>
              <a:t>Quotation marks are not required</a:t>
            </a:r>
            <a:endParaRPr lang="en-US" sz="2800" b="1">
              <a:solidFill>
                <a:srgbClr val="FF0000"/>
              </a:solidFill>
              <a:latin typeface="Arial"/>
              <a:cs typeface="Calibri Light"/>
            </a:endParaRPr>
          </a:p>
        </p:txBody>
      </p:sp>
    </p:spTree>
    <p:extLst>
      <p:ext uri="{BB962C8B-B14F-4D97-AF65-F5344CB8AC3E}">
        <p14:creationId xmlns:p14="http://schemas.microsoft.com/office/powerpoint/2010/main" val="3205621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6411751" y="5610608"/>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edn.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Should be a re-statement of the original text in your own words.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It is </a:t>
            </a:r>
            <a:r>
              <a:rPr lang="en-GB" sz="2400" b="1">
                <a:solidFill>
                  <a:srgbClr val="FF0000"/>
                </a:solidFill>
                <a:latin typeface="Arial"/>
                <a:cs typeface="Arial"/>
              </a:rPr>
              <a:t>NOT</a:t>
            </a:r>
            <a:r>
              <a:rPr lang="en-GB" sz="2400">
                <a:solidFill>
                  <a:srgbClr val="FF0000"/>
                </a:solidFill>
                <a:latin typeface="Arial"/>
                <a:cs typeface="Arial"/>
              </a:rPr>
              <a:t> </a:t>
            </a:r>
            <a:r>
              <a:rPr lang="en-GB" sz="2400">
                <a:latin typeface="Arial"/>
                <a:cs typeface="Arial"/>
              </a:rPr>
              <a:t>simply changing some words or sentences around.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dirty="0">
                <a:solidFill>
                  <a:schemeClr val="bg1"/>
                </a:solidFill>
                <a:latin typeface="Arial"/>
                <a:ea typeface="+mn-lt"/>
                <a:cs typeface="+mn-lt"/>
              </a:rPr>
              <a:t>Pascoe, K.M., Waterhouse-Bradley, B. and McGinn, T. (2021) 'Systematic literature searching in social work: a practical guide with database appraisal'</a:t>
            </a:r>
            <a:r>
              <a:rPr lang="en-GB" sz="2400" i="1" dirty="0">
                <a:solidFill>
                  <a:schemeClr val="bg1"/>
                </a:solidFill>
                <a:latin typeface="Arial"/>
                <a:ea typeface="+mn-lt"/>
                <a:cs typeface="+mn-lt"/>
              </a:rPr>
              <a:t>, Research on Social Work Practice, </a:t>
            </a:r>
            <a:r>
              <a:rPr lang="en-GB" sz="2400" dirty="0">
                <a:solidFill>
                  <a:schemeClr val="bg1"/>
                </a:solidFill>
                <a:latin typeface="Arial"/>
                <a:ea typeface="+mn-lt"/>
                <a:cs typeface="+mn-lt"/>
              </a:rPr>
              <a:t>31(5), pp. 541-551. Available at: https://doi.org/10.1177/1049731520986857</a:t>
            </a:r>
            <a:endParaRPr lang="en-US" dirty="0">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dirty="0">
                <a:latin typeface="Arial"/>
                <a:ea typeface="+mn-lt"/>
                <a:cs typeface="+mn-lt"/>
              </a:rPr>
              <a:t>Year of original broadcast (in round brackets)</a:t>
            </a:r>
            <a:endParaRPr lang="en-GB" sz="2400">
              <a:latin typeface="Arial"/>
              <a:cs typeface="Arial"/>
            </a:endParaRPr>
          </a:p>
          <a:p>
            <a:pPr>
              <a:buFont typeface="Arial"/>
              <a:buChar char="•"/>
            </a:pPr>
            <a:r>
              <a:rPr lang="en-GB" sz="2400" dirty="0">
                <a:latin typeface="Arial"/>
                <a:ea typeface="+mn-lt"/>
                <a:cs typeface="+mn-lt"/>
              </a:rPr>
              <a:t>Title of series/season (in italics)</a:t>
            </a:r>
            <a:endParaRPr lang="en-GB" sz="240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dirty="0">
                <a:latin typeface="Arial"/>
                <a:ea typeface="+mn-lt"/>
                <a:cs typeface="+mn-lt"/>
              </a:rPr>
              <a:t>Production company</a:t>
            </a:r>
            <a:endParaRPr lang="en-GB" sz="240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dirty="0">
                <a:solidFill>
                  <a:srgbClr val="000000"/>
                </a:solidFill>
                <a:effectLst/>
                <a:latin typeface="Arial"/>
                <a:cs typeface="Arial"/>
              </a:rPr>
              <a:t>Research has previously focused on whether high-density housing, in city centres, is one </a:t>
            </a:r>
            <a:r>
              <a:rPr lang="en-GB" dirty="0">
                <a:solidFill>
                  <a:srgbClr val="000000"/>
                </a:solidFill>
                <a:latin typeface="Arial"/>
                <a:cs typeface="Arial"/>
              </a:rPr>
              <a:t>solution</a:t>
            </a:r>
            <a:r>
              <a:rPr lang="en-GB" sz="1800" b="0" i="0" dirty="0">
                <a:solidFill>
                  <a:srgbClr val="000000"/>
                </a:solidFill>
                <a:effectLst/>
                <a:latin typeface="Arial"/>
                <a:cs typeface="Arial"/>
              </a:rPr>
              <a:t> to mitigate against homelessness </a:t>
            </a:r>
            <a:r>
              <a:rPr lang="en-GB" sz="1800" b="0" i="0" dirty="0">
                <a:solidFill>
                  <a:schemeClr val="accent1"/>
                </a:solidFill>
                <a:effectLst/>
                <a:latin typeface="Arial"/>
                <a:cs typeface="Arial"/>
              </a:rPr>
              <a:t>(Wilmot 2020a).</a:t>
            </a:r>
            <a:r>
              <a:rPr lang="en-GB" dirty="0">
                <a:solidFill>
                  <a:schemeClr val="accent1"/>
                </a:solidFill>
                <a:latin typeface="Arial"/>
                <a:cs typeface="Arial"/>
              </a:rPr>
              <a:t> </a:t>
            </a:r>
            <a:r>
              <a:rPr lang="en-GB" dirty="0">
                <a:latin typeface="Arial"/>
                <a:cs typeface="Arial"/>
              </a:rPr>
              <a:t>However, further intense research, </a:t>
            </a:r>
            <a:r>
              <a:rPr lang="en-GB" dirty="0">
                <a:latin typeface="Arial"/>
                <a:ea typeface="+mn-lt"/>
                <a:cs typeface="Arial"/>
              </a:rPr>
              <a:t>concluded that high-densi</a:t>
            </a:r>
            <a:r>
              <a:rPr lang="en-GB" dirty="0">
                <a:solidFill>
                  <a:srgbClr val="000000"/>
                </a:solidFill>
                <a:latin typeface="Arial"/>
                <a:ea typeface="+mn-lt"/>
                <a:cs typeface="Arial"/>
              </a:rPr>
              <a:t>ty, city centre housing is not the answer </a:t>
            </a:r>
            <a:r>
              <a:rPr lang="en-GB" dirty="0">
                <a:solidFill>
                  <a:schemeClr val="accent1"/>
                </a:solidFill>
                <a:latin typeface="Arial"/>
                <a:ea typeface="+mn-lt"/>
                <a:cs typeface="Arial"/>
              </a:rPr>
              <a:t>(Wilmot, 2020b).</a:t>
            </a:r>
            <a:endParaRPr lang="en-GB" sz="1800" b="0" i="0" dirty="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Reference list: </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(2020a) </a:t>
            </a:r>
            <a:r>
              <a:rPr lang="en-GB" sz="1800" b="0" i="1" dirty="0">
                <a:solidFill>
                  <a:srgbClr val="000000"/>
                </a:solidFill>
                <a:effectLst/>
                <a:latin typeface="Arial"/>
                <a:cs typeface="Arial"/>
              </a:rPr>
              <a:t>Inclusion: when will we have a home for life?</a:t>
            </a:r>
            <a:r>
              <a:rPr lang="en-GB" sz="1800" b="0" i="0" dirty="0">
                <a:solidFill>
                  <a:srgbClr val="000000"/>
                </a:solidFill>
                <a:effectLst/>
                <a:latin typeface="Arial"/>
                <a:cs typeface="Arial"/>
              </a:rPr>
              <a:t> Dublin: Pearson.</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(2020b) </a:t>
            </a:r>
            <a:r>
              <a:rPr lang="en-GB" sz="1800" b="0" i="1" dirty="0">
                <a:solidFill>
                  <a:srgbClr val="000000"/>
                </a:solidFill>
                <a:effectLst/>
                <a:latin typeface="Arial"/>
                <a:cs typeface="Arial"/>
              </a:rPr>
              <a:t>Solutions and barriers to homelessness</a:t>
            </a:r>
            <a:r>
              <a:rPr lang="en-GB" sz="1800" b="0" i="0" dirty="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585586"/>
          </a:xfrm>
        </p:spPr>
        <p:txBody>
          <a:bodyPr vert="horz" lIns="91440" tIns="45720" rIns="91440" bIns="45720" rtlCol="0" anchor="t">
            <a:normAutofit fontScale="85000" lnSpcReduction="20000"/>
          </a:bodyPr>
          <a:lstStyle/>
          <a:p>
            <a:pPr marL="0" indent="0">
              <a:buNone/>
            </a:pPr>
            <a:r>
              <a:rPr lang="en-GB" sz="2400" dirty="0">
                <a:latin typeface="Calibri" panose="020F0502020204030204" pitchFamily="34" charset="0"/>
                <a:cs typeface="Calibri" panose="020F0502020204030204" pitchFamily="34" charset="0"/>
              </a:rPr>
              <a:t>Cottrell, S. (2019) </a:t>
            </a:r>
            <a:r>
              <a:rPr lang="en-GB" sz="2400" i="1" dirty="0">
                <a:latin typeface="Calibri" panose="020F0502020204030204" pitchFamily="34" charset="0"/>
                <a:cs typeface="Calibri" panose="020F0502020204030204" pitchFamily="34" charset="0"/>
              </a:rPr>
              <a:t>The study skills handbook. </a:t>
            </a:r>
            <a:r>
              <a:rPr lang="en-GB" sz="2400" dirty="0">
                <a:latin typeface="Calibri" panose="020F0502020204030204" pitchFamily="34" charset="0"/>
                <a:cs typeface="Calibri" panose="020F0502020204030204" pitchFamily="34" charset="0"/>
              </a:rPr>
              <a:t>5th edn. London: Red Globe Press</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Holford, A. (2022) </a:t>
            </a:r>
            <a:r>
              <a:rPr lang="en-GB" sz="2400" i="1" dirty="0">
                <a:latin typeface="Calibri" panose="020F0502020204030204" pitchFamily="34" charset="0"/>
                <a:cs typeface="Calibri" panose="020F0502020204030204" pitchFamily="34" charset="0"/>
              </a:rPr>
              <a:t>Student loans: would a graduate tax be a better option? </a:t>
            </a:r>
            <a:r>
              <a:rPr lang="en-GB" sz="2400" dirty="0">
                <a:latin typeface="Calibri" panose="020F0502020204030204" pitchFamily="34" charset="0"/>
                <a:cs typeface="Calibri" panose="020F0502020204030204" pitchFamily="34" charset="0"/>
              </a:rPr>
              <a:t>Available at: </a:t>
            </a:r>
            <a:r>
              <a:rPr lang="en-GB" sz="2400" dirty="0">
                <a:latin typeface="Calibri" panose="020F0502020204030204" pitchFamily="34" charset="0"/>
                <a:ea typeface="+mn-lt"/>
                <a:cs typeface="Calibri" panose="020F0502020204030204" pitchFamily="34" charset="0"/>
                <a:hlinkClick r:id="rId2"/>
              </a:rPr>
              <a:t>https://theconversation.com/student-loans-would-a-graduate-tax-be-a-better-option-179253</a:t>
            </a:r>
            <a:r>
              <a:rPr lang="en-GB" sz="2400" dirty="0">
                <a:latin typeface="Calibri" panose="020F0502020204030204" pitchFamily="34" charset="0"/>
                <a:ea typeface="+mn-lt"/>
                <a:cs typeface="Calibri" panose="020F0502020204030204" pitchFamily="34" charset="0"/>
              </a:rPr>
              <a:t> (Accessed: 26 May 2022).</a:t>
            </a:r>
          </a:p>
          <a:p>
            <a:pPr marL="0" indent="0">
              <a:buNone/>
            </a:pPr>
            <a:endParaRPr lang="en-GB" sz="2400" dirty="0">
              <a:latin typeface="Calibri" panose="020F0502020204030204" pitchFamily="34" charset="0"/>
              <a:ea typeface="+mn-lt"/>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‘Papa’(2022) </a:t>
            </a:r>
            <a:r>
              <a:rPr lang="en-GB" sz="2400" i="1" dirty="0">
                <a:latin typeface="Calibri" panose="020F0502020204030204" pitchFamily="34" charset="0"/>
                <a:cs typeface="Calibri" panose="020F0502020204030204" pitchFamily="34" charset="0"/>
              </a:rPr>
              <a:t>Stranger Things, </a:t>
            </a:r>
            <a:r>
              <a:rPr lang="en-GB" sz="2400" dirty="0">
                <a:latin typeface="Calibri" panose="020F0502020204030204" pitchFamily="34" charset="0"/>
                <a:cs typeface="Calibri" panose="020F0502020204030204" pitchFamily="34" charset="0"/>
              </a:rPr>
              <a:t>season 4, episode 8. Netflix. Available at: </a:t>
            </a:r>
            <a:r>
              <a:rPr lang="en-GB" sz="2400" dirty="0">
                <a:latin typeface="Calibri" panose="020F0502020204030204" pitchFamily="34" charset="0"/>
                <a:cs typeface="Calibri" panose="020F0502020204030204" pitchFamily="34" charset="0"/>
                <a:hlinkClick r:id="rId3"/>
              </a:rPr>
              <a:t>https://www.netflix.com/gb/title/80057281</a:t>
            </a:r>
            <a:r>
              <a:rPr lang="en-GB" sz="2400" dirty="0">
                <a:latin typeface="Calibri" panose="020F0502020204030204" pitchFamily="34" charset="0"/>
                <a:cs typeface="Calibri" panose="020F0502020204030204" pitchFamily="34" charset="0"/>
              </a:rPr>
              <a:t> (Accessed: 20 Oct 2022).</a:t>
            </a:r>
            <a:endParaRPr lang="en-US" sz="2400" dirty="0">
              <a:latin typeface="Calibri" panose="020F0502020204030204" pitchFamily="34" charset="0"/>
              <a:ea typeface="+mn-lt"/>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a:buNone/>
            </a:pPr>
            <a:r>
              <a:rPr lang="en-GB" sz="2400" dirty="0">
                <a:latin typeface="Calibri"/>
                <a:cs typeface="Calibri"/>
              </a:rPr>
              <a:t>Pascoe, K.M., Waterhouse-Bradley, B., and McGinn, T. (2021). 'Systematic literature searching in social work: a practical guide with database appraisal’, </a:t>
            </a:r>
            <a:r>
              <a:rPr lang="en-GB" sz="2400" i="1" dirty="0">
                <a:latin typeface="Calibri"/>
                <a:cs typeface="Calibri"/>
              </a:rPr>
              <a:t>Research on Social Work Practice</a:t>
            </a:r>
            <a:r>
              <a:rPr lang="en-GB" sz="2400" dirty="0">
                <a:latin typeface="Calibri"/>
                <a:cs typeface="Calibri"/>
              </a:rPr>
              <a:t>, 31(5), pp. 541–551. Available at: doi:10.1177/1049731520986857</a:t>
            </a:r>
            <a:endParaRPr lang="en-GB" sz="2400" dirty="0">
              <a:latin typeface="Calibri"/>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a:buNone/>
            </a:pPr>
            <a:r>
              <a:rPr lang="en-GB" sz="2400" dirty="0">
                <a:latin typeface="Calibri"/>
                <a:cs typeface="Calibri"/>
              </a:rPr>
              <a:t>Thompson, P. (2017) 'Communication technology use and study skills', </a:t>
            </a:r>
            <a:r>
              <a:rPr lang="en-GB" sz="2400" i="1" dirty="0">
                <a:latin typeface="Calibri"/>
                <a:cs typeface="Calibri"/>
              </a:rPr>
              <a:t>Active Learning in Higher Education, </a:t>
            </a:r>
            <a:r>
              <a:rPr lang="en-GB" sz="2400" dirty="0">
                <a:latin typeface="Calibri"/>
                <a:cs typeface="Calibri"/>
              </a:rPr>
              <a:t>18(3), pp. 257-270. Available at: </a:t>
            </a:r>
            <a:r>
              <a:rPr lang="en-GB" sz="2400" dirty="0" err="1">
                <a:latin typeface="Calibri"/>
                <a:cs typeface="Calibri"/>
              </a:rPr>
              <a:t>doi</a:t>
            </a:r>
            <a:r>
              <a:rPr lang="en-GB" sz="2400" dirty="0">
                <a:latin typeface="Calibri"/>
                <a:cs typeface="Calibri"/>
              </a:rPr>
              <a:t>: 10.1177/1469787417715204</a:t>
            </a:r>
            <a:endParaRPr lang="en-GB" sz="2400" dirty="0">
              <a:latin typeface="Calibri"/>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Understand </a:t>
            </a:r>
            <a:r>
              <a:rPr lang="en-GB" sz="2400" dirty="0">
                <a:latin typeface="Calibri"/>
                <a:cs typeface="Arial"/>
              </a:rPr>
              <a:t>the basics before you begin.</a:t>
            </a:r>
            <a:endParaRPr lang="en-GB" sz="2400" dirty="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Keep a record </a:t>
            </a:r>
            <a:r>
              <a:rPr lang="en-GB" sz="2400" dirty="0">
                <a:latin typeface="Calibri"/>
                <a:cs typeface="Arial"/>
              </a:rPr>
              <a:t>of all sources as you use them.</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Be consistent </a:t>
            </a:r>
            <a:r>
              <a:rPr lang="en-GB" sz="2400" dirty="0">
                <a:latin typeface="Calibri"/>
                <a:cs typeface="Arial"/>
              </a:rPr>
              <a:t>in the records you keep and in the way you reference. Use your </a:t>
            </a:r>
            <a:r>
              <a:rPr lang="en-GB" sz="2400" b="1" dirty="0">
                <a:solidFill>
                  <a:schemeClr val="accent1"/>
                </a:solidFill>
                <a:latin typeface="Calibri"/>
                <a:cs typeface="Arial"/>
              </a:rPr>
              <a:t>collections in your online resource lists</a:t>
            </a:r>
            <a:r>
              <a:rPr lang="en-GB" sz="2400" dirty="0">
                <a:latin typeface="Calibri"/>
                <a:cs typeface="Arial"/>
              </a:rPr>
              <a:t>, Word, or MS One Note to help you a record.</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Check your references </a:t>
            </a:r>
            <a:r>
              <a:rPr lang="en-GB" sz="2400" dirty="0">
                <a:latin typeface="Calibri"/>
                <a:cs typeface="Arial"/>
              </a:rPr>
              <a:t>before submitting your assignment.</a:t>
            </a:r>
            <a:endParaRPr lang="en-GB" sz="2400" dirty="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826353" cy="4565650"/>
          </a:xfrm>
        </p:spPr>
        <p:txBody>
          <a:bodyPr vert="horz" lIns="91440" tIns="45720" rIns="91440" bIns="45720" rtlCol="0" anchor="t">
            <a:normAutofit/>
          </a:bodyPr>
          <a:lstStyle/>
          <a:p>
            <a:pPr>
              <a:buFont typeface="Arial" panose="05000000000000000000" pitchFamily="2" charset="2"/>
              <a:buChar char="•"/>
            </a:pPr>
            <a:r>
              <a:rPr lang="en-GB" b="1">
                <a:solidFill>
                  <a:schemeClr val="accent1"/>
                </a:solidFill>
                <a:latin typeface="Calibri"/>
                <a:cs typeface="Calibri"/>
              </a:rPr>
              <a:t>Bring together </a:t>
            </a:r>
            <a:r>
              <a:rPr lang="en-GB">
                <a:latin typeface="Calibri"/>
                <a:cs typeface="Calibri"/>
              </a:rPr>
              <a:t>what you have discovered through your research and form your own opinions on what you have read.</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Give yourself enough time.</a:t>
            </a:r>
            <a:r>
              <a:rPr lang="en-GB">
                <a:latin typeface="Calibri"/>
                <a:cs typeface="Calibri"/>
              </a:rPr>
              <a:t> Referencing takes longer than you think!</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Ask for help </a:t>
            </a:r>
            <a:r>
              <a:rPr lang="en-GB">
                <a:latin typeface="Calibri"/>
                <a:cs typeface="Calibri"/>
              </a:rPr>
              <a:t>if you need it. </a:t>
            </a: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dirty="0">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a:t>
            </a:r>
            <a:r>
              <a:rPr lang="en-GB" sz="2400" dirty="0">
                <a:latin typeface="Calibri"/>
                <a:cs typeface="Calibri"/>
                <a:hlinkClick r:id="rId3"/>
              </a:rPr>
              <a:t>library webpage</a:t>
            </a:r>
            <a:r>
              <a:rPr lang="en-GB" sz="2400" dirty="0">
                <a:latin typeface="Calibri"/>
                <a:cs typeface="Calibri"/>
              </a:rPr>
              <a:t>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a:t>
            </a:r>
            <a:r>
              <a:rPr lang="en-GB" sz="2400" dirty="0">
                <a:latin typeface="Calibri"/>
                <a:cs typeface="Calibri"/>
                <a:hlinkClick r:id="rId4"/>
              </a:rPr>
              <a:t>Student Essentials.</a:t>
            </a:r>
            <a:endParaRPr lang="en-GB" sz="2400">
              <a:latin typeface="Calibri"/>
              <a:cs typeface="Calibri"/>
            </a:endParaRP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5"/>
              </a:rPr>
              <a:t>Refworks</a:t>
            </a:r>
            <a:endParaRPr lang="en-GB" sz="240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dirty="0">
                <a:latin typeface="Calibri"/>
                <a:cs typeface="Calibri"/>
              </a:rPr>
              <a:t>Find an example which matches your source and follow the format</a:t>
            </a:r>
            <a:r>
              <a:rPr lang="en-GB" sz="2600" dirty="0">
                <a:solidFill>
                  <a:schemeClr val="accent1"/>
                </a:solidFill>
                <a:latin typeface="Calibri"/>
                <a:cs typeface="Calibri"/>
              </a:rPr>
              <a:t>. </a:t>
            </a:r>
            <a:endParaRPr lang="en-GB" sz="2600" b="1" dirty="0">
              <a:solidFill>
                <a:schemeClr val="accent1"/>
              </a:solidFill>
              <a:latin typeface="Calibri Light"/>
              <a:cs typeface="Calibri Light"/>
            </a:endParaRPr>
          </a:p>
          <a:p>
            <a:r>
              <a:rPr lang="en-GB" sz="2600" dirty="0">
                <a:latin typeface="Calibri"/>
                <a:cs typeface="Calibri"/>
              </a:rPr>
              <a:t>If you cannot find an exact match, choose the example most like it and amend it </a:t>
            </a:r>
            <a:r>
              <a:rPr lang="en-GB" sz="2600" b="1" dirty="0">
                <a:solidFill>
                  <a:schemeClr val="accent1"/>
                </a:solidFill>
                <a:latin typeface="Calibri"/>
                <a:cs typeface="Calibri"/>
              </a:rPr>
              <a:t>(Remember to include: Who, When, What, Where).  </a:t>
            </a:r>
            <a:endParaRPr lang="en-GB" sz="2600" b="1" dirty="0">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dirty="0">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dirty="0">
                <a:hlinkClick r:id="rId2"/>
              </a:rPr>
              <a:t>Study skills &amp; Referencing Online Resource List</a:t>
            </a:r>
            <a:endParaRPr lang="en-US" dirty="0"/>
          </a:p>
          <a:p>
            <a:pPr marL="0" indent="0">
              <a:buNone/>
            </a:pPr>
            <a:endParaRPr lang="en-US"/>
          </a:p>
          <a:p>
            <a:pPr marL="0" indent="0">
              <a:buNone/>
            </a:pPr>
            <a:r>
              <a:rPr lang="en-US" sz="2200" dirty="0"/>
              <a:t>A list of useful resources to help you with your studying and referencing</a:t>
            </a:r>
            <a:endParaRPr lang="en-US" sz="2200" dirty="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dirty="0">
                <a:latin typeface="Calibri"/>
                <a:cs typeface="Arial"/>
              </a:rPr>
              <a:t>L</a:t>
            </a:r>
            <a:r>
              <a:rPr lang="en-GB" sz="3200" dirty="0">
                <a:latin typeface="Calibri"/>
                <a:cs typeface="Arial"/>
              </a:rPr>
              <a:t>isa Ellis</a:t>
            </a:r>
            <a:endParaRPr lang="en-US" sz="3200">
              <a:latin typeface="Calibri"/>
              <a:ea typeface="+mn-lt"/>
              <a:cs typeface="+mn-lt"/>
            </a:endParaRPr>
          </a:p>
          <a:p>
            <a:r>
              <a:rPr lang="en-GB" sz="3200" dirty="0">
                <a:latin typeface="Calibri"/>
                <a:cs typeface="Arial"/>
              </a:rPr>
              <a:t>IMH Academic Liaison Librarian</a:t>
            </a:r>
            <a:endParaRPr lang="en-US" sz="3200">
              <a:latin typeface="Calibri"/>
              <a:ea typeface="+mn-lt"/>
              <a:cs typeface="+mn-lt"/>
            </a:endParaRPr>
          </a:p>
          <a:p>
            <a:r>
              <a:rPr lang="en-GB" sz="3200" dirty="0">
                <a:latin typeface="Calibri"/>
                <a:cs typeface="Arial"/>
              </a:rPr>
              <a:t>Email: </a:t>
            </a:r>
            <a:r>
              <a:rPr lang="en-GB" sz="3200" dirty="0">
                <a:latin typeface="Calibri"/>
                <a:cs typeface="Arial"/>
                <a:hlinkClick r:id="rId4"/>
              </a:rPr>
              <a:t>l.ellis@uwtsd.ac.uk</a:t>
            </a:r>
            <a:endParaRPr lang="en-GB" sz="3200">
              <a:latin typeface="Calibri"/>
              <a:ea typeface="+mn-lt"/>
              <a:cs typeface="+mn-lt"/>
            </a:endParaRPr>
          </a:p>
          <a:p>
            <a:endParaRPr lang="en-GB" sz="3200" dirty="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2855</Words>
  <Application>Microsoft Office PowerPoint</Application>
  <PresentationFormat>Widescreen</PresentationFormat>
  <Paragraphs>373</Paragraphs>
  <Slides>49</Slides>
  <Notes>29</Notes>
  <HiddenSlides>2</HiddenSlides>
  <MMClips>1</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49</vt:i4>
      </vt:variant>
    </vt:vector>
  </HeadingPairs>
  <TitlesOfParts>
    <vt:vector size="62" baseType="lpstr">
      <vt:lpstr>Arial</vt:lpstr>
      <vt:lpstr>Arial,Sans-Serif</vt:lpstr>
      <vt:lpstr>Calibri</vt:lpstr>
      <vt:lpstr>Calibri Light</vt:lpstr>
      <vt:lpstr>Corbel</vt:lpstr>
      <vt:lpstr>Lucida Sans</vt:lpstr>
      <vt:lpstr>Wingdings</vt:lpstr>
      <vt:lpstr>Wingdings 2</vt:lpstr>
      <vt:lpstr>Office Theme</vt:lpstr>
      <vt:lpstr>Frame</vt:lpstr>
      <vt:lpstr>Office Theme</vt:lpstr>
      <vt:lpstr>Office Theme</vt:lpstr>
      <vt:lpstr>office theme</vt:lpstr>
      <vt:lpstr>Harvard Referencing:   The why, when and how</vt:lpstr>
      <vt:lpstr>Aims...</vt:lpstr>
      <vt:lpstr>Question</vt:lpstr>
      <vt:lpstr>What is referencing?</vt:lpstr>
      <vt:lpstr>Why we use referencing …</vt:lpstr>
      <vt:lpstr>Why should you reference?</vt:lpstr>
      <vt:lpstr>PowerPoint Presentation</vt:lpstr>
      <vt:lpstr>Plagiarism</vt:lpstr>
      <vt:lpstr>PowerPoint Presentation</vt:lpstr>
      <vt:lpstr>Video</vt:lpstr>
      <vt:lpstr>Research Process</vt:lpstr>
      <vt:lpstr>Harvard Referencing Style</vt:lpstr>
      <vt:lpstr>What does it look like?</vt:lpstr>
      <vt:lpstr>Citations</vt:lpstr>
      <vt:lpstr>1. In-text citation</vt:lpstr>
      <vt:lpstr>Examples</vt:lpstr>
      <vt:lpstr>In-text citation</vt:lpstr>
      <vt:lpstr>In-text citation</vt:lpstr>
      <vt:lpstr>Quotations</vt:lpstr>
      <vt:lpstr>Direct (short) Quotes</vt:lpstr>
      <vt:lpstr>Long Quotations</vt:lpstr>
      <vt:lpstr>Paraphrasing</vt:lpstr>
      <vt:lpstr>When NOT to cite...</vt:lpstr>
      <vt:lpstr>Stop and think ...</vt:lpstr>
      <vt:lpstr>2. Creating a reference list </vt:lpstr>
      <vt:lpstr>Reference List: book</vt:lpstr>
      <vt:lpstr>Where to find the information...</vt:lpstr>
      <vt:lpstr>Webpage</vt:lpstr>
      <vt:lpstr>Web page</vt:lpstr>
      <vt:lpstr>Reference List: journal article</vt:lpstr>
      <vt:lpstr>Reference List: journal article</vt:lpstr>
      <vt:lpstr>Finding the information</vt:lpstr>
      <vt:lpstr>Citation</vt:lpstr>
      <vt:lpstr>Finding the Information</vt:lpstr>
      <vt:lpstr>Streamed Content</vt:lpstr>
      <vt:lpstr>Secondary Referencing</vt:lpstr>
      <vt:lpstr>How to cite...</vt:lpstr>
      <vt:lpstr>What is referencing?</vt:lpstr>
      <vt:lpstr>Same author, same year</vt:lpstr>
      <vt:lpstr>Reference List Example</vt:lpstr>
      <vt:lpstr>Cite Them Right Database</vt:lpstr>
      <vt:lpstr>Tips to improve your referencing</vt:lpstr>
      <vt:lpstr>Top Tips</vt:lpstr>
      <vt:lpstr>Citation Manager Tools</vt:lpstr>
      <vt:lpstr>YouTube</vt:lpstr>
      <vt:lpstr>When creating a reference ...</vt:lpstr>
      <vt:lpstr>Useful Resources</vt:lpstr>
      <vt:lpstr>Online Resource List</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lastModifiedBy>Julia Ault</cp:lastModifiedBy>
  <cp:revision>220</cp:revision>
  <dcterms:created xsi:type="dcterms:W3CDTF">2019-08-13T10:59:48Z</dcterms:created>
  <dcterms:modified xsi:type="dcterms:W3CDTF">2023-01-19T09:27:39Z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