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97" r:id="rId1"/>
  </p:sldMasterIdLst>
  <p:notesMasterIdLst>
    <p:notesMasterId r:id="rId182"/>
  </p:notesMasterIdLst>
  <p:sldIdLst>
    <p:sldId id="256" r:id="rId2"/>
    <p:sldId id="257" r:id="rId3"/>
    <p:sldId id="269" r:id="rId4"/>
    <p:sldId id="329" r:id="rId5"/>
    <p:sldId id="271" r:id="rId6"/>
    <p:sldId id="437" r:id="rId7"/>
    <p:sldId id="438" r:id="rId8"/>
    <p:sldId id="331" r:id="rId9"/>
    <p:sldId id="339" r:id="rId10"/>
    <p:sldId id="441" r:id="rId11"/>
    <p:sldId id="340" r:id="rId12"/>
    <p:sldId id="442" r:id="rId13"/>
    <p:sldId id="467" r:id="rId14"/>
    <p:sldId id="341" r:id="rId15"/>
    <p:sldId id="342" r:id="rId16"/>
    <p:sldId id="272" r:id="rId17"/>
    <p:sldId id="338" r:id="rId18"/>
    <p:sldId id="440" r:id="rId19"/>
    <p:sldId id="337" r:id="rId20"/>
    <p:sldId id="343" r:id="rId21"/>
    <p:sldId id="402" r:id="rId22"/>
    <p:sldId id="468" r:id="rId23"/>
    <p:sldId id="273" r:id="rId24"/>
    <p:sldId id="336" r:id="rId25"/>
    <p:sldId id="344" r:id="rId26"/>
    <p:sldId id="345" r:id="rId27"/>
    <p:sldId id="481" r:id="rId28"/>
    <p:sldId id="482" r:id="rId29"/>
    <p:sldId id="483" r:id="rId30"/>
    <p:sldId id="484" r:id="rId31"/>
    <p:sldId id="485" r:id="rId32"/>
    <p:sldId id="486" r:id="rId33"/>
    <p:sldId id="487" r:id="rId34"/>
    <p:sldId id="488" r:id="rId35"/>
    <p:sldId id="489" r:id="rId36"/>
    <p:sldId id="490" r:id="rId37"/>
    <p:sldId id="491" r:id="rId38"/>
    <p:sldId id="421" r:id="rId39"/>
    <p:sldId id="422" r:id="rId40"/>
    <p:sldId id="346" r:id="rId41"/>
    <p:sldId id="496" r:id="rId42"/>
    <p:sldId id="492" r:id="rId43"/>
    <p:sldId id="493" r:id="rId44"/>
    <p:sldId id="494" r:id="rId45"/>
    <p:sldId id="495" r:id="rId46"/>
    <p:sldId id="274" r:id="rId47"/>
    <p:sldId id="435" r:id="rId48"/>
    <p:sldId id="497" r:id="rId49"/>
    <p:sldId id="500" r:id="rId50"/>
    <p:sldId id="501" r:id="rId51"/>
    <p:sldId id="499" r:id="rId52"/>
    <p:sldId id="498" r:id="rId53"/>
    <p:sldId id="434" r:id="rId54"/>
    <p:sldId id="275" r:id="rId55"/>
    <p:sldId id="276" r:id="rId56"/>
    <p:sldId id="448" r:id="rId57"/>
    <p:sldId id="446" r:id="rId58"/>
    <p:sldId id="449" r:id="rId59"/>
    <p:sldId id="450" r:id="rId60"/>
    <p:sldId id="460" r:id="rId61"/>
    <p:sldId id="454" r:id="rId62"/>
    <p:sldId id="451" r:id="rId63"/>
    <p:sldId id="452" r:id="rId64"/>
    <p:sldId id="455" r:id="rId65"/>
    <p:sldId id="453" r:id="rId66"/>
    <p:sldId id="447" r:id="rId67"/>
    <p:sldId id="456" r:id="rId68"/>
    <p:sldId id="457" r:id="rId69"/>
    <p:sldId id="476" r:id="rId70"/>
    <p:sldId id="347" r:id="rId71"/>
    <p:sldId id="349" r:id="rId72"/>
    <p:sldId id="350" r:id="rId73"/>
    <p:sldId id="356" r:id="rId74"/>
    <p:sldId id="393" r:id="rId75"/>
    <p:sldId id="470" r:id="rId76"/>
    <p:sldId id="477" r:id="rId77"/>
    <p:sldId id="433" r:id="rId78"/>
    <p:sldId id="469" r:id="rId79"/>
    <p:sldId id="353" r:id="rId80"/>
    <p:sldId id="355" r:id="rId81"/>
    <p:sldId id="357" r:id="rId82"/>
    <p:sldId id="398" r:id="rId83"/>
    <p:sldId id="354" r:id="rId84"/>
    <p:sldId id="306" r:id="rId85"/>
    <p:sldId id="478" r:id="rId86"/>
    <p:sldId id="359" r:id="rId87"/>
    <p:sldId id="348" r:id="rId88"/>
    <p:sldId id="432" r:id="rId89"/>
    <p:sldId id="418" r:id="rId90"/>
    <p:sldId id="351" r:id="rId91"/>
    <p:sldId id="352" r:id="rId92"/>
    <p:sldId id="474" r:id="rId93"/>
    <p:sldId id="403" r:id="rId94"/>
    <p:sldId id="405" r:id="rId95"/>
    <p:sldId id="406" r:id="rId96"/>
    <p:sldId id="431" r:id="rId97"/>
    <p:sldId id="409" r:id="rId98"/>
    <p:sldId id="404" r:id="rId99"/>
    <p:sldId id="411" r:id="rId100"/>
    <p:sldId id="471" r:id="rId101"/>
    <p:sldId id="472" r:id="rId102"/>
    <p:sldId id="430" r:id="rId103"/>
    <p:sldId id="408" r:id="rId104"/>
    <p:sldId id="415" r:id="rId105"/>
    <p:sldId id="458" r:id="rId106"/>
    <p:sldId id="443" r:id="rId107"/>
    <p:sldId id="407" r:id="rId108"/>
    <p:sldId id="461" r:id="rId109"/>
    <p:sldId id="462" r:id="rId110"/>
    <p:sldId id="463" r:id="rId111"/>
    <p:sldId id="473" r:id="rId112"/>
    <p:sldId id="475" r:id="rId113"/>
    <p:sldId id="416" r:id="rId114"/>
    <p:sldId id="410" r:id="rId115"/>
    <p:sldId id="459" r:id="rId116"/>
    <p:sldId id="466" r:id="rId117"/>
    <p:sldId id="445" r:id="rId118"/>
    <p:sldId id="439" r:id="rId119"/>
    <p:sldId id="371" r:id="rId120"/>
    <p:sldId id="372" r:id="rId121"/>
    <p:sldId id="373" r:id="rId122"/>
    <p:sldId id="374" r:id="rId123"/>
    <p:sldId id="375" r:id="rId124"/>
    <p:sldId id="376" r:id="rId125"/>
    <p:sldId id="377" r:id="rId126"/>
    <p:sldId id="378" r:id="rId127"/>
    <p:sldId id="401" r:id="rId128"/>
    <p:sldId id="379" r:id="rId129"/>
    <p:sldId id="380" r:id="rId130"/>
    <p:sldId id="381" r:id="rId131"/>
    <p:sldId id="382" r:id="rId132"/>
    <p:sldId id="383" r:id="rId133"/>
    <p:sldId id="384" r:id="rId134"/>
    <p:sldId id="385" r:id="rId135"/>
    <p:sldId id="387" r:id="rId136"/>
    <p:sldId id="388" r:id="rId137"/>
    <p:sldId id="389" r:id="rId138"/>
    <p:sldId id="390" r:id="rId139"/>
    <p:sldId id="391" r:id="rId140"/>
    <p:sldId id="392" r:id="rId141"/>
    <p:sldId id="394" r:id="rId142"/>
    <p:sldId id="395" r:id="rId143"/>
    <p:sldId id="413" r:id="rId144"/>
    <p:sldId id="444" r:id="rId145"/>
    <p:sldId id="479" r:id="rId146"/>
    <p:sldId id="480" r:id="rId147"/>
    <p:sldId id="362" r:id="rId148"/>
    <p:sldId id="363" r:id="rId149"/>
    <p:sldId id="364" r:id="rId150"/>
    <p:sldId id="365" r:id="rId151"/>
    <p:sldId id="366" r:id="rId152"/>
    <p:sldId id="367" r:id="rId153"/>
    <p:sldId id="368" r:id="rId154"/>
    <p:sldId id="369" r:id="rId155"/>
    <p:sldId id="370" r:id="rId156"/>
    <p:sldId id="420" r:id="rId157"/>
    <p:sldId id="396" r:id="rId158"/>
    <p:sldId id="302" r:id="rId159"/>
    <p:sldId id="303" r:id="rId160"/>
    <p:sldId id="308" r:id="rId161"/>
    <p:sldId id="305" r:id="rId162"/>
    <p:sldId id="502" r:id="rId163"/>
    <p:sldId id="287" r:id="rId164"/>
    <p:sldId id="309" r:id="rId165"/>
    <p:sldId id="310" r:id="rId166"/>
    <p:sldId id="288" r:id="rId167"/>
    <p:sldId id="289" r:id="rId168"/>
    <p:sldId id="399" r:id="rId169"/>
    <p:sldId id="290" r:id="rId170"/>
    <p:sldId id="291" r:id="rId171"/>
    <p:sldId id="292" r:id="rId172"/>
    <p:sldId id="293" r:id="rId173"/>
    <p:sldId id="294" r:id="rId174"/>
    <p:sldId id="295" r:id="rId175"/>
    <p:sldId id="296" r:id="rId176"/>
    <p:sldId id="297" r:id="rId177"/>
    <p:sldId id="298" r:id="rId178"/>
    <p:sldId id="301" r:id="rId179"/>
    <p:sldId id="299" r:id="rId180"/>
    <p:sldId id="503" r:id="rId181"/>
  </p:sldIdLst>
  <p:sldSz cx="9144000" cy="6858000" type="screen4x3"/>
  <p:notesSz cx="6858000" cy="9144000"/>
  <p:defaultTextStyle>
    <a:defPPr>
      <a:defRPr lang="en-GB"/>
    </a:defPPr>
    <a:lvl1pPr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1pPr>
    <a:lvl2pPr marL="742950" indent="-28575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2pPr>
    <a:lvl3pPr marL="1143000" indent="-22860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3pPr>
    <a:lvl4pPr marL="1600200" indent="-22860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4pPr>
    <a:lvl5pPr marL="2057400" indent="-22860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5pPr>
    <a:lvl6pPr marL="2286000" algn="l" defTabSz="914400" rtl="0" eaLnBrk="1" latinLnBrk="0" hangingPunct="1">
      <a:defRPr sz="2400" kern="1200">
        <a:solidFill>
          <a:schemeClr val="bg1"/>
        </a:solidFill>
        <a:latin typeface="Times New Roman" pitchFamily="16" charset="0"/>
        <a:ea typeface="+mn-ea"/>
        <a:cs typeface="Times New Roman" pitchFamily="16" charset="0"/>
      </a:defRPr>
    </a:lvl6pPr>
    <a:lvl7pPr marL="2743200" algn="l" defTabSz="914400" rtl="0" eaLnBrk="1" latinLnBrk="0" hangingPunct="1">
      <a:defRPr sz="2400" kern="1200">
        <a:solidFill>
          <a:schemeClr val="bg1"/>
        </a:solidFill>
        <a:latin typeface="Times New Roman" pitchFamily="16" charset="0"/>
        <a:ea typeface="+mn-ea"/>
        <a:cs typeface="Times New Roman" pitchFamily="16" charset="0"/>
      </a:defRPr>
    </a:lvl7pPr>
    <a:lvl8pPr marL="3200400" algn="l" defTabSz="914400" rtl="0" eaLnBrk="1" latinLnBrk="0" hangingPunct="1">
      <a:defRPr sz="2400" kern="1200">
        <a:solidFill>
          <a:schemeClr val="bg1"/>
        </a:solidFill>
        <a:latin typeface="Times New Roman" pitchFamily="16" charset="0"/>
        <a:ea typeface="+mn-ea"/>
        <a:cs typeface="Times New Roman" pitchFamily="16" charset="0"/>
      </a:defRPr>
    </a:lvl8pPr>
    <a:lvl9pPr marL="3657600" algn="l" defTabSz="914400" rtl="0" eaLnBrk="1" latinLnBrk="0" hangingPunct="1">
      <a:defRPr sz="2400" kern="1200">
        <a:solidFill>
          <a:schemeClr val="bg1"/>
        </a:solidFill>
        <a:latin typeface="Times New Roman" pitchFamily="16" charset="0"/>
        <a:ea typeface="+mn-ea"/>
        <a:cs typeface="Times New Roman" pitchFamily="16"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0000"/>
    <a:srgbClr val="FFFF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1032" y="78"/>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slide" Target="slides/slide174.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slide" Target="slides/slide180.xml"/><Relationship Id="rId186"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slide" Target="slides/slide171.xml"/><Relationship Id="rId180" Type="http://schemas.openxmlformats.org/officeDocument/2006/relationships/slide" Target="slides/slide179.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02" name="AutoShape 1"/>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a:p>
        </p:txBody>
      </p:sp>
      <p:sp>
        <p:nvSpPr>
          <p:cNvPr id="51203" name="AutoShape 2"/>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a:p>
        </p:txBody>
      </p:sp>
      <p:sp>
        <p:nvSpPr>
          <p:cNvPr id="51204" name="AutoShape 3"/>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a:p>
        </p:txBody>
      </p:sp>
      <p:sp>
        <p:nvSpPr>
          <p:cNvPr id="51205" name="AutoShape 4"/>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a:p>
        </p:txBody>
      </p:sp>
      <p:sp>
        <p:nvSpPr>
          <p:cNvPr id="51206" name="AutoShape 5"/>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a:p>
        </p:txBody>
      </p:sp>
      <p:sp>
        <p:nvSpPr>
          <p:cNvPr id="51207" name="AutoShape 6"/>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a:p>
        </p:txBody>
      </p:sp>
      <p:sp>
        <p:nvSpPr>
          <p:cNvPr id="51208" name="Rectangle 7"/>
          <p:cNvSpPr>
            <a:spLocks noGrp="1" noRot="1" noChangeAspect="1" noChangeArrowheads="1"/>
          </p:cNvSpPr>
          <p:nvPr>
            <p:ph type="sldImg"/>
          </p:nvPr>
        </p:nvSpPr>
        <p:spPr bwMode="auto">
          <a:xfrm>
            <a:off x="-11798300" y="-11796713"/>
            <a:ext cx="11788775" cy="1248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sp>
      <p:sp>
        <p:nvSpPr>
          <p:cNvPr id="3080" name="Rectangle 8"/>
          <p:cNvSpPr>
            <a:spLocks noGrp="1" noChangeArrowheads="1"/>
          </p:cNvSpPr>
          <p:nvPr>
            <p:ph type="body"/>
          </p:nvPr>
        </p:nvSpPr>
        <p:spPr bwMode="auto">
          <a:xfrm>
            <a:off x="685800" y="4343400"/>
            <a:ext cx="5475288" cy="4103688"/>
          </a:xfrm>
          <a:prstGeom prst="rect">
            <a:avLst/>
          </a:prstGeom>
          <a:noFill/>
          <a:ln w="9525" cap="flat">
            <a:noFill/>
            <a:round/>
            <a:headEnd/>
            <a:tailEnd/>
          </a:ln>
          <a:effectLst/>
        </p:spPr>
        <p:txBody>
          <a:bodyPr vert="horz" wrap="square" lIns="0" tIns="0" rIns="0" bIns="0" numCol="1" anchor="t" anchorCtr="0" compatLnSpc="1">
            <a:prstTxWarp prst="textNoShape">
              <a:avLst/>
            </a:prstTxWarp>
          </a:bodyPr>
          <a:lstStyle/>
          <a:p>
            <a:pPr lvl="0"/>
            <a:endParaRPr lang="en-US" noProof="0" smtClean="0"/>
          </a:p>
        </p:txBody>
      </p:sp>
    </p:spTree>
    <p:extLst>
      <p:ext uri="{BB962C8B-B14F-4D97-AF65-F5344CB8AC3E}">
        <p14:creationId xmlns:p14="http://schemas.microsoft.com/office/powerpoint/2010/main" val="4216532049"/>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1pPr>
    <a:lvl2pPr marL="742950" indent="-28575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2pPr>
    <a:lvl3pPr marL="1143000" indent="-22860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3pPr>
    <a:lvl4pPr marL="1600200" indent="-22860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4pPr>
    <a:lvl5pPr marL="2057400" indent="-22860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222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222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892969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3250"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3251"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076565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349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349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134962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5538"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5539"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1210158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6562"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6563"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1506866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7586"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7587"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2682930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861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861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3303778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225588" y="-11796713"/>
            <a:ext cx="16643351" cy="12482513"/>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93548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9634"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9635"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646586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0658"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70659"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3637952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0658"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70659"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3884161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73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7373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1324816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4754"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74755"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35979567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68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168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7862692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270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270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2169178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427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427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5911855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529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529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40124813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632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632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7457825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7346" name="Rectangle 1"/>
          <p:cNvSpPr>
            <a:spLocks noGrp="1" noRot="1" noChangeAspect="1" noChangeArrowheads="1" noTextEdit="1"/>
          </p:cNvSpPr>
          <p:nvPr>
            <p:ph type="sldImg"/>
          </p:nvPr>
        </p:nvSpPr>
        <p:spPr>
          <a:xfrm>
            <a:off x="-14225588" y="-11796713"/>
            <a:ext cx="16648113" cy="12487276"/>
          </a:xfrm>
          <a:solidFill>
            <a:srgbClr val="FFFFFF"/>
          </a:solidFill>
          <a:ln>
            <a:solidFill>
              <a:srgbClr val="000000"/>
            </a:solidFill>
            <a:miter lim="800000"/>
            <a:headEnd/>
            <a:tailEnd/>
          </a:ln>
        </p:spPr>
      </p:sp>
      <p:sp>
        <p:nvSpPr>
          <p:cNvPr id="57347" name="Text Box 2"/>
          <p:cNvSpPr txBox="1">
            <a:spLocks noChangeArrowheads="1"/>
          </p:cNvSpPr>
          <p:nvPr/>
        </p:nvSpPr>
        <p:spPr bwMode="auto">
          <a:xfrm>
            <a:off x="685800" y="4343400"/>
            <a:ext cx="5480050"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4135012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5837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984992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9394"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59395"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5206494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0419"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8545090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42"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1443"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5297328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2467"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p>
        </p:txBody>
      </p:sp>
    </p:spTree>
    <p:extLst>
      <p:ext uri="{BB962C8B-B14F-4D97-AF65-F5344CB8AC3E}">
        <p14:creationId xmlns:p14="http://schemas.microsoft.com/office/powerpoint/2010/main" val="2075787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577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577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0470705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80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680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4034599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3970" name="Rectangle 1"/>
          <p:cNvSpPr>
            <a:spLocks noGrp="1" noRot="1" noChangeAspect="1" noChangeArrowheads="1" noTextEdit="1"/>
          </p:cNvSpPr>
          <p:nvPr>
            <p:ph type="sldImg"/>
          </p:nvPr>
        </p:nvSpPr>
        <p:spPr>
          <a:xfrm>
            <a:off x="952500" y="750888"/>
            <a:ext cx="4957763" cy="3717925"/>
          </a:xfrm>
          <a:solidFill>
            <a:srgbClr val="FFFFFF"/>
          </a:solidFill>
          <a:ln>
            <a:solidFill>
              <a:srgbClr val="000000"/>
            </a:solidFill>
            <a:miter lim="800000"/>
            <a:headEnd/>
            <a:tailEnd/>
          </a:ln>
        </p:spPr>
      </p:sp>
      <p:sp>
        <p:nvSpPr>
          <p:cNvPr id="83971" name="Text Box 2"/>
          <p:cNvSpPr txBox="1">
            <a:spLocks noChangeArrowheads="1"/>
          </p:cNvSpPr>
          <p:nvPr/>
        </p:nvSpPr>
        <p:spPr bwMode="auto">
          <a:xfrm>
            <a:off x="914400" y="4724400"/>
            <a:ext cx="5029200" cy="447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3600" tIns="48600" rIns="93600" bIns="48600"/>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spcBef>
                <a:spcPts val="450"/>
              </a:spcBef>
              <a:buClrTx/>
              <a:buFontTx/>
              <a:buNone/>
            </a:pPr>
            <a:r>
              <a:rPr lang="en-US" altLang="en-US" sz="1200">
                <a:solidFill>
                  <a:srgbClr val="000000"/>
                </a:solidFill>
                <a:latin typeface="Arial" charset="0"/>
              </a:rPr>
              <a:t>Faults:</a:t>
            </a:r>
          </a:p>
          <a:p>
            <a:pPr eaLnBrk="1" hangingPunct="1">
              <a:spcBef>
                <a:spcPts val="450"/>
              </a:spcBef>
              <a:buClrTx/>
              <a:buFontTx/>
              <a:buNone/>
            </a:pPr>
            <a:r>
              <a:rPr lang="en-US" altLang="en-US" sz="1200">
                <a:solidFill>
                  <a:srgbClr val="000000"/>
                </a:solidFill>
                <a:latin typeface="Arial" charset="0"/>
              </a:rPr>
              <a:t>	- bugs, errors, mistakes</a:t>
            </a:r>
          </a:p>
          <a:p>
            <a:pPr eaLnBrk="1" hangingPunct="1">
              <a:spcBef>
                <a:spcPts val="450"/>
              </a:spcBef>
              <a:buClrTx/>
              <a:buFontTx/>
              <a:buNone/>
            </a:pPr>
            <a:r>
              <a:rPr lang="en-US" altLang="en-US" sz="1200">
                <a:solidFill>
                  <a:srgbClr val="000000"/>
                </a:solidFill>
                <a:latin typeface="Arial" charset="0"/>
              </a:rPr>
              <a:t>	- doing things that design did not account for or expect</a:t>
            </a:r>
          </a:p>
        </p:txBody>
      </p:sp>
    </p:spTree>
    <p:extLst>
      <p:ext uri="{BB962C8B-B14F-4D97-AF65-F5344CB8AC3E}">
        <p14:creationId xmlns:p14="http://schemas.microsoft.com/office/powerpoint/2010/main" val="3725873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499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499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422428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601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601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4806284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04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704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6637711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806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806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3037771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9091"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2417933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011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011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60977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113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113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4140599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6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216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4269005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318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318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038759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4210"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4211"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729165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523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523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0673144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625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625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530605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A80FF4D-FABD-43A3-8DD3-67C80C20B402}" type="datetime1">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E2E7818A-6734-47AF-849F-5B64EAF58748}" type="slidenum">
              <a:rPr lang="en-US" smtClean="0"/>
              <a:pPr>
                <a:defRPr/>
              </a:pPr>
              <a:t>‹#›</a:t>
            </a:fld>
            <a:endParaRPr lang="en-US"/>
          </a:p>
        </p:txBody>
      </p:sp>
    </p:spTree>
    <p:extLst>
      <p:ext uri="{BB962C8B-B14F-4D97-AF65-F5344CB8AC3E}">
        <p14:creationId xmlns:p14="http://schemas.microsoft.com/office/powerpoint/2010/main" val="3315942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4F0371-6E63-453B-8746-279251EEC6FD}" type="datetime1">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9F23500C-4F45-46DE-B0FE-BE56D8A181CE}" type="slidenum">
              <a:rPr lang="en-US" smtClean="0"/>
              <a:pPr>
                <a:defRPr/>
              </a:pPr>
              <a:t>‹#›</a:t>
            </a:fld>
            <a:endParaRPr lang="en-US"/>
          </a:p>
        </p:txBody>
      </p:sp>
    </p:spTree>
    <p:extLst>
      <p:ext uri="{BB962C8B-B14F-4D97-AF65-F5344CB8AC3E}">
        <p14:creationId xmlns:p14="http://schemas.microsoft.com/office/powerpoint/2010/main" val="1878364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1E61B7-DBE3-4139-8E26-0D1D5AA5F177}" type="datetime1">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2ACCF107-CD63-4E7C-823D-1FFE514D5396}" type="slidenum">
              <a:rPr lang="en-US" smtClean="0"/>
              <a:pPr>
                <a:defRPr/>
              </a:pPr>
              <a:t>‹#›</a:t>
            </a:fld>
            <a:endParaRPr lang="en-US"/>
          </a:p>
        </p:txBody>
      </p:sp>
    </p:spTree>
    <p:extLst>
      <p:ext uri="{BB962C8B-B14F-4D97-AF65-F5344CB8AC3E}">
        <p14:creationId xmlns:p14="http://schemas.microsoft.com/office/powerpoint/2010/main" val="389667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7CDDDEF-5E92-45CA-85A8-100F89D28923}" type="datetime1">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76E9437-FF12-495C-980F-E425A13D302D}" type="slidenum">
              <a:rPr lang="en-US" smtClean="0"/>
              <a:pPr>
                <a:defRPr/>
              </a:pPr>
              <a:t>‹#›</a:t>
            </a:fld>
            <a:endParaRPr lang="en-US"/>
          </a:p>
        </p:txBody>
      </p:sp>
    </p:spTree>
    <p:extLst>
      <p:ext uri="{BB962C8B-B14F-4D97-AF65-F5344CB8AC3E}">
        <p14:creationId xmlns:p14="http://schemas.microsoft.com/office/powerpoint/2010/main" val="4258890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F43ABB-4712-4D8A-825B-E514FED1857B}" type="datetime1">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a:defRPr/>
            </a:pPr>
            <a:fld id="{ECF781D3-C6C1-4184-A42B-D29BEC122C9A}" type="slidenum">
              <a:rPr lang="en-US" smtClean="0"/>
              <a:pPr>
                <a:defRPr/>
              </a:pPr>
              <a:t>‹#›</a:t>
            </a:fld>
            <a:endParaRPr lang="en-US"/>
          </a:p>
        </p:txBody>
      </p:sp>
    </p:spTree>
    <p:extLst>
      <p:ext uri="{BB962C8B-B14F-4D97-AF65-F5344CB8AC3E}">
        <p14:creationId xmlns:p14="http://schemas.microsoft.com/office/powerpoint/2010/main" val="2552762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4D1AB2-2A57-48E2-BEF0-E4D0C7EABB83}" type="datetime1">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F1D4F8F5-CAA5-4E88-8AFD-9E483DF2C47E}" type="slidenum">
              <a:rPr lang="en-US" smtClean="0"/>
              <a:pPr>
                <a:defRPr/>
              </a:pPr>
              <a:t>‹#›</a:t>
            </a:fld>
            <a:endParaRPr lang="en-US"/>
          </a:p>
        </p:txBody>
      </p:sp>
    </p:spTree>
    <p:extLst>
      <p:ext uri="{BB962C8B-B14F-4D97-AF65-F5344CB8AC3E}">
        <p14:creationId xmlns:p14="http://schemas.microsoft.com/office/powerpoint/2010/main" val="701021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CCC171-2C10-45F7-82DF-9AD52924192C}" type="datetime1">
              <a:rPr lang="en-GB" smtClean="0"/>
              <a:t>02/10/2017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5550F07-459D-4ABF-9D72-2E7B5441FD5D}" type="slidenum">
              <a:rPr lang="en-US" smtClean="0"/>
              <a:pPr>
                <a:defRPr/>
              </a:pPr>
              <a:t>‹#›</a:t>
            </a:fld>
            <a:endParaRPr lang="en-US"/>
          </a:p>
        </p:txBody>
      </p:sp>
    </p:spTree>
    <p:extLst>
      <p:ext uri="{BB962C8B-B14F-4D97-AF65-F5344CB8AC3E}">
        <p14:creationId xmlns:p14="http://schemas.microsoft.com/office/powerpoint/2010/main" val="605056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D7D9C6-38B1-471A-9346-3F94DFFFDD16}" type="datetime1">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1BDCA9CB-88E6-4E84-9C69-3E773033D86D}" type="slidenum">
              <a:rPr lang="en-US" smtClean="0"/>
              <a:pPr>
                <a:defRPr/>
              </a:pPr>
              <a:t>‹#›</a:t>
            </a:fld>
            <a:endParaRPr lang="en-US"/>
          </a:p>
        </p:txBody>
      </p:sp>
    </p:spTree>
    <p:extLst>
      <p:ext uri="{BB962C8B-B14F-4D97-AF65-F5344CB8AC3E}">
        <p14:creationId xmlns:p14="http://schemas.microsoft.com/office/powerpoint/2010/main" val="1964226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58EFF9-93EF-4F83-845E-827F75419DE9}" type="datetime1">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BF180C0-0231-4C67-88F1-206A1AE4A9A2}" type="slidenum">
              <a:rPr lang="en-US" smtClean="0"/>
              <a:pPr>
                <a:defRPr/>
              </a:pPr>
              <a:t>‹#›</a:t>
            </a:fld>
            <a:endParaRPr lang="en-US"/>
          </a:p>
        </p:txBody>
      </p:sp>
    </p:spTree>
    <p:extLst>
      <p:ext uri="{BB962C8B-B14F-4D97-AF65-F5344CB8AC3E}">
        <p14:creationId xmlns:p14="http://schemas.microsoft.com/office/powerpoint/2010/main" val="1869698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222740-5D65-4F0F-B928-CA86C05878ED}" type="datetime1">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3DEB5992-EEF4-4B62-A6C7-6585ABD71872}" type="slidenum">
              <a:rPr lang="en-US" smtClean="0"/>
              <a:pPr>
                <a:defRPr/>
              </a:pPr>
              <a:t>‹#›</a:t>
            </a:fld>
            <a:endParaRPr lang="en-US"/>
          </a:p>
        </p:txBody>
      </p:sp>
    </p:spTree>
    <p:extLst>
      <p:ext uri="{BB962C8B-B14F-4D97-AF65-F5344CB8AC3E}">
        <p14:creationId xmlns:p14="http://schemas.microsoft.com/office/powerpoint/2010/main" val="2744189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414CA0-B6A3-4C2D-B467-906A330896F9}" type="datetime1">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B3A5FDFF-F2DB-4C5E-9982-AD5B72B06D9C}" type="slidenum">
              <a:rPr lang="en-US" smtClean="0"/>
              <a:pPr>
                <a:defRPr/>
              </a:pPr>
              <a:t>‹#›</a:t>
            </a:fld>
            <a:endParaRPr lang="en-US"/>
          </a:p>
        </p:txBody>
      </p:sp>
    </p:spTree>
    <p:extLst>
      <p:ext uri="{BB962C8B-B14F-4D97-AF65-F5344CB8AC3E}">
        <p14:creationId xmlns:p14="http://schemas.microsoft.com/office/powerpoint/2010/main" val="1545602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B"/>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124A49-DEAC-43D7-A965-A6E0CCD6B481}" type="datetime1">
              <a:rPr lang="en-GB" smtClean="0"/>
              <a:t>02/10/2017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40C56BB-833A-4A35-B29D-638797901867}" type="slidenum">
              <a:rPr lang="en-US" smtClean="0"/>
              <a:pPr>
                <a:defRPr/>
              </a:pPr>
              <a:t>‹#›</a:t>
            </a:fld>
            <a:endParaRPr lang="en-US"/>
          </a:p>
        </p:txBody>
      </p:sp>
    </p:spTree>
    <p:extLst>
      <p:ext uri="{BB962C8B-B14F-4D97-AF65-F5344CB8AC3E}">
        <p14:creationId xmlns:p14="http://schemas.microsoft.com/office/powerpoint/2010/main" val="3660036620"/>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Computer_storage" TargetMode="External"/><Relationship Id="rId2" Type="http://schemas.openxmlformats.org/officeDocument/2006/relationships/hyperlink" Target="https://en.wikipedia.org/wiki/Computer_architecture" TargetMode="Externa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en.wikipedia.org/wiki/Instruction_(computing)"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1.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4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5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jpeg"/><Relationship Id="rId1" Type="http://schemas.openxmlformats.org/officeDocument/2006/relationships/slideLayout" Target="../slideLayouts/slideLayout2.xml"/><Relationship Id="rId4" Type="http://schemas.openxmlformats.org/officeDocument/2006/relationships/image" Target="../media/image61.jpeg"/></Relationships>
</file>

<file path=ppt/slides/_rels/slide5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2.xml"/><Relationship Id="rId4" Type="http://schemas.openxmlformats.org/officeDocument/2006/relationships/image" Target="../media/image67.jp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0.jpeg"/></Relationships>
</file>

<file path=ppt/slides/_rels/slide71.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4.png"/><Relationship Id="rId4" Type="http://schemas.openxmlformats.org/officeDocument/2006/relationships/image" Target="../media/image73.jpeg"/></Relationships>
</file>

<file path=ppt/slides/_rels/slide74.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2.xml"/><Relationship Id="rId4" Type="http://schemas.openxmlformats.org/officeDocument/2006/relationships/image" Target="../media/image80.jpeg"/></Relationships>
</file>

<file path=ppt/slides/_rels/slide78.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gif"/><Relationship Id="rId1" Type="http://schemas.openxmlformats.org/officeDocument/2006/relationships/slideLayout" Target="../slideLayouts/slideLayout2.xml"/><Relationship Id="rId4" Type="http://schemas.openxmlformats.org/officeDocument/2006/relationships/image" Target="../media/image94.jpe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2.xml"/><Relationship Id="rId4" Type="http://schemas.openxmlformats.org/officeDocument/2006/relationships/image" Target="../media/image97.jpeg"/></Relationships>
</file>

<file path=ppt/slides/_rels/slide90.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gif"/><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jpeg"/><Relationship Id="rId1" Type="http://schemas.openxmlformats.org/officeDocument/2006/relationships/slideLayout" Target="../slideLayouts/slideLayout2.xml"/><Relationship Id="rId4" Type="http://schemas.openxmlformats.org/officeDocument/2006/relationships/image" Target="../media/image107.jpeg"/></Relationships>
</file>

<file path=ppt/slides/_rels/slide98.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113.jp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8" Type="http://schemas.openxmlformats.org/officeDocument/2006/relationships/image" Target="../media/image118.png"/><Relationship Id="rId3" Type="http://schemas.openxmlformats.org/officeDocument/2006/relationships/slideLayout" Target="../slideLayouts/slideLayout2.xml"/><Relationship Id="rId7" Type="http://schemas.openxmlformats.org/officeDocument/2006/relationships/image" Target="../media/image117.jpe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114.jpeg"/></Relationships>
</file>

<file path=ppt/slides/_rels/slide104.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119.jpeg"/><Relationship Id="rId1" Type="http://schemas.openxmlformats.org/officeDocument/2006/relationships/slideLayout" Target="../slideLayouts/slideLayout2.xml"/><Relationship Id="rId4" Type="http://schemas.openxmlformats.org/officeDocument/2006/relationships/image" Target="../media/image121.jpe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g"/><Relationship Id="rId1" Type="http://schemas.openxmlformats.org/officeDocument/2006/relationships/slideLayout" Target="../slideLayouts/slideLayout2.xml"/><Relationship Id="rId4" Type="http://schemas.openxmlformats.org/officeDocument/2006/relationships/image" Target="../media/image124.jpeg"/></Relationships>
</file>

<file path=ppt/slides/_rels/slide108.xml.rels><?xml version="1.0" encoding="UTF-8" standalone="yes"?>
<Relationships xmlns="http://schemas.openxmlformats.org/package/2006/relationships"><Relationship Id="rId2" Type="http://schemas.openxmlformats.org/officeDocument/2006/relationships/image" Target="../media/image125.emf"/><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128.jp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132.jpg"/><Relationship Id="rId2" Type="http://schemas.openxmlformats.org/officeDocument/2006/relationships/image" Target="../media/image131.jpeg"/><Relationship Id="rId1" Type="http://schemas.openxmlformats.org/officeDocument/2006/relationships/slideLayout" Target="../slideLayouts/slideLayout2.xml"/><Relationship Id="rId4" Type="http://schemas.openxmlformats.org/officeDocument/2006/relationships/image" Target="../media/image133.jpeg"/></Relationships>
</file>

<file path=ppt/slides/_rels/slide115.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37.gif"/><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37.gif"/><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139.jpg"/><Relationship Id="rId2" Type="http://schemas.openxmlformats.org/officeDocument/2006/relationships/image" Target="../media/image138.jpeg"/><Relationship Id="rId1" Type="http://schemas.openxmlformats.org/officeDocument/2006/relationships/slideLayout" Target="../slideLayouts/slideLayout2.xml"/><Relationship Id="rId4" Type="http://schemas.openxmlformats.org/officeDocument/2006/relationships/image" Target="../media/image140.jpg"/></Relationships>
</file>

<file path=ppt/slides/_rels/slide123.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44.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45.gif"/><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149.emf"/><Relationship Id="rId2" Type="http://schemas.openxmlformats.org/officeDocument/2006/relationships/image" Target="../media/image148.emf"/><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51.emf"/><Relationship Id="rId2" Type="http://schemas.openxmlformats.org/officeDocument/2006/relationships/image" Target="../media/image150.emf"/><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153.emf"/><Relationship Id="rId2" Type="http://schemas.openxmlformats.org/officeDocument/2006/relationships/image" Target="../media/image152.emf"/><Relationship Id="rId1" Type="http://schemas.openxmlformats.org/officeDocument/2006/relationships/slideLayout" Target="../slideLayouts/slideLayout2.xml"/><Relationship Id="rId4" Type="http://schemas.openxmlformats.org/officeDocument/2006/relationships/image" Target="../media/image154.emf"/></Relationships>
</file>

<file path=ppt/slides/_rels/slide140.xml.rels><?xml version="1.0" encoding="UTF-8" standalone="yes"?>
<Relationships xmlns="http://schemas.openxmlformats.org/package/2006/relationships"><Relationship Id="rId3" Type="http://schemas.openxmlformats.org/officeDocument/2006/relationships/image" Target="../media/image156.GIF"/><Relationship Id="rId2" Type="http://schemas.openxmlformats.org/officeDocument/2006/relationships/image" Target="../media/image155.jpe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157.emf"/><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158.emf"/><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image" Target="../media/image159.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63.png"/><Relationship Id="rId4" Type="http://schemas.openxmlformats.org/officeDocument/2006/relationships/image" Target="../media/image162.png"/></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5.png"/></Relationships>
</file>

<file path=ppt/slides/_rels/slide152.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69.png"/><Relationship Id="rId4" Type="http://schemas.openxmlformats.org/officeDocument/2006/relationships/image" Target="../media/image168.png"/></Relationships>
</file>

<file path=ppt/slides/_rels/slide154.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71.png"/></Relationships>
</file>

<file path=ppt/slides/_rels/slide155.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174.jpeg"/><Relationship Id="rId4" Type="http://schemas.openxmlformats.org/officeDocument/2006/relationships/image" Target="../media/image173.png"/></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3" Type="http://schemas.openxmlformats.org/officeDocument/2006/relationships/hyperlink" Target="http://www.youtube.com/watch?v=gudjzy3E91Q"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3" Type="http://schemas.openxmlformats.org/officeDocument/2006/relationships/hyperlink" Target="http://www.wired.com/science/discoveries/news/2008/05/dayintech_0508" TargetMode="External"/><Relationship Id="rId2" Type="http://schemas.openxmlformats.org/officeDocument/2006/relationships/image" Target="../media/image175.png"/><Relationship Id="rId1" Type="http://schemas.openxmlformats.org/officeDocument/2006/relationships/slideLayout" Target="../slideLayouts/slideLayout7.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2" Type="http://schemas.openxmlformats.org/officeDocument/2006/relationships/image" Target="../media/image176.gif"/><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
          <p:cNvSpPr txBox="1">
            <a:spLocks noChangeArrowheads="1"/>
          </p:cNvSpPr>
          <p:nvPr/>
        </p:nvSpPr>
        <p:spPr bwMode="auto">
          <a:xfrm>
            <a:off x="685800" y="22860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Computational Thinking</a:t>
            </a:r>
          </a:p>
        </p:txBody>
      </p:sp>
      <p:sp>
        <p:nvSpPr>
          <p:cNvPr id="3075" name="Text Box 2"/>
          <p:cNvSpPr txBox="1">
            <a:spLocks noChangeArrowheads="1"/>
          </p:cNvSpPr>
          <p:nvPr/>
        </p:nvSpPr>
        <p:spPr bwMode="auto">
          <a:xfrm>
            <a:off x="1371600" y="3501008"/>
            <a:ext cx="640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spcBef>
                <a:spcPts val="800"/>
              </a:spcBef>
              <a:buClrTx/>
              <a:buFontTx/>
              <a:buNone/>
            </a:pPr>
            <a:r>
              <a:rPr lang="en-GB" altLang="en-US" dirty="0" smtClean="0">
                <a:solidFill>
                  <a:srgbClr val="000000"/>
                </a:solidFill>
              </a:rPr>
              <a:t>Dr Tim Bashford</a:t>
            </a:r>
          </a:p>
          <a:p>
            <a:pPr algn="ctr" eaLnBrk="1" hangingPunct="1">
              <a:spcBef>
                <a:spcPts val="800"/>
              </a:spcBef>
              <a:buClrTx/>
              <a:buFontTx/>
              <a:buNone/>
            </a:pPr>
            <a:r>
              <a:rPr lang="en-GB" altLang="en-US" dirty="0" smtClean="0">
                <a:solidFill>
                  <a:srgbClr val="000000"/>
                </a:solidFill>
              </a:rPr>
              <a:t>Gaynor Thomas</a:t>
            </a:r>
          </a:p>
          <a:p>
            <a:pPr algn="ctr" eaLnBrk="1" hangingPunct="1">
              <a:spcBef>
                <a:spcPts val="800"/>
              </a:spcBef>
              <a:buClrTx/>
              <a:buFontTx/>
              <a:buNone/>
            </a:pPr>
            <a:r>
              <a:rPr lang="en-GB" altLang="en-US" dirty="0" smtClean="0">
                <a:solidFill>
                  <a:srgbClr val="000000"/>
                </a:solidFill>
              </a:rPr>
              <a:t>Michael Dacey</a:t>
            </a:r>
            <a:endParaRPr lang="en-GB" altLang="en-US" dirty="0">
              <a:solidFill>
                <a:srgbClr val="000000"/>
              </a:solidFill>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1"/>
          <p:cNvSpPr txBox="1">
            <a:spLocks noChangeArrowheads="1"/>
          </p:cNvSpPr>
          <p:nvPr/>
        </p:nvSpPr>
        <p:spPr bwMode="auto">
          <a:xfrm>
            <a:off x="685800" y="228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Introduction</a:t>
            </a:r>
          </a:p>
        </p:txBody>
      </p:sp>
      <p:sp>
        <p:nvSpPr>
          <p:cNvPr id="5122" name="Text Box 2"/>
          <p:cNvSpPr txBox="1">
            <a:spLocks noChangeArrowheads="1"/>
          </p:cNvSpPr>
          <p:nvPr/>
        </p:nvSpPr>
        <p:spPr bwMode="auto">
          <a:xfrm>
            <a:off x="685800" y="16002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This first lecture introduces several topics the aim of which is to put the rest of the module into context</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smtClean="0">
                <a:solidFill>
                  <a:srgbClr val="000000"/>
                </a:solidFill>
              </a:rPr>
              <a:t>History</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smtClean="0">
                <a:solidFill>
                  <a:srgbClr val="000000"/>
                </a:solidFill>
              </a:rPr>
              <a:t>Algorithms</a:t>
            </a:r>
            <a:endParaRPr lang="en-GB" sz="2000" dirty="0">
              <a:solidFill>
                <a:srgbClr val="000000"/>
              </a:solidFill>
            </a:endParaRP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Programming</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Software Engineering</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2</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p:cNvSpPr>
            <a:spLocks noGrp="1" noChangeArrowheads="1"/>
          </p:cNvSpPr>
          <p:nvPr>
            <p:ph type="title"/>
          </p:nvPr>
        </p:nvSpPr>
        <p:spPr/>
        <p:txBody>
          <a:bodyPr>
            <a:normAutofit fontScale="90000"/>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smtClean="0"/>
              <a:t>The Difference Engine (1832)</a:t>
            </a:r>
            <a:br>
              <a:rPr lang="en-US" altLang="en-US" sz="4400" dirty="0" smtClean="0"/>
            </a:br>
            <a:r>
              <a:rPr lang="en-US" altLang="en-US" sz="4400" dirty="0" smtClean="0"/>
              <a:t>(Charles Babbage)</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z="1600" smtClean="0">
                <a:latin typeface="+mn-lt"/>
              </a:rPr>
              <a:pPr>
                <a:defRPr/>
              </a:pPr>
              <a:t>3</a:t>
            </a:fld>
            <a:endParaRPr lang="en-US" sz="1600" dirty="0">
              <a:latin typeface="+mn-lt"/>
            </a:endParaRP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68313" y="1557338"/>
            <a:ext cx="390525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4340" name="AutoShape 3"/>
          <p:cNvSpPr>
            <a:spLocks noChangeArrowheads="1"/>
          </p:cNvSpPr>
          <p:nvPr/>
        </p:nvSpPr>
        <p:spPr bwMode="auto">
          <a:xfrm>
            <a:off x="4859338" y="1700213"/>
            <a:ext cx="3816350" cy="4799860"/>
          </a:xfrm>
          <a:custGeom>
            <a:avLst/>
            <a:gdLst>
              <a:gd name="T0" fmla="*/ 3816350 w 3816350"/>
              <a:gd name="T1" fmla="*/ 868363 h 1736725"/>
              <a:gd name="T2" fmla="*/ 1908175 w 3816350"/>
              <a:gd name="T3" fmla="*/ 1736725 h 1736725"/>
              <a:gd name="T4" fmla="*/ 0 w 3816350"/>
              <a:gd name="T5" fmla="*/ 868363 h 1736725"/>
              <a:gd name="T6" fmla="*/ 1908175 w 3816350"/>
              <a:gd name="T7" fmla="*/ 0 h 1736725"/>
              <a:gd name="T8" fmla="*/ 0 60000 65536"/>
              <a:gd name="T9" fmla="*/ 5898240 60000 65536"/>
              <a:gd name="T10" fmla="*/ 11796480 60000 65536"/>
              <a:gd name="T11" fmla="*/ 17694720 60000 65536"/>
              <a:gd name="T12" fmla="*/ 0 w 3816350"/>
              <a:gd name="T13" fmla="*/ 0 h 1736725"/>
              <a:gd name="T14" fmla="*/ 3816350 w 3816350"/>
              <a:gd name="T15" fmla="*/ 1736725 h 1736725"/>
            </a:gdLst>
            <a:ahLst/>
            <a:cxnLst>
              <a:cxn ang="T8">
                <a:pos x="T0" y="T1"/>
              </a:cxn>
              <a:cxn ang="T9">
                <a:pos x="T2" y="T3"/>
              </a:cxn>
              <a:cxn ang="T10">
                <a:pos x="T4" y="T5"/>
              </a:cxn>
              <a:cxn ang="T11">
                <a:pos x="T6" y="T7"/>
              </a:cxn>
            </a:cxnLst>
            <a:rect l="T12" t="T13" r="T14" b="T15"/>
            <a:pathLst>
              <a:path w="3816350" h="1736725">
                <a:moveTo>
                  <a:pt x="0" y="0"/>
                </a:moveTo>
                <a:lnTo>
                  <a:pt x="10601" y="0"/>
                </a:lnTo>
                <a:lnTo>
                  <a:pt x="10601" y="4824"/>
                </a:lnTo>
                <a:lnTo>
                  <a:pt x="0" y="482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b="1" dirty="0">
                <a:solidFill>
                  <a:srgbClr val="000000"/>
                </a:solidFill>
                <a:latin typeface="Calibri" charset="0"/>
              </a:rPr>
              <a:t>Mechanical Computing</a:t>
            </a:r>
          </a:p>
          <a:p>
            <a:pPr eaLnBrk="1" hangingPunct="1"/>
            <a:r>
              <a:rPr lang="en-GB" altLang="en-US" sz="1800" dirty="0">
                <a:solidFill>
                  <a:srgbClr val="000000"/>
                </a:solidFill>
                <a:latin typeface="Calibri" charset="0"/>
              </a:rPr>
              <a:t>This machine would be able to compute tables of numbers, such as logarithm tables. </a:t>
            </a:r>
            <a:r>
              <a:rPr lang="en-GB" altLang="en-US" sz="1800" dirty="0" smtClean="0">
                <a:solidFill>
                  <a:srgbClr val="000000"/>
                </a:solidFill>
                <a:latin typeface="Calibri" charset="0"/>
              </a:rPr>
              <a:t>Babbage obtained </a:t>
            </a:r>
            <a:r>
              <a:rPr lang="en-GB" altLang="en-US" sz="1800" dirty="0">
                <a:solidFill>
                  <a:srgbClr val="000000"/>
                </a:solidFill>
                <a:latin typeface="Calibri" charset="0"/>
              </a:rPr>
              <a:t>government funding for this project due to the importance of numeric tables in ocean navigation. </a:t>
            </a:r>
            <a:endParaRPr lang="en-GB" altLang="en-US" sz="1800" dirty="0" smtClean="0">
              <a:solidFill>
                <a:srgbClr val="000000"/>
              </a:solidFill>
              <a:latin typeface="Calibri" charset="0"/>
            </a:endParaRPr>
          </a:p>
          <a:p>
            <a:pPr eaLnBrk="1" hangingPunct="1"/>
            <a:r>
              <a:rPr lang="en-GB" altLang="en-US" sz="1800" dirty="0" smtClean="0">
                <a:solidFill>
                  <a:srgbClr val="000000"/>
                </a:solidFill>
                <a:latin typeface="Calibri" charset="0"/>
              </a:rPr>
              <a:t>The British </a:t>
            </a:r>
            <a:r>
              <a:rPr lang="en-GB" altLang="en-US" sz="1800" dirty="0">
                <a:solidFill>
                  <a:srgbClr val="000000"/>
                </a:solidFill>
                <a:latin typeface="Calibri" charset="0"/>
              </a:rPr>
              <a:t>government was publishing a seven volume set of </a:t>
            </a:r>
            <a:r>
              <a:rPr lang="en-GB" altLang="en-US" sz="1800" b="1" dirty="0">
                <a:solidFill>
                  <a:srgbClr val="000000"/>
                </a:solidFill>
                <a:latin typeface="Calibri" charset="0"/>
              </a:rPr>
              <a:t>navigation tables</a:t>
            </a:r>
            <a:r>
              <a:rPr lang="en-GB" altLang="en-US" sz="1800" dirty="0">
                <a:solidFill>
                  <a:srgbClr val="000000"/>
                </a:solidFill>
                <a:latin typeface="Calibri" charset="0"/>
              </a:rPr>
              <a:t> which came with a companion volume of corrections which showed that the set had over 1000 numerical errors. It was hoped that Babbage's machine could eliminate errors in these types of tables.</a:t>
            </a:r>
            <a:endParaRPr lang="en-GB" altLang="en-US" sz="1800" dirty="0" smtClean="0">
              <a:solidFill>
                <a:srgbClr val="000000"/>
              </a:solidFill>
              <a:latin typeface="Calibri" charset="0"/>
            </a:endParaRPr>
          </a:p>
          <a:p>
            <a:pPr eaLnBrk="1" hangingPunct="1"/>
            <a:endParaRPr lang="en-GB" altLang="en-US" sz="1800" dirty="0">
              <a:solidFill>
                <a:srgbClr val="000000"/>
              </a:solidFill>
              <a:latin typeface="Calibri" charset="0"/>
            </a:endParaRPr>
          </a:p>
          <a:p>
            <a:pPr eaLnBrk="1" hangingPunct="1"/>
            <a:r>
              <a:rPr lang="en-GB" altLang="en-US" sz="1800" dirty="0">
                <a:solidFill>
                  <a:srgbClr val="000000"/>
                </a:solidFill>
                <a:latin typeface="Calibri" charset="0"/>
              </a:rPr>
              <a:t>Never completed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4000" dirty="0" smtClean="0"/>
              <a:t>Analytic Engine</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a:t>
            </a:fld>
            <a:endParaRPr lang="en-US"/>
          </a:p>
        </p:txBody>
      </p:sp>
      <p:sp>
        <p:nvSpPr>
          <p:cNvPr id="5" name="TextBox 4"/>
          <p:cNvSpPr txBox="1"/>
          <p:nvPr/>
        </p:nvSpPr>
        <p:spPr>
          <a:xfrm>
            <a:off x="827584" y="895020"/>
            <a:ext cx="7200800" cy="5262979"/>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Babbage introduced the idea that the problem statement and the numbers being processed could be stored on cards or paper tape.</a:t>
            </a:r>
          </a:p>
          <a:p>
            <a:pPr marL="342900" indent="-342900">
              <a:buFont typeface="Arial" panose="020B0604020202020204" pitchFamily="34" charset="0"/>
              <a:buChar char="•"/>
            </a:pPr>
            <a:r>
              <a:rPr lang="en-GB" dirty="0" smtClean="0">
                <a:solidFill>
                  <a:schemeClr val="tx1"/>
                </a:solidFill>
              </a:rPr>
              <a:t>The </a:t>
            </a:r>
            <a:r>
              <a:rPr lang="en-GB" dirty="0">
                <a:solidFill>
                  <a:schemeClr val="tx1"/>
                </a:solidFill>
              </a:rPr>
              <a:t>Analytic Engine also had a key function that distinguishes computers from calculators: the conditional statement. A conditional statement allows a program to achieve different results each time it is </a:t>
            </a:r>
            <a:r>
              <a:rPr lang="en-GB" dirty="0" smtClean="0">
                <a:solidFill>
                  <a:schemeClr val="tx1"/>
                </a:solidFill>
              </a:rPr>
              <a:t>run.</a:t>
            </a:r>
          </a:p>
          <a:p>
            <a:pPr marL="342900" indent="-342900">
              <a:buFont typeface="Arial" panose="020B0604020202020204" pitchFamily="34" charset="0"/>
              <a:buChar char="•"/>
            </a:pPr>
            <a:r>
              <a:rPr lang="en-GB" b="1" dirty="0" smtClean="0">
                <a:solidFill>
                  <a:schemeClr val="tx1"/>
                </a:solidFill>
              </a:rPr>
              <a:t>Ada Byron </a:t>
            </a:r>
            <a:r>
              <a:rPr lang="en-GB" dirty="0">
                <a:solidFill>
                  <a:schemeClr val="tx1"/>
                </a:solidFill>
              </a:rPr>
              <a:t>learned enough about the design of the Analytic Engine to begin fashioning programs for the still unbuilt </a:t>
            </a:r>
            <a:r>
              <a:rPr lang="en-GB" dirty="0" smtClean="0">
                <a:solidFill>
                  <a:schemeClr val="tx1"/>
                </a:solidFill>
              </a:rPr>
              <a:t>machine</a:t>
            </a:r>
          </a:p>
          <a:p>
            <a:pPr marL="342900" indent="-342900">
              <a:buFont typeface="Arial" panose="020B0604020202020204" pitchFamily="34" charset="0"/>
              <a:buChar char="•"/>
            </a:pPr>
            <a:r>
              <a:rPr lang="en-GB" b="1" dirty="0" smtClean="0">
                <a:solidFill>
                  <a:schemeClr val="tx1"/>
                </a:solidFill>
              </a:rPr>
              <a:t>Ada was the first computer programmer</a:t>
            </a:r>
          </a:p>
          <a:p>
            <a:pPr marL="342900" indent="-342900">
              <a:buFont typeface="Arial" panose="020B0604020202020204" pitchFamily="34" charset="0"/>
              <a:buChar char="•"/>
            </a:pPr>
            <a:r>
              <a:rPr lang="en-GB" dirty="0">
                <a:solidFill>
                  <a:schemeClr val="tx1"/>
                </a:solidFill>
              </a:rPr>
              <a:t>Ada invented the subroutine and was the first to recognize the importance of looping</a:t>
            </a:r>
            <a:endParaRPr lang="en-GB" dirty="0" smtClean="0">
              <a:solidFill>
                <a:schemeClr val="tx1"/>
              </a:solidFill>
            </a:endParaRPr>
          </a:p>
        </p:txBody>
      </p:sp>
    </p:spTree>
    <p:extLst>
      <p:ext uri="{BB962C8B-B14F-4D97-AF65-F5344CB8AC3E}">
        <p14:creationId xmlns:p14="http://schemas.microsoft.com/office/powerpoint/2010/main" val="6157409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smtClean="0"/>
              <a:t>Colossus (1943)</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5</a:t>
            </a:fld>
            <a:endParaRPr lang="en-US"/>
          </a:p>
        </p:txBody>
      </p:sp>
      <p:pic>
        <p:nvPicPr>
          <p:cNvPr id="16387"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52413" y="1628775"/>
            <a:ext cx="6408737" cy="4805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6388" name="AutoShape 3"/>
          <p:cNvSpPr>
            <a:spLocks noChangeArrowheads="1"/>
          </p:cNvSpPr>
          <p:nvPr/>
        </p:nvSpPr>
        <p:spPr bwMode="auto">
          <a:xfrm>
            <a:off x="252413" y="1196975"/>
            <a:ext cx="6408737" cy="365125"/>
          </a:xfrm>
          <a:custGeom>
            <a:avLst/>
            <a:gdLst>
              <a:gd name="T0" fmla="*/ 6408737 w 6408737"/>
              <a:gd name="T1" fmla="*/ 182563 h 365125"/>
              <a:gd name="T2" fmla="*/ 3204369 w 6408737"/>
              <a:gd name="T3" fmla="*/ 365125 h 365125"/>
              <a:gd name="T4" fmla="*/ 0 w 6408737"/>
              <a:gd name="T5" fmla="*/ 182563 h 365125"/>
              <a:gd name="T6" fmla="*/ 3204369 w 6408737"/>
              <a:gd name="T7" fmla="*/ 0 h 365125"/>
              <a:gd name="T8" fmla="*/ 0 60000 65536"/>
              <a:gd name="T9" fmla="*/ 5898240 60000 65536"/>
              <a:gd name="T10" fmla="*/ 11796480 60000 65536"/>
              <a:gd name="T11" fmla="*/ 17694720 60000 65536"/>
              <a:gd name="T12" fmla="*/ 0 w 6408737"/>
              <a:gd name="T13" fmla="*/ 0 h 365125"/>
              <a:gd name="T14" fmla="*/ 6408737 w 6408737"/>
              <a:gd name="T15" fmla="*/ 365125 h 365125"/>
            </a:gdLst>
            <a:ahLst/>
            <a:cxnLst>
              <a:cxn ang="T8">
                <a:pos x="T0" y="T1"/>
              </a:cxn>
              <a:cxn ang="T9">
                <a:pos x="T2" y="T3"/>
              </a:cxn>
              <a:cxn ang="T10">
                <a:pos x="T4" y="T5"/>
              </a:cxn>
              <a:cxn ang="T11">
                <a:pos x="T6" y="T7"/>
              </a:cxn>
            </a:cxnLst>
            <a:rect l="T12" t="T13" r="T14" b="T15"/>
            <a:pathLst>
              <a:path w="6408737" h="365125">
                <a:moveTo>
                  <a:pt x="0" y="0"/>
                </a:moveTo>
                <a:lnTo>
                  <a:pt x="17802" y="0"/>
                </a:lnTo>
                <a:lnTo>
                  <a:pt x="17802"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The first working digital electronic programmable computer</a:t>
            </a:r>
          </a:p>
        </p:txBody>
      </p:sp>
      <p:pic>
        <p:nvPicPr>
          <p:cNvPr id="16389" name="Picture 4"/>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843713" y="2579688"/>
            <a:ext cx="2225675" cy="203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6390" name="AutoShape 5"/>
          <p:cNvSpPr>
            <a:spLocks noChangeArrowheads="1"/>
          </p:cNvSpPr>
          <p:nvPr/>
        </p:nvSpPr>
        <p:spPr bwMode="auto">
          <a:xfrm>
            <a:off x="6843713" y="4616450"/>
            <a:ext cx="2225675" cy="1462088"/>
          </a:xfrm>
          <a:custGeom>
            <a:avLst/>
            <a:gdLst>
              <a:gd name="T0" fmla="*/ 2225675 w 2225675"/>
              <a:gd name="T1" fmla="*/ 731044 h 1462088"/>
              <a:gd name="T2" fmla="*/ 1112844 w 2225675"/>
              <a:gd name="T3" fmla="*/ 1462088 h 1462088"/>
              <a:gd name="T4" fmla="*/ 0 w 2225675"/>
              <a:gd name="T5" fmla="*/ 731044 h 1462088"/>
              <a:gd name="T6" fmla="*/ 1112844 w 2225675"/>
              <a:gd name="T7" fmla="*/ 0 h 1462088"/>
              <a:gd name="T8" fmla="*/ 0 60000 65536"/>
              <a:gd name="T9" fmla="*/ 5898240 60000 65536"/>
              <a:gd name="T10" fmla="*/ 11796480 60000 65536"/>
              <a:gd name="T11" fmla="*/ 17694720 60000 65536"/>
              <a:gd name="T12" fmla="*/ 0 w 2225675"/>
              <a:gd name="T13" fmla="*/ 0 h 1462088"/>
              <a:gd name="T14" fmla="*/ 2225675 w 2225675"/>
              <a:gd name="T15" fmla="*/ 1462088 h 1462088"/>
            </a:gdLst>
            <a:ahLst/>
            <a:cxnLst>
              <a:cxn ang="T8">
                <a:pos x="T0" y="T1"/>
              </a:cxn>
              <a:cxn ang="T9">
                <a:pos x="T2" y="T3"/>
              </a:cxn>
              <a:cxn ang="T10">
                <a:pos x="T4" y="T5"/>
              </a:cxn>
              <a:cxn ang="T11">
                <a:pos x="T6" y="T7"/>
              </a:cxn>
            </a:cxnLst>
            <a:rect l="T12" t="T13" r="T14" b="T15"/>
            <a:pathLst>
              <a:path w="2225675" h="1462088">
                <a:moveTo>
                  <a:pt x="0" y="0"/>
                </a:moveTo>
                <a:lnTo>
                  <a:pt x="6182" y="0"/>
                </a:lnTo>
                <a:lnTo>
                  <a:pt x="6182" y="4062"/>
                </a:lnTo>
                <a:lnTo>
                  <a:pt x="0" y="4062"/>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German Lorenz Machine -- used by the German high command including Hitler</a:t>
            </a:r>
          </a:p>
        </p:txBody>
      </p:sp>
      <p:sp>
        <p:nvSpPr>
          <p:cNvPr id="16391" name="AutoShape 6"/>
          <p:cNvSpPr>
            <a:spLocks noChangeArrowheads="1"/>
          </p:cNvSpPr>
          <p:nvPr/>
        </p:nvSpPr>
        <p:spPr bwMode="auto">
          <a:xfrm>
            <a:off x="6843713" y="1655763"/>
            <a:ext cx="2225675" cy="912812"/>
          </a:xfrm>
          <a:custGeom>
            <a:avLst/>
            <a:gdLst>
              <a:gd name="T0" fmla="*/ 2225675 w 2225675"/>
              <a:gd name="T1" fmla="*/ 456406 h 912812"/>
              <a:gd name="T2" fmla="*/ 1112844 w 2225675"/>
              <a:gd name="T3" fmla="*/ 912812 h 912812"/>
              <a:gd name="T4" fmla="*/ 0 w 2225675"/>
              <a:gd name="T5" fmla="*/ 456406 h 912812"/>
              <a:gd name="T6" fmla="*/ 1112844 w 2225675"/>
              <a:gd name="T7" fmla="*/ 0 h 912812"/>
              <a:gd name="T8" fmla="*/ 0 60000 65536"/>
              <a:gd name="T9" fmla="*/ 5898240 60000 65536"/>
              <a:gd name="T10" fmla="*/ 11796480 60000 65536"/>
              <a:gd name="T11" fmla="*/ 17694720 60000 65536"/>
              <a:gd name="T12" fmla="*/ 0 w 2225675"/>
              <a:gd name="T13" fmla="*/ 0 h 912812"/>
              <a:gd name="T14" fmla="*/ 2225675 w 2225675"/>
              <a:gd name="T15" fmla="*/ 912812 h 912812"/>
            </a:gdLst>
            <a:ahLst/>
            <a:cxnLst>
              <a:cxn ang="T8">
                <a:pos x="T0" y="T1"/>
              </a:cxn>
              <a:cxn ang="T9">
                <a:pos x="T2" y="T3"/>
              </a:cxn>
              <a:cxn ang="T10">
                <a:pos x="T4" y="T5"/>
              </a:cxn>
              <a:cxn ang="T11">
                <a:pos x="T6" y="T7"/>
              </a:cxn>
            </a:cxnLst>
            <a:rect l="T12" t="T13" r="T14" b="T15"/>
            <a:pathLst>
              <a:path w="2225675" h="912812">
                <a:moveTo>
                  <a:pt x="0" y="0"/>
                </a:moveTo>
                <a:lnTo>
                  <a:pt x="6182" y="0"/>
                </a:lnTo>
                <a:lnTo>
                  <a:pt x="6182"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Used to crack encrypted messages generated by the</a:t>
            </a:r>
          </a:p>
        </p:txBody>
      </p:sp>
      <p:pic>
        <p:nvPicPr>
          <p:cNvPr id="16392" name="Picture 7"/>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661150" y="188913"/>
            <a:ext cx="2355850"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a:t>
            </a:fld>
            <a:endParaRPr lang="en-US"/>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9512" y="275085"/>
            <a:ext cx="3960440" cy="2970330"/>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10252" y="654817"/>
            <a:ext cx="3885896" cy="5181195"/>
          </a:xfrm>
          <a:prstGeom prst="rect">
            <a:avLst/>
          </a:prstGeom>
        </p:spPr>
      </p:pic>
    </p:spTree>
    <p:extLst>
      <p:ext uri="{BB962C8B-B14F-4D97-AF65-F5344CB8AC3E}">
        <p14:creationId xmlns:p14="http://schemas.microsoft.com/office/powerpoint/2010/main" val="25407243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23529" y="274639"/>
            <a:ext cx="4301826" cy="3226370"/>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a:t>
            </a:fld>
            <a:endParaRPr lang="en-US"/>
          </a:p>
        </p:txBody>
      </p:sp>
      <p:pic>
        <p:nvPicPr>
          <p:cNvPr id="6" name="Content Placeholder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68144" y="44624"/>
            <a:ext cx="3157860" cy="4210480"/>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0470" y="3670517"/>
            <a:ext cx="4067944" cy="3050958"/>
          </a:xfrm>
          <a:prstGeom prst="rect">
            <a:avLst/>
          </a:prstGeom>
        </p:spPr>
      </p:pic>
      <p:pic>
        <p:nvPicPr>
          <p:cNvPr id="8" name="Picture 7"/>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785562" y="4365104"/>
            <a:ext cx="3323861" cy="2492896"/>
          </a:xfrm>
          <a:prstGeom prst="rect">
            <a:avLst/>
          </a:prstGeom>
        </p:spPr>
      </p:pic>
    </p:spTree>
    <p:extLst>
      <p:ext uri="{BB962C8B-B14F-4D97-AF65-F5344CB8AC3E}">
        <p14:creationId xmlns:p14="http://schemas.microsoft.com/office/powerpoint/2010/main" val="10853782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Computers in World War 2</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a:t>
            </a:fld>
            <a:endParaRPr lang="en-US"/>
          </a:p>
        </p:txBody>
      </p:sp>
      <p:sp>
        <p:nvSpPr>
          <p:cNvPr id="5" name="TextBox 4"/>
          <p:cNvSpPr txBox="1"/>
          <p:nvPr/>
        </p:nvSpPr>
        <p:spPr>
          <a:xfrm>
            <a:off x="899592" y="1484784"/>
            <a:ext cx="7200800" cy="4524315"/>
          </a:xfrm>
          <a:prstGeom prst="rect">
            <a:avLst/>
          </a:prstGeom>
          <a:noFill/>
        </p:spPr>
        <p:txBody>
          <a:bodyPr wrap="square" rtlCol="0">
            <a:spAutoFit/>
          </a:bodyPr>
          <a:lstStyle/>
          <a:p>
            <a:pPr eaLnBrk="1" hangingPunct="1"/>
            <a:r>
              <a:rPr lang="en-GB" altLang="en-US" dirty="0">
                <a:solidFill>
                  <a:srgbClr val="000000"/>
                </a:solidFill>
                <a:latin typeface="Calibri" charset="0"/>
              </a:rPr>
              <a:t>A gunner firing a Long-range gun often couldn't see his target over the hills, he relied on a booklet of firing tables to aim the artillery gun.</a:t>
            </a:r>
          </a:p>
          <a:p>
            <a:pPr eaLnBrk="1" hangingPunct="1"/>
            <a:r>
              <a:rPr lang="en-GB" altLang="en-US" dirty="0">
                <a:solidFill>
                  <a:srgbClr val="000000"/>
                </a:solidFill>
                <a:latin typeface="Calibri" charset="0"/>
              </a:rPr>
              <a:t>A typical gun required a firing table with five hundred different sets of conditions.</a:t>
            </a:r>
          </a:p>
          <a:p>
            <a:pPr eaLnBrk="1" hangingPunct="1"/>
            <a:r>
              <a:rPr lang="en-GB" altLang="en-US" dirty="0">
                <a:solidFill>
                  <a:srgbClr val="000000"/>
                </a:solidFill>
                <a:latin typeface="Calibri" charset="0"/>
              </a:rPr>
              <a:t>The USA Army used a staff of 176 people (so called </a:t>
            </a:r>
            <a:r>
              <a:rPr lang="en-GB" altLang="en-US" b="1" i="1" dirty="0">
                <a:solidFill>
                  <a:srgbClr val="000000"/>
                </a:solidFill>
                <a:latin typeface="Calibri" charset="0"/>
              </a:rPr>
              <a:t>computers</a:t>
            </a:r>
            <a:r>
              <a:rPr lang="en-GB" altLang="en-US" dirty="0">
                <a:solidFill>
                  <a:srgbClr val="000000"/>
                </a:solidFill>
                <a:latin typeface="Calibri" charset="0"/>
              </a:rPr>
              <a:t>) to do the calculations using desk calculators with push buttons and a large handle to pull to complete each arithmetic operation.</a:t>
            </a:r>
          </a:p>
          <a:p>
            <a:pPr eaLnBrk="1" hangingPunct="1"/>
            <a:r>
              <a:rPr lang="en-GB" altLang="en-US" dirty="0">
                <a:solidFill>
                  <a:srgbClr val="000000"/>
                </a:solidFill>
                <a:latin typeface="Calibri" charset="0"/>
              </a:rPr>
              <a:t>Unfortunately, the couldn’t keep up with demand… guns were being delivered to Europe and Africa that were essentially useless, because they could not be aimed</a:t>
            </a:r>
            <a:endParaRPr lang="en-GB" dirty="0">
              <a:solidFill>
                <a:schemeClr val="tx1"/>
              </a:solidFill>
            </a:endParaRPr>
          </a:p>
        </p:txBody>
      </p:sp>
    </p:spTree>
    <p:extLst>
      <p:ext uri="{BB962C8B-B14F-4D97-AF65-F5344CB8AC3E}">
        <p14:creationId xmlns:p14="http://schemas.microsoft.com/office/powerpoint/2010/main" val="17363342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Harvard Mark 1 (or ASCC) (1944)</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a:t>
            </a:fld>
            <a:endParaRPr lang="en-US"/>
          </a:p>
        </p:txBody>
      </p:sp>
      <p:sp>
        <p:nvSpPr>
          <p:cNvPr id="5" name="AutoShape 3"/>
          <p:cNvSpPr>
            <a:spLocks noChangeArrowheads="1"/>
          </p:cNvSpPr>
          <p:nvPr/>
        </p:nvSpPr>
        <p:spPr bwMode="auto">
          <a:xfrm>
            <a:off x="5435600" y="1412875"/>
            <a:ext cx="3527425" cy="3691865"/>
          </a:xfrm>
          <a:custGeom>
            <a:avLst/>
            <a:gdLst>
              <a:gd name="T0" fmla="*/ 3527425 w 3527425"/>
              <a:gd name="T1" fmla="*/ 2513807 h 5027613"/>
              <a:gd name="T2" fmla="*/ 1763719 w 3527425"/>
              <a:gd name="T3" fmla="*/ 5027613 h 5027613"/>
              <a:gd name="T4" fmla="*/ 0 w 3527425"/>
              <a:gd name="T5" fmla="*/ 2513807 h 5027613"/>
              <a:gd name="T6" fmla="*/ 1763719 w 3527425"/>
              <a:gd name="T7" fmla="*/ 0 h 5027613"/>
              <a:gd name="T8" fmla="*/ 0 60000 65536"/>
              <a:gd name="T9" fmla="*/ 5898240 60000 65536"/>
              <a:gd name="T10" fmla="*/ 11796480 60000 65536"/>
              <a:gd name="T11" fmla="*/ 17694720 60000 65536"/>
              <a:gd name="T12" fmla="*/ 0 w 3527425"/>
              <a:gd name="T13" fmla="*/ 0 h 5027613"/>
              <a:gd name="T14" fmla="*/ 3527425 w 3527425"/>
              <a:gd name="T15" fmla="*/ 5027613 h 5027613"/>
            </a:gdLst>
            <a:ahLst/>
            <a:cxnLst>
              <a:cxn ang="T8">
                <a:pos x="T0" y="T1"/>
              </a:cxn>
              <a:cxn ang="T9">
                <a:pos x="T2" y="T3"/>
              </a:cxn>
              <a:cxn ang="T10">
                <a:pos x="T4" y="T5"/>
              </a:cxn>
              <a:cxn ang="T11">
                <a:pos x="T6" y="T7"/>
              </a:cxn>
            </a:cxnLst>
            <a:rect l="T12" t="T13" r="T14" b="T15"/>
            <a:pathLst>
              <a:path w="3527425" h="5027613">
                <a:moveTo>
                  <a:pt x="0" y="0"/>
                </a:moveTo>
                <a:lnTo>
                  <a:pt x="9801" y="0"/>
                </a:lnTo>
                <a:lnTo>
                  <a:pt x="9801" y="13968"/>
                </a:lnTo>
                <a:lnTo>
                  <a:pt x="0" y="1396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Harvard and IBM in 1944. This was the first programmable digital computer made in the U.S. But it was not a purely electronic computer. Instead the Mark I was constructed out of switches, relays, rotating shafts, and clutches. The machine weighed 5 tons, incorporated 500 miles of wire, was 8 feet tall and 51 feet long, and had a 50 </a:t>
            </a:r>
            <a:r>
              <a:rPr lang="en-GB" altLang="en-US" sz="1800" dirty="0" err="1">
                <a:solidFill>
                  <a:srgbClr val="000000"/>
                </a:solidFill>
                <a:latin typeface="Calibri" charset="0"/>
              </a:rPr>
              <a:t>ft</a:t>
            </a:r>
            <a:r>
              <a:rPr lang="en-GB" altLang="en-US" sz="1800" dirty="0">
                <a:solidFill>
                  <a:srgbClr val="000000"/>
                </a:solidFill>
                <a:latin typeface="Calibri" charset="0"/>
              </a:rPr>
              <a:t> rotating shaft running its length, turned by a 5 horsepower electric motor. </a:t>
            </a:r>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3528" y="1412875"/>
            <a:ext cx="4899756" cy="3744416"/>
          </a:xfrm>
          <a:prstGeom prst="rect">
            <a:avLst/>
          </a:prstGeom>
        </p:spPr>
      </p:pic>
      <p:sp>
        <p:nvSpPr>
          <p:cNvPr id="7" name="TextBox 6"/>
          <p:cNvSpPr txBox="1"/>
          <p:nvPr/>
        </p:nvSpPr>
        <p:spPr>
          <a:xfrm>
            <a:off x="457200" y="5502621"/>
            <a:ext cx="8147248" cy="830997"/>
          </a:xfrm>
          <a:prstGeom prst="rect">
            <a:avLst/>
          </a:prstGeom>
          <a:noFill/>
        </p:spPr>
        <p:txBody>
          <a:bodyPr wrap="square" rtlCol="0">
            <a:spAutoFit/>
          </a:bodyPr>
          <a:lstStyle/>
          <a:p>
            <a:r>
              <a:rPr lang="en-GB" dirty="0">
                <a:solidFill>
                  <a:schemeClr val="tx1"/>
                </a:solidFill>
              </a:rPr>
              <a:t>Even though the Mark I had three quarters of a million components, it could only store 72 numbers!</a:t>
            </a:r>
          </a:p>
        </p:txBody>
      </p:sp>
      <p:sp>
        <p:nvSpPr>
          <p:cNvPr id="8" name="TextBox 7"/>
          <p:cNvSpPr txBox="1"/>
          <p:nvPr/>
        </p:nvSpPr>
        <p:spPr>
          <a:xfrm>
            <a:off x="1699600" y="1556792"/>
            <a:ext cx="2831224" cy="461665"/>
          </a:xfrm>
          <a:prstGeom prst="rect">
            <a:avLst/>
          </a:prstGeom>
          <a:noFill/>
        </p:spPr>
        <p:txBody>
          <a:bodyPr wrap="none" rtlCol="0">
            <a:spAutoFit/>
          </a:bodyPr>
          <a:lstStyle/>
          <a:p>
            <a:r>
              <a:rPr lang="en-GB" dirty="0" smtClean="0">
                <a:solidFill>
                  <a:schemeClr val="tx1"/>
                </a:solidFill>
              </a:rPr>
              <a:t>These are typewriters</a:t>
            </a:r>
            <a:endParaRPr lang="en-GB" dirty="0">
              <a:solidFill>
                <a:schemeClr val="tx1"/>
              </a:solidFill>
            </a:endParaRPr>
          </a:p>
        </p:txBody>
      </p:sp>
      <p:cxnSp>
        <p:nvCxnSpPr>
          <p:cNvPr id="10" name="Straight Arrow Connector 9"/>
          <p:cNvCxnSpPr/>
          <p:nvPr/>
        </p:nvCxnSpPr>
        <p:spPr>
          <a:xfrm>
            <a:off x="3275856" y="2018457"/>
            <a:ext cx="288032" cy="119451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3275856" y="2018457"/>
            <a:ext cx="648072" cy="119451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3275856" y="2090465"/>
            <a:ext cx="1077534" cy="112251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3275856" y="2018457"/>
            <a:ext cx="1684430" cy="119451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6333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39163"/>
          </a:xfrm>
        </p:spPr>
        <p:txBody>
          <a:bodyPr>
            <a:normAutofit fontScale="90000"/>
          </a:bodyPr>
          <a:lstStyle/>
          <a:p>
            <a:r>
              <a:rPr lang="en-GB" dirty="0" smtClean="0"/>
              <a:t>Grace Hopper talks about the Mark1</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a:t>
            </a:fld>
            <a:endParaRPr lang="en-US"/>
          </a:p>
        </p:txBody>
      </p:sp>
      <p:sp>
        <p:nvSpPr>
          <p:cNvPr id="6" name="TextBox 5"/>
          <p:cNvSpPr txBox="1"/>
          <p:nvPr/>
        </p:nvSpPr>
        <p:spPr>
          <a:xfrm>
            <a:off x="1835696" y="476672"/>
            <a:ext cx="5436745" cy="461665"/>
          </a:xfrm>
          <a:prstGeom prst="rect">
            <a:avLst/>
          </a:prstGeom>
          <a:noFill/>
        </p:spPr>
        <p:txBody>
          <a:bodyPr wrap="none" rtlCol="0">
            <a:spAutoFit/>
          </a:bodyPr>
          <a:lstStyle/>
          <a:p>
            <a:r>
              <a:rPr lang="en-GB" dirty="0" smtClean="0">
                <a:solidFill>
                  <a:schemeClr val="tx1"/>
                </a:solidFill>
              </a:rPr>
              <a:t>Grace also wrote the worlds first compiler.</a:t>
            </a:r>
            <a:endParaRPr lang="en-GB" dirty="0">
              <a:solidFill>
                <a:schemeClr val="tx1"/>
              </a:solidFill>
            </a:endParaRPr>
          </a:p>
        </p:txBody>
      </p:sp>
      <p:sp>
        <p:nvSpPr>
          <p:cNvPr id="3" name="Content Placeholder 2"/>
          <p:cNvSpPr>
            <a:spLocks noGrp="1"/>
          </p:cNvSpPr>
          <p:nvPr>
            <p:ph idx="1"/>
          </p:nvPr>
        </p:nvSpPr>
        <p:spPr/>
        <p:txBody>
          <a:bodyPr/>
          <a:lstStyle/>
          <a:p>
            <a:r>
              <a:rPr lang="en-GB" dirty="0" smtClean="0"/>
              <a:t>Video here</a:t>
            </a:r>
            <a:endParaRPr lang="en-GB" dirty="0"/>
          </a:p>
        </p:txBody>
      </p:sp>
    </p:spTree>
    <p:extLst>
      <p:ext uri="{BB962C8B-B14F-4D97-AF65-F5344CB8AC3E}">
        <p14:creationId xmlns:p14="http://schemas.microsoft.com/office/powerpoint/2010/main" val="23528444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6416"/>
            <a:ext cx="8219256" cy="490066"/>
          </a:xfrm>
        </p:spPr>
        <p:txBody>
          <a:bodyPr>
            <a:normAutofit fontScale="90000"/>
          </a:bodyPr>
          <a:lstStyle/>
          <a:p>
            <a:r>
              <a:rPr lang="en-GB" sz="4000" dirty="0" smtClean="0"/>
              <a:t>Debugging</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a:t>
            </a:fld>
            <a:endParaRPr lang="en-US"/>
          </a:p>
        </p:txBody>
      </p:sp>
      <p:sp>
        <p:nvSpPr>
          <p:cNvPr id="5" name="TextBox 4"/>
          <p:cNvSpPr txBox="1"/>
          <p:nvPr/>
        </p:nvSpPr>
        <p:spPr>
          <a:xfrm>
            <a:off x="827584" y="5688165"/>
            <a:ext cx="7224666" cy="1015663"/>
          </a:xfrm>
          <a:prstGeom prst="rect">
            <a:avLst/>
          </a:prstGeom>
          <a:noFill/>
        </p:spPr>
        <p:txBody>
          <a:bodyPr wrap="square" rtlCol="0">
            <a:spAutoFit/>
          </a:bodyPr>
          <a:lstStyle/>
          <a:p>
            <a:r>
              <a:rPr lang="en-GB" sz="2000" dirty="0" smtClean="0">
                <a:solidFill>
                  <a:schemeClr val="tx1"/>
                </a:solidFill>
              </a:rPr>
              <a:t>The </a:t>
            </a:r>
            <a:r>
              <a:rPr lang="en-GB" sz="2000" dirty="0">
                <a:solidFill>
                  <a:schemeClr val="tx1"/>
                </a:solidFill>
              </a:rPr>
              <a:t>word "bug" had been used to describe a defect since at least 1889 but Hopper is credited with coining the word </a:t>
            </a:r>
            <a:r>
              <a:rPr lang="en-GB" sz="2000" b="1" dirty="0">
                <a:solidFill>
                  <a:schemeClr val="tx1"/>
                </a:solidFill>
              </a:rPr>
              <a:t>"debugging" </a:t>
            </a:r>
            <a:r>
              <a:rPr lang="en-GB" sz="2000" dirty="0">
                <a:solidFill>
                  <a:schemeClr val="tx1"/>
                </a:solidFill>
              </a:rPr>
              <a:t>to describe the work to eliminate program faults.</a:t>
            </a:r>
          </a:p>
        </p:txBody>
      </p:sp>
    </p:spTree>
    <p:extLst>
      <p:ext uri="{BB962C8B-B14F-4D97-AF65-F5344CB8AC3E}">
        <p14:creationId xmlns:p14="http://schemas.microsoft.com/office/powerpoint/2010/main" val="31551861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5496" y="260648"/>
            <a:ext cx="7026494" cy="6141156"/>
          </a:xfrm>
          <a:prstGeom prst="rect">
            <a:avLst/>
          </a:prstGeom>
        </p:spPr>
      </p:pic>
      <p:sp>
        <p:nvSpPr>
          <p:cNvPr id="6" name="TextBox 5"/>
          <p:cNvSpPr txBox="1"/>
          <p:nvPr/>
        </p:nvSpPr>
        <p:spPr>
          <a:xfrm>
            <a:off x="2445721" y="5647893"/>
            <a:ext cx="4852610" cy="461665"/>
          </a:xfrm>
          <a:prstGeom prst="rect">
            <a:avLst/>
          </a:prstGeom>
          <a:noFill/>
        </p:spPr>
        <p:txBody>
          <a:bodyPr wrap="none" rtlCol="0">
            <a:spAutoFit/>
          </a:bodyPr>
          <a:lstStyle/>
          <a:p>
            <a:r>
              <a:rPr lang="en-GB" dirty="0" smtClean="0">
                <a:solidFill>
                  <a:schemeClr val="tx1"/>
                </a:solidFill>
              </a:rPr>
              <a:t>“First actual case of bug being found”</a:t>
            </a:r>
            <a:endParaRPr lang="en-GB" dirty="0">
              <a:solidFill>
                <a:schemeClr val="tx1"/>
              </a:solidFill>
            </a:endParaRPr>
          </a:p>
        </p:txBody>
      </p:sp>
      <p:cxnSp>
        <p:nvCxnSpPr>
          <p:cNvPr id="7" name="Straight Arrow Connector 6"/>
          <p:cNvCxnSpPr/>
          <p:nvPr/>
        </p:nvCxnSpPr>
        <p:spPr>
          <a:xfrm flipH="1" flipV="1">
            <a:off x="4067944" y="4725144"/>
            <a:ext cx="788612" cy="89262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932040" y="188640"/>
            <a:ext cx="4042421" cy="3416320"/>
          </a:xfrm>
          <a:prstGeom prst="rect">
            <a:avLst/>
          </a:prstGeom>
          <a:solidFill>
            <a:schemeClr val="bg1"/>
          </a:solidFill>
          <a:ln w="22225">
            <a:solidFill>
              <a:schemeClr val="tx1"/>
            </a:solidFill>
          </a:ln>
        </p:spPr>
        <p:txBody>
          <a:bodyPr wrap="square" rtlCol="0">
            <a:spAutoFit/>
          </a:bodyPr>
          <a:lstStyle/>
          <a:p>
            <a:r>
              <a:rPr lang="en-GB" dirty="0">
                <a:solidFill>
                  <a:schemeClr val="tx1"/>
                </a:solidFill>
              </a:rPr>
              <a:t>One of the primary programmers for the Mark I was a woman, Grace Hopper. Hopper found the first computer "bug": a dead moth that had got into the Mark I and whose wings were blocking the reading of the holes in the paper tape. </a:t>
            </a:r>
          </a:p>
        </p:txBody>
      </p:sp>
    </p:spTree>
    <p:extLst>
      <p:ext uri="{BB962C8B-B14F-4D97-AF65-F5344CB8AC3E}">
        <p14:creationId xmlns:p14="http://schemas.microsoft.com/office/powerpoint/2010/main" val="35172330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Harvard Architecture</a:t>
            </a:r>
            <a:endParaRPr lang="en-GB" dirty="0"/>
          </a:p>
        </p:txBody>
      </p:sp>
      <p:sp>
        <p:nvSpPr>
          <p:cNvPr id="3" name="Content Placeholder 2"/>
          <p:cNvSpPr>
            <a:spLocks noGrp="1"/>
          </p:cNvSpPr>
          <p:nvPr>
            <p:ph idx="1"/>
          </p:nvPr>
        </p:nvSpPr>
        <p:spPr/>
        <p:txBody>
          <a:bodyPr/>
          <a:lstStyle/>
          <a:p>
            <a:r>
              <a:rPr lang="en-GB" dirty="0"/>
              <a:t>The </a:t>
            </a:r>
            <a:r>
              <a:rPr lang="en-GB" b="1" dirty="0"/>
              <a:t>Harvard architecture</a:t>
            </a:r>
            <a:r>
              <a:rPr lang="en-GB" dirty="0"/>
              <a:t> is a </a:t>
            </a:r>
            <a:r>
              <a:rPr lang="en-GB" dirty="0">
                <a:hlinkClick r:id="rId2" tooltip="Computer architecture"/>
              </a:rPr>
              <a:t>computer architecture</a:t>
            </a:r>
            <a:r>
              <a:rPr lang="en-GB" dirty="0"/>
              <a:t> with physically separate </a:t>
            </a:r>
            <a:r>
              <a:rPr lang="en-GB" dirty="0">
                <a:hlinkClick r:id="rId3" tooltip="Computer storage"/>
              </a:rPr>
              <a:t>storage</a:t>
            </a:r>
            <a:r>
              <a:rPr lang="en-GB" dirty="0"/>
              <a:t> and signal pathways for </a:t>
            </a:r>
            <a:r>
              <a:rPr lang="en-GB" dirty="0">
                <a:hlinkClick r:id="rId4" tooltip="Instruction (computing)"/>
              </a:rPr>
              <a:t>instructions</a:t>
            </a:r>
            <a:r>
              <a:rPr lang="en-GB" dirty="0"/>
              <a:t> and data</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a:t>
            </a:fld>
            <a:endParaRPr lang="en-US"/>
          </a:p>
        </p:txBody>
      </p:sp>
      <p:pic>
        <p:nvPicPr>
          <p:cNvPr id="5" name="Picture 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855695" y="3501055"/>
            <a:ext cx="4764305" cy="3031258"/>
          </a:xfrm>
          <a:prstGeom prst="rect">
            <a:avLst/>
          </a:prstGeom>
        </p:spPr>
      </p:pic>
    </p:spTree>
    <p:extLst>
      <p:ext uri="{BB962C8B-B14F-4D97-AF65-F5344CB8AC3E}">
        <p14:creationId xmlns:p14="http://schemas.microsoft.com/office/powerpoint/2010/main" val="18582863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End of Electromechanical Computers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14</a:t>
            </a:fld>
            <a:endParaRPr lang="en-US"/>
          </a:p>
        </p:txBody>
      </p:sp>
      <p:sp>
        <p:nvSpPr>
          <p:cNvPr id="5" name="TextBox 4"/>
          <p:cNvSpPr txBox="1"/>
          <p:nvPr/>
        </p:nvSpPr>
        <p:spPr>
          <a:xfrm>
            <a:off x="1115616" y="1844824"/>
            <a:ext cx="7326470" cy="4154984"/>
          </a:xfrm>
          <a:prstGeom prst="rect">
            <a:avLst/>
          </a:prstGeom>
          <a:noFill/>
        </p:spPr>
        <p:txBody>
          <a:bodyPr wrap="square" rtlCol="0">
            <a:spAutoFit/>
          </a:bodyPr>
          <a:lstStyle/>
          <a:p>
            <a:r>
              <a:rPr lang="en-GB" dirty="0" smtClean="0">
                <a:solidFill>
                  <a:schemeClr val="tx1"/>
                </a:solidFill>
              </a:rPr>
              <a:t>Today</a:t>
            </a:r>
            <a:r>
              <a:rPr lang="en-GB" dirty="0">
                <a:solidFill>
                  <a:schemeClr val="tx1"/>
                </a:solidFill>
              </a:rPr>
              <a:t>, home computers can store 30 million numbers in RAM and another 10 billion numbers on their hard disk. </a:t>
            </a:r>
            <a:endParaRPr lang="en-GB" dirty="0" smtClean="0">
              <a:solidFill>
                <a:schemeClr val="tx1"/>
              </a:solidFill>
            </a:endParaRPr>
          </a:p>
          <a:p>
            <a:endParaRPr lang="en-GB" dirty="0">
              <a:solidFill>
                <a:schemeClr val="tx1"/>
              </a:solidFill>
            </a:endParaRPr>
          </a:p>
          <a:p>
            <a:r>
              <a:rPr lang="en-GB" dirty="0" smtClean="0">
                <a:solidFill>
                  <a:schemeClr val="tx1"/>
                </a:solidFill>
              </a:rPr>
              <a:t>Today</a:t>
            </a:r>
            <a:r>
              <a:rPr lang="en-GB" dirty="0">
                <a:solidFill>
                  <a:schemeClr val="tx1"/>
                </a:solidFill>
              </a:rPr>
              <a:t>, a number can be pulled from RAM after a delay of only a few billionths of a second, and from a hard disk after a delay of only a few thousandths of a second. </a:t>
            </a:r>
            <a:endParaRPr lang="en-GB" dirty="0" smtClean="0">
              <a:solidFill>
                <a:schemeClr val="tx1"/>
              </a:solidFill>
            </a:endParaRPr>
          </a:p>
          <a:p>
            <a:endParaRPr lang="en-GB" dirty="0">
              <a:solidFill>
                <a:schemeClr val="tx1"/>
              </a:solidFill>
            </a:endParaRPr>
          </a:p>
          <a:p>
            <a:r>
              <a:rPr lang="en-GB" dirty="0" smtClean="0">
                <a:solidFill>
                  <a:schemeClr val="tx1"/>
                </a:solidFill>
              </a:rPr>
              <a:t>This </a:t>
            </a:r>
            <a:r>
              <a:rPr lang="en-GB" dirty="0">
                <a:solidFill>
                  <a:schemeClr val="tx1"/>
                </a:solidFill>
              </a:rPr>
              <a:t>kind of speed is obviously impossible for a machine which must move a rotating shaft and that is why electronic computers killed off their mechanical predecessors.</a:t>
            </a:r>
          </a:p>
        </p:txBody>
      </p:sp>
    </p:spTree>
    <p:extLst>
      <p:ext uri="{BB962C8B-B14F-4D97-AF65-F5344CB8AC3E}">
        <p14:creationId xmlns:p14="http://schemas.microsoft.com/office/powerpoint/2010/main" val="31952319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15</a:t>
            </a:fld>
            <a:endParaRPr lang="en-US"/>
          </a:p>
        </p:txBody>
      </p:sp>
      <p:sp>
        <p:nvSpPr>
          <p:cNvPr id="5" name="TextBox 4"/>
          <p:cNvSpPr txBox="1"/>
          <p:nvPr/>
        </p:nvSpPr>
        <p:spPr>
          <a:xfrm>
            <a:off x="1259632" y="1700808"/>
            <a:ext cx="6895578" cy="1569660"/>
          </a:xfrm>
          <a:prstGeom prst="rect">
            <a:avLst/>
          </a:prstGeom>
          <a:noFill/>
        </p:spPr>
        <p:txBody>
          <a:bodyPr wrap="square" rtlCol="0">
            <a:spAutoFit/>
          </a:bodyPr>
          <a:lstStyle/>
          <a:p>
            <a:r>
              <a:rPr lang="en-GB" dirty="0" smtClean="0">
                <a:solidFill>
                  <a:schemeClr val="tx1"/>
                </a:solidFill>
              </a:rPr>
              <a:t>The </a:t>
            </a:r>
            <a:r>
              <a:rPr lang="en-GB" dirty="0">
                <a:solidFill>
                  <a:schemeClr val="tx1"/>
                </a:solidFill>
              </a:rPr>
              <a:t>principal designer of the Mark I, </a:t>
            </a:r>
            <a:r>
              <a:rPr lang="en-GB" b="1" i="1" dirty="0">
                <a:solidFill>
                  <a:schemeClr val="tx1"/>
                </a:solidFill>
              </a:rPr>
              <a:t>Howard Aiken</a:t>
            </a:r>
            <a:r>
              <a:rPr lang="en-GB" dirty="0">
                <a:solidFill>
                  <a:schemeClr val="tx1"/>
                </a:solidFill>
              </a:rPr>
              <a:t> of Harvard, estimated in 1947 that six electronic digital computers would be sufficient to satisfy the computing needs of the entire United States</a:t>
            </a:r>
          </a:p>
        </p:txBody>
      </p:sp>
    </p:spTree>
    <p:extLst>
      <p:ext uri="{BB962C8B-B14F-4D97-AF65-F5344CB8AC3E}">
        <p14:creationId xmlns:p14="http://schemas.microsoft.com/office/powerpoint/2010/main" val="6439362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p:cNvSpPr>
            <a:spLocks noGrp="1" noChangeArrowheads="1"/>
          </p:cNvSpPr>
          <p:nvPr>
            <p:ph type="title"/>
          </p:nvPr>
        </p:nvSpPr>
        <p:spPr>
          <a:xfrm>
            <a:off x="457200" y="274638"/>
            <a:ext cx="4505325" cy="778098"/>
          </a:xfrm>
        </p:spPr>
        <p:txBody>
          <a:bodyPr>
            <a:normAutofit fontScale="90000"/>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smtClean="0"/>
              <a:t>ENIAC (1943-1945)</a:t>
            </a:r>
            <a:br>
              <a:rPr lang="en-US" altLang="en-US" sz="4400" dirty="0" smtClean="0"/>
            </a:br>
            <a:r>
              <a:rPr lang="en-US" altLang="en-US" sz="4400" dirty="0" smtClean="0"/>
              <a:t>Completed 1946</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16</a:t>
            </a:fld>
            <a:endParaRPr lang="en-US"/>
          </a:p>
        </p:txBody>
      </p:sp>
      <p:pic>
        <p:nvPicPr>
          <p:cNvPr id="17411"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68313" y="1773238"/>
            <a:ext cx="4495800"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7412" name="AutoShape 3"/>
          <p:cNvSpPr>
            <a:spLocks noChangeArrowheads="1"/>
          </p:cNvSpPr>
          <p:nvPr/>
        </p:nvSpPr>
        <p:spPr bwMode="auto">
          <a:xfrm>
            <a:off x="5436096" y="459190"/>
            <a:ext cx="3527425" cy="5907856"/>
          </a:xfrm>
          <a:custGeom>
            <a:avLst/>
            <a:gdLst>
              <a:gd name="T0" fmla="*/ 3527425 w 3527425"/>
              <a:gd name="T1" fmla="*/ 2513807 h 5027613"/>
              <a:gd name="T2" fmla="*/ 1763719 w 3527425"/>
              <a:gd name="T3" fmla="*/ 5027613 h 5027613"/>
              <a:gd name="T4" fmla="*/ 0 w 3527425"/>
              <a:gd name="T5" fmla="*/ 2513807 h 5027613"/>
              <a:gd name="T6" fmla="*/ 1763719 w 3527425"/>
              <a:gd name="T7" fmla="*/ 0 h 5027613"/>
              <a:gd name="T8" fmla="*/ 0 60000 65536"/>
              <a:gd name="T9" fmla="*/ 5898240 60000 65536"/>
              <a:gd name="T10" fmla="*/ 11796480 60000 65536"/>
              <a:gd name="T11" fmla="*/ 17694720 60000 65536"/>
              <a:gd name="T12" fmla="*/ 0 w 3527425"/>
              <a:gd name="T13" fmla="*/ 0 h 5027613"/>
              <a:gd name="T14" fmla="*/ 3527425 w 3527425"/>
              <a:gd name="T15" fmla="*/ 5027613 h 5027613"/>
            </a:gdLst>
            <a:ahLst/>
            <a:cxnLst>
              <a:cxn ang="T8">
                <a:pos x="T0" y="T1"/>
              </a:cxn>
              <a:cxn ang="T9">
                <a:pos x="T2" y="T3"/>
              </a:cxn>
              <a:cxn ang="T10">
                <a:pos x="T4" y="T5"/>
              </a:cxn>
              <a:cxn ang="T11">
                <a:pos x="T6" y="T7"/>
              </a:cxn>
            </a:cxnLst>
            <a:rect l="T12" t="T13" r="T14" b="T15"/>
            <a:pathLst>
              <a:path w="3527425" h="5027613">
                <a:moveTo>
                  <a:pt x="0" y="0"/>
                </a:moveTo>
                <a:lnTo>
                  <a:pt x="9801" y="0"/>
                </a:lnTo>
                <a:lnTo>
                  <a:pt x="9801" y="13968"/>
                </a:lnTo>
                <a:lnTo>
                  <a:pt x="0" y="1396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marL="285750" indent="-285750" eaLnBrk="1" hangingPunct="1">
              <a:buFont typeface="Arial" panose="020B0604020202020204" pitchFamily="34" charset="0"/>
              <a:buChar char="•"/>
            </a:pPr>
            <a:r>
              <a:rPr lang="en-GB" altLang="en-US" sz="1800" dirty="0">
                <a:solidFill>
                  <a:srgbClr val="000000"/>
                </a:solidFill>
                <a:latin typeface="Calibri" charset="0"/>
              </a:rPr>
              <a:t>Electronic Numerical Integrator and </a:t>
            </a:r>
            <a:r>
              <a:rPr lang="en-GB" altLang="en-US" sz="1800" dirty="0" smtClean="0">
                <a:solidFill>
                  <a:srgbClr val="000000"/>
                </a:solidFill>
                <a:latin typeface="Calibri" charset="0"/>
              </a:rPr>
              <a:t>Calculator (ENIAC)</a:t>
            </a:r>
          </a:p>
          <a:p>
            <a:pPr marL="285750" indent="-285750" eaLnBrk="1" hangingPunct="1">
              <a:buFont typeface="Arial" panose="020B0604020202020204" pitchFamily="34" charset="0"/>
              <a:buChar char="•"/>
            </a:pPr>
            <a:r>
              <a:rPr lang="en-GB" altLang="en-US" sz="1800" dirty="0" smtClean="0">
                <a:solidFill>
                  <a:srgbClr val="000000"/>
                </a:solidFill>
                <a:latin typeface="Calibri" charset="0"/>
              </a:rPr>
              <a:t>ENIAC </a:t>
            </a:r>
            <a:r>
              <a:rPr lang="en-GB" altLang="en-US" sz="1800" dirty="0">
                <a:solidFill>
                  <a:srgbClr val="000000"/>
                </a:solidFill>
                <a:latin typeface="Calibri" charset="0"/>
              </a:rPr>
              <a:t>filled a 20 by 40 foot room, weighed 30 tons, and used more than 18,000 vacuum tubes. Like the Mark I, ENIAC employed paper card readers obtained from </a:t>
            </a:r>
            <a:r>
              <a:rPr lang="en-GB" altLang="en-US" sz="1800" dirty="0" smtClean="0">
                <a:solidFill>
                  <a:srgbClr val="000000"/>
                </a:solidFill>
                <a:latin typeface="Calibri" charset="0"/>
              </a:rPr>
              <a:t>IBM</a:t>
            </a:r>
          </a:p>
          <a:p>
            <a:pPr marL="285750" indent="-285750" eaLnBrk="1" hangingPunct="1">
              <a:buFont typeface="Arial" panose="020B0604020202020204" pitchFamily="34" charset="0"/>
              <a:buChar char="•"/>
            </a:pPr>
            <a:r>
              <a:rPr lang="en-GB" altLang="en-US" sz="1800" dirty="0">
                <a:solidFill>
                  <a:srgbClr val="000000"/>
                </a:solidFill>
                <a:latin typeface="Calibri" charset="0"/>
              </a:rPr>
              <a:t>Generated 174,000 watts of </a:t>
            </a:r>
            <a:r>
              <a:rPr lang="en-GB" altLang="en-US" sz="1800" dirty="0" smtClean="0">
                <a:solidFill>
                  <a:srgbClr val="000000"/>
                </a:solidFill>
                <a:latin typeface="Calibri" charset="0"/>
              </a:rPr>
              <a:t>heat</a:t>
            </a:r>
          </a:p>
          <a:p>
            <a:pPr marL="285750" indent="-285750" eaLnBrk="1" hangingPunct="1">
              <a:buFont typeface="Arial" panose="020B0604020202020204" pitchFamily="34" charset="0"/>
              <a:buChar char="•"/>
            </a:pPr>
            <a:r>
              <a:rPr lang="en-GB" altLang="en-US" sz="1800" dirty="0" smtClean="0">
                <a:solidFill>
                  <a:srgbClr val="000000"/>
                </a:solidFill>
                <a:latin typeface="Calibri" charset="0"/>
              </a:rPr>
              <a:t>ENIAC </a:t>
            </a:r>
            <a:r>
              <a:rPr lang="en-GB" altLang="en-US" sz="1800" dirty="0">
                <a:solidFill>
                  <a:srgbClr val="000000"/>
                </a:solidFill>
                <a:latin typeface="Calibri" charset="0"/>
              </a:rPr>
              <a:t>could only hold 20 numbers at a </a:t>
            </a:r>
            <a:r>
              <a:rPr lang="en-GB" altLang="en-US" sz="1800" dirty="0" smtClean="0">
                <a:solidFill>
                  <a:srgbClr val="000000"/>
                </a:solidFill>
                <a:latin typeface="Calibri" charset="0"/>
              </a:rPr>
              <a:t>time.</a:t>
            </a:r>
          </a:p>
          <a:p>
            <a:pPr marL="285750" indent="-285750" eaLnBrk="1" hangingPunct="1">
              <a:buFont typeface="Arial" panose="020B0604020202020204" pitchFamily="34" charset="0"/>
              <a:buChar char="•"/>
            </a:pPr>
            <a:r>
              <a:rPr lang="en-GB" altLang="en-US" sz="1800" dirty="0">
                <a:solidFill>
                  <a:srgbClr val="000000"/>
                </a:solidFill>
                <a:latin typeface="Calibri" charset="0"/>
              </a:rPr>
              <a:t>a multiplication that required 6 seconds on the Mark I could be performed on ENIAC in 2.8 thousandths of a second. ENIAC's basic clock speed was 100,000 cycles per second. </a:t>
            </a:r>
            <a:endParaRPr lang="en-GB" altLang="en-US" sz="1800" dirty="0" smtClean="0">
              <a:solidFill>
                <a:srgbClr val="000000"/>
              </a:solidFill>
              <a:latin typeface="Calibri" charset="0"/>
            </a:endParaRPr>
          </a:p>
          <a:p>
            <a:pPr marL="285750" indent="-285750" eaLnBrk="1" hangingPunct="1">
              <a:buFont typeface="Arial" panose="020B0604020202020204" pitchFamily="34" charset="0"/>
              <a:buChar char="•"/>
            </a:pPr>
            <a:r>
              <a:rPr lang="en-GB" altLang="en-US" sz="1800" dirty="0" smtClean="0">
                <a:solidFill>
                  <a:srgbClr val="000000"/>
                </a:solidFill>
                <a:latin typeface="Calibri" charset="0"/>
              </a:rPr>
              <a:t>Today's </a:t>
            </a:r>
            <a:r>
              <a:rPr lang="en-GB" altLang="en-US" sz="1800" dirty="0">
                <a:solidFill>
                  <a:srgbClr val="000000"/>
                </a:solidFill>
                <a:latin typeface="Calibri" charset="0"/>
              </a:rPr>
              <a:t>home computers employ clock speeds of 1,000,000,000 cycles per second.</a:t>
            </a:r>
          </a:p>
        </p:txBody>
      </p:sp>
      <p:sp>
        <p:nvSpPr>
          <p:cNvPr id="17413" name="AutoShape 4"/>
          <p:cNvSpPr>
            <a:spLocks noChangeArrowheads="1"/>
          </p:cNvSpPr>
          <p:nvPr/>
        </p:nvSpPr>
        <p:spPr bwMode="auto">
          <a:xfrm>
            <a:off x="539750" y="5589588"/>
            <a:ext cx="4422775" cy="912812"/>
          </a:xfrm>
          <a:custGeom>
            <a:avLst/>
            <a:gdLst>
              <a:gd name="T0" fmla="*/ 4422775 w 4422775"/>
              <a:gd name="T1" fmla="*/ 456406 h 912812"/>
              <a:gd name="T2" fmla="*/ 2211400 w 4422775"/>
              <a:gd name="T3" fmla="*/ 912812 h 912812"/>
              <a:gd name="T4" fmla="*/ 0 w 4422775"/>
              <a:gd name="T5" fmla="*/ 456406 h 912812"/>
              <a:gd name="T6" fmla="*/ 2211400 w 4422775"/>
              <a:gd name="T7" fmla="*/ 0 h 912812"/>
              <a:gd name="T8" fmla="*/ 0 60000 65536"/>
              <a:gd name="T9" fmla="*/ 5898240 60000 65536"/>
              <a:gd name="T10" fmla="*/ 11796480 60000 65536"/>
              <a:gd name="T11" fmla="*/ 17694720 60000 65536"/>
              <a:gd name="T12" fmla="*/ 0 w 4422775"/>
              <a:gd name="T13" fmla="*/ 0 h 912812"/>
              <a:gd name="T14" fmla="*/ 4422775 w 4422775"/>
              <a:gd name="T15" fmla="*/ 912812 h 912812"/>
            </a:gdLst>
            <a:ahLst/>
            <a:cxnLst>
              <a:cxn ang="T8">
                <a:pos x="T0" y="T1"/>
              </a:cxn>
              <a:cxn ang="T9">
                <a:pos x="T2" y="T3"/>
              </a:cxn>
              <a:cxn ang="T10">
                <a:pos x="T4" y="T5"/>
              </a:cxn>
              <a:cxn ang="T11">
                <a:pos x="T6" y="T7"/>
              </a:cxn>
            </a:cxnLst>
            <a:rect l="T12" t="T13" r="T14" b="T15"/>
            <a:pathLst>
              <a:path w="4422775" h="912812">
                <a:moveTo>
                  <a:pt x="0" y="0"/>
                </a:moveTo>
                <a:lnTo>
                  <a:pt x="12288" y="0"/>
                </a:lnTo>
                <a:lnTo>
                  <a:pt x="12288"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In thirty seconds, ENIAC could calculate a single trajectory, something that would take twenty hours with a desk calculator</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17</a:t>
            </a:fld>
            <a:endParaRPr lang="en-US"/>
          </a:p>
        </p:txBody>
      </p:sp>
      <p:sp>
        <p:nvSpPr>
          <p:cNvPr id="5" name="TextBox 4"/>
          <p:cNvSpPr txBox="1"/>
          <p:nvPr/>
        </p:nvSpPr>
        <p:spPr>
          <a:xfrm>
            <a:off x="719572" y="2420888"/>
            <a:ext cx="7704856" cy="1938992"/>
          </a:xfrm>
          <a:prstGeom prst="rect">
            <a:avLst/>
          </a:prstGeom>
          <a:noFill/>
        </p:spPr>
        <p:txBody>
          <a:bodyPr wrap="square" rtlCol="0">
            <a:spAutoFit/>
          </a:bodyPr>
          <a:lstStyle/>
          <a:p>
            <a:r>
              <a:rPr lang="en-GB" dirty="0">
                <a:solidFill>
                  <a:schemeClr val="tx1"/>
                </a:solidFill>
              </a:rPr>
              <a:t>Eckert </a:t>
            </a:r>
            <a:r>
              <a:rPr lang="en-GB" dirty="0" smtClean="0">
                <a:solidFill>
                  <a:schemeClr val="tx1"/>
                </a:solidFill>
              </a:rPr>
              <a:t>was </a:t>
            </a:r>
            <a:r>
              <a:rPr lang="en-GB" dirty="0">
                <a:solidFill>
                  <a:schemeClr val="tx1"/>
                </a:solidFill>
              </a:rPr>
              <a:t>so thorough that before he chose the type of wire cabling he would employ in ENIAC he first ran an experiment where he starved lab rats for a few days and then gave them samples of all the available types of cable to determine which they least liked to eat.</a:t>
            </a:r>
          </a:p>
        </p:txBody>
      </p:sp>
    </p:spTree>
    <p:extLst>
      <p:ext uri="{BB962C8B-B14F-4D97-AF65-F5344CB8AC3E}">
        <p14:creationId xmlns:p14="http://schemas.microsoft.com/office/powerpoint/2010/main" val="42279070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18</a:t>
            </a:fld>
            <a:endParaRPr lang="en-US"/>
          </a:p>
        </p:txBody>
      </p:sp>
      <p:sp>
        <p:nvSpPr>
          <p:cNvPr id="10" name="Title 1"/>
          <p:cNvSpPr>
            <a:spLocks noGrp="1"/>
          </p:cNvSpPr>
          <p:nvPr>
            <p:ph type="title"/>
          </p:nvPr>
        </p:nvSpPr>
        <p:spPr>
          <a:xfrm>
            <a:off x="457200" y="274638"/>
            <a:ext cx="8229600" cy="706090"/>
          </a:xfrm>
        </p:spPr>
        <p:txBody>
          <a:bodyPr>
            <a:normAutofit fontScale="90000"/>
          </a:bodyPr>
          <a:lstStyle/>
          <a:p>
            <a:r>
              <a:rPr lang="en-GB" dirty="0" smtClean="0"/>
              <a:t>Programming ENIAC</a:t>
            </a:r>
            <a:endParaRPr lang="en-GB" dirty="0"/>
          </a:p>
        </p:txBody>
      </p:sp>
      <p:sp>
        <p:nvSpPr>
          <p:cNvPr id="2" name="Content Placeholder 1"/>
          <p:cNvSpPr>
            <a:spLocks noGrp="1"/>
          </p:cNvSpPr>
          <p:nvPr>
            <p:ph idx="1"/>
          </p:nvPr>
        </p:nvSpPr>
        <p:spPr/>
        <p:txBody>
          <a:bodyPr/>
          <a:lstStyle/>
          <a:p>
            <a:r>
              <a:rPr lang="en-GB" dirty="0" smtClean="0"/>
              <a:t>Video here</a:t>
            </a:r>
            <a:endParaRPr lang="en-GB" dirty="0"/>
          </a:p>
        </p:txBody>
      </p:sp>
    </p:spTree>
    <p:extLst>
      <p:ext uri="{BB962C8B-B14F-4D97-AF65-F5344CB8AC3E}">
        <p14:creationId xmlns:p14="http://schemas.microsoft.com/office/powerpoint/2010/main" val="32757762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rmAutofit fontScale="90000"/>
          </a:bodyPr>
          <a:lstStyle/>
          <a:p>
            <a:r>
              <a:rPr lang="en-GB" dirty="0" smtClean="0"/>
              <a:t>Programming ENIAC</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19</a:t>
            </a:fld>
            <a:endParaRPr lang="en-US"/>
          </a:p>
        </p:txBody>
      </p:sp>
      <p:sp>
        <p:nvSpPr>
          <p:cNvPr id="5" name="TextBox 4"/>
          <p:cNvSpPr txBox="1"/>
          <p:nvPr/>
        </p:nvSpPr>
        <p:spPr>
          <a:xfrm>
            <a:off x="539552" y="3715544"/>
            <a:ext cx="8280920" cy="2308324"/>
          </a:xfrm>
          <a:prstGeom prst="rect">
            <a:avLst/>
          </a:prstGeom>
          <a:noFill/>
        </p:spPr>
        <p:txBody>
          <a:bodyPr wrap="square" rtlCol="0">
            <a:spAutoFit/>
          </a:bodyPr>
          <a:lstStyle/>
          <a:p>
            <a:r>
              <a:rPr lang="en-GB" dirty="0" smtClean="0">
                <a:solidFill>
                  <a:schemeClr val="tx1"/>
                </a:solidFill>
              </a:rPr>
              <a:t>To </a:t>
            </a:r>
            <a:r>
              <a:rPr lang="en-GB" dirty="0">
                <a:solidFill>
                  <a:schemeClr val="tx1"/>
                </a:solidFill>
              </a:rPr>
              <a:t>program a modern computer, you type out a program with statements like</a:t>
            </a:r>
            <a:r>
              <a:rPr lang="en-GB" dirty="0" smtClean="0">
                <a:solidFill>
                  <a:schemeClr val="tx1"/>
                </a:solidFill>
              </a:rPr>
              <a:t>:</a:t>
            </a:r>
            <a:endParaRPr lang="en-GB" dirty="0">
              <a:solidFill>
                <a:schemeClr val="tx1"/>
              </a:solidFill>
            </a:endParaRPr>
          </a:p>
          <a:p>
            <a:r>
              <a:rPr lang="en-GB" dirty="0" smtClean="0">
                <a:solidFill>
                  <a:schemeClr val="tx1"/>
                </a:solidFill>
              </a:rPr>
              <a:t>Circumference </a:t>
            </a:r>
            <a:r>
              <a:rPr lang="en-GB" dirty="0">
                <a:solidFill>
                  <a:schemeClr val="tx1"/>
                </a:solidFill>
              </a:rPr>
              <a:t>= 3.14 * diameter</a:t>
            </a:r>
          </a:p>
          <a:p>
            <a:r>
              <a:rPr lang="en-GB" dirty="0" smtClean="0">
                <a:solidFill>
                  <a:schemeClr val="tx1"/>
                </a:solidFill>
              </a:rPr>
              <a:t>To </a:t>
            </a:r>
            <a:r>
              <a:rPr lang="en-GB" dirty="0">
                <a:solidFill>
                  <a:schemeClr val="tx1"/>
                </a:solidFill>
              </a:rPr>
              <a:t>perform this computation on ENIAC you had to rearrange a large number of patch cords and then locate three particular knobs on that vast wall of knobs and set them to 3, 1, and 4. </a:t>
            </a:r>
          </a:p>
        </p:txBody>
      </p:sp>
      <p:pic>
        <p:nvPicPr>
          <p:cNvPr id="6" name="Picture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99592" y="836712"/>
            <a:ext cx="6086475" cy="2590800"/>
          </a:xfrm>
          <a:prstGeom prst="rect">
            <a:avLst/>
          </a:prstGeom>
        </p:spPr>
      </p:pic>
      <p:sp>
        <p:nvSpPr>
          <p:cNvPr id="9" name="TextBox 8"/>
          <p:cNvSpPr txBox="1"/>
          <p:nvPr/>
        </p:nvSpPr>
        <p:spPr>
          <a:xfrm>
            <a:off x="3491880" y="4610745"/>
            <a:ext cx="184731" cy="461665"/>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6902204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smtClean="0"/>
              <a:t>EDVAC (1949)</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20</a:t>
            </a:fld>
            <a:endParaRPr lang="en-US"/>
          </a:p>
        </p:txBody>
      </p:sp>
      <p:sp>
        <p:nvSpPr>
          <p:cNvPr id="5" name="TextBox 4"/>
          <p:cNvSpPr txBox="1"/>
          <p:nvPr/>
        </p:nvSpPr>
        <p:spPr>
          <a:xfrm>
            <a:off x="4572000" y="874941"/>
            <a:ext cx="4320480" cy="5262979"/>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Programming using patch cables and switches was very inefficient.</a:t>
            </a:r>
          </a:p>
          <a:p>
            <a:pPr marL="342900" indent="-342900">
              <a:buFont typeface="Arial" panose="020B0604020202020204" pitchFamily="34" charset="0"/>
              <a:buChar char="•"/>
            </a:pPr>
            <a:r>
              <a:rPr lang="en-GB" dirty="0" smtClean="0">
                <a:solidFill>
                  <a:schemeClr val="tx1"/>
                </a:solidFill>
              </a:rPr>
              <a:t>Eckert </a:t>
            </a:r>
            <a:r>
              <a:rPr lang="en-GB" dirty="0">
                <a:solidFill>
                  <a:schemeClr val="tx1"/>
                </a:solidFill>
              </a:rPr>
              <a:t>and </a:t>
            </a:r>
            <a:r>
              <a:rPr lang="en-GB" dirty="0" err="1">
                <a:solidFill>
                  <a:schemeClr val="tx1"/>
                </a:solidFill>
              </a:rPr>
              <a:t>Mauchly's</a:t>
            </a:r>
            <a:r>
              <a:rPr lang="en-GB" dirty="0">
                <a:solidFill>
                  <a:schemeClr val="tx1"/>
                </a:solidFill>
              </a:rPr>
              <a:t> next teamed up with the mathematician </a:t>
            </a:r>
            <a:r>
              <a:rPr lang="en-GB" b="1" i="1" dirty="0">
                <a:solidFill>
                  <a:schemeClr val="tx1"/>
                </a:solidFill>
              </a:rPr>
              <a:t>John von Neumann</a:t>
            </a:r>
            <a:r>
              <a:rPr lang="en-GB" dirty="0">
                <a:solidFill>
                  <a:schemeClr val="tx1"/>
                </a:solidFill>
              </a:rPr>
              <a:t> to design </a:t>
            </a:r>
            <a:r>
              <a:rPr lang="en-GB" b="1" i="1" dirty="0">
                <a:solidFill>
                  <a:schemeClr val="tx1"/>
                </a:solidFill>
              </a:rPr>
              <a:t>EDVAC</a:t>
            </a:r>
            <a:r>
              <a:rPr lang="en-GB" dirty="0">
                <a:solidFill>
                  <a:schemeClr val="tx1"/>
                </a:solidFill>
              </a:rPr>
              <a:t>, which pioneered the </a:t>
            </a:r>
            <a:r>
              <a:rPr lang="en-GB" b="1" i="1" dirty="0">
                <a:solidFill>
                  <a:schemeClr val="tx1"/>
                </a:solidFill>
              </a:rPr>
              <a:t>stored program</a:t>
            </a:r>
            <a:r>
              <a:rPr lang="en-GB" dirty="0">
                <a:solidFill>
                  <a:schemeClr val="tx1"/>
                </a:solidFill>
              </a:rPr>
              <a:t>.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The </a:t>
            </a:r>
            <a:r>
              <a:rPr lang="en-GB" dirty="0">
                <a:solidFill>
                  <a:schemeClr val="tx1"/>
                </a:solidFill>
              </a:rPr>
              <a:t>program (that is, the sequence of computation steps) could be represented electronically just as the data was.</a:t>
            </a:r>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9552" y="1196752"/>
            <a:ext cx="3808222" cy="4941168"/>
          </a:xfrm>
          <a:prstGeom prst="rect">
            <a:avLst/>
          </a:prstGeom>
        </p:spPr>
      </p:pic>
    </p:spTree>
    <p:extLst>
      <p:ext uri="{BB962C8B-B14F-4D97-AF65-F5344CB8AC3E}">
        <p14:creationId xmlns:p14="http://schemas.microsoft.com/office/powerpoint/2010/main" val="300265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124744"/>
            <a:ext cx="8229600" cy="4525963"/>
          </a:xfrm>
        </p:spPr>
        <p:txBody>
          <a:bodyPr/>
          <a:lstStyle/>
          <a:p>
            <a:pPr marL="0" indent="0">
              <a:buNone/>
            </a:pPr>
            <a:r>
              <a:rPr lang="en-GB" dirty="0"/>
              <a:t>As soon as we started programming, we found to our surprise that it wasn't as easy to get programs right as we had thought. Debugging had to be discovered. I can remember the exact instant when I realized that a large part of my life from then on was going to be spent in finding mistakes in my own programs</a:t>
            </a:r>
            <a:br>
              <a:rPr lang="en-GB" dirty="0"/>
            </a:br>
            <a:r>
              <a:rPr lang="en-GB" dirty="0" smtClean="0"/>
              <a:t>				Maurice Wilkes (1949)</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21</a:t>
            </a:fld>
            <a:endParaRPr lang="en-US"/>
          </a:p>
        </p:txBody>
      </p:sp>
    </p:spTree>
    <p:extLst>
      <p:ext uri="{BB962C8B-B14F-4D97-AF65-F5344CB8AC3E}">
        <p14:creationId xmlns:p14="http://schemas.microsoft.com/office/powerpoint/2010/main" val="23268202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Von Neumann Architecture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2051720" y="3003136"/>
            <a:ext cx="4857750" cy="2809875"/>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22</a:t>
            </a:fld>
            <a:endParaRPr lang="en-US"/>
          </a:p>
        </p:txBody>
      </p:sp>
      <p:sp>
        <p:nvSpPr>
          <p:cNvPr id="6" name="TextBox 5"/>
          <p:cNvSpPr txBox="1"/>
          <p:nvPr/>
        </p:nvSpPr>
        <p:spPr>
          <a:xfrm>
            <a:off x="1619673" y="1628800"/>
            <a:ext cx="6048672" cy="830997"/>
          </a:xfrm>
          <a:prstGeom prst="rect">
            <a:avLst/>
          </a:prstGeom>
          <a:noFill/>
        </p:spPr>
        <p:txBody>
          <a:bodyPr wrap="square" rtlCol="0">
            <a:spAutoFit/>
          </a:bodyPr>
          <a:lstStyle/>
          <a:p>
            <a:r>
              <a:rPr lang="en-GB" dirty="0" smtClean="0">
                <a:solidFill>
                  <a:schemeClr val="tx1"/>
                </a:solidFill>
              </a:rPr>
              <a:t>Architecture used in the majority of computers and processor cores today!!</a:t>
            </a:r>
            <a:endParaRPr lang="en-GB" dirty="0">
              <a:solidFill>
                <a:schemeClr val="tx1"/>
              </a:solidFill>
            </a:endParaRPr>
          </a:p>
        </p:txBody>
      </p:sp>
    </p:spTree>
    <p:extLst>
      <p:ext uri="{BB962C8B-B14F-4D97-AF65-F5344CB8AC3E}">
        <p14:creationId xmlns:p14="http://schemas.microsoft.com/office/powerpoint/2010/main" val="3766145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a:xfrm>
            <a:off x="457200" y="115888"/>
            <a:ext cx="8229600" cy="1100137"/>
          </a:xfrm>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smtClean="0"/>
              <a:t>Ferranti Mark 1 (1951)</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23</a:t>
            </a:fld>
            <a:endParaRPr lang="en-US"/>
          </a:p>
        </p:txBody>
      </p:sp>
      <p:sp>
        <p:nvSpPr>
          <p:cNvPr id="18435" name="AutoShape 2"/>
          <p:cNvSpPr>
            <a:spLocks noChangeArrowheads="1"/>
          </p:cNvSpPr>
          <p:nvPr/>
        </p:nvSpPr>
        <p:spPr bwMode="auto">
          <a:xfrm>
            <a:off x="5003800" y="1773238"/>
            <a:ext cx="3600450" cy="365125"/>
          </a:xfrm>
          <a:custGeom>
            <a:avLst/>
            <a:gdLst>
              <a:gd name="T0" fmla="*/ 3600450 w 3600450"/>
              <a:gd name="T1" fmla="*/ 182563 h 365125"/>
              <a:gd name="T2" fmla="*/ 1800225 w 3600450"/>
              <a:gd name="T3" fmla="*/ 365125 h 365125"/>
              <a:gd name="T4" fmla="*/ 0 w 3600450"/>
              <a:gd name="T5" fmla="*/ 182563 h 365125"/>
              <a:gd name="T6" fmla="*/ 1800225 w 3600450"/>
              <a:gd name="T7" fmla="*/ 0 h 365125"/>
              <a:gd name="T8" fmla="*/ 0 60000 65536"/>
              <a:gd name="T9" fmla="*/ 5898240 60000 65536"/>
              <a:gd name="T10" fmla="*/ 11796480 60000 65536"/>
              <a:gd name="T11" fmla="*/ 17694720 60000 65536"/>
              <a:gd name="T12" fmla="*/ 0 w 3600450"/>
              <a:gd name="T13" fmla="*/ 0 h 365125"/>
              <a:gd name="T14" fmla="*/ 3600450 w 3600450"/>
              <a:gd name="T15" fmla="*/ 365125 h 365125"/>
            </a:gdLst>
            <a:ahLst/>
            <a:cxnLst>
              <a:cxn ang="T8">
                <a:pos x="T0" y="T1"/>
              </a:cxn>
              <a:cxn ang="T9">
                <a:pos x="T2" y="T3"/>
              </a:cxn>
              <a:cxn ang="T10">
                <a:pos x="T4" y="T5"/>
              </a:cxn>
              <a:cxn ang="T11">
                <a:pos x="T6" y="T7"/>
              </a:cxn>
            </a:cxnLst>
            <a:rect l="T12" t="T13" r="T14" b="T15"/>
            <a:pathLst>
              <a:path w="3600450" h="365125">
                <a:moveTo>
                  <a:pt x="0" y="0"/>
                </a:moveTo>
                <a:lnTo>
                  <a:pt x="10001" y="0"/>
                </a:lnTo>
                <a:lnTo>
                  <a:pt x="10001"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Worlds first commercial computer</a:t>
            </a:r>
          </a:p>
        </p:txBody>
      </p:sp>
      <p:pic>
        <p:nvPicPr>
          <p:cNvPr id="18436"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79950" y="3141663"/>
            <a:ext cx="4370388" cy="324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8437" name="Picture 4"/>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84213" y="1217613"/>
            <a:ext cx="3830637" cy="535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7768" y="15731"/>
            <a:ext cx="4690864" cy="490066"/>
          </a:xfrm>
        </p:spPr>
        <p:txBody>
          <a:bodyPr>
            <a:normAutofit fontScale="90000"/>
          </a:bodyPr>
          <a:lstStyle/>
          <a:p>
            <a:r>
              <a:rPr lang="en-GB" dirty="0" smtClean="0"/>
              <a:t>Transistor Computers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24</a:t>
            </a:fld>
            <a:endParaRPr lang="en-US"/>
          </a:p>
        </p:txBody>
      </p:sp>
      <p:sp>
        <p:nvSpPr>
          <p:cNvPr id="5" name="TextBox 4"/>
          <p:cNvSpPr txBox="1"/>
          <p:nvPr/>
        </p:nvSpPr>
        <p:spPr>
          <a:xfrm>
            <a:off x="692270" y="2935823"/>
            <a:ext cx="7759460" cy="3785652"/>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The problem with using Valves in computers was they were large, unreliable and required a lot of power. </a:t>
            </a:r>
          </a:p>
          <a:p>
            <a:pPr marL="342900" indent="-342900">
              <a:buFont typeface="Arial" panose="020B0604020202020204" pitchFamily="34" charset="0"/>
              <a:buChar char="•"/>
            </a:pPr>
            <a:r>
              <a:rPr lang="en-GB" dirty="0" smtClean="0">
                <a:solidFill>
                  <a:schemeClr val="tx1"/>
                </a:solidFill>
              </a:rPr>
              <a:t>The </a:t>
            </a:r>
            <a:r>
              <a:rPr lang="en-GB" dirty="0">
                <a:solidFill>
                  <a:schemeClr val="tx1"/>
                </a:solidFill>
              </a:rPr>
              <a:t>Manchester Ferranti Mark I was in service at that time and, being a valve machine, required a large room to accommodate the 4000 valves and associated circuits and consumed 27kW of power.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The world’s </a:t>
            </a:r>
            <a:r>
              <a:rPr lang="en-GB" dirty="0">
                <a:solidFill>
                  <a:schemeClr val="tx1"/>
                </a:solidFill>
              </a:rPr>
              <a:t>first </a:t>
            </a:r>
            <a:r>
              <a:rPr lang="en-GB" dirty="0" smtClean="0">
                <a:solidFill>
                  <a:schemeClr val="tx1"/>
                </a:solidFill>
              </a:rPr>
              <a:t>transistor </a:t>
            </a:r>
            <a:r>
              <a:rPr lang="en-GB" dirty="0">
                <a:solidFill>
                  <a:schemeClr val="tx1"/>
                </a:solidFill>
              </a:rPr>
              <a:t>computer </a:t>
            </a:r>
            <a:r>
              <a:rPr lang="en-GB" dirty="0" smtClean="0">
                <a:solidFill>
                  <a:schemeClr val="tx1"/>
                </a:solidFill>
              </a:rPr>
              <a:t>was built in 1953 at </a:t>
            </a:r>
            <a:r>
              <a:rPr lang="en-GB" dirty="0">
                <a:solidFill>
                  <a:schemeClr val="tx1"/>
                </a:solidFill>
              </a:rPr>
              <a:t>the University of </a:t>
            </a:r>
            <a:r>
              <a:rPr lang="en-GB" dirty="0" smtClean="0">
                <a:solidFill>
                  <a:schemeClr val="tx1"/>
                </a:solidFill>
              </a:rPr>
              <a:t>Manchester </a:t>
            </a:r>
            <a:r>
              <a:rPr lang="en-GB" dirty="0">
                <a:solidFill>
                  <a:schemeClr val="tx1"/>
                </a:solidFill>
              </a:rPr>
              <a:t>by Dick </a:t>
            </a:r>
            <a:r>
              <a:rPr lang="en-GB" dirty="0" err="1" smtClean="0">
                <a:solidFill>
                  <a:schemeClr val="tx1"/>
                </a:solidFill>
              </a:rPr>
              <a:t>Grimsdale</a:t>
            </a:r>
            <a:r>
              <a:rPr lang="en-GB" dirty="0" smtClean="0">
                <a:solidFill>
                  <a:schemeClr val="tx1"/>
                </a:solidFill>
              </a:rPr>
              <a:t>.</a:t>
            </a:r>
          </a:p>
          <a:p>
            <a:pPr marL="342900" indent="-342900">
              <a:buFont typeface="Arial" panose="020B0604020202020204" pitchFamily="34" charset="0"/>
              <a:buChar char="•"/>
            </a:pPr>
            <a:r>
              <a:rPr lang="en-GB" dirty="0" smtClean="0">
                <a:solidFill>
                  <a:schemeClr val="tx1"/>
                </a:solidFill>
              </a:rPr>
              <a:t>The </a:t>
            </a:r>
            <a:r>
              <a:rPr lang="en-GB" dirty="0">
                <a:solidFill>
                  <a:schemeClr val="tx1"/>
                </a:solidFill>
              </a:rPr>
              <a:t>transistor computer was much smaller and consumed 150 watts.</a:t>
            </a:r>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3528" y="260764"/>
            <a:ext cx="3312368" cy="2508712"/>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72649" y="635865"/>
            <a:ext cx="2807663" cy="2134005"/>
          </a:xfrm>
          <a:prstGeom prst="rect">
            <a:avLst/>
          </a:prstGeom>
        </p:spPr>
      </p:pic>
    </p:spTree>
    <p:extLst>
      <p:ext uri="{BB962C8B-B14F-4D97-AF65-F5344CB8AC3E}">
        <p14:creationId xmlns:p14="http://schemas.microsoft.com/office/powerpoint/2010/main" val="8594974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496" y="188640"/>
            <a:ext cx="5194920" cy="490066"/>
          </a:xfrm>
        </p:spPr>
        <p:txBody>
          <a:bodyPr>
            <a:normAutofit fontScale="90000"/>
          </a:bodyPr>
          <a:lstStyle/>
          <a:p>
            <a:r>
              <a:rPr lang="en-GB" dirty="0" smtClean="0"/>
              <a:t>Integrated Circuits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25</a:t>
            </a:fld>
            <a:endParaRPr lang="en-US"/>
          </a:p>
        </p:txBody>
      </p:sp>
      <p:sp>
        <p:nvSpPr>
          <p:cNvPr id="5" name="TextBox 4"/>
          <p:cNvSpPr txBox="1"/>
          <p:nvPr/>
        </p:nvSpPr>
        <p:spPr>
          <a:xfrm>
            <a:off x="4860032" y="1093371"/>
            <a:ext cx="4032448" cy="3416320"/>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All the wiring went into the chip</a:t>
            </a:r>
          </a:p>
          <a:p>
            <a:pPr marL="342900" indent="-342900">
              <a:buFont typeface="Arial" panose="020B0604020202020204" pitchFamily="34" charset="0"/>
              <a:buChar char="•"/>
            </a:pPr>
            <a:r>
              <a:rPr lang="en-GB" dirty="0" smtClean="0">
                <a:solidFill>
                  <a:schemeClr val="tx1"/>
                </a:solidFill>
              </a:rPr>
              <a:t>Millions </a:t>
            </a:r>
            <a:r>
              <a:rPr lang="en-GB" dirty="0">
                <a:solidFill>
                  <a:schemeClr val="tx1"/>
                </a:solidFill>
              </a:rPr>
              <a:t>of transistors can be created and interconnected in a mass-production process.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This </a:t>
            </a:r>
            <a:r>
              <a:rPr lang="en-GB" dirty="0">
                <a:solidFill>
                  <a:schemeClr val="tx1"/>
                </a:solidFill>
              </a:rPr>
              <a:t>speeds up the process of fabricating the </a:t>
            </a:r>
            <a:r>
              <a:rPr lang="en-GB" dirty="0" smtClean="0">
                <a:solidFill>
                  <a:schemeClr val="tx1"/>
                </a:solidFill>
              </a:rPr>
              <a:t>computer</a:t>
            </a:r>
          </a:p>
          <a:p>
            <a:pPr marL="342900" indent="-342900">
              <a:buFont typeface="Arial" panose="020B0604020202020204" pitchFamily="34" charset="0"/>
              <a:buChar char="•"/>
            </a:pPr>
            <a:r>
              <a:rPr lang="en-GB" dirty="0" smtClean="0">
                <a:solidFill>
                  <a:schemeClr val="tx1"/>
                </a:solidFill>
              </a:rPr>
              <a:t>Hence </a:t>
            </a:r>
            <a:r>
              <a:rPr lang="en-GB" dirty="0">
                <a:solidFill>
                  <a:schemeClr val="tx1"/>
                </a:solidFill>
              </a:rPr>
              <a:t>reduces its cost </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160269" y="2742232"/>
            <a:ext cx="2358687" cy="3796680"/>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79512" y="908720"/>
            <a:ext cx="2574032" cy="3861048"/>
          </a:xfrm>
          <a:prstGeom prst="rect">
            <a:avLst/>
          </a:prstGeom>
        </p:spPr>
      </p:pic>
    </p:spTree>
    <p:extLst>
      <p:ext uri="{BB962C8B-B14F-4D97-AF65-F5344CB8AC3E}">
        <p14:creationId xmlns:p14="http://schemas.microsoft.com/office/powerpoint/2010/main" val="2107373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7013"/>
            <a:ext cx="8229600" cy="321667"/>
          </a:xfrm>
        </p:spPr>
        <p:txBody>
          <a:bodyPr>
            <a:normAutofit fontScale="90000"/>
          </a:bodyPr>
          <a:lstStyle/>
          <a:p>
            <a:r>
              <a:rPr lang="en-GB" dirty="0" smtClean="0"/>
              <a:t>Intel</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26</a:t>
            </a:fld>
            <a:endParaRPr lang="en-US"/>
          </a:p>
        </p:txBody>
      </p:sp>
      <p:sp>
        <p:nvSpPr>
          <p:cNvPr id="5" name="TextBox 4"/>
          <p:cNvSpPr txBox="1"/>
          <p:nvPr/>
        </p:nvSpPr>
        <p:spPr>
          <a:xfrm>
            <a:off x="1115616" y="1124744"/>
            <a:ext cx="7803234" cy="3046988"/>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The </a:t>
            </a:r>
            <a:r>
              <a:rPr lang="en-GB" dirty="0">
                <a:solidFill>
                  <a:schemeClr val="tx1"/>
                </a:solidFill>
              </a:rPr>
              <a:t>Intel </a:t>
            </a:r>
            <a:r>
              <a:rPr lang="en-GB" dirty="0" smtClean="0">
                <a:solidFill>
                  <a:schemeClr val="tx1"/>
                </a:solidFill>
              </a:rPr>
              <a:t>4004 (1971) was world’s first microprocessor.</a:t>
            </a:r>
          </a:p>
          <a:p>
            <a:pPr marL="342900" indent="-342900">
              <a:buFont typeface="Arial" panose="020B0604020202020204" pitchFamily="34" charset="0"/>
              <a:buChar char="•"/>
            </a:pPr>
            <a:r>
              <a:rPr lang="en-GB" dirty="0" smtClean="0">
                <a:solidFill>
                  <a:schemeClr val="tx1"/>
                </a:solidFill>
              </a:rPr>
              <a:t>2300 transistors</a:t>
            </a:r>
          </a:p>
          <a:p>
            <a:pPr marL="342900" indent="-342900">
              <a:buFont typeface="Arial" panose="020B0604020202020204" pitchFamily="34" charset="0"/>
              <a:buChar char="•"/>
            </a:pPr>
            <a:r>
              <a:rPr lang="en-GB" dirty="0" smtClean="0">
                <a:solidFill>
                  <a:schemeClr val="tx1"/>
                </a:solidFill>
              </a:rPr>
              <a:t>Clocked </a:t>
            </a:r>
            <a:r>
              <a:rPr lang="en-GB" dirty="0">
                <a:solidFill>
                  <a:schemeClr val="tx1"/>
                </a:solidFill>
              </a:rPr>
              <a:t>at 108 kHz (i.e., 108,000 times per second</a:t>
            </a:r>
            <a:r>
              <a:rPr lang="en-GB" dirty="0" smtClean="0">
                <a:solidFill>
                  <a:schemeClr val="tx1"/>
                </a:solidFill>
              </a:rPr>
              <a:t>).</a:t>
            </a:r>
          </a:p>
          <a:p>
            <a:pPr marL="342900" indent="-342900">
              <a:buFont typeface="Arial" panose="020B0604020202020204" pitchFamily="34" charset="0"/>
              <a:buChar char="•"/>
            </a:pPr>
            <a:endParaRPr lang="en-GB" dirty="0">
              <a:solidFill>
                <a:schemeClr val="tx1"/>
              </a:solidFill>
            </a:endParaRPr>
          </a:p>
          <a:p>
            <a:pPr marL="342900" indent="-342900">
              <a:buFont typeface="Arial" panose="020B0604020202020204" pitchFamily="34" charset="0"/>
              <a:buChar char="•"/>
            </a:pPr>
            <a:r>
              <a:rPr lang="en-GB" dirty="0">
                <a:solidFill>
                  <a:schemeClr val="tx1"/>
                </a:solidFill>
              </a:rPr>
              <a:t>Intel followed the 4004 with the 8008 and </a:t>
            </a:r>
            <a:r>
              <a:rPr lang="en-GB" dirty="0" smtClean="0">
                <a:solidFill>
                  <a:schemeClr val="tx1"/>
                </a:solidFill>
              </a:rPr>
              <a:t>8080 (1974). </a:t>
            </a:r>
          </a:p>
          <a:p>
            <a:pPr marL="342900" indent="-342900">
              <a:buFont typeface="Arial" panose="020B0604020202020204" pitchFamily="34" charset="0"/>
              <a:buChar char="•"/>
            </a:pPr>
            <a:r>
              <a:rPr lang="en-GB" dirty="0" smtClean="0">
                <a:solidFill>
                  <a:schemeClr val="tx1"/>
                </a:solidFill>
              </a:rPr>
              <a:t>Intel </a:t>
            </a:r>
            <a:r>
              <a:rPr lang="en-GB" dirty="0">
                <a:solidFill>
                  <a:schemeClr val="tx1"/>
                </a:solidFill>
              </a:rPr>
              <a:t>priced the 8080 microprocessor at $360 </a:t>
            </a:r>
            <a:r>
              <a:rPr lang="en-GB" dirty="0" smtClean="0">
                <a:solidFill>
                  <a:schemeClr val="tx1"/>
                </a:solidFill>
              </a:rPr>
              <a:t>as </a:t>
            </a:r>
            <a:r>
              <a:rPr lang="en-GB" dirty="0">
                <a:solidFill>
                  <a:schemeClr val="tx1"/>
                </a:solidFill>
              </a:rPr>
              <a:t>an insult to IBM's famous 360 mainframe which cost millions of dollars.</a:t>
            </a:r>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5576" y="4248590"/>
            <a:ext cx="3489970" cy="2313487"/>
          </a:xfrm>
          <a:prstGeom prst="rect">
            <a:avLst/>
          </a:prstGeom>
        </p:spPr>
      </p:pic>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436096" y="4252917"/>
            <a:ext cx="2880320" cy="2160240"/>
          </a:xfrm>
          <a:prstGeom prst="rect">
            <a:avLst/>
          </a:prstGeom>
        </p:spPr>
      </p:pic>
    </p:spTree>
    <p:extLst>
      <p:ext uri="{BB962C8B-B14F-4D97-AF65-F5344CB8AC3E}">
        <p14:creationId xmlns:p14="http://schemas.microsoft.com/office/powerpoint/2010/main" val="25380033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056" y="116632"/>
            <a:ext cx="8229600" cy="562074"/>
          </a:xfrm>
        </p:spPr>
        <p:txBody>
          <a:bodyPr>
            <a:normAutofit fontScale="90000"/>
          </a:bodyPr>
          <a:lstStyle/>
          <a:p>
            <a:r>
              <a:rPr lang="en-GB" dirty="0" smtClean="0"/>
              <a:t>Semiconductors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27</a:t>
            </a:fld>
            <a:endParaRPr lang="en-US"/>
          </a:p>
        </p:txBody>
      </p:sp>
      <p:pic>
        <p:nvPicPr>
          <p:cNvPr id="15362" name="Picture 2" descr="http://www.computerhistory.org/siliconengine/_media/img/siliconengine-welcome-main.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54380" y="836712"/>
            <a:ext cx="8568952" cy="20752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99592" y="3386335"/>
            <a:ext cx="2996952" cy="2996952"/>
          </a:xfrm>
          <a:prstGeom prst="rect">
            <a:avLst/>
          </a:prstGeom>
        </p:spPr>
      </p:pic>
      <p:pic>
        <p:nvPicPr>
          <p:cNvPr id="5" name="Picture 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067944" y="3116576"/>
            <a:ext cx="3528392" cy="3535449"/>
          </a:xfrm>
          <a:prstGeom prst="rect">
            <a:avLst/>
          </a:prstGeom>
        </p:spPr>
      </p:pic>
      <p:sp>
        <p:nvSpPr>
          <p:cNvPr id="6" name="TextBox 5"/>
          <p:cNvSpPr txBox="1"/>
          <p:nvPr/>
        </p:nvSpPr>
        <p:spPr>
          <a:xfrm>
            <a:off x="7756363" y="4053303"/>
            <a:ext cx="1280133" cy="830997"/>
          </a:xfrm>
          <a:prstGeom prst="rect">
            <a:avLst/>
          </a:prstGeom>
          <a:noFill/>
        </p:spPr>
        <p:txBody>
          <a:bodyPr wrap="square" rtlCol="0">
            <a:spAutoFit/>
          </a:bodyPr>
          <a:lstStyle/>
          <a:p>
            <a:r>
              <a:rPr lang="en-GB" sz="1600" dirty="0" smtClean="0">
                <a:solidFill>
                  <a:schemeClr val="tx1"/>
                </a:solidFill>
              </a:rPr>
              <a:t>Visual ARM1 Simulator</a:t>
            </a:r>
            <a:endParaRPr lang="en-GB" sz="1600" dirty="0">
              <a:solidFill>
                <a:schemeClr val="tx1"/>
              </a:solidFill>
            </a:endParaRPr>
          </a:p>
        </p:txBody>
      </p:sp>
      <p:sp>
        <p:nvSpPr>
          <p:cNvPr id="7" name="TextBox 6"/>
          <p:cNvSpPr txBox="1"/>
          <p:nvPr/>
        </p:nvSpPr>
        <p:spPr>
          <a:xfrm>
            <a:off x="1882779" y="2783425"/>
            <a:ext cx="2198038" cy="461665"/>
          </a:xfrm>
          <a:prstGeom prst="rect">
            <a:avLst/>
          </a:prstGeom>
          <a:noFill/>
        </p:spPr>
        <p:txBody>
          <a:bodyPr wrap="none" rtlCol="0">
            <a:spAutoFit/>
          </a:bodyPr>
          <a:lstStyle/>
          <a:p>
            <a:r>
              <a:rPr lang="en-GB" dirty="0" smtClean="0">
                <a:solidFill>
                  <a:srgbClr val="FF0000"/>
                </a:solidFill>
              </a:rPr>
              <a:t>Notice the clock</a:t>
            </a:r>
            <a:endParaRPr lang="en-GB" dirty="0">
              <a:solidFill>
                <a:srgbClr val="FF0000"/>
              </a:solidFill>
            </a:endParaRPr>
          </a:p>
        </p:txBody>
      </p:sp>
      <p:cxnSp>
        <p:nvCxnSpPr>
          <p:cNvPr id="9" name="Straight Arrow Connector 8"/>
          <p:cNvCxnSpPr/>
          <p:nvPr/>
        </p:nvCxnSpPr>
        <p:spPr>
          <a:xfrm>
            <a:off x="4211960" y="3047126"/>
            <a:ext cx="1296144" cy="20466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267744" y="3165287"/>
            <a:ext cx="0" cy="26371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03614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2190750" y="2463006"/>
            <a:ext cx="4762500" cy="2800350"/>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28</a:t>
            </a:fld>
            <a:endParaRPr lang="en-US"/>
          </a:p>
        </p:txBody>
      </p:sp>
      <p:sp>
        <p:nvSpPr>
          <p:cNvPr id="6" name="TextBox 5"/>
          <p:cNvSpPr txBox="1"/>
          <p:nvPr/>
        </p:nvSpPr>
        <p:spPr>
          <a:xfrm>
            <a:off x="3995936" y="5517232"/>
            <a:ext cx="2315057" cy="461665"/>
          </a:xfrm>
          <a:prstGeom prst="rect">
            <a:avLst/>
          </a:prstGeom>
          <a:noFill/>
        </p:spPr>
        <p:txBody>
          <a:bodyPr wrap="none" rtlCol="0">
            <a:spAutoFit/>
          </a:bodyPr>
          <a:lstStyle/>
          <a:p>
            <a:r>
              <a:rPr lang="en-GB" dirty="0" smtClean="0">
                <a:solidFill>
                  <a:schemeClr val="tx1"/>
                </a:solidFill>
              </a:rPr>
              <a:t>ARM1 Processor</a:t>
            </a:r>
            <a:endParaRPr lang="en-GB" dirty="0">
              <a:solidFill>
                <a:schemeClr val="tx1"/>
              </a:solidFill>
            </a:endParaRPr>
          </a:p>
        </p:txBody>
      </p:sp>
    </p:spTree>
    <p:extLst>
      <p:ext uri="{BB962C8B-B14F-4D97-AF65-F5344CB8AC3E}">
        <p14:creationId xmlns:p14="http://schemas.microsoft.com/office/powerpoint/2010/main" val="385971511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79512" y="332657"/>
            <a:ext cx="4512501" cy="3384376"/>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29</a:t>
            </a:fld>
            <a:endParaRPr lang="en-US"/>
          </a:p>
        </p:txBody>
      </p:sp>
      <p:sp>
        <p:nvSpPr>
          <p:cNvPr id="7" name="TextBox 6"/>
          <p:cNvSpPr txBox="1"/>
          <p:nvPr/>
        </p:nvSpPr>
        <p:spPr>
          <a:xfrm>
            <a:off x="4860032" y="132019"/>
            <a:ext cx="4296551" cy="4893647"/>
          </a:xfrm>
          <a:prstGeom prst="rect">
            <a:avLst/>
          </a:prstGeom>
          <a:noFill/>
        </p:spPr>
        <p:txBody>
          <a:bodyPr wrap="square" rtlCol="0">
            <a:spAutoFit/>
          </a:bodyPr>
          <a:lstStyle/>
          <a:p>
            <a:r>
              <a:rPr lang="en-GB" dirty="0" smtClean="0">
                <a:solidFill>
                  <a:schemeClr val="tx1"/>
                </a:solidFill>
              </a:rPr>
              <a:t>Microprocessors use a crystal oscillator to provide a timer tick</a:t>
            </a:r>
          </a:p>
          <a:p>
            <a:endParaRPr lang="en-GB" dirty="0">
              <a:solidFill>
                <a:schemeClr val="tx1"/>
              </a:solidFill>
            </a:endParaRPr>
          </a:p>
          <a:p>
            <a:r>
              <a:rPr lang="en-GB" dirty="0" smtClean="0">
                <a:solidFill>
                  <a:schemeClr val="tx1"/>
                </a:solidFill>
              </a:rPr>
              <a:t>They use this timer tick to execute instructions</a:t>
            </a:r>
          </a:p>
          <a:p>
            <a:endParaRPr lang="en-GB" dirty="0">
              <a:solidFill>
                <a:schemeClr val="tx1"/>
              </a:solidFill>
            </a:endParaRPr>
          </a:p>
          <a:p>
            <a:r>
              <a:rPr lang="en-GB" dirty="0" smtClean="0">
                <a:solidFill>
                  <a:schemeClr val="tx1"/>
                </a:solidFill>
              </a:rPr>
              <a:t>Tick 1: Execute Instruction 1</a:t>
            </a:r>
          </a:p>
          <a:p>
            <a:r>
              <a:rPr lang="en-GB" dirty="0">
                <a:solidFill>
                  <a:schemeClr val="tx1"/>
                </a:solidFill>
              </a:rPr>
              <a:t>Tick </a:t>
            </a:r>
            <a:r>
              <a:rPr lang="en-GB" dirty="0" smtClean="0">
                <a:solidFill>
                  <a:schemeClr val="tx1"/>
                </a:solidFill>
              </a:rPr>
              <a:t>2: </a:t>
            </a:r>
            <a:r>
              <a:rPr lang="en-GB" dirty="0">
                <a:solidFill>
                  <a:schemeClr val="tx1"/>
                </a:solidFill>
              </a:rPr>
              <a:t>Execute Instruction </a:t>
            </a:r>
            <a:r>
              <a:rPr lang="en-GB" dirty="0" smtClean="0">
                <a:solidFill>
                  <a:schemeClr val="tx1"/>
                </a:solidFill>
              </a:rPr>
              <a:t>2</a:t>
            </a:r>
          </a:p>
          <a:p>
            <a:r>
              <a:rPr lang="en-GB" dirty="0">
                <a:solidFill>
                  <a:schemeClr val="tx1"/>
                </a:solidFill>
              </a:rPr>
              <a:t>Tick </a:t>
            </a:r>
            <a:r>
              <a:rPr lang="en-GB" dirty="0" smtClean="0">
                <a:solidFill>
                  <a:schemeClr val="tx1"/>
                </a:solidFill>
              </a:rPr>
              <a:t>3: </a:t>
            </a:r>
            <a:r>
              <a:rPr lang="en-GB" dirty="0">
                <a:solidFill>
                  <a:schemeClr val="tx1"/>
                </a:solidFill>
              </a:rPr>
              <a:t>Execute Instruction </a:t>
            </a:r>
            <a:r>
              <a:rPr lang="en-GB" dirty="0" smtClean="0">
                <a:solidFill>
                  <a:schemeClr val="tx1"/>
                </a:solidFill>
              </a:rPr>
              <a:t>3</a:t>
            </a:r>
          </a:p>
          <a:p>
            <a:endParaRPr lang="en-GB" dirty="0">
              <a:solidFill>
                <a:schemeClr val="tx1"/>
              </a:solidFill>
            </a:endParaRPr>
          </a:p>
          <a:p>
            <a:r>
              <a:rPr lang="en-GB" dirty="0" smtClean="0">
                <a:solidFill>
                  <a:schemeClr val="tx1"/>
                </a:solidFill>
              </a:rPr>
              <a:t>Overclocking….get the timer to run faster so code executes faster…..or overheats and dies!!</a:t>
            </a:r>
            <a:endParaRPr lang="en-GB" dirty="0">
              <a:solidFill>
                <a:schemeClr val="tx1"/>
              </a:solidFill>
            </a:endParaRPr>
          </a:p>
        </p:txBody>
      </p:sp>
      <p:sp>
        <p:nvSpPr>
          <p:cNvPr id="8" name="TextBox 7"/>
          <p:cNvSpPr txBox="1"/>
          <p:nvPr/>
        </p:nvSpPr>
        <p:spPr>
          <a:xfrm>
            <a:off x="3491880" y="5496368"/>
            <a:ext cx="5400599" cy="1200329"/>
          </a:xfrm>
          <a:prstGeom prst="rect">
            <a:avLst/>
          </a:prstGeom>
          <a:noFill/>
        </p:spPr>
        <p:txBody>
          <a:bodyPr wrap="square" rtlCol="0">
            <a:spAutoFit/>
          </a:bodyPr>
          <a:lstStyle/>
          <a:p>
            <a:r>
              <a:rPr lang="en-GB" dirty="0" smtClean="0">
                <a:solidFill>
                  <a:schemeClr val="tx1"/>
                </a:solidFill>
              </a:rPr>
              <a:t>Same as your watch:</a:t>
            </a:r>
          </a:p>
          <a:p>
            <a:r>
              <a:rPr lang="en-GB" dirty="0" smtClean="0">
                <a:solidFill>
                  <a:schemeClr val="tx1"/>
                </a:solidFill>
              </a:rPr>
              <a:t>Microchip converts the clock ticks to real-time i.e. hours, minutes and seconds</a:t>
            </a:r>
            <a:endParaRPr lang="en-GB" dirty="0">
              <a:solidFill>
                <a:schemeClr val="tx1"/>
              </a:solidFill>
            </a:endParaRPr>
          </a:p>
        </p:txBody>
      </p:sp>
      <p:pic>
        <p:nvPicPr>
          <p:cNvPr id="10" name="Picture 9"/>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51520" y="3717033"/>
            <a:ext cx="2976256" cy="2976256"/>
          </a:xfrm>
          <a:prstGeom prst="rect">
            <a:avLst/>
          </a:prstGeom>
        </p:spPr>
      </p:pic>
    </p:spTree>
    <p:extLst>
      <p:ext uri="{BB962C8B-B14F-4D97-AF65-F5344CB8AC3E}">
        <p14:creationId xmlns:p14="http://schemas.microsoft.com/office/powerpoint/2010/main" val="326961271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23528" y="3167377"/>
            <a:ext cx="3556992" cy="3556992"/>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30</a:t>
            </a:fld>
            <a:endParaRPr lang="en-US"/>
          </a:p>
        </p:txBody>
      </p:sp>
      <p:sp>
        <p:nvSpPr>
          <p:cNvPr id="7" name="Rectangle 1"/>
          <p:cNvSpPr>
            <a:spLocks noChangeArrowheads="1"/>
          </p:cNvSpPr>
          <p:nvPr/>
        </p:nvSpPr>
        <p:spPr bwMode="auto">
          <a:xfrm>
            <a:off x="4320952" y="3695328"/>
            <a:ext cx="446449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Battery.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Electric stepping motor.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Microchip.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Circuit connects microchip to other components.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Quartz crystal oscillator.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Crown screw for setting time.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Gears turn hour, minute, and second hands at different speeds.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Tiny central shaft holds hands in place </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7544" y="116632"/>
            <a:ext cx="2376264" cy="2376264"/>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77455" y="116632"/>
            <a:ext cx="3214642" cy="3214642"/>
          </a:xfrm>
          <a:prstGeom prst="rect">
            <a:avLst/>
          </a:prstGeom>
        </p:spPr>
      </p:pic>
      <p:sp>
        <p:nvSpPr>
          <p:cNvPr id="10" name="TextBox 9"/>
          <p:cNvSpPr txBox="1"/>
          <p:nvPr/>
        </p:nvSpPr>
        <p:spPr>
          <a:xfrm>
            <a:off x="2771800" y="836712"/>
            <a:ext cx="1630831" cy="461665"/>
          </a:xfrm>
          <a:prstGeom prst="rect">
            <a:avLst/>
          </a:prstGeom>
          <a:noFill/>
        </p:spPr>
        <p:txBody>
          <a:bodyPr wrap="none" rtlCol="0">
            <a:spAutoFit/>
          </a:bodyPr>
          <a:lstStyle/>
          <a:p>
            <a:r>
              <a:rPr lang="en-GB" dirty="0" smtClean="0">
                <a:solidFill>
                  <a:schemeClr val="tx1"/>
                </a:solidFill>
              </a:rPr>
              <a:t>LED Watch</a:t>
            </a:r>
            <a:endParaRPr lang="en-GB" dirty="0">
              <a:solidFill>
                <a:schemeClr val="tx1"/>
              </a:solidFill>
            </a:endParaRPr>
          </a:p>
        </p:txBody>
      </p:sp>
      <p:sp>
        <p:nvSpPr>
          <p:cNvPr id="11" name="TextBox 10"/>
          <p:cNvSpPr txBox="1"/>
          <p:nvPr/>
        </p:nvSpPr>
        <p:spPr>
          <a:xfrm>
            <a:off x="7308304" y="836711"/>
            <a:ext cx="1648465" cy="461665"/>
          </a:xfrm>
          <a:prstGeom prst="rect">
            <a:avLst/>
          </a:prstGeom>
          <a:noFill/>
        </p:spPr>
        <p:txBody>
          <a:bodyPr wrap="none" rtlCol="0">
            <a:spAutoFit/>
          </a:bodyPr>
          <a:lstStyle/>
          <a:p>
            <a:r>
              <a:rPr lang="en-GB" dirty="0" smtClean="0">
                <a:solidFill>
                  <a:schemeClr val="tx1"/>
                </a:solidFill>
              </a:rPr>
              <a:t>LCD Watch</a:t>
            </a:r>
            <a:endParaRPr lang="en-GB" dirty="0">
              <a:solidFill>
                <a:schemeClr val="tx1"/>
              </a:solidFill>
            </a:endParaRPr>
          </a:p>
        </p:txBody>
      </p:sp>
    </p:spTree>
    <p:extLst>
      <p:ext uri="{BB962C8B-B14F-4D97-AF65-F5344CB8AC3E}">
        <p14:creationId xmlns:p14="http://schemas.microsoft.com/office/powerpoint/2010/main" val="117401916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4000" dirty="0" smtClean="0"/>
              <a:t>Overclocking</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31</a:t>
            </a:fld>
            <a:endParaRPr lang="en-US"/>
          </a:p>
        </p:txBody>
      </p:sp>
      <p:pic>
        <p:nvPicPr>
          <p:cNvPr id="8" name="Content Placeholder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59632" y="1060330"/>
            <a:ext cx="6408712" cy="4806534"/>
          </a:xfrm>
          <a:prstGeom prst="rect">
            <a:avLst/>
          </a:prstGeom>
        </p:spPr>
      </p:pic>
      <p:sp>
        <p:nvSpPr>
          <p:cNvPr id="9" name="TextBox 8"/>
          <p:cNvSpPr txBox="1"/>
          <p:nvPr/>
        </p:nvSpPr>
        <p:spPr>
          <a:xfrm>
            <a:off x="3333999" y="6079222"/>
            <a:ext cx="2259978" cy="461665"/>
          </a:xfrm>
          <a:prstGeom prst="rect">
            <a:avLst/>
          </a:prstGeom>
          <a:noFill/>
        </p:spPr>
        <p:txBody>
          <a:bodyPr wrap="none" rtlCol="0">
            <a:spAutoFit/>
          </a:bodyPr>
          <a:lstStyle/>
          <a:p>
            <a:r>
              <a:rPr lang="en-GB" dirty="0" smtClean="0">
                <a:solidFill>
                  <a:schemeClr val="tx1"/>
                </a:solidFill>
              </a:rPr>
              <a:t>Water cooled PC</a:t>
            </a:r>
            <a:endParaRPr lang="en-GB" dirty="0">
              <a:solidFill>
                <a:schemeClr val="tx1"/>
              </a:solidFill>
            </a:endParaRPr>
          </a:p>
        </p:txBody>
      </p:sp>
    </p:spTree>
    <p:extLst>
      <p:ext uri="{BB962C8B-B14F-4D97-AF65-F5344CB8AC3E}">
        <p14:creationId xmlns:p14="http://schemas.microsoft.com/office/powerpoint/2010/main" val="416747614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32</a:t>
            </a:fld>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51520" y="25504"/>
            <a:ext cx="6096000" cy="3429000"/>
          </a:xfrm>
          <a:prstGeom prst="rect">
            <a:avLst/>
          </a:prstGeom>
        </p:spPr>
      </p:pic>
      <p:pic>
        <p:nvPicPr>
          <p:cNvPr id="5" name="Content Placeholder 4"/>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3115266" y="2276872"/>
            <a:ext cx="6032237" cy="4525963"/>
          </a:xfrm>
        </p:spPr>
      </p:pic>
    </p:spTree>
    <p:extLst>
      <p:ext uri="{BB962C8B-B14F-4D97-AF65-F5344CB8AC3E}">
        <p14:creationId xmlns:p14="http://schemas.microsoft.com/office/powerpoint/2010/main" val="148212328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33</a:t>
            </a:fld>
            <a:endParaRPr lang="en-US"/>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971600" y="1052736"/>
            <a:ext cx="7241540" cy="4525963"/>
          </a:xfrm>
        </p:spPr>
      </p:pic>
    </p:spTree>
    <p:extLst>
      <p:ext uri="{BB962C8B-B14F-4D97-AF65-F5344CB8AC3E}">
        <p14:creationId xmlns:p14="http://schemas.microsoft.com/office/powerpoint/2010/main" val="200693838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640644" y="836712"/>
            <a:ext cx="8046156" cy="4525963"/>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34</a:t>
            </a:fld>
            <a:endParaRPr lang="en-US"/>
          </a:p>
        </p:txBody>
      </p:sp>
      <p:sp>
        <p:nvSpPr>
          <p:cNvPr id="6" name="TextBox 5"/>
          <p:cNvSpPr txBox="1"/>
          <p:nvPr/>
        </p:nvSpPr>
        <p:spPr>
          <a:xfrm>
            <a:off x="3923928" y="5628680"/>
            <a:ext cx="2173993" cy="461665"/>
          </a:xfrm>
          <a:prstGeom prst="rect">
            <a:avLst/>
          </a:prstGeom>
          <a:noFill/>
        </p:spPr>
        <p:txBody>
          <a:bodyPr wrap="none" rtlCol="0">
            <a:spAutoFit/>
          </a:bodyPr>
          <a:lstStyle/>
          <a:p>
            <a:r>
              <a:rPr lang="en-GB" dirty="0" smtClean="0">
                <a:solidFill>
                  <a:schemeClr val="tx1"/>
                </a:solidFill>
              </a:rPr>
              <a:t>Liquid Nitrogen</a:t>
            </a:r>
            <a:endParaRPr lang="en-GB" dirty="0">
              <a:solidFill>
                <a:schemeClr val="tx1"/>
              </a:solidFill>
            </a:endParaRPr>
          </a:p>
        </p:txBody>
      </p:sp>
    </p:spTree>
    <p:extLst>
      <p:ext uri="{BB962C8B-B14F-4D97-AF65-F5344CB8AC3E}">
        <p14:creationId xmlns:p14="http://schemas.microsoft.com/office/powerpoint/2010/main" val="106039258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35</a:t>
            </a:fld>
            <a:endParaRPr lang="en-US" dirty="0"/>
          </a:p>
        </p:txBody>
      </p:sp>
      <p:pic>
        <p:nvPicPr>
          <p:cNvPr id="16386" name="Picture 2" descr="Bell Labs' ad shows the MAC-4 die relative to a paperclip"/>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75656" y="116632"/>
            <a:ext cx="5760640" cy="57606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131840" y="6093296"/>
            <a:ext cx="2130711" cy="461665"/>
          </a:xfrm>
          <a:prstGeom prst="rect">
            <a:avLst/>
          </a:prstGeom>
          <a:noFill/>
        </p:spPr>
        <p:txBody>
          <a:bodyPr wrap="none" rtlCol="0">
            <a:spAutoFit/>
          </a:bodyPr>
          <a:lstStyle/>
          <a:p>
            <a:r>
              <a:rPr lang="en-GB" dirty="0" smtClean="0">
                <a:solidFill>
                  <a:schemeClr val="tx1"/>
                </a:solidFill>
              </a:rPr>
              <a:t>Microcontroller</a:t>
            </a:r>
            <a:endParaRPr lang="en-GB" dirty="0">
              <a:solidFill>
                <a:schemeClr val="tx1"/>
              </a:solidFill>
            </a:endParaRPr>
          </a:p>
        </p:txBody>
      </p:sp>
    </p:spTree>
    <p:extLst>
      <p:ext uri="{BB962C8B-B14F-4D97-AF65-F5344CB8AC3E}">
        <p14:creationId xmlns:p14="http://schemas.microsoft.com/office/powerpoint/2010/main" val="30976334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2276872"/>
            <a:ext cx="6779096" cy="3777283"/>
          </a:xfrm>
        </p:spPr>
        <p:txBody>
          <a:bodyPr/>
          <a:lstStyle/>
          <a:p>
            <a:pPr marL="0" indent="0">
              <a:buNone/>
            </a:pPr>
            <a:r>
              <a:rPr lang="en-GB" dirty="0"/>
              <a:t>Q: What does a proud computer call his little son? </a:t>
            </a:r>
            <a:br>
              <a:rPr lang="en-GB" dirty="0"/>
            </a:br>
            <a:r>
              <a:rPr lang="en-GB" dirty="0"/>
              <a:t>A: A microchip off the old block</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36</a:t>
            </a:fld>
            <a:endParaRPr lang="en-US"/>
          </a:p>
        </p:txBody>
      </p:sp>
    </p:spTree>
    <p:extLst>
      <p:ext uri="{BB962C8B-B14F-4D97-AF65-F5344CB8AC3E}">
        <p14:creationId xmlns:p14="http://schemas.microsoft.com/office/powerpoint/2010/main" val="375929514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811" y="2348880"/>
            <a:ext cx="8229600" cy="1143000"/>
          </a:xfrm>
        </p:spPr>
        <p:txBody>
          <a:bodyPr/>
          <a:lstStyle/>
          <a:p>
            <a:r>
              <a:rPr lang="en-GB" dirty="0" smtClean="0"/>
              <a:t>Personal Computers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37</a:t>
            </a:fld>
            <a:endParaRPr lang="en-US"/>
          </a:p>
        </p:txBody>
      </p:sp>
    </p:spTree>
    <p:extLst>
      <p:ext uri="{BB962C8B-B14F-4D97-AF65-F5344CB8AC3E}">
        <p14:creationId xmlns:p14="http://schemas.microsoft.com/office/powerpoint/2010/main" val="134305338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38</a:t>
            </a:fld>
            <a:endParaRPr lang="en-US"/>
          </a:p>
        </p:txBody>
      </p:sp>
      <p:sp>
        <p:nvSpPr>
          <p:cNvPr id="5" name="TextBox 4"/>
          <p:cNvSpPr txBox="1"/>
          <p:nvPr/>
        </p:nvSpPr>
        <p:spPr>
          <a:xfrm>
            <a:off x="1355304" y="908720"/>
            <a:ext cx="6264696" cy="1938992"/>
          </a:xfrm>
          <a:prstGeom prst="rect">
            <a:avLst/>
          </a:prstGeom>
          <a:noFill/>
        </p:spPr>
        <p:txBody>
          <a:bodyPr wrap="square" rtlCol="0">
            <a:spAutoFit/>
          </a:bodyPr>
          <a:lstStyle/>
          <a:p>
            <a:r>
              <a:rPr lang="en-GB" dirty="0" smtClean="0">
                <a:solidFill>
                  <a:schemeClr val="tx1"/>
                </a:solidFill>
              </a:rPr>
              <a:t>In 1959, scientists at RAND Corporation where asked to predict what a home computer in 2004 would look like.</a:t>
            </a:r>
          </a:p>
          <a:p>
            <a:endParaRPr lang="en-GB" dirty="0" smtClean="0">
              <a:solidFill>
                <a:schemeClr val="tx1"/>
              </a:solidFill>
            </a:endParaRPr>
          </a:p>
          <a:p>
            <a:r>
              <a:rPr lang="en-GB" dirty="0" smtClean="0">
                <a:solidFill>
                  <a:schemeClr val="tx1"/>
                </a:solidFill>
              </a:rPr>
              <a:t>This is what they came up with…….</a:t>
            </a:r>
            <a:endParaRPr lang="en-GB" dirty="0">
              <a:solidFill>
                <a:schemeClr val="tx1"/>
              </a:solidFill>
            </a:endParaRPr>
          </a:p>
        </p:txBody>
      </p:sp>
    </p:spTree>
    <p:extLst>
      <p:ext uri="{BB962C8B-B14F-4D97-AF65-F5344CB8AC3E}">
        <p14:creationId xmlns:p14="http://schemas.microsoft.com/office/powerpoint/2010/main" val="389526639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323528" y="188640"/>
            <a:ext cx="8293528" cy="5328592"/>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39</a:t>
            </a:fld>
            <a:endParaRPr lang="en-US"/>
          </a:p>
        </p:txBody>
      </p:sp>
      <p:sp>
        <p:nvSpPr>
          <p:cNvPr id="8" name="TextBox 7"/>
          <p:cNvSpPr txBox="1"/>
          <p:nvPr/>
        </p:nvSpPr>
        <p:spPr>
          <a:xfrm>
            <a:off x="1403648" y="764704"/>
            <a:ext cx="6719335" cy="4154984"/>
          </a:xfrm>
          <a:prstGeom prst="rect">
            <a:avLst/>
          </a:prstGeom>
          <a:solidFill>
            <a:schemeClr val="bg1"/>
          </a:solidFill>
        </p:spPr>
        <p:txBody>
          <a:bodyPr wrap="square" rtlCol="0">
            <a:spAutoFit/>
          </a:bodyPr>
          <a:lstStyle/>
          <a:p>
            <a:r>
              <a:rPr lang="en-GB" i="1" dirty="0" smtClean="0">
                <a:solidFill>
                  <a:schemeClr val="tx1"/>
                </a:solidFill>
              </a:rPr>
              <a:t>THE ACCOMPANYING CAPTION READ</a:t>
            </a:r>
          </a:p>
          <a:p>
            <a:r>
              <a:rPr lang="en-GB" i="1" dirty="0" smtClean="0">
                <a:solidFill>
                  <a:schemeClr val="tx1"/>
                </a:solidFill>
              </a:rPr>
              <a:t>Scientists </a:t>
            </a:r>
            <a:r>
              <a:rPr lang="en-GB" i="1" dirty="0">
                <a:solidFill>
                  <a:schemeClr val="tx1"/>
                </a:solidFill>
              </a:rPr>
              <a:t>from the RAND corporation have created this model to illustrate how a "Home Computer" could look like in the year 2004. However, the needed technology will not be economically feasible for the average home. Also the scientists readily admit that the computer will require not yet invented technology to actually work, but 50 years from now scientific progress is expected to solve these problems. With teletype interface and the FORTRAN language, the computer will be easy to use.</a:t>
            </a:r>
            <a:endParaRPr lang="en-GB" dirty="0">
              <a:solidFill>
                <a:schemeClr val="tx1"/>
              </a:solidFill>
            </a:endParaRPr>
          </a:p>
        </p:txBody>
      </p:sp>
      <p:sp>
        <p:nvSpPr>
          <p:cNvPr id="7" name="TextBox 6"/>
          <p:cNvSpPr txBox="1"/>
          <p:nvPr/>
        </p:nvSpPr>
        <p:spPr>
          <a:xfrm>
            <a:off x="1329690" y="2242031"/>
            <a:ext cx="6867249" cy="1938992"/>
          </a:xfrm>
          <a:prstGeom prst="rect">
            <a:avLst/>
          </a:prstGeom>
          <a:solidFill>
            <a:srgbClr val="FF0000"/>
          </a:solidFill>
        </p:spPr>
        <p:txBody>
          <a:bodyPr wrap="square" rtlCol="0">
            <a:spAutoFit/>
          </a:bodyPr>
          <a:lstStyle/>
          <a:p>
            <a:r>
              <a:rPr lang="en-GB" dirty="0" smtClean="0">
                <a:solidFill>
                  <a:schemeClr val="accent3"/>
                </a:solidFill>
              </a:rPr>
              <a:t>THE DANGERS OF GOOGLE!!</a:t>
            </a:r>
          </a:p>
          <a:p>
            <a:r>
              <a:rPr lang="en-GB" dirty="0" smtClean="0">
                <a:solidFill>
                  <a:schemeClr val="accent3"/>
                </a:solidFill>
              </a:rPr>
              <a:t>Actually it’s a Photoshop hoax picture from 2004, consisting of a composite of a submarine control panel, a 1960s line printer, 1950s TV and a guy from the 1950s</a:t>
            </a:r>
            <a:endParaRPr lang="en-GB" dirty="0">
              <a:solidFill>
                <a:schemeClr val="accent3"/>
              </a:solidFill>
            </a:endParaRPr>
          </a:p>
        </p:txBody>
      </p:sp>
    </p:spTree>
    <p:extLst>
      <p:ext uri="{BB962C8B-B14F-4D97-AF65-F5344CB8AC3E}">
        <p14:creationId xmlns:p14="http://schemas.microsoft.com/office/powerpoint/2010/main" val="27409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smtClean="0"/>
              <a:t>MITS Altair 8800 (1974)</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40</a:t>
            </a:fld>
            <a:endParaRPr lang="en-US"/>
          </a:p>
        </p:txBody>
      </p:sp>
      <p:sp>
        <p:nvSpPr>
          <p:cNvPr id="5" name="TextBox 4"/>
          <p:cNvSpPr txBox="1"/>
          <p:nvPr/>
        </p:nvSpPr>
        <p:spPr>
          <a:xfrm>
            <a:off x="827584" y="5013176"/>
            <a:ext cx="7488832" cy="1569660"/>
          </a:xfrm>
          <a:prstGeom prst="rect">
            <a:avLst/>
          </a:prstGeom>
          <a:noFill/>
        </p:spPr>
        <p:txBody>
          <a:bodyPr wrap="square" rtlCol="0">
            <a:spAutoFit/>
          </a:bodyPr>
          <a:lstStyle/>
          <a:p>
            <a:r>
              <a:rPr lang="en-GB" dirty="0">
                <a:solidFill>
                  <a:schemeClr val="tx1"/>
                </a:solidFill>
              </a:rPr>
              <a:t>MITS Altair computer, which was the world's first personal computer (PC). </a:t>
            </a:r>
            <a:r>
              <a:rPr lang="en-GB" dirty="0" smtClean="0">
                <a:solidFill>
                  <a:schemeClr val="tx1"/>
                </a:solidFill>
              </a:rPr>
              <a:t>You had </a:t>
            </a:r>
            <a:r>
              <a:rPr lang="en-GB" dirty="0">
                <a:solidFill>
                  <a:schemeClr val="tx1"/>
                </a:solidFill>
              </a:rPr>
              <a:t>to build it yourself from a kit of parts that arrived in the </a:t>
            </a:r>
            <a:r>
              <a:rPr lang="en-GB" dirty="0" smtClean="0">
                <a:solidFill>
                  <a:schemeClr val="tx1"/>
                </a:solidFill>
              </a:rPr>
              <a:t>mail ($439 or assembled $621)</a:t>
            </a:r>
          </a:p>
          <a:p>
            <a:r>
              <a:rPr lang="en-GB" dirty="0" smtClean="0">
                <a:solidFill>
                  <a:schemeClr val="tx1"/>
                </a:solidFill>
              </a:rPr>
              <a:t>ALTAIR BASIC</a:t>
            </a:r>
            <a:endParaRPr lang="en-GB" dirty="0">
              <a:solidFill>
                <a:schemeClr val="tx1"/>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2333" y="1268760"/>
            <a:ext cx="8061214" cy="3456384"/>
          </a:xfrm>
          <a:prstGeom prst="rect">
            <a:avLst/>
          </a:prstGeom>
        </p:spPr>
      </p:pic>
    </p:spTree>
    <p:extLst>
      <p:ext uri="{BB962C8B-B14F-4D97-AF65-F5344CB8AC3E}">
        <p14:creationId xmlns:p14="http://schemas.microsoft.com/office/powerpoint/2010/main" val="196542881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556792"/>
            <a:ext cx="8229600" cy="1143000"/>
          </a:xfrm>
        </p:spPr>
        <p:txBody>
          <a:bodyPr/>
          <a:lstStyle/>
          <a:p>
            <a:r>
              <a:rPr lang="en-GB" dirty="0" smtClean="0"/>
              <a:t>Quizzes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41</a:t>
            </a:fld>
            <a:endParaRPr lang="en-US"/>
          </a:p>
        </p:txBody>
      </p:sp>
      <p:sp>
        <p:nvSpPr>
          <p:cNvPr id="5" name="TextBox 4"/>
          <p:cNvSpPr txBox="1"/>
          <p:nvPr/>
        </p:nvSpPr>
        <p:spPr>
          <a:xfrm>
            <a:off x="3131840" y="3356992"/>
            <a:ext cx="3445174" cy="1200329"/>
          </a:xfrm>
          <a:prstGeom prst="rect">
            <a:avLst/>
          </a:prstGeom>
          <a:noFill/>
        </p:spPr>
        <p:txBody>
          <a:bodyPr wrap="none" rtlCol="0">
            <a:spAutoFit/>
          </a:bodyPr>
          <a:lstStyle/>
          <a:p>
            <a:r>
              <a:rPr lang="en-GB" dirty="0" smtClean="0">
                <a:solidFill>
                  <a:schemeClr val="tx1"/>
                </a:solidFill>
              </a:rPr>
              <a:t>Name the computer</a:t>
            </a:r>
          </a:p>
          <a:p>
            <a:endParaRPr lang="en-GB" dirty="0">
              <a:solidFill>
                <a:schemeClr val="tx1"/>
              </a:solidFill>
            </a:endParaRPr>
          </a:p>
          <a:p>
            <a:r>
              <a:rPr lang="en-GB" dirty="0" smtClean="0">
                <a:solidFill>
                  <a:schemeClr val="tx1"/>
                </a:solidFill>
              </a:rPr>
              <a:t>Guess the video game title</a:t>
            </a:r>
            <a:endParaRPr lang="en-GB" dirty="0">
              <a:solidFill>
                <a:schemeClr val="tx1"/>
              </a:solidFill>
            </a:endParaRPr>
          </a:p>
        </p:txBody>
      </p:sp>
    </p:spTree>
    <p:extLst>
      <p:ext uri="{BB962C8B-B14F-4D97-AF65-F5344CB8AC3E}">
        <p14:creationId xmlns:p14="http://schemas.microsoft.com/office/powerpoint/2010/main" val="114425839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202034"/>
          </a:xfrm>
        </p:spPr>
        <p:txBody>
          <a:bodyPr>
            <a:normAutofit fontScale="90000"/>
          </a:bodyPr>
          <a:lstStyle/>
          <a:p>
            <a:r>
              <a:rPr lang="en-GB" dirty="0" smtClean="0"/>
              <a:t>Name the computer quiz</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42</a:t>
            </a:fld>
            <a:endParaRPr lang="en-US"/>
          </a:p>
        </p:txBody>
      </p:sp>
    </p:spTree>
    <p:extLst>
      <p:ext uri="{BB962C8B-B14F-4D97-AF65-F5344CB8AC3E}">
        <p14:creationId xmlns:p14="http://schemas.microsoft.com/office/powerpoint/2010/main" val="299340639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95736" y="764704"/>
            <a:ext cx="4464496" cy="5505475"/>
          </a:xfrm>
        </p:spPr>
        <p:txBody>
          <a:bodyPr>
            <a:normAutofit fontScale="70000" lnSpcReduction="20000"/>
          </a:bodyPr>
          <a:lstStyle/>
          <a:p>
            <a:pPr marL="514350" indent="-514350">
              <a:buFont typeface="+mj-lt"/>
              <a:buAutoNum type="arabicPeriod"/>
            </a:pPr>
            <a:r>
              <a:rPr lang="en-GB" dirty="0"/>
              <a:t>ZX80</a:t>
            </a:r>
          </a:p>
          <a:p>
            <a:pPr marL="514350" indent="-514350">
              <a:buFont typeface="+mj-lt"/>
              <a:buAutoNum type="arabicPeriod"/>
            </a:pPr>
            <a:r>
              <a:rPr lang="en-GB" dirty="0"/>
              <a:t>Zx81</a:t>
            </a:r>
          </a:p>
          <a:p>
            <a:pPr marL="514350" indent="-514350">
              <a:buFont typeface="+mj-lt"/>
              <a:buAutoNum type="arabicPeriod"/>
            </a:pPr>
            <a:r>
              <a:rPr lang="en-GB" dirty="0"/>
              <a:t>ZX Spectrum</a:t>
            </a:r>
          </a:p>
          <a:p>
            <a:pPr marL="514350" indent="-514350">
              <a:buFont typeface="+mj-lt"/>
              <a:buAutoNum type="arabicPeriod"/>
            </a:pPr>
            <a:r>
              <a:rPr lang="en-GB" dirty="0"/>
              <a:t>Commodore Vic20</a:t>
            </a:r>
          </a:p>
          <a:p>
            <a:pPr marL="514350" indent="-514350">
              <a:buFont typeface="+mj-lt"/>
              <a:buAutoNum type="arabicPeriod"/>
            </a:pPr>
            <a:r>
              <a:rPr lang="en-GB" dirty="0"/>
              <a:t>Tandy TRS80</a:t>
            </a:r>
          </a:p>
          <a:p>
            <a:pPr marL="514350" indent="-514350">
              <a:buFont typeface="+mj-lt"/>
              <a:buAutoNum type="arabicPeriod"/>
            </a:pPr>
            <a:r>
              <a:rPr lang="en-GB" dirty="0"/>
              <a:t>Tandy Colour Computer System</a:t>
            </a:r>
          </a:p>
          <a:p>
            <a:pPr marL="514350" indent="-514350">
              <a:buFont typeface="+mj-lt"/>
              <a:buAutoNum type="arabicPeriod"/>
            </a:pPr>
            <a:r>
              <a:rPr lang="en-GB" dirty="0" smtClean="0"/>
              <a:t>Commodore 16Plus4</a:t>
            </a:r>
            <a:endParaRPr lang="en-GB" dirty="0"/>
          </a:p>
          <a:p>
            <a:pPr marL="514350" indent="-514350">
              <a:buFont typeface="+mj-lt"/>
              <a:buAutoNum type="arabicPeriod"/>
            </a:pPr>
            <a:r>
              <a:rPr lang="en-GB" dirty="0"/>
              <a:t>Atari 400 and 800</a:t>
            </a:r>
          </a:p>
          <a:p>
            <a:pPr marL="514350" indent="-514350">
              <a:buFont typeface="+mj-lt"/>
              <a:buAutoNum type="arabicPeriod"/>
            </a:pPr>
            <a:r>
              <a:rPr lang="en-GB" dirty="0"/>
              <a:t>Amstrad CPC464</a:t>
            </a:r>
          </a:p>
          <a:p>
            <a:pPr marL="514350" indent="-514350">
              <a:buFont typeface="+mj-lt"/>
              <a:buAutoNum type="arabicPeriod"/>
            </a:pPr>
            <a:r>
              <a:rPr lang="en-GB" dirty="0"/>
              <a:t>BBC Micro Model B</a:t>
            </a:r>
          </a:p>
          <a:p>
            <a:pPr marL="514350" indent="-514350">
              <a:buFont typeface="+mj-lt"/>
              <a:buAutoNum type="arabicPeriod"/>
            </a:pPr>
            <a:r>
              <a:rPr lang="en-GB" dirty="0"/>
              <a:t>Commodore PET</a:t>
            </a:r>
          </a:p>
          <a:p>
            <a:pPr marL="514350" indent="-514350">
              <a:buFont typeface="+mj-lt"/>
              <a:buAutoNum type="arabicPeriod"/>
            </a:pPr>
            <a:r>
              <a:rPr lang="en-GB" dirty="0"/>
              <a:t>Apple II</a:t>
            </a:r>
          </a:p>
          <a:p>
            <a:pPr marL="514350" indent="-514350">
              <a:buFont typeface="+mj-lt"/>
              <a:buAutoNum type="arabicPeriod"/>
            </a:pPr>
            <a:r>
              <a:rPr lang="en-GB" dirty="0"/>
              <a:t>Commodore Amiga500</a:t>
            </a:r>
          </a:p>
          <a:p>
            <a:pPr marL="514350" indent="-514350">
              <a:buFont typeface="+mj-lt"/>
              <a:buAutoNum type="arabicPeriod"/>
            </a:pPr>
            <a:r>
              <a:rPr lang="en-GB" dirty="0"/>
              <a:t>Acorn Atom</a:t>
            </a:r>
          </a:p>
          <a:p>
            <a:pPr marL="514350" indent="-514350">
              <a:buFont typeface="+mj-lt"/>
              <a:buAutoNum type="arabicPeriod"/>
            </a:pPr>
            <a:r>
              <a:rPr lang="en-GB" dirty="0"/>
              <a:t>Dragon 32</a:t>
            </a:r>
          </a:p>
          <a:p>
            <a:pPr marL="514350" indent="-514350">
              <a:buFont typeface="+mj-lt"/>
              <a:buAutoNum type="arabicPeriod"/>
            </a:pPr>
            <a:r>
              <a:rPr lang="en-GB" dirty="0"/>
              <a:t>Commodore 64</a:t>
            </a:r>
          </a:p>
          <a:p>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43</a:t>
            </a:fld>
            <a:endParaRPr lang="en-US"/>
          </a:p>
        </p:txBody>
      </p:sp>
    </p:spTree>
    <p:extLst>
      <p:ext uri="{BB962C8B-B14F-4D97-AF65-F5344CB8AC3E}">
        <p14:creationId xmlns:p14="http://schemas.microsoft.com/office/powerpoint/2010/main" val="141528697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dirty="0" smtClean="0"/>
              <a:t>Guess the video game title quiz</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44</a:t>
            </a:fld>
            <a:endParaRPr lang="en-US"/>
          </a:p>
        </p:txBody>
      </p:sp>
    </p:spTree>
    <p:extLst>
      <p:ext uri="{BB962C8B-B14F-4D97-AF65-F5344CB8AC3E}">
        <p14:creationId xmlns:p14="http://schemas.microsoft.com/office/powerpoint/2010/main" val="132866534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51720" y="620688"/>
            <a:ext cx="4680520" cy="5832648"/>
          </a:xfrm>
        </p:spPr>
        <p:txBody>
          <a:bodyPr>
            <a:normAutofit fontScale="70000" lnSpcReduction="20000"/>
          </a:bodyPr>
          <a:lstStyle/>
          <a:p>
            <a:pPr marL="514350" indent="-514350">
              <a:buFont typeface="+mj-lt"/>
              <a:buAutoNum type="arabicPeriod"/>
            </a:pPr>
            <a:r>
              <a:rPr lang="en-GB" dirty="0" err="1"/>
              <a:t>Spacewar</a:t>
            </a:r>
            <a:r>
              <a:rPr lang="en-GB" dirty="0"/>
              <a:t> (first computer game)</a:t>
            </a:r>
          </a:p>
          <a:p>
            <a:pPr marL="514350" indent="-514350">
              <a:buFont typeface="+mj-lt"/>
              <a:buAutoNum type="arabicPeriod"/>
            </a:pPr>
            <a:r>
              <a:rPr lang="en-GB" dirty="0"/>
              <a:t>Tennis (second computer game)</a:t>
            </a:r>
          </a:p>
          <a:p>
            <a:pPr marL="514350" indent="-514350">
              <a:buFont typeface="+mj-lt"/>
              <a:buAutoNum type="arabicPeriod"/>
            </a:pPr>
            <a:r>
              <a:rPr lang="en-GB" dirty="0"/>
              <a:t>Colossal Cave Adventure (text game)</a:t>
            </a:r>
          </a:p>
          <a:p>
            <a:pPr marL="514350" indent="-514350">
              <a:buFont typeface="+mj-lt"/>
              <a:buAutoNum type="arabicPeriod"/>
            </a:pPr>
            <a:r>
              <a:rPr lang="en-GB" dirty="0"/>
              <a:t>Monkey Island Adventure</a:t>
            </a:r>
          </a:p>
          <a:p>
            <a:pPr marL="514350" indent="-514350">
              <a:buFont typeface="+mj-lt"/>
              <a:buAutoNum type="arabicPeriod"/>
            </a:pPr>
            <a:r>
              <a:rPr lang="en-GB" dirty="0"/>
              <a:t>Pong (first arcade game)</a:t>
            </a:r>
          </a:p>
          <a:p>
            <a:pPr marL="514350" indent="-514350">
              <a:buFont typeface="+mj-lt"/>
              <a:buAutoNum type="arabicPeriod"/>
            </a:pPr>
            <a:r>
              <a:rPr lang="en-GB" dirty="0"/>
              <a:t>Breakout</a:t>
            </a:r>
          </a:p>
          <a:p>
            <a:pPr marL="514350" indent="-514350">
              <a:buFont typeface="+mj-lt"/>
              <a:buAutoNum type="arabicPeriod"/>
            </a:pPr>
            <a:r>
              <a:rPr lang="en-GB" dirty="0"/>
              <a:t>Space Invaders</a:t>
            </a:r>
          </a:p>
          <a:p>
            <a:pPr marL="514350" indent="-514350">
              <a:buFont typeface="+mj-lt"/>
              <a:buAutoNum type="arabicPeriod"/>
            </a:pPr>
            <a:r>
              <a:rPr lang="en-GB" dirty="0" err="1"/>
              <a:t>Pacman</a:t>
            </a:r>
            <a:endParaRPr lang="en-GB" dirty="0"/>
          </a:p>
          <a:p>
            <a:pPr marL="514350" indent="-514350">
              <a:buFont typeface="+mj-lt"/>
              <a:buAutoNum type="arabicPeriod"/>
            </a:pPr>
            <a:r>
              <a:rPr lang="en-GB" dirty="0"/>
              <a:t>Defender</a:t>
            </a:r>
          </a:p>
          <a:p>
            <a:pPr marL="514350" indent="-514350">
              <a:buFont typeface="+mj-lt"/>
              <a:buAutoNum type="arabicPeriod"/>
            </a:pPr>
            <a:r>
              <a:rPr lang="en-GB" dirty="0"/>
              <a:t>Donkey Kong</a:t>
            </a:r>
          </a:p>
          <a:p>
            <a:pPr marL="514350" indent="-514350">
              <a:buFont typeface="+mj-lt"/>
              <a:buAutoNum type="arabicPeriod"/>
            </a:pPr>
            <a:r>
              <a:rPr lang="en-GB" dirty="0"/>
              <a:t>Joust</a:t>
            </a:r>
          </a:p>
          <a:p>
            <a:pPr marL="514350" indent="-514350">
              <a:buFont typeface="+mj-lt"/>
              <a:buAutoNum type="arabicPeriod"/>
            </a:pPr>
            <a:r>
              <a:rPr lang="en-GB" dirty="0"/>
              <a:t>Lemmings (DOS game)</a:t>
            </a:r>
          </a:p>
          <a:p>
            <a:pPr marL="514350" indent="-514350">
              <a:buFont typeface="+mj-lt"/>
              <a:buAutoNum type="arabicPeriod"/>
            </a:pPr>
            <a:r>
              <a:rPr lang="en-GB" dirty="0"/>
              <a:t>Maze War (First FPS game, 1973)</a:t>
            </a:r>
          </a:p>
          <a:p>
            <a:pPr marL="514350" indent="-514350">
              <a:buFont typeface="+mj-lt"/>
              <a:buAutoNum type="arabicPeriod"/>
            </a:pPr>
            <a:r>
              <a:rPr lang="en-GB" dirty="0"/>
              <a:t>DOOM</a:t>
            </a:r>
          </a:p>
          <a:p>
            <a:pPr marL="514350" indent="-514350">
              <a:buFont typeface="+mj-lt"/>
              <a:buAutoNum type="arabicPeriod"/>
            </a:pPr>
            <a:r>
              <a:rPr lang="en-GB" dirty="0"/>
              <a:t>Quake</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45</a:t>
            </a:fld>
            <a:endParaRPr lang="en-US"/>
          </a:p>
        </p:txBody>
      </p:sp>
    </p:spTree>
    <p:extLst>
      <p:ext uri="{BB962C8B-B14F-4D97-AF65-F5344CB8AC3E}">
        <p14:creationId xmlns:p14="http://schemas.microsoft.com/office/powerpoint/2010/main" val="71724451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smtClean="0"/>
              <a:t>Personal Computers (1980s)</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46</a:t>
            </a:fld>
            <a:endParaRPr lang="en-US"/>
          </a:p>
        </p:txBody>
      </p:sp>
      <p:pic>
        <p:nvPicPr>
          <p:cNvPr id="19459"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8313" y="1557338"/>
            <a:ext cx="4110037" cy="273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0" name="AutoShape 3"/>
          <p:cNvSpPr>
            <a:spLocks noChangeArrowheads="1"/>
          </p:cNvSpPr>
          <p:nvPr/>
        </p:nvSpPr>
        <p:spPr bwMode="auto">
          <a:xfrm>
            <a:off x="442913" y="4292600"/>
            <a:ext cx="1143000" cy="365125"/>
          </a:xfrm>
          <a:custGeom>
            <a:avLst/>
            <a:gdLst>
              <a:gd name="T0" fmla="*/ 1143000 w 1143000"/>
              <a:gd name="T1" fmla="*/ 182563 h 365125"/>
              <a:gd name="T2" fmla="*/ 571500 w 1143000"/>
              <a:gd name="T3" fmla="*/ 365125 h 365125"/>
              <a:gd name="T4" fmla="*/ 0 w 1143000"/>
              <a:gd name="T5" fmla="*/ 182563 h 365125"/>
              <a:gd name="T6" fmla="*/ 571500 w 1143000"/>
              <a:gd name="T7" fmla="*/ 0 h 365125"/>
              <a:gd name="T8" fmla="*/ 0 60000 65536"/>
              <a:gd name="T9" fmla="*/ 5898240 60000 65536"/>
              <a:gd name="T10" fmla="*/ 11796480 60000 65536"/>
              <a:gd name="T11" fmla="*/ 17694720 60000 65536"/>
              <a:gd name="T12" fmla="*/ 0 w 1143000"/>
              <a:gd name="T13" fmla="*/ 0 h 365125"/>
              <a:gd name="T14" fmla="*/ 1143000 w 1143000"/>
              <a:gd name="T15" fmla="*/ 365125 h 365125"/>
            </a:gdLst>
            <a:ahLst/>
            <a:cxnLst>
              <a:cxn ang="T8">
                <a:pos x="T0" y="T1"/>
              </a:cxn>
              <a:cxn ang="T9">
                <a:pos x="T2" y="T3"/>
              </a:cxn>
              <a:cxn ang="T10">
                <a:pos x="T4" y="T5"/>
              </a:cxn>
              <a:cxn ang="T11">
                <a:pos x="T6" y="T7"/>
              </a:cxn>
            </a:cxnLst>
            <a:rect l="T12" t="T13" r="T14" b="T15"/>
            <a:pathLst>
              <a:path w="1143000" h="365125">
                <a:moveTo>
                  <a:pt x="0" y="0"/>
                </a:moveTo>
                <a:lnTo>
                  <a:pt x="3175" y="0"/>
                </a:lnTo>
                <a:lnTo>
                  <a:pt x="3175"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BBC Micro</a:t>
            </a:r>
          </a:p>
        </p:txBody>
      </p:sp>
      <p:pic>
        <p:nvPicPr>
          <p:cNvPr id="19461" name="Picture 4"/>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787900" y="1196975"/>
            <a:ext cx="381000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2" name="AutoShape 5"/>
          <p:cNvSpPr>
            <a:spLocks noChangeArrowheads="1"/>
          </p:cNvSpPr>
          <p:nvPr/>
        </p:nvSpPr>
        <p:spPr bwMode="auto">
          <a:xfrm>
            <a:off x="4941888" y="3086100"/>
            <a:ext cx="1400175" cy="912813"/>
          </a:xfrm>
          <a:custGeom>
            <a:avLst/>
            <a:gdLst>
              <a:gd name="T0" fmla="*/ 1400175 w 1400175"/>
              <a:gd name="T1" fmla="*/ 456407 h 912813"/>
              <a:gd name="T2" fmla="*/ 700088 w 1400175"/>
              <a:gd name="T3" fmla="*/ 912813 h 912813"/>
              <a:gd name="T4" fmla="*/ 0 w 1400175"/>
              <a:gd name="T5" fmla="*/ 456407 h 912813"/>
              <a:gd name="T6" fmla="*/ 700088 w 1400175"/>
              <a:gd name="T7" fmla="*/ 0 h 912813"/>
              <a:gd name="T8" fmla="*/ 0 60000 65536"/>
              <a:gd name="T9" fmla="*/ 5898240 60000 65536"/>
              <a:gd name="T10" fmla="*/ 11796480 60000 65536"/>
              <a:gd name="T11" fmla="*/ 17694720 60000 65536"/>
              <a:gd name="T12" fmla="*/ 0 w 1400175"/>
              <a:gd name="T13" fmla="*/ 0 h 912813"/>
              <a:gd name="T14" fmla="*/ 1400175 w 1400175"/>
              <a:gd name="T15" fmla="*/ 912813 h 912813"/>
            </a:gdLst>
            <a:ahLst/>
            <a:cxnLst>
              <a:cxn ang="T8">
                <a:pos x="T0" y="T1"/>
              </a:cxn>
              <a:cxn ang="T9">
                <a:pos x="T2" y="T3"/>
              </a:cxn>
              <a:cxn ang="T10">
                <a:pos x="T4" y="T5"/>
              </a:cxn>
              <a:cxn ang="T11">
                <a:pos x="T6" y="T7"/>
              </a:cxn>
            </a:cxnLst>
            <a:rect l="T12" t="T13" r="T14" b="T15"/>
            <a:pathLst>
              <a:path w="1400175" h="912813">
                <a:moveTo>
                  <a:pt x="0" y="0"/>
                </a:moveTo>
                <a:lnTo>
                  <a:pt x="3891" y="0"/>
                </a:lnTo>
                <a:lnTo>
                  <a:pt x="3891"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Commodore</a:t>
            </a:r>
          </a:p>
          <a:p>
            <a:pPr eaLnBrk="1" hangingPunct="1"/>
            <a:r>
              <a:rPr lang="en-GB" altLang="en-US" sz="1800">
                <a:solidFill>
                  <a:srgbClr val="000000"/>
                </a:solidFill>
                <a:latin typeface="Calibri" charset="0"/>
              </a:rPr>
              <a:t>Vic20</a:t>
            </a:r>
          </a:p>
          <a:p>
            <a:pPr eaLnBrk="1" hangingPunct="1"/>
            <a:r>
              <a:rPr lang="en-GB" altLang="en-US" sz="1800">
                <a:solidFill>
                  <a:srgbClr val="000000"/>
                </a:solidFill>
                <a:latin typeface="Calibri" charset="0"/>
              </a:rPr>
              <a:t>(5K Memory)</a:t>
            </a:r>
          </a:p>
        </p:txBody>
      </p:sp>
      <p:pic>
        <p:nvPicPr>
          <p:cNvPr id="19463" name="Picture 6"/>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249863" y="4202113"/>
            <a:ext cx="2517775" cy="2503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4" name="AutoShape 7"/>
          <p:cNvSpPr>
            <a:spLocks noChangeArrowheads="1"/>
          </p:cNvSpPr>
          <p:nvPr/>
        </p:nvSpPr>
        <p:spPr bwMode="auto">
          <a:xfrm>
            <a:off x="7596188" y="4586288"/>
            <a:ext cx="1655762" cy="1187450"/>
          </a:xfrm>
          <a:custGeom>
            <a:avLst/>
            <a:gdLst>
              <a:gd name="T0" fmla="*/ 1655762 w 1655762"/>
              <a:gd name="T1" fmla="*/ 593725 h 1187450"/>
              <a:gd name="T2" fmla="*/ 827881 w 1655762"/>
              <a:gd name="T3" fmla="*/ 1187450 h 1187450"/>
              <a:gd name="T4" fmla="*/ 0 w 1655762"/>
              <a:gd name="T5" fmla="*/ 593725 h 1187450"/>
              <a:gd name="T6" fmla="*/ 827881 w 1655762"/>
              <a:gd name="T7" fmla="*/ 0 h 1187450"/>
              <a:gd name="T8" fmla="*/ 0 60000 65536"/>
              <a:gd name="T9" fmla="*/ 5898240 60000 65536"/>
              <a:gd name="T10" fmla="*/ 11796480 60000 65536"/>
              <a:gd name="T11" fmla="*/ 17694720 60000 65536"/>
              <a:gd name="T12" fmla="*/ 0 w 1655762"/>
              <a:gd name="T13" fmla="*/ 0 h 1187450"/>
              <a:gd name="T14" fmla="*/ 1655762 w 1655762"/>
              <a:gd name="T15" fmla="*/ 1187450 h 1187450"/>
            </a:gdLst>
            <a:ahLst/>
            <a:cxnLst>
              <a:cxn ang="T8">
                <a:pos x="T0" y="T1"/>
              </a:cxn>
              <a:cxn ang="T9">
                <a:pos x="T2" y="T3"/>
              </a:cxn>
              <a:cxn ang="T10">
                <a:pos x="T4" y="T5"/>
              </a:cxn>
              <a:cxn ang="T11">
                <a:pos x="T6" y="T7"/>
              </a:cxn>
            </a:cxnLst>
            <a:rect l="T12" t="T13" r="T14" b="T15"/>
            <a:pathLst>
              <a:path w="1655762" h="1187450">
                <a:moveTo>
                  <a:pt x="0" y="0"/>
                </a:moveTo>
                <a:lnTo>
                  <a:pt x="4601" y="0"/>
                </a:lnTo>
                <a:lnTo>
                  <a:pt x="4601" y="3300"/>
                </a:lnTo>
                <a:lnTo>
                  <a:pt x="0" y="33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Dragon 32</a:t>
            </a:r>
          </a:p>
          <a:p>
            <a:pPr eaLnBrk="1" hangingPunct="1"/>
            <a:r>
              <a:rPr lang="en-GB" altLang="en-US" sz="1800">
                <a:solidFill>
                  <a:srgbClr val="000000"/>
                </a:solidFill>
                <a:latin typeface="Calibri" charset="0"/>
              </a:rPr>
              <a:t>32K Memory</a:t>
            </a:r>
          </a:p>
          <a:p>
            <a:pPr eaLnBrk="1" hangingPunct="1"/>
            <a:r>
              <a:rPr lang="en-GB" altLang="en-US" sz="1800">
                <a:solidFill>
                  <a:srgbClr val="000000"/>
                </a:solidFill>
                <a:latin typeface="Calibri" charset="0"/>
              </a:rPr>
              <a:t>8 Colours</a:t>
            </a:r>
          </a:p>
          <a:p>
            <a:pPr eaLnBrk="1" hangingPunct="1"/>
            <a:r>
              <a:rPr lang="en-GB" altLang="en-US" sz="1800">
                <a:solidFill>
                  <a:srgbClr val="000000"/>
                </a:solidFill>
                <a:latin typeface="Calibri" charset="0"/>
              </a:rPr>
              <a:t>256x192 pixels</a:t>
            </a:r>
          </a:p>
        </p:txBody>
      </p:sp>
      <p:pic>
        <p:nvPicPr>
          <p:cNvPr id="19465" name="Picture 8"/>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677863" y="4765675"/>
            <a:ext cx="4572000" cy="199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6" name="AutoShape 9"/>
          <p:cNvSpPr>
            <a:spLocks noChangeArrowheads="1"/>
          </p:cNvSpPr>
          <p:nvPr/>
        </p:nvSpPr>
        <p:spPr bwMode="auto">
          <a:xfrm>
            <a:off x="168275" y="5084763"/>
            <a:ext cx="1073150" cy="365125"/>
          </a:xfrm>
          <a:custGeom>
            <a:avLst/>
            <a:gdLst>
              <a:gd name="T0" fmla="*/ 1073150 w 1073150"/>
              <a:gd name="T1" fmla="*/ 182563 h 365125"/>
              <a:gd name="T2" fmla="*/ 536575 w 1073150"/>
              <a:gd name="T3" fmla="*/ 365125 h 365125"/>
              <a:gd name="T4" fmla="*/ 0 w 1073150"/>
              <a:gd name="T5" fmla="*/ 182563 h 365125"/>
              <a:gd name="T6" fmla="*/ 536575 w 1073150"/>
              <a:gd name="T7" fmla="*/ 0 h 365125"/>
              <a:gd name="T8" fmla="*/ 0 60000 65536"/>
              <a:gd name="T9" fmla="*/ 5898240 60000 65536"/>
              <a:gd name="T10" fmla="*/ 11796480 60000 65536"/>
              <a:gd name="T11" fmla="*/ 17694720 60000 65536"/>
              <a:gd name="T12" fmla="*/ 0 w 1073150"/>
              <a:gd name="T13" fmla="*/ 0 h 365125"/>
              <a:gd name="T14" fmla="*/ 1073150 w 1073150"/>
              <a:gd name="T15" fmla="*/ 365125 h 365125"/>
            </a:gdLst>
            <a:ahLst/>
            <a:cxnLst>
              <a:cxn ang="T8">
                <a:pos x="T0" y="T1"/>
              </a:cxn>
              <a:cxn ang="T9">
                <a:pos x="T2" y="T3"/>
              </a:cxn>
              <a:cxn ang="T10">
                <a:pos x="T4" y="T5"/>
              </a:cxn>
              <a:cxn ang="T11">
                <a:pos x="T6" y="T7"/>
              </a:cxn>
            </a:cxnLst>
            <a:rect l="T12" t="T13" r="T14" b="T15"/>
            <a:pathLst>
              <a:path w="1073150" h="365125">
                <a:moveTo>
                  <a:pt x="0" y="0"/>
                </a:moveTo>
                <a:lnTo>
                  <a:pt x="2981" y="0"/>
                </a:lnTo>
                <a:lnTo>
                  <a:pt x="2981"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Atari  800</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4644008" y="3573016"/>
            <a:ext cx="3456384" cy="2592288"/>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47</a:t>
            </a:fld>
            <a:endParaRPr lang="en-US"/>
          </a:p>
        </p:txBody>
      </p:sp>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36104" y="601042"/>
            <a:ext cx="3707904" cy="2780928"/>
          </a:xfrm>
          <a:prstGeom prst="rect">
            <a:avLst/>
          </a:prstGeom>
        </p:spPr>
      </p:pic>
    </p:spTree>
    <p:extLst>
      <p:ext uri="{BB962C8B-B14F-4D97-AF65-F5344CB8AC3E}">
        <p14:creationId xmlns:p14="http://schemas.microsoft.com/office/powerpoint/2010/main" val="253407674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48</a:t>
            </a:fld>
            <a:endParaRPr lang="en-US"/>
          </a:p>
        </p:txBody>
      </p:sp>
      <p:pic>
        <p:nvPicPr>
          <p:cNvPr id="13314" name="Picture 2" descr="http://yossisteinblatt.com/wp-content/uploads/2010/03/dragon32.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3568" y="620688"/>
            <a:ext cx="7488832" cy="5625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98786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49</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9512" y="274216"/>
            <a:ext cx="8352928" cy="6264696"/>
          </a:xfrm>
          <a:prstGeom prst="rect">
            <a:avLst/>
          </a:prstGeom>
        </p:spPr>
      </p:pic>
    </p:spTree>
    <p:extLst>
      <p:ext uri="{BB962C8B-B14F-4D97-AF65-F5344CB8AC3E}">
        <p14:creationId xmlns:p14="http://schemas.microsoft.com/office/powerpoint/2010/main" val="139806551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50</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51520" y="204692"/>
            <a:ext cx="8435280" cy="6326460"/>
          </a:xfrm>
          <a:prstGeom prst="rect">
            <a:avLst/>
          </a:prstGeom>
        </p:spPr>
      </p:pic>
    </p:spTree>
    <p:extLst>
      <p:ext uri="{BB962C8B-B14F-4D97-AF65-F5344CB8AC3E}">
        <p14:creationId xmlns:p14="http://schemas.microsoft.com/office/powerpoint/2010/main" val="56433328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51</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68375" y="332656"/>
            <a:ext cx="8518425" cy="6388819"/>
          </a:xfrm>
          <a:prstGeom prst="rect">
            <a:avLst/>
          </a:prstGeom>
        </p:spPr>
      </p:pic>
    </p:spTree>
    <p:extLst>
      <p:ext uri="{BB962C8B-B14F-4D97-AF65-F5344CB8AC3E}">
        <p14:creationId xmlns:p14="http://schemas.microsoft.com/office/powerpoint/2010/main" val="354752960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755576" y="404664"/>
            <a:ext cx="7731703" cy="5798777"/>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52</a:t>
            </a:fld>
            <a:endParaRPr lang="en-US"/>
          </a:p>
        </p:txBody>
      </p:sp>
    </p:spTree>
    <p:extLst>
      <p:ext uri="{BB962C8B-B14F-4D97-AF65-F5344CB8AC3E}">
        <p14:creationId xmlns:p14="http://schemas.microsoft.com/office/powerpoint/2010/main" val="325950837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Games Machines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53</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9512" y="3823637"/>
            <a:ext cx="3888432" cy="2916324"/>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1520" y="800999"/>
            <a:ext cx="3936437" cy="2952328"/>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48234" y="1108232"/>
            <a:ext cx="4209932" cy="5613243"/>
          </a:xfrm>
          <a:prstGeom prst="rect">
            <a:avLst/>
          </a:prstGeom>
        </p:spPr>
      </p:pic>
    </p:spTree>
    <p:extLst>
      <p:ext uri="{BB962C8B-B14F-4D97-AF65-F5344CB8AC3E}">
        <p14:creationId xmlns:p14="http://schemas.microsoft.com/office/powerpoint/2010/main" val="32593760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smtClean="0"/>
              <a:t>IBM PC</a:t>
            </a:r>
          </a:p>
        </p:txBody>
      </p:sp>
      <p:sp>
        <p:nvSpPr>
          <p:cNvPr id="3" name="Slide Number Placeholder 2"/>
          <p:cNvSpPr>
            <a:spLocks noGrp="1"/>
          </p:cNvSpPr>
          <p:nvPr>
            <p:ph type="sldNum" sz="quarter" idx="12"/>
          </p:nvPr>
        </p:nvSpPr>
        <p:spPr/>
        <p:txBody>
          <a:bodyPr/>
          <a:lstStyle/>
          <a:p>
            <a:pPr>
              <a:defRPr/>
            </a:pPr>
            <a:fld id="{9F23500C-4F45-46DE-B0FE-BE56D8A181CE}" type="slidenum">
              <a:rPr lang="en-US" smtClean="0"/>
              <a:pPr>
                <a:defRPr/>
              </a:pPr>
              <a:t>54</a:t>
            </a:fld>
            <a:endParaRPr lang="en-US"/>
          </a:p>
        </p:txBody>
      </p:sp>
      <p:pic>
        <p:nvPicPr>
          <p:cNvPr id="20483"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68313" y="1782763"/>
            <a:ext cx="4391025" cy="320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graphicFrame>
        <p:nvGraphicFramePr>
          <p:cNvPr id="2" name="Group 3"/>
          <p:cNvGraphicFramePr>
            <a:graphicFrameLocks noGrp="1"/>
          </p:cNvGraphicFramePr>
          <p:nvPr/>
        </p:nvGraphicFramePr>
        <p:xfrm>
          <a:off x="4921250" y="1931988"/>
          <a:ext cx="3684588" cy="2740025"/>
        </p:xfrm>
        <a:graphic>
          <a:graphicData uri="http://schemas.openxmlformats.org/drawingml/2006/table">
            <a:tbl>
              <a:tblPr/>
              <a:tblGrid>
                <a:gridCol w="1843088"/>
                <a:gridCol w="1841500"/>
              </a:tblGrid>
              <a:tr h="368300">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smtClean="0">
                          <a:ln>
                            <a:noFill/>
                          </a:ln>
                          <a:solidFill>
                            <a:srgbClr val="000000"/>
                          </a:solidFill>
                          <a:effectLst/>
                          <a:latin typeface="Calibri" charset="0"/>
                          <a:cs typeface="Times New Roman" pitchFamily="16" charset="0"/>
                        </a:rPr>
                        <a:t>Model:</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smtClean="0">
                          <a:ln>
                            <a:noFill/>
                          </a:ln>
                          <a:solidFill>
                            <a:srgbClr val="000000"/>
                          </a:solidFill>
                          <a:effectLst/>
                          <a:latin typeface="Calibri" charset="0"/>
                          <a:cs typeface="Times New Roman" pitchFamily="16" charset="0"/>
                        </a:rPr>
                        <a:t>5150</a:t>
                      </a:r>
                    </a:p>
                  </a:txBody>
                  <a:tcPr marT="84276" anchor="ctr" horzOverflow="overflow">
                    <a:lnL>
                      <a:noFill/>
                    </a:lnL>
                    <a:lnR>
                      <a:noFill/>
                    </a:lnR>
                    <a:lnT>
                      <a:noFill/>
                    </a:lnT>
                    <a:lnB>
                      <a:noFill/>
                    </a:lnB>
                    <a:lnTlToBr>
                      <a:noFill/>
                    </a:lnTlToBr>
                    <a:lnBlToTr>
                      <a:noFill/>
                    </a:lnBlToTr>
                    <a:solidFill>
                      <a:srgbClr val="FFFFE0"/>
                    </a:solidFill>
                  </a:tcPr>
                </a:tc>
              </a:tr>
              <a:tr h="368300">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smtClean="0">
                          <a:ln>
                            <a:noFill/>
                          </a:ln>
                          <a:solidFill>
                            <a:srgbClr val="000000"/>
                          </a:solidFill>
                          <a:effectLst/>
                          <a:latin typeface="Calibri" charset="0"/>
                          <a:cs typeface="Times New Roman" pitchFamily="16" charset="0"/>
                        </a:rPr>
                        <a:t>Released:</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smtClean="0">
                          <a:ln>
                            <a:noFill/>
                          </a:ln>
                          <a:solidFill>
                            <a:srgbClr val="000000"/>
                          </a:solidFill>
                          <a:effectLst/>
                          <a:latin typeface="Calibri" charset="0"/>
                          <a:cs typeface="Times New Roman" pitchFamily="16" charset="0"/>
                        </a:rPr>
                        <a:t>September 1981</a:t>
                      </a:r>
                    </a:p>
                  </a:txBody>
                  <a:tcPr marT="84276" anchor="ctr" horzOverflow="overflow">
                    <a:lnL>
                      <a:noFill/>
                    </a:lnL>
                    <a:lnR>
                      <a:noFill/>
                    </a:lnR>
                    <a:lnT>
                      <a:noFill/>
                    </a:lnT>
                    <a:lnB>
                      <a:noFill/>
                    </a:lnB>
                    <a:lnTlToBr>
                      <a:noFill/>
                    </a:lnTlToBr>
                    <a:lnBlToTr>
                      <a:noFill/>
                    </a:lnBlToTr>
                    <a:solidFill>
                      <a:srgbClr val="FFFFE0"/>
                    </a:solidFill>
                  </a:tcPr>
                </a:tc>
              </a:tr>
              <a:tr h="631825">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smtClean="0">
                          <a:ln>
                            <a:noFill/>
                          </a:ln>
                          <a:solidFill>
                            <a:srgbClr val="000000"/>
                          </a:solidFill>
                          <a:effectLst/>
                          <a:latin typeface="Calibri" charset="0"/>
                          <a:cs typeface="Times New Roman" pitchFamily="16" charset="0"/>
                        </a:rPr>
                        <a:t>Price:</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smtClean="0">
                          <a:ln>
                            <a:noFill/>
                          </a:ln>
                          <a:solidFill>
                            <a:srgbClr val="000000"/>
                          </a:solidFill>
                          <a:effectLst/>
                          <a:latin typeface="Calibri" charset="0"/>
                          <a:cs typeface="Times New Roman" pitchFamily="16" charset="0"/>
                        </a:rPr>
                        <a:t>US $1,565 ~ $3,000</a:t>
                      </a:r>
                    </a:p>
                  </a:txBody>
                  <a:tcPr marT="84276" anchor="ctr" horzOverflow="overflow">
                    <a:lnL>
                      <a:noFill/>
                    </a:lnL>
                    <a:lnR>
                      <a:noFill/>
                    </a:lnR>
                    <a:lnT>
                      <a:noFill/>
                    </a:lnT>
                    <a:lnB>
                      <a:noFill/>
                    </a:lnB>
                    <a:lnTlToBr>
                      <a:noFill/>
                    </a:lnTlToBr>
                    <a:lnBlToTr>
                      <a:noFill/>
                    </a:lnBlToTr>
                    <a:solidFill>
                      <a:srgbClr val="FFFFE0"/>
                    </a:solidFill>
                  </a:tcPr>
                </a:tc>
              </a:tr>
              <a:tr h="631825">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smtClean="0">
                          <a:ln>
                            <a:noFill/>
                          </a:ln>
                          <a:solidFill>
                            <a:srgbClr val="000000"/>
                          </a:solidFill>
                          <a:effectLst/>
                          <a:latin typeface="Calibri" charset="0"/>
                          <a:cs typeface="Times New Roman" pitchFamily="16" charset="0"/>
                        </a:rPr>
                        <a:t>CPU:</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smtClean="0">
                          <a:ln>
                            <a:noFill/>
                          </a:ln>
                          <a:solidFill>
                            <a:srgbClr val="000000"/>
                          </a:solidFill>
                          <a:effectLst/>
                          <a:latin typeface="Calibri" charset="0"/>
                          <a:cs typeface="Times New Roman" pitchFamily="16" charset="0"/>
                        </a:rPr>
                        <a:t>Intel 8088, 4.77MHz</a:t>
                      </a:r>
                    </a:p>
                  </a:txBody>
                  <a:tcPr marT="84276" anchor="ctr" horzOverflow="overflow">
                    <a:lnL>
                      <a:noFill/>
                    </a:lnL>
                    <a:lnR>
                      <a:noFill/>
                    </a:lnR>
                    <a:lnT>
                      <a:noFill/>
                    </a:lnT>
                    <a:lnB>
                      <a:noFill/>
                    </a:lnB>
                    <a:lnTlToBr>
                      <a:noFill/>
                    </a:lnTlToBr>
                    <a:lnBlToTr>
                      <a:noFill/>
                    </a:lnBlToTr>
                    <a:solidFill>
                      <a:srgbClr val="FFFFE0"/>
                    </a:solidFill>
                  </a:tcPr>
                </a:tc>
              </a:tr>
              <a:tr h="368300">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smtClean="0">
                          <a:ln>
                            <a:noFill/>
                          </a:ln>
                          <a:solidFill>
                            <a:srgbClr val="000000"/>
                          </a:solidFill>
                          <a:effectLst/>
                          <a:latin typeface="Calibri" charset="0"/>
                          <a:cs typeface="Times New Roman" pitchFamily="16" charset="0"/>
                        </a:rPr>
                        <a:t>RAM:</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smtClean="0">
                          <a:ln>
                            <a:noFill/>
                          </a:ln>
                          <a:solidFill>
                            <a:srgbClr val="000000"/>
                          </a:solidFill>
                          <a:effectLst/>
                          <a:latin typeface="Calibri" charset="0"/>
                          <a:cs typeface="Times New Roman" pitchFamily="16" charset="0"/>
                        </a:rPr>
                        <a:t>16K, 640K max</a:t>
                      </a:r>
                    </a:p>
                  </a:txBody>
                  <a:tcPr marT="84276" anchor="ctr" horzOverflow="overflow">
                    <a:lnL>
                      <a:noFill/>
                    </a:lnL>
                    <a:lnR>
                      <a:noFill/>
                    </a:lnR>
                    <a:lnT>
                      <a:noFill/>
                    </a:lnT>
                    <a:lnB>
                      <a:noFill/>
                    </a:lnB>
                    <a:lnTlToBr>
                      <a:noFill/>
                    </a:lnTlToBr>
                    <a:lnBlToTr>
                      <a:noFill/>
                    </a:lnBlToTr>
                    <a:solidFill>
                      <a:srgbClr val="FFFFE0"/>
                    </a:solidFill>
                  </a:tcPr>
                </a:tc>
              </a:tr>
              <a:tr h="371475">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smtClean="0">
                          <a:ln>
                            <a:noFill/>
                          </a:ln>
                          <a:solidFill>
                            <a:srgbClr val="000000"/>
                          </a:solidFill>
                          <a:effectLst/>
                          <a:latin typeface="Calibri" charset="0"/>
                          <a:cs typeface="Times New Roman" pitchFamily="16" charset="0"/>
                        </a:rPr>
                        <a:t>Display:</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smtClean="0">
                          <a:ln>
                            <a:noFill/>
                          </a:ln>
                          <a:solidFill>
                            <a:srgbClr val="000000"/>
                          </a:solidFill>
                          <a:effectLst/>
                          <a:latin typeface="Calibri" charset="0"/>
                          <a:cs typeface="Times New Roman" pitchFamily="16" charset="0"/>
                        </a:rPr>
                        <a:t>80 X 24 text</a:t>
                      </a:r>
                    </a:p>
                  </a:txBody>
                  <a:tcPr marT="84276" anchor="ctr" horzOverflow="overflow">
                    <a:lnL>
                      <a:noFill/>
                    </a:lnL>
                    <a:lnR>
                      <a:noFill/>
                    </a:lnR>
                    <a:lnT>
                      <a:noFill/>
                    </a:lnT>
                    <a:lnB>
                      <a:noFill/>
                    </a:lnB>
                    <a:lnTlToBr>
                      <a:noFill/>
                    </a:lnTlToBr>
                    <a:lnBlToTr>
                      <a:noFill/>
                    </a:lnBlToTr>
                    <a:solidFill>
                      <a:srgbClr val="FFFFE0"/>
                    </a:solidFill>
                  </a:tcPr>
                </a:tc>
              </a:tr>
            </a:tbl>
          </a:graphicData>
        </a:graphic>
      </p:graphicFrame>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smtClean="0"/>
              <a:t>Today</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55</a:t>
            </a:fld>
            <a:endParaRPr lang="en-US"/>
          </a:p>
        </p:txBody>
      </p:sp>
      <p:pic>
        <p:nvPicPr>
          <p:cNvPr id="21507"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3850" y="1628775"/>
            <a:ext cx="6943725"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1508" name="AutoShape 3"/>
          <p:cNvSpPr>
            <a:spLocks noChangeArrowheads="1"/>
          </p:cNvSpPr>
          <p:nvPr/>
        </p:nvSpPr>
        <p:spPr bwMode="auto">
          <a:xfrm>
            <a:off x="5940425" y="2133600"/>
            <a:ext cx="2592388" cy="2284413"/>
          </a:xfrm>
          <a:custGeom>
            <a:avLst/>
            <a:gdLst>
              <a:gd name="T0" fmla="*/ 2592388 w 2592388"/>
              <a:gd name="T1" fmla="*/ 1142213 h 2284413"/>
              <a:gd name="T2" fmla="*/ 1296194 w 2592388"/>
              <a:gd name="T3" fmla="*/ 2284413 h 2284413"/>
              <a:gd name="T4" fmla="*/ 0 w 2592388"/>
              <a:gd name="T5" fmla="*/ 1142213 h 2284413"/>
              <a:gd name="T6" fmla="*/ 1296194 w 2592388"/>
              <a:gd name="T7" fmla="*/ 0 h 2284413"/>
              <a:gd name="T8" fmla="*/ 0 60000 65536"/>
              <a:gd name="T9" fmla="*/ 5898240 60000 65536"/>
              <a:gd name="T10" fmla="*/ 11796480 60000 65536"/>
              <a:gd name="T11" fmla="*/ 17694720 60000 65536"/>
              <a:gd name="T12" fmla="*/ 0 w 2592388"/>
              <a:gd name="T13" fmla="*/ 0 h 2284413"/>
              <a:gd name="T14" fmla="*/ 2592388 w 2592388"/>
              <a:gd name="T15" fmla="*/ 2284413 h 2284413"/>
            </a:gdLst>
            <a:ahLst/>
            <a:cxnLst>
              <a:cxn ang="T8">
                <a:pos x="T0" y="T1"/>
              </a:cxn>
              <a:cxn ang="T9">
                <a:pos x="T2" y="T3"/>
              </a:cxn>
              <a:cxn ang="T10">
                <a:pos x="T4" y="T5"/>
              </a:cxn>
              <a:cxn ang="T11">
                <a:pos x="T6" y="T7"/>
              </a:cxn>
            </a:cxnLst>
            <a:rect l="T12" t="T13" r="T14" b="T15"/>
            <a:pathLst>
              <a:path w="2592388" h="2284413">
                <a:moveTo>
                  <a:pt x="0" y="0"/>
                </a:moveTo>
                <a:lnTo>
                  <a:pt x="7201" y="0"/>
                </a:lnTo>
                <a:lnTo>
                  <a:pt x="7201" y="6348"/>
                </a:lnTo>
                <a:lnTo>
                  <a:pt x="0" y="634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16GB Dual Channel DDR3 Memory</a:t>
            </a:r>
          </a:p>
          <a:p>
            <a:pPr eaLnBrk="1" hangingPunct="1"/>
            <a:endParaRPr lang="en-GB" altLang="en-US" sz="1800">
              <a:solidFill>
                <a:srgbClr val="000000"/>
              </a:solidFill>
              <a:latin typeface="Calibri" charset="0"/>
            </a:endParaRPr>
          </a:p>
          <a:p>
            <a:pPr eaLnBrk="1" hangingPunct="1"/>
            <a:r>
              <a:rPr lang="en-GB" altLang="en-US" sz="1800">
                <a:solidFill>
                  <a:srgbClr val="000000"/>
                </a:solidFill>
                <a:latin typeface="Calibri" charset="0"/>
              </a:rPr>
              <a:t>2TB 7200rpm Hard Drive</a:t>
            </a:r>
          </a:p>
          <a:p>
            <a:pPr eaLnBrk="1" hangingPunct="1"/>
            <a:endParaRPr lang="en-GB" altLang="en-US" sz="1800">
              <a:solidFill>
                <a:srgbClr val="000000"/>
              </a:solidFill>
              <a:latin typeface="Calibri" charset="0"/>
            </a:endParaRPr>
          </a:p>
          <a:p>
            <a:pPr eaLnBrk="1" hangingPunct="1"/>
            <a:r>
              <a:rPr lang="en-GB" altLang="en-US" sz="1800">
                <a:solidFill>
                  <a:srgbClr val="000000"/>
                </a:solidFill>
                <a:latin typeface="Calibri" charset="0"/>
              </a:rPr>
              <a:t>Intel® Core™ i7-4770S Processor (8M Cache, up to 3.9 GHz)</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446658"/>
          </a:xfrm>
        </p:spPr>
        <p:txBody>
          <a:bodyPr>
            <a:normAutofit fontScale="90000"/>
          </a:bodyPr>
          <a:lstStyle/>
          <a:p>
            <a:r>
              <a:rPr lang="en-GB" dirty="0" smtClean="0"/>
              <a:t>Apple</a:t>
            </a:r>
            <a:endParaRPr lang="en-GB" dirty="0"/>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5580112" y="764704"/>
            <a:ext cx="3461220" cy="2764904"/>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56</a:t>
            </a:fld>
            <a:endParaRPr lang="en-US"/>
          </a:p>
        </p:txBody>
      </p:sp>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51520" y="3573016"/>
            <a:ext cx="6096000" cy="3257550"/>
          </a:xfrm>
          <a:prstGeom prst="rect">
            <a:avLst/>
          </a:prstGeom>
        </p:spPr>
      </p:pic>
      <p:sp>
        <p:nvSpPr>
          <p:cNvPr id="7" name="TextBox 6"/>
          <p:cNvSpPr txBox="1"/>
          <p:nvPr/>
        </p:nvSpPr>
        <p:spPr>
          <a:xfrm>
            <a:off x="611560" y="411969"/>
            <a:ext cx="3456384" cy="830997"/>
          </a:xfrm>
          <a:prstGeom prst="rect">
            <a:avLst/>
          </a:prstGeom>
          <a:noFill/>
        </p:spPr>
        <p:txBody>
          <a:bodyPr wrap="square" rtlCol="0">
            <a:spAutoFit/>
          </a:bodyPr>
          <a:lstStyle/>
          <a:p>
            <a:r>
              <a:rPr lang="en-GB" dirty="0" smtClean="0">
                <a:solidFill>
                  <a:schemeClr val="tx1"/>
                </a:solidFill>
              </a:rPr>
              <a:t>What did Apple’s first product look like?</a:t>
            </a:r>
            <a:endParaRPr lang="en-GB" dirty="0">
              <a:solidFill>
                <a:schemeClr val="tx1"/>
              </a:solidFill>
            </a:endParaRP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512168" y="1320008"/>
            <a:ext cx="3059832" cy="2039888"/>
          </a:xfrm>
          <a:prstGeom prst="rect">
            <a:avLst/>
          </a:prstGeom>
        </p:spPr>
      </p:pic>
    </p:spTree>
    <p:extLst>
      <p:ext uri="{BB962C8B-B14F-4D97-AF65-F5344CB8AC3E}">
        <p14:creationId xmlns:p14="http://schemas.microsoft.com/office/powerpoint/2010/main" val="297503856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Apple1 (1976) </a:t>
            </a:r>
            <a:br>
              <a:rPr lang="en-GB" sz="3600" dirty="0" smtClean="0"/>
            </a:br>
            <a:r>
              <a:rPr lang="en-GB" sz="3600" dirty="0" smtClean="0"/>
              <a:t>Cost $600</a:t>
            </a:r>
            <a:endParaRPr lang="en-GB" sz="3600" dirty="0"/>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2337816" y="2384901"/>
            <a:ext cx="4468368" cy="2956560"/>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57</a:t>
            </a:fld>
            <a:endParaRPr lang="en-US"/>
          </a:p>
        </p:txBody>
      </p:sp>
      <p:sp>
        <p:nvSpPr>
          <p:cNvPr id="6" name="TextBox 5"/>
          <p:cNvSpPr txBox="1"/>
          <p:nvPr/>
        </p:nvSpPr>
        <p:spPr>
          <a:xfrm>
            <a:off x="2421842" y="5625768"/>
            <a:ext cx="4384342" cy="461665"/>
          </a:xfrm>
          <a:prstGeom prst="rect">
            <a:avLst/>
          </a:prstGeom>
          <a:noFill/>
        </p:spPr>
        <p:txBody>
          <a:bodyPr wrap="none" rtlCol="0">
            <a:spAutoFit/>
          </a:bodyPr>
          <a:lstStyle/>
          <a:p>
            <a:r>
              <a:rPr lang="en-GB" dirty="0" smtClean="0">
                <a:solidFill>
                  <a:schemeClr val="tx1"/>
                </a:solidFill>
              </a:rPr>
              <a:t>Sold as a DIY kit without the case</a:t>
            </a:r>
            <a:endParaRPr lang="en-GB" dirty="0">
              <a:solidFill>
                <a:schemeClr val="tx1"/>
              </a:solidFill>
            </a:endParaRPr>
          </a:p>
        </p:txBody>
      </p:sp>
    </p:spTree>
    <p:extLst>
      <p:ext uri="{BB962C8B-B14F-4D97-AF65-F5344CB8AC3E}">
        <p14:creationId xmlns:p14="http://schemas.microsoft.com/office/powerpoint/2010/main" val="227326767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dirty="0" smtClean="0"/>
              <a:t>Bizarre Story</a:t>
            </a:r>
            <a:endParaRPr lang="en-GB" dirty="0"/>
          </a:p>
        </p:txBody>
      </p:sp>
      <p:sp>
        <p:nvSpPr>
          <p:cNvPr id="3" name="Content Placeholder 2"/>
          <p:cNvSpPr>
            <a:spLocks noGrp="1"/>
          </p:cNvSpPr>
          <p:nvPr>
            <p:ph idx="1"/>
          </p:nvPr>
        </p:nvSpPr>
        <p:spPr>
          <a:xfrm>
            <a:off x="457200" y="908720"/>
            <a:ext cx="8229600" cy="4525963"/>
          </a:xfrm>
        </p:spPr>
        <p:txBody>
          <a:bodyPr/>
          <a:lstStyle/>
          <a:p>
            <a:r>
              <a:rPr lang="en-GB" dirty="0" smtClean="0"/>
              <a:t>Many of the things we take for granted today were developed by a company that sold these:</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58</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 y="2121564"/>
            <a:ext cx="5715000" cy="4572000"/>
          </a:xfrm>
          <a:prstGeom prst="rect">
            <a:avLst/>
          </a:prstGeom>
        </p:spPr>
      </p:pic>
      <p:sp>
        <p:nvSpPr>
          <p:cNvPr id="6" name="TextBox 5"/>
          <p:cNvSpPr txBox="1"/>
          <p:nvPr/>
        </p:nvSpPr>
        <p:spPr>
          <a:xfrm>
            <a:off x="6728982" y="3789040"/>
            <a:ext cx="1954560" cy="1569660"/>
          </a:xfrm>
          <a:prstGeom prst="rect">
            <a:avLst/>
          </a:prstGeom>
          <a:noFill/>
        </p:spPr>
        <p:txBody>
          <a:bodyPr wrap="square" rtlCol="0">
            <a:spAutoFit/>
          </a:bodyPr>
          <a:lstStyle/>
          <a:p>
            <a:r>
              <a:rPr lang="en-GB" dirty="0" smtClean="0">
                <a:solidFill>
                  <a:schemeClr val="tx1"/>
                </a:solidFill>
              </a:rPr>
              <a:t>Photocopiers</a:t>
            </a:r>
          </a:p>
          <a:p>
            <a:r>
              <a:rPr lang="en-GB" dirty="0" smtClean="0">
                <a:solidFill>
                  <a:schemeClr val="tx1"/>
                </a:solidFill>
              </a:rPr>
              <a:t>Sometimes called Xerox machines</a:t>
            </a:r>
            <a:endParaRPr lang="en-GB" dirty="0">
              <a:solidFill>
                <a:schemeClr val="tx1"/>
              </a:solidFill>
            </a:endParaRPr>
          </a:p>
        </p:txBody>
      </p:sp>
    </p:spTree>
    <p:extLst>
      <p:ext uri="{BB962C8B-B14F-4D97-AF65-F5344CB8AC3E}">
        <p14:creationId xmlns:p14="http://schemas.microsoft.com/office/powerpoint/2010/main" val="270739524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47911"/>
          </a:xfrm>
        </p:spPr>
        <p:txBody>
          <a:bodyPr>
            <a:normAutofit fontScale="90000"/>
          </a:bodyPr>
          <a:lstStyle/>
          <a:p>
            <a:r>
              <a:rPr lang="en-GB" dirty="0" smtClean="0"/>
              <a:t>Xerox </a:t>
            </a:r>
            <a:r>
              <a:rPr lang="en-GB" dirty="0" err="1" smtClean="0"/>
              <a:t>Parc</a:t>
            </a:r>
            <a:endParaRPr lang="en-GB" dirty="0"/>
          </a:p>
        </p:txBody>
      </p:sp>
      <p:sp>
        <p:nvSpPr>
          <p:cNvPr id="3" name="Content Placeholder 2"/>
          <p:cNvSpPr>
            <a:spLocks noGrp="1"/>
          </p:cNvSpPr>
          <p:nvPr>
            <p:ph idx="1"/>
          </p:nvPr>
        </p:nvSpPr>
        <p:spPr>
          <a:xfrm>
            <a:off x="457200" y="1052736"/>
            <a:ext cx="8229600" cy="5073427"/>
          </a:xfrm>
        </p:spPr>
        <p:txBody>
          <a:bodyPr>
            <a:normAutofit fontScale="92500" lnSpcReduction="10000"/>
          </a:bodyPr>
          <a:lstStyle/>
          <a:p>
            <a:r>
              <a:rPr lang="en-GB" sz="2400" dirty="0" smtClean="0"/>
              <a:t>Xerox the photocopier company set a research centre know as “Xerox </a:t>
            </a:r>
            <a:r>
              <a:rPr lang="en-GB" sz="2400" dirty="0" err="1" smtClean="0"/>
              <a:t>Parc</a:t>
            </a:r>
            <a:r>
              <a:rPr lang="en-GB" sz="2400" dirty="0" smtClean="0"/>
              <a:t>”</a:t>
            </a:r>
          </a:p>
          <a:p>
            <a:r>
              <a:rPr lang="en-GB" sz="2400" dirty="0" smtClean="0"/>
              <a:t>In no particular order they developed:</a:t>
            </a:r>
          </a:p>
          <a:p>
            <a:pPr lvl="1"/>
            <a:r>
              <a:rPr lang="en-GB" sz="2000" dirty="0" smtClean="0"/>
              <a:t>The mouse</a:t>
            </a:r>
          </a:p>
          <a:p>
            <a:pPr lvl="1"/>
            <a:r>
              <a:rPr lang="en-GB" sz="2000" dirty="0" smtClean="0"/>
              <a:t>The bitmap graphics</a:t>
            </a:r>
          </a:p>
          <a:p>
            <a:pPr lvl="1"/>
            <a:r>
              <a:rPr lang="en-GB" sz="2000" dirty="0" smtClean="0"/>
              <a:t>The use of icons to represent </a:t>
            </a:r>
            <a:r>
              <a:rPr lang="en-GB" sz="2000" dirty="0"/>
              <a:t>objects </a:t>
            </a:r>
            <a:r>
              <a:rPr lang="en-GB" sz="2000" dirty="0" smtClean="0"/>
              <a:t>(e.g. files</a:t>
            </a:r>
            <a:r>
              <a:rPr lang="en-GB" sz="2000" dirty="0"/>
              <a:t>, </a:t>
            </a:r>
            <a:r>
              <a:rPr lang="en-GB" sz="2000" dirty="0" smtClean="0"/>
              <a:t>folders, </a:t>
            </a:r>
            <a:r>
              <a:rPr lang="en-GB" sz="2000" dirty="0" err="1" smtClean="0"/>
              <a:t>etc</a:t>
            </a:r>
            <a:r>
              <a:rPr lang="en-GB" sz="2000" dirty="0" smtClean="0"/>
              <a:t>)</a:t>
            </a:r>
          </a:p>
          <a:p>
            <a:pPr lvl="1"/>
            <a:r>
              <a:rPr lang="en-GB" sz="2000" dirty="0" smtClean="0"/>
              <a:t>Menus</a:t>
            </a:r>
          </a:p>
          <a:p>
            <a:pPr lvl="1"/>
            <a:r>
              <a:rPr lang="en-GB" sz="2000" dirty="0" smtClean="0"/>
              <a:t>Cut, Copy, Paste and Delete</a:t>
            </a:r>
          </a:p>
          <a:p>
            <a:pPr lvl="1"/>
            <a:r>
              <a:rPr lang="en-GB" sz="2000" dirty="0" smtClean="0"/>
              <a:t>The Desktop paradigm</a:t>
            </a:r>
            <a:endParaRPr lang="en-GB" sz="2000" dirty="0"/>
          </a:p>
          <a:p>
            <a:pPr lvl="1"/>
            <a:r>
              <a:rPr lang="en-GB" sz="2000" dirty="0" smtClean="0"/>
              <a:t>Windows (as in GUI)…the Graphical User Interface for the computer which they also invented</a:t>
            </a:r>
          </a:p>
          <a:p>
            <a:pPr lvl="1"/>
            <a:r>
              <a:rPr lang="en-GB" sz="2000" dirty="0" smtClean="0"/>
              <a:t>What You See Is What You Get (WYSIWYG) Text Editor</a:t>
            </a:r>
            <a:br>
              <a:rPr lang="en-GB" sz="2000" dirty="0" smtClean="0"/>
            </a:br>
            <a:r>
              <a:rPr lang="en-GB" sz="2000" dirty="0" smtClean="0"/>
              <a:t>formatting of text </a:t>
            </a:r>
            <a:r>
              <a:rPr lang="en-GB" sz="2000" dirty="0"/>
              <a:t>(e.g. with justification, fonts, and proportional spacing of characters)</a:t>
            </a:r>
            <a:endParaRPr lang="en-GB" sz="2000" dirty="0" smtClean="0"/>
          </a:p>
          <a:p>
            <a:pPr lvl="1"/>
            <a:r>
              <a:rPr lang="en-GB" sz="2000" dirty="0" smtClean="0"/>
              <a:t>Ethernet for networking</a:t>
            </a:r>
          </a:p>
          <a:p>
            <a:pPr lvl="1"/>
            <a:r>
              <a:rPr lang="en-GB" sz="2000" dirty="0" smtClean="0"/>
              <a:t>Laser printers</a:t>
            </a:r>
          </a:p>
          <a:p>
            <a:pPr lvl="1"/>
            <a:endParaRPr lang="en-GB" sz="2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59</a:t>
            </a:fld>
            <a:endParaRPr lang="en-US"/>
          </a:p>
        </p:txBody>
      </p:sp>
    </p:spTree>
    <p:extLst>
      <p:ext uri="{BB962C8B-B14F-4D97-AF65-F5344CB8AC3E}">
        <p14:creationId xmlns:p14="http://schemas.microsoft.com/office/powerpoint/2010/main" val="161511591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err="1" smtClean="0"/>
              <a:t>Xero</a:t>
            </a:r>
            <a:r>
              <a:rPr lang="en-GB" dirty="0" smtClean="0"/>
              <a:t> Alto Computer</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60</a:t>
            </a:fld>
            <a:endParaRPr lang="en-US"/>
          </a:p>
        </p:txBody>
      </p:sp>
    </p:spTree>
    <p:extLst>
      <p:ext uri="{BB962C8B-B14F-4D97-AF65-F5344CB8AC3E}">
        <p14:creationId xmlns:p14="http://schemas.microsoft.com/office/powerpoint/2010/main" val="257931737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418058"/>
          </a:xfrm>
        </p:spPr>
        <p:txBody>
          <a:bodyPr>
            <a:normAutofit fontScale="90000"/>
          </a:bodyPr>
          <a:lstStyle/>
          <a:p>
            <a:r>
              <a:rPr lang="en-GB" dirty="0" smtClean="0"/>
              <a:t>Xerox </a:t>
            </a:r>
            <a:r>
              <a:rPr lang="en-GB" dirty="0" err="1" smtClean="0"/>
              <a:t>Parc</a:t>
            </a:r>
            <a:endParaRPr lang="en-GB" dirty="0"/>
          </a:p>
        </p:txBody>
      </p:sp>
      <p:sp>
        <p:nvSpPr>
          <p:cNvPr id="3" name="Content Placeholder 2"/>
          <p:cNvSpPr>
            <a:spLocks noGrp="1"/>
          </p:cNvSpPr>
          <p:nvPr>
            <p:ph idx="1"/>
          </p:nvPr>
        </p:nvSpPr>
        <p:spPr>
          <a:xfrm>
            <a:off x="179512" y="843470"/>
            <a:ext cx="4104456" cy="5239286"/>
          </a:xfrm>
        </p:spPr>
        <p:txBody>
          <a:bodyPr/>
          <a:lstStyle/>
          <a:p>
            <a:r>
              <a:rPr lang="en-GB" dirty="0" smtClean="0"/>
              <a:t>Object Oriented Programming</a:t>
            </a:r>
          </a:p>
          <a:p>
            <a:pPr lvl="1"/>
            <a:r>
              <a:rPr lang="en-GB" dirty="0" smtClean="0"/>
              <a:t>Smalltalk programming language</a:t>
            </a:r>
          </a:p>
          <a:p>
            <a:pPr lvl="1"/>
            <a:r>
              <a:rPr lang="en-GB" dirty="0" smtClean="0"/>
              <a:t>Ancestor of all modern OOP languages e.g. Java, C++, C#, etc.</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61</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984" y="843469"/>
            <a:ext cx="4258816" cy="5659741"/>
          </a:xfrm>
          <a:prstGeom prst="rect">
            <a:avLst/>
          </a:prstGeom>
        </p:spPr>
      </p:pic>
      <p:sp>
        <p:nvSpPr>
          <p:cNvPr id="6" name="TextBox 5"/>
          <p:cNvSpPr txBox="1"/>
          <p:nvPr/>
        </p:nvSpPr>
        <p:spPr>
          <a:xfrm>
            <a:off x="457201" y="5621090"/>
            <a:ext cx="3826768" cy="830997"/>
          </a:xfrm>
          <a:prstGeom prst="rect">
            <a:avLst/>
          </a:prstGeom>
          <a:noFill/>
        </p:spPr>
        <p:txBody>
          <a:bodyPr wrap="square" rtlCol="0">
            <a:spAutoFit/>
          </a:bodyPr>
          <a:lstStyle/>
          <a:p>
            <a:r>
              <a:rPr lang="en-GB" dirty="0">
                <a:solidFill>
                  <a:schemeClr val="tx1"/>
                </a:solidFill>
              </a:rPr>
              <a:t>Smalltalk-76 running on </a:t>
            </a:r>
            <a:r>
              <a:rPr lang="en-GB" dirty="0" smtClean="0">
                <a:solidFill>
                  <a:schemeClr val="tx1"/>
                </a:solidFill>
              </a:rPr>
              <a:t>Alto (1976)</a:t>
            </a:r>
            <a:endParaRPr lang="en-GB" dirty="0">
              <a:solidFill>
                <a:schemeClr val="tx1"/>
              </a:solidFill>
            </a:endParaRPr>
          </a:p>
        </p:txBody>
      </p:sp>
    </p:spTree>
    <p:extLst>
      <p:ext uri="{BB962C8B-B14F-4D97-AF65-F5344CB8AC3E}">
        <p14:creationId xmlns:p14="http://schemas.microsoft.com/office/powerpoint/2010/main" val="154766440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smtClean="0"/>
              <a:t>Xerox Star GUI</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62</a:t>
            </a:fld>
            <a:endParaRPr lang="en-US"/>
          </a:p>
        </p:txBody>
      </p:sp>
    </p:spTree>
    <p:extLst>
      <p:ext uri="{BB962C8B-B14F-4D97-AF65-F5344CB8AC3E}">
        <p14:creationId xmlns:p14="http://schemas.microsoft.com/office/powerpoint/2010/main" val="95764610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Xerox still make photocopier paper</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63</a:t>
            </a:fld>
            <a:endParaRPr lang="en-US"/>
          </a:p>
        </p:txBody>
      </p:sp>
    </p:spTree>
    <p:extLst>
      <p:ext uri="{BB962C8B-B14F-4D97-AF65-F5344CB8AC3E}">
        <p14:creationId xmlns:p14="http://schemas.microsoft.com/office/powerpoint/2010/main" val="181969015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698976" cy="1143000"/>
          </a:xfrm>
        </p:spPr>
        <p:txBody>
          <a:bodyPr/>
          <a:lstStyle/>
          <a:p>
            <a:r>
              <a:rPr lang="en-GB" dirty="0" smtClean="0"/>
              <a:t>Apple II vs Xerox </a:t>
            </a:r>
            <a:r>
              <a:rPr lang="en-GB" dirty="0" err="1" smtClean="0"/>
              <a:t>Parc</a:t>
            </a:r>
            <a:endParaRPr lang="en-GB" dirty="0"/>
          </a:p>
        </p:txBody>
      </p:sp>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457200" y="1815791"/>
            <a:ext cx="5171413" cy="2908920"/>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64</a:t>
            </a:fld>
            <a:endParaRPr lang="en-US"/>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87732" y="3270251"/>
            <a:ext cx="2945043" cy="3451223"/>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553200" y="166948"/>
            <a:ext cx="2590800" cy="2995613"/>
          </a:xfrm>
          <a:prstGeom prst="rect">
            <a:avLst/>
          </a:prstGeom>
        </p:spPr>
      </p:pic>
    </p:spTree>
    <p:extLst>
      <p:ext uri="{BB962C8B-B14F-4D97-AF65-F5344CB8AC3E}">
        <p14:creationId xmlns:p14="http://schemas.microsoft.com/office/powerpoint/2010/main" val="213782048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Steve Jobs Visits Xerox </a:t>
            </a:r>
            <a:r>
              <a:rPr lang="en-GB" dirty="0" err="1" smtClean="0"/>
              <a:t>Parc</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65</a:t>
            </a:fld>
            <a:endParaRPr lang="en-US"/>
          </a:p>
        </p:txBody>
      </p:sp>
    </p:spTree>
    <p:extLst>
      <p:ext uri="{BB962C8B-B14F-4D97-AF65-F5344CB8AC3E}">
        <p14:creationId xmlns:p14="http://schemas.microsoft.com/office/powerpoint/2010/main" val="185962686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66</a:t>
            </a:fld>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9552" y="1052736"/>
            <a:ext cx="5443805" cy="3600400"/>
          </a:xfrm>
          <a:prstGeom prst="rect">
            <a:avLst/>
          </a:prstGeom>
        </p:spPr>
      </p:pic>
      <p:sp>
        <p:nvSpPr>
          <p:cNvPr id="7" name="Title 1"/>
          <p:cNvSpPr>
            <a:spLocks noGrp="1"/>
          </p:cNvSpPr>
          <p:nvPr>
            <p:ph type="title"/>
          </p:nvPr>
        </p:nvSpPr>
        <p:spPr>
          <a:xfrm>
            <a:off x="457200" y="274638"/>
            <a:ext cx="8229600" cy="778098"/>
          </a:xfrm>
        </p:spPr>
        <p:txBody>
          <a:bodyPr/>
          <a:lstStyle/>
          <a:p>
            <a:r>
              <a:rPr lang="en-GB" dirty="0" smtClean="0"/>
              <a:t>Apple Lisa (1983)</a:t>
            </a:r>
            <a:endParaRPr lang="en-GB" dirty="0"/>
          </a:p>
        </p:txBody>
      </p:sp>
      <p:sp>
        <p:nvSpPr>
          <p:cNvPr id="8" name="TextBox 7"/>
          <p:cNvSpPr txBox="1"/>
          <p:nvPr/>
        </p:nvSpPr>
        <p:spPr>
          <a:xfrm>
            <a:off x="6660233" y="1598029"/>
            <a:ext cx="2376264" cy="3785652"/>
          </a:xfrm>
          <a:prstGeom prst="rect">
            <a:avLst/>
          </a:prstGeom>
          <a:noFill/>
        </p:spPr>
        <p:txBody>
          <a:bodyPr wrap="square" rtlCol="0">
            <a:spAutoFit/>
          </a:bodyPr>
          <a:lstStyle/>
          <a:p>
            <a:r>
              <a:rPr lang="en-GB" dirty="0">
                <a:solidFill>
                  <a:schemeClr val="tx1"/>
                </a:solidFill>
              </a:rPr>
              <a:t>5 MHz </a:t>
            </a:r>
            <a:r>
              <a:rPr lang="en-GB" dirty="0" smtClean="0">
                <a:solidFill>
                  <a:schemeClr val="tx1"/>
                </a:solidFill>
              </a:rPr>
              <a:t>Clock</a:t>
            </a:r>
            <a:br>
              <a:rPr lang="en-GB" dirty="0" smtClean="0">
                <a:solidFill>
                  <a:schemeClr val="tx1"/>
                </a:solidFill>
              </a:rPr>
            </a:br>
            <a:r>
              <a:rPr lang="en-GB" dirty="0" smtClean="0">
                <a:solidFill>
                  <a:schemeClr val="tx1"/>
                </a:solidFill>
              </a:rPr>
              <a:t>1 </a:t>
            </a:r>
            <a:r>
              <a:rPr lang="en-GB" dirty="0">
                <a:solidFill>
                  <a:schemeClr val="tx1"/>
                </a:solidFill>
              </a:rPr>
              <a:t>MB of </a:t>
            </a:r>
            <a:r>
              <a:rPr lang="en-GB" dirty="0" smtClean="0">
                <a:solidFill>
                  <a:schemeClr val="tx1"/>
                </a:solidFill>
              </a:rPr>
              <a:t>RAM</a:t>
            </a:r>
          </a:p>
          <a:p>
            <a:endParaRPr lang="en-GB" dirty="0">
              <a:solidFill>
                <a:schemeClr val="tx1"/>
              </a:solidFill>
            </a:endParaRPr>
          </a:p>
          <a:p>
            <a:r>
              <a:rPr lang="en-GB" dirty="0" smtClean="0">
                <a:solidFill>
                  <a:schemeClr val="tx1"/>
                </a:solidFill>
              </a:rPr>
              <a:t>$10,000</a:t>
            </a:r>
          </a:p>
          <a:p>
            <a:endParaRPr lang="en-GB" dirty="0">
              <a:solidFill>
                <a:schemeClr val="tx1"/>
              </a:solidFill>
            </a:endParaRPr>
          </a:p>
          <a:p>
            <a:r>
              <a:rPr lang="en-GB" dirty="0" smtClean="0">
                <a:solidFill>
                  <a:schemeClr val="tx1"/>
                </a:solidFill>
              </a:rPr>
              <a:t>Commercial Failure</a:t>
            </a:r>
          </a:p>
          <a:p>
            <a:endParaRPr lang="en-GB" dirty="0">
              <a:solidFill>
                <a:schemeClr val="tx1"/>
              </a:solidFill>
            </a:endParaRPr>
          </a:p>
          <a:p>
            <a:r>
              <a:rPr lang="en-GB" dirty="0" smtClean="0">
                <a:solidFill>
                  <a:schemeClr val="tx1"/>
                </a:solidFill>
              </a:rPr>
              <a:t>Overpriced</a:t>
            </a:r>
          </a:p>
          <a:p>
            <a:r>
              <a:rPr lang="en-GB" dirty="0" smtClean="0">
                <a:solidFill>
                  <a:schemeClr val="tx1"/>
                </a:solidFill>
              </a:rPr>
              <a:t>Underpowered</a:t>
            </a:r>
            <a:endParaRPr lang="en-GB" dirty="0">
              <a:solidFill>
                <a:schemeClr val="tx1"/>
              </a:solidFill>
            </a:endParaRPr>
          </a:p>
        </p:txBody>
      </p:sp>
    </p:spTree>
    <p:extLst>
      <p:ext uri="{BB962C8B-B14F-4D97-AF65-F5344CB8AC3E}">
        <p14:creationId xmlns:p14="http://schemas.microsoft.com/office/powerpoint/2010/main" val="883540520"/>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67</a:t>
            </a:fld>
            <a:endParaRPr lang="en-US"/>
          </a:p>
        </p:txBody>
      </p:sp>
      <p:sp>
        <p:nvSpPr>
          <p:cNvPr id="6" name="Content Placeholder 5"/>
          <p:cNvSpPr>
            <a:spLocks noGrp="1"/>
          </p:cNvSpPr>
          <p:nvPr>
            <p:ph idx="1"/>
          </p:nvPr>
        </p:nvSpPr>
        <p:spPr>
          <a:xfrm>
            <a:off x="457200" y="260648"/>
            <a:ext cx="8229600" cy="5865515"/>
          </a:xfrm>
        </p:spPr>
        <p:txBody>
          <a:bodyPr/>
          <a:lstStyle/>
          <a:p>
            <a:r>
              <a:rPr lang="en-GB" dirty="0"/>
              <a:t>Jobs became furious when Microsoft released its first iteration of Windows in 1985, accusing Gates of ripping off his Macintosh </a:t>
            </a:r>
            <a:r>
              <a:rPr lang="en-GB" dirty="0" smtClean="0"/>
              <a:t>computer</a:t>
            </a:r>
          </a:p>
          <a:p>
            <a:endParaRPr lang="en-GB" dirty="0"/>
          </a:p>
          <a:p>
            <a:r>
              <a:rPr lang="en-GB" dirty="0" smtClean="0"/>
              <a:t>Bill </a:t>
            </a:r>
            <a:r>
              <a:rPr lang="en-GB" dirty="0"/>
              <a:t>Gates response:</a:t>
            </a:r>
            <a:br>
              <a:rPr lang="en-GB" dirty="0"/>
            </a:br>
            <a:r>
              <a:rPr lang="en-GB" dirty="0"/>
              <a:t>“Well, Steve, I think there's more than one way of looking at it. I think it's more like we both had this rich </a:t>
            </a:r>
            <a:r>
              <a:rPr lang="en-GB" dirty="0" err="1"/>
              <a:t>neighbor</a:t>
            </a:r>
            <a:r>
              <a:rPr lang="en-GB" dirty="0"/>
              <a:t> named Xerox and I broke into his house to steal the TV set and found out that you had already stolen it</a:t>
            </a:r>
            <a:r>
              <a:rPr lang="en-GB" dirty="0" smtClean="0"/>
              <a:t>.”</a:t>
            </a:r>
            <a:endParaRPr lang="en-GB" dirty="0"/>
          </a:p>
        </p:txBody>
      </p:sp>
    </p:spTree>
    <p:extLst>
      <p:ext uri="{BB962C8B-B14F-4D97-AF65-F5344CB8AC3E}">
        <p14:creationId xmlns:p14="http://schemas.microsoft.com/office/powerpoint/2010/main" val="393466279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GUI History</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68</a:t>
            </a:fld>
            <a:endParaRPr lang="en-US"/>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47845215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811" y="2348880"/>
            <a:ext cx="8229600" cy="1143000"/>
          </a:xfrm>
        </p:spPr>
        <p:txBody>
          <a:bodyPr/>
          <a:lstStyle/>
          <a:p>
            <a:r>
              <a:rPr lang="en-GB" dirty="0" smtClean="0"/>
              <a:t>Data Storage</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69</a:t>
            </a:fld>
            <a:endParaRPr lang="en-US"/>
          </a:p>
        </p:txBody>
      </p:sp>
    </p:spTree>
    <p:extLst>
      <p:ext uri="{BB962C8B-B14F-4D97-AF65-F5344CB8AC3E}">
        <p14:creationId xmlns:p14="http://schemas.microsoft.com/office/powerpoint/2010/main" val="386436186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33482" y="3979865"/>
            <a:ext cx="3524250" cy="2857500"/>
          </a:xfrm>
          <a:prstGeom prst="rect">
            <a:avLst/>
          </a:prstGeom>
        </p:spPr>
      </p:pic>
      <p:sp>
        <p:nvSpPr>
          <p:cNvPr id="21506" name="Rectangle 1"/>
          <p:cNvSpPr>
            <a:spLocks noGrp="1" noChangeArrowheads="1"/>
          </p:cNvSpPr>
          <p:nvPr>
            <p:ph type="title"/>
          </p:nvPr>
        </p:nvSpPr>
        <p:spPr>
          <a:xfrm>
            <a:off x="457200" y="148736"/>
            <a:ext cx="8229600" cy="543960"/>
          </a:xfrm>
        </p:spPr>
        <p:txBody>
          <a:bodyPr>
            <a:normAutofit fontScale="90000"/>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smtClean="0"/>
              <a:t>Data Storage (1950s)</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70</a:t>
            </a:fld>
            <a:endParaRPr lang="en-US"/>
          </a:p>
        </p:txBody>
      </p:sp>
      <p:sp>
        <p:nvSpPr>
          <p:cNvPr id="21508" name="AutoShape 3"/>
          <p:cNvSpPr>
            <a:spLocks noChangeArrowheads="1"/>
          </p:cNvSpPr>
          <p:nvPr/>
        </p:nvSpPr>
        <p:spPr bwMode="auto">
          <a:xfrm>
            <a:off x="5796136" y="1268760"/>
            <a:ext cx="2592388" cy="4707527"/>
          </a:xfrm>
          <a:custGeom>
            <a:avLst/>
            <a:gdLst>
              <a:gd name="T0" fmla="*/ 2592388 w 2592388"/>
              <a:gd name="T1" fmla="*/ 1142213 h 2284413"/>
              <a:gd name="T2" fmla="*/ 1296194 w 2592388"/>
              <a:gd name="T3" fmla="*/ 2284413 h 2284413"/>
              <a:gd name="T4" fmla="*/ 0 w 2592388"/>
              <a:gd name="T5" fmla="*/ 1142213 h 2284413"/>
              <a:gd name="T6" fmla="*/ 1296194 w 2592388"/>
              <a:gd name="T7" fmla="*/ 0 h 2284413"/>
              <a:gd name="T8" fmla="*/ 0 60000 65536"/>
              <a:gd name="T9" fmla="*/ 5898240 60000 65536"/>
              <a:gd name="T10" fmla="*/ 11796480 60000 65536"/>
              <a:gd name="T11" fmla="*/ 17694720 60000 65536"/>
              <a:gd name="T12" fmla="*/ 0 w 2592388"/>
              <a:gd name="T13" fmla="*/ 0 h 2284413"/>
              <a:gd name="T14" fmla="*/ 2592388 w 2592388"/>
              <a:gd name="T15" fmla="*/ 2284413 h 2284413"/>
            </a:gdLst>
            <a:ahLst/>
            <a:cxnLst>
              <a:cxn ang="T8">
                <a:pos x="T0" y="T1"/>
              </a:cxn>
              <a:cxn ang="T9">
                <a:pos x="T2" y="T3"/>
              </a:cxn>
              <a:cxn ang="T10">
                <a:pos x="T4" y="T5"/>
              </a:cxn>
              <a:cxn ang="T11">
                <a:pos x="T6" y="T7"/>
              </a:cxn>
            </a:cxnLst>
            <a:rect l="T12" t="T13" r="T14" b="T15"/>
            <a:pathLst>
              <a:path w="2592388" h="2284413">
                <a:moveTo>
                  <a:pt x="0" y="0"/>
                </a:moveTo>
                <a:lnTo>
                  <a:pt x="7201" y="0"/>
                </a:lnTo>
                <a:lnTo>
                  <a:pt x="7201" y="6348"/>
                </a:lnTo>
                <a:lnTo>
                  <a:pt x="0" y="634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2000" dirty="0" smtClean="0">
                <a:solidFill>
                  <a:srgbClr val="000000"/>
                </a:solidFill>
                <a:latin typeface="Times New Roman" panose="02020603050405020304" pitchFamily="18" charset="0"/>
                <a:cs typeface="Times New Roman" panose="02020603050405020304" pitchFamily="18" charset="0"/>
              </a:rPr>
              <a:t>Magnetic </a:t>
            </a:r>
            <a:r>
              <a:rPr lang="en-GB" altLang="en-US" sz="2000" dirty="0">
                <a:solidFill>
                  <a:srgbClr val="000000"/>
                </a:solidFill>
                <a:latin typeface="Times New Roman" panose="02020603050405020304" pitchFamily="18" charset="0"/>
                <a:cs typeface="Times New Roman" panose="02020603050405020304" pitchFamily="18" charset="0"/>
              </a:rPr>
              <a:t>drum </a:t>
            </a:r>
            <a:r>
              <a:rPr lang="en-GB" altLang="en-US" sz="2000" dirty="0" smtClean="0">
                <a:solidFill>
                  <a:srgbClr val="000000"/>
                </a:solidFill>
                <a:latin typeface="Times New Roman" panose="02020603050405020304" pitchFamily="18" charset="0"/>
                <a:cs typeface="Times New Roman" panose="02020603050405020304" pitchFamily="18" charset="0"/>
              </a:rPr>
              <a:t>memory </a:t>
            </a:r>
            <a:br>
              <a:rPr lang="en-GB" altLang="en-US" sz="2000" dirty="0" smtClean="0">
                <a:solidFill>
                  <a:srgbClr val="000000"/>
                </a:solidFill>
                <a:latin typeface="Times New Roman" panose="02020603050405020304" pitchFamily="18" charset="0"/>
                <a:cs typeface="Times New Roman" panose="02020603050405020304" pitchFamily="18" charset="0"/>
              </a:rPr>
            </a:br>
            <a:endParaRPr lang="en-GB" altLang="en-US" sz="2000" dirty="0" smtClean="0">
              <a:solidFill>
                <a:srgbClr val="000000"/>
              </a:solidFill>
              <a:latin typeface="Times New Roman" panose="02020603050405020304" pitchFamily="18" charset="0"/>
              <a:cs typeface="Times New Roman" panose="02020603050405020304" pitchFamily="18" charset="0"/>
            </a:endParaRPr>
          </a:p>
          <a:p>
            <a:pPr marL="285750" indent="-285750" eaLnBrk="1" hangingPunct="1">
              <a:buFont typeface="Arial" panose="020B0604020202020204" pitchFamily="34" charset="0"/>
              <a:buChar char="•"/>
            </a:pPr>
            <a:r>
              <a:rPr lang="en-GB" altLang="en-US" sz="2000" dirty="0" smtClean="0">
                <a:solidFill>
                  <a:srgbClr val="000000"/>
                </a:solidFill>
                <a:latin typeface="Times New Roman" panose="02020603050405020304" pitchFamily="18" charset="0"/>
                <a:cs typeface="Times New Roman" panose="02020603050405020304" pitchFamily="18" charset="0"/>
              </a:rPr>
              <a:t>Data stored </a:t>
            </a:r>
            <a:r>
              <a:rPr lang="en-GB" altLang="en-US" sz="2000" dirty="0">
                <a:solidFill>
                  <a:srgbClr val="000000"/>
                </a:solidFill>
                <a:latin typeface="Times New Roman" panose="02020603050405020304" pitchFamily="18" charset="0"/>
                <a:cs typeface="Times New Roman" panose="02020603050405020304" pitchFamily="18" charset="0"/>
              </a:rPr>
              <a:t>on the outside of a rotating cylinder coated with ferromagnetic material and circled by read/write heads in fixed positions</a:t>
            </a:r>
            <a:r>
              <a:rPr lang="en-GB" altLang="en-US" sz="2000" dirty="0" smtClean="0">
                <a:solidFill>
                  <a:srgbClr val="000000"/>
                </a:solidFill>
                <a:latin typeface="Times New Roman" panose="02020603050405020304" pitchFamily="18" charset="0"/>
                <a:cs typeface="Times New Roman" panose="02020603050405020304" pitchFamily="18" charset="0"/>
              </a:rPr>
              <a:t>.</a:t>
            </a:r>
          </a:p>
          <a:p>
            <a:pPr marL="285750" indent="-285750" eaLnBrk="1" hangingPunct="1">
              <a:buFont typeface="Arial" panose="020B0604020202020204" pitchFamily="34" charset="0"/>
              <a:buChar char="•"/>
            </a:pPr>
            <a:endParaRPr lang="en-GB" altLang="en-US" sz="2000" dirty="0">
              <a:solidFill>
                <a:srgbClr val="000000"/>
              </a:solidFill>
              <a:latin typeface="Times New Roman" panose="02020603050405020304" pitchFamily="18" charset="0"/>
              <a:cs typeface="Times New Roman" panose="02020603050405020304" pitchFamily="18" charset="0"/>
            </a:endParaRPr>
          </a:p>
          <a:p>
            <a:pPr marL="285750" indent="-285750" eaLnBrk="1" hangingPunct="1">
              <a:buFont typeface="Arial" panose="020B0604020202020204" pitchFamily="34" charset="0"/>
              <a:buChar char="•"/>
            </a:pPr>
            <a:r>
              <a:rPr lang="en-GB" altLang="en-US" sz="2000" dirty="0" smtClean="0">
                <a:solidFill>
                  <a:srgbClr val="000000"/>
                </a:solidFill>
                <a:latin typeface="Times New Roman" panose="02020603050405020304" pitchFamily="18" charset="0"/>
                <a:cs typeface="Times New Roman" panose="02020603050405020304" pitchFamily="18" charset="0"/>
              </a:rPr>
              <a:t>IBM 650</a:t>
            </a:r>
          </a:p>
          <a:p>
            <a:pPr marL="285750" indent="-285750" eaLnBrk="1" hangingPunct="1">
              <a:buFont typeface="Arial" panose="020B0604020202020204" pitchFamily="34" charset="0"/>
              <a:buChar char="•"/>
            </a:pPr>
            <a:r>
              <a:rPr lang="en-GB" altLang="en-US" sz="2000" dirty="0" smtClean="0">
                <a:solidFill>
                  <a:srgbClr val="000000"/>
                </a:solidFill>
                <a:latin typeface="Times New Roman" panose="02020603050405020304" pitchFamily="18" charset="0"/>
                <a:cs typeface="Times New Roman" panose="02020603050405020304" pitchFamily="18" charset="0"/>
              </a:rPr>
              <a:t>40 tracks</a:t>
            </a:r>
          </a:p>
          <a:p>
            <a:pPr marL="285750" indent="-285750" eaLnBrk="1" hangingPunct="1">
              <a:buFont typeface="Arial" panose="020B0604020202020204" pitchFamily="34" charset="0"/>
              <a:buChar char="•"/>
            </a:pPr>
            <a:r>
              <a:rPr lang="en-GB" altLang="en-US" sz="2000" dirty="0" smtClean="0">
                <a:solidFill>
                  <a:srgbClr val="000000"/>
                </a:solidFill>
                <a:latin typeface="Times New Roman" panose="02020603050405020304" pitchFamily="18" charset="0"/>
                <a:cs typeface="Times New Roman" panose="02020603050405020304" pitchFamily="18" charset="0"/>
              </a:rPr>
              <a:t>10KB</a:t>
            </a:r>
          </a:p>
          <a:p>
            <a:pPr marL="285750" indent="-285750" eaLnBrk="1" hangingPunct="1">
              <a:buFont typeface="Arial" panose="020B0604020202020204" pitchFamily="34" charset="0"/>
              <a:buChar char="•"/>
            </a:pPr>
            <a:r>
              <a:rPr lang="en-GB" altLang="en-US" sz="2000" dirty="0" smtClean="0">
                <a:solidFill>
                  <a:srgbClr val="000000"/>
                </a:solidFill>
                <a:latin typeface="Times New Roman" panose="02020603050405020304" pitchFamily="18" charset="0"/>
                <a:cs typeface="Times New Roman" panose="02020603050405020304" pitchFamily="18" charset="0"/>
              </a:rPr>
              <a:t>12,500 RPM</a:t>
            </a:r>
            <a:endParaRPr lang="en-GB" altLang="en-US" sz="2000" dirty="0">
              <a:solidFill>
                <a:srgbClr val="000000"/>
              </a:solidFill>
              <a:latin typeface="Times New Roman" panose="02020603050405020304" pitchFamily="18" charset="0"/>
              <a:cs typeface="Times New Roman" panose="02020603050405020304" pitchFamily="18" charset="0"/>
            </a:endParaRPr>
          </a:p>
        </p:txBody>
      </p:sp>
      <p:pic>
        <p:nvPicPr>
          <p:cNvPr id="2050" name="Picture 2" descr="http://images.computerhistory.org/timeline/timeline_memorystorage_1950.era.atlas.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57199" y="836712"/>
            <a:ext cx="4800533"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27676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4000" dirty="0" smtClean="0"/>
              <a:t>Tape (1951)</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71</a:t>
            </a:fld>
            <a:endParaRPr lang="en-US"/>
          </a:p>
        </p:txBody>
      </p:sp>
      <p:sp>
        <p:nvSpPr>
          <p:cNvPr id="5" name="TextBox 4"/>
          <p:cNvSpPr txBox="1"/>
          <p:nvPr/>
        </p:nvSpPr>
        <p:spPr>
          <a:xfrm>
            <a:off x="4860032" y="836712"/>
            <a:ext cx="4103061" cy="3785652"/>
          </a:xfrm>
          <a:prstGeom prst="rect">
            <a:avLst/>
          </a:prstGeom>
          <a:noFill/>
        </p:spPr>
        <p:txBody>
          <a:bodyPr wrap="square" rtlCol="0">
            <a:spAutoFit/>
          </a:bodyPr>
          <a:lstStyle/>
          <a:p>
            <a:pPr marL="342900" indent="-342900">
              <a:buFont typeface="Arial" panose="020B0604020202020204" pitchFamily="34" charset="0"/>
              <a:buChar char="•"/>
            </a:pPr>
            <a:r>
              <a:rPr lang="en-GB" dirty="0">
                <a:solidFill>
                  <a:schemeClr val="tx1"/>
                </a:solidFill>
              </a:rPr>
              <a:t>UNIVAC introduces the "UNISERVO" tape drive for the UNIVAC I computer.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It </a:t>
            </a:r>
            <a:r>
              <a:rPr lang="en-GB" dirty="0">
                <a:solidFill>
                  <a:schemeClr val="tx1"/>
                </a:solidFill>
              </a:rPr>
              <a:t>was the first tape storage device for a commercial computer, and the relative low cost, portability and unlimited offline capacity of magnetic tape made it very popular. </a:t>
            </a:r>
            <a:endParaRPr lang="en-GB" dirty="0" smtClean="0">
              <a:solidFill>
                <a:schemeClr val="tx1"/>
              </a:solidFill>
            </a:endParaRPr>
          </a:p>
        </p:txBody>
      </p:sp>
      <p:pic>
        <p:nvPicPr>
          <p:cNvPr id="4098" name="Picture 2" descr="http://images.computerhistory.org/timeline/timeline_memorystorage_1951.uniservo.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95536" y="1124744"/>
            <a:ext cx="3830610" cy="194421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15294" y="3170862"/>
            <a:ext cx="4816746" cy="3785652"/>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UNIVAC </a:t>
            </a:r>
            <a:r>
              <a:rPr lang="en-GB" dirty="0">
                <a:solidFill>
                  <a:schemeClr val="tx1"/>
                </a:solidFill>
              </a:rPr>
              <a:t>tapes were ½" wide, 0.0015" thick, up to 1,500' long, and made of phosphor-bronze with a metallic coating.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Weighing </a:t>
            </a:r>
            <a:r>
              <a:rPr lang="en-GB" dirty="0">
                <a:solidFill>
                  <a:schemeClr val="tx1"/>
                </a:solidFill>
              </a:rPr>
              <a:t>about three pounds, each reel could hold 1,440,000 decimal digits and could be read at 100 inches/sec</a:t>
            </a:r>
            <a:r>
              <a:rPr lang="en-GB" dirty="0" smtClean="0">
                <a:solidFill>
                  <a:schemeClr val="tx1"/>
                </a:solidFill>
              </a:rPr>
              <a:t>.</a:t>
            </a:r>
          </a:p>
          <a:p>
            <a:pPr marL="342900" indent="-342900">
              <a:buFont typeface="Arial" panose="020B0604020202020204" pitchFamily="34" charset="0"/>
              <a:buChar char="•"/>
            </a:pPr>
            <a:r>
              <a:rPr lang="en-GB" dirty="0" err="1" smtClean="0">
                <a:solidFill>
                  <a:schemeClr val="tx1"/>
                </a:solidFill>
              </a:rPr>
              <a:t>Approx</a:t>
            </a:r>
            <a:r>
              <a:rPr lang="en-GB" dirty="0" smtClean="0">
                <a:solidFill>
                  <a:schemeClr val="tx1"/>
                </a:solidFill>
              </a:rPr>
              <a:t> </a:t>
            </a:r>
            <a:r>
              <a:rPr lang="en-GB" b="1" dirty="0" smtClean="0">
                <a:solidFill>
                  <a:schemeClr val="tx1"/>
                </a:solidFill>
              </a:rPr>
              <a:t>224KBs</a:t>
            </a:r>
            <a:r>
              <a:rPr lang="en-GB" dirty="0" smtClean="0">
                <a:solidFill>
                  <a:schemeClr val="tx1"/>
                </a:solidFill>
              </a:rPr>
              <a:t> (</a:t>
            </a:r>
            <a:r>
              <a:rPr lang="en-GB" b="1" dirty="0" smtClean="0">
                <a:solidFill>
                  <a:schemeClr val="tx1"/>
                </a:solidFill>
              </a:rPr>
              <a:t>20,000 punch cards</a:t>
            </a:r>
            <a:r>
              <a:rPr lang="en-GB"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2133771904"/>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images.computerhistory.org/timeline/timeline_memorystorage_1959.bryant.chucking.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20058" y="1340768"/>
            <a:ext cx="4434880" cy="33261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74638"/>
            <a:ext cx="8229600" cy="490066"/>
          </a:xfrm>
        </p:spPr>
        <p:txBody>
          <a:bodyPr>
            <a:normAutofit fontScale="90000"/>
          </a:bodyPr>
          <a:lstStyle/>
          <a:p>
            <a:r>
              <a:rPr lang="en-GB" sz="4000" dirty="0" smtClean="0"/>
              <a:t>Magnetic Disk Drives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72</a:t>
            </a:fld>
            <a:endParaRPr lang="en-US"/>
          </a:p>
        </p:txBody>
      </p:sp>
      <p:sp>
        <p:nvSpPr>
          <p:cNvPr id="6" name="TextBox 5"/>
          <p:cNvSpPr txBox="1"/>
          <p:nvPr/>
        </p:nvSpPr>
        <p:spPr>
          <a:xfrm>
            <a:off x="604917" y="4658382"/>
            <a:ext cx="3865161" cy="400110"/>
          </a:xfrm>
          <a:prstGeom prst="rect">
            <a:avLst/>
          </a:prstGeom>
          <a:noFill/>
        </p:spPr>
        <p:txBody>
          <a:bodyPr wrap="none" rtlCol="0">
            <a:spAutoFit/>
          </a:bodyPr>
          <a:lstStyle/>
          <a:p>
            <a:r>
              <a:rPr lang="en-GB" sz="2000" dirty="0">
                <a:solidFill>
                  <a:schemeClr val="tx1"/>
                </a:solidFill>
              </a:rPr>
              <a:t>Bryant Chucking Grinder Company</a:t>
            </a:r>
          </a:p>
        </p:txBody>
      </p:sp>
      <p:sp>
        <p:nvSpPr>
          <p:cNvPr id="7" name="TextBox 6"/>
          <p:cNvSpPr txBox="1"/>
          <p:nvPr/>
        </p:nvSpPr>
        <p:spPr>
          <a:xfrm>
            <a:off x="4775601" y="2204864"/>
            <a:ext cx="3962140" cy="224676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tx1"/>
                </a:solidFill>
              </a:rPr>
              <a:t>Bryant Chucking Grinder </a:t>
            </a:r>
            <a:r>
              <a:rPr lang="en-GB" sz="2000" dirty="0" smtClean="0">
                <a:solidFill>
                  <a:schemeClr val="tx1"/>
                </a:solidFill>
              </a:rPr>
              <a:t>Company (1959), </a:t>
            </a:r>
            <a:r>
              <a:rPr lang="en-GB" sz="2000" dirty="0">
                <a:solidFill>
                  <a:schemeClr val="tx1"/>
                </a:solidFill>
              </a:rPr>
              <a:t>a computer drum manufacturer, explores new storage ideas. </a:t>
            </a:r>
            <a:endParaRPr lang="en-GB" sz="2000" dirty="0" smtClean="0">
              <a:solidFill>
                <a:schemeClr val="tx1"/>
              </a:solidFill>
            </a:endParaRPr>
          </a:p>
          <a:p>
            <a:pPr marL="342900" indent="-342900">
              <a:buFont typeface="Arial" panose="020B0604020202020204" pitchFamily="34" charset="0"/>
              <a:buChar char="•"/>
            </a:pPr>
            <a:r>
              <a:rPr lang="en-GB" sz="2000" dirty="0" smtClean="0">
                <a:solidFill>
                  <a:schemeClr val="tx1"/>
                </a:solidFill>
              </a:rPr>
              <a:t>Made up </a:t>
            </a:r>
            <a:r>
              <a:rPr lang="en-GB" sz="2000" dirty="0">
                <a:solidFill>
                  <a:schemeClr val="tx1"/>
                </a:solidFill>
              </a:rPr>
              <a:t>of a horizontal shaft with eight or more 39-inch magnesium disks</a:t>
            </a:r>
          </a:p>
        </p:txBody>
      </p:sp>
    </p:spTree>
    <p:extLst>
      <p:ext uri="{BB962C8B-B14F-4D97-AF65-F5344CB8AC3E}">
        <p14:creationId xmlns:p14="http://schemas.microsoft.com/office/powerpoint/2010/main" val="309365428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73</a:t>
            </a:fld>
            <a:endParaRPr lang="en-US"/>
          </a:p>
        </p:txBody>
      </p:sp>
      <p:pic>
        <p:nvPicPr>
          <p:cNvPr id="11266" name="Picture 2" descr="IBM 350 Disk File"/>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83568" y="548680"/>
            <a:ext cx="4032448" cy="53561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932040" y="347738"/>
            <a:ext cx="3921565" cy="1938992"/>
          </a:xfrm>
          <a:prstGeom prst="rect">
            <a:avLst/>
          </a:prstGeom>
          <a:noFill/>
        </p:spPr>
        <p:txBody>
          <a:bodyPr wrap="square" rtlCol="0">
            <a:spAutoFit/>
          </a:bodyPr>
          <a:lstStyle/>
          <a:p>
            <a:pPr marL="342900" indent="-342900">
              <a:buFont typeface="Arial" panose="020B0604020202020204" pitchFamily="34" charset="0"/>
              <a:buChar char="•"/>
            </a:pPr>
            <a:r>
              <a:rPr lang="en-GB" dirty="0">
                <a:solidFill>
                  <a:schemeClr val="tx1"/>
                </a:solidFill>
              </a:rPr>
              <a:t>IBM Model 350 Disk </a:t>
            </a:r>
            <a:r>
              <a:rPr lang="en-GB" dirty="0" smtClean="0">
                <a:solidFill>
                  <a:schemeClr val="tx1"/>
                </a:solidFill>
              </a:rPr>
              <a:t>File.</a:t>
            </a:r>
          </a:p>
          <a:p>
            <a:pPr marL="342900" indent="-342900">
              <a:buFont typeface="Arial" panose="020B0604020202020204" pitchFamily="34" charset="0"/>
              <a:buChar char="•"/>
            </a:pPr>
            <a:r>
              <a:rPr lang="en-GB" b="1" dirty="0" smtClean="0">
                <a:solidFill>
                  <a:schemeClr val="tx1"/>
                </a:solidFill>
              </a:rPr>
              <a:t>50 </a:t>
            </a:r>
            <a:r>
              <a:rPr lang="en-GB" b="1" dirty="0">
                <a:solidFill>
                  <a:schemeClr val="tx1"/>
                </a:solidFill>
              </a:rPr>
              <a:t>24-inch disks</a:t>
            </a:r>
            <a:r>
              <a:rPr lang="en-GB" dirty="0">
                <a:solidFill>
                  <a:schemeClr val="tx1"/>
                </a:solidFill>
              </a:rPr>
              <a:t>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As </a:t>
            </a:r>
            <a:r>
              <a:rPr lang="en-GB" dirty="0">
                <a:solidFill>
                  <a:schemeClr val="tx1"/>
                </a:solidFill>
              </a:rPr>
              <a:t>large as a cupboard and anything but lightweight.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Stored 5 </a:t>
            </a:r>
            <a:r>
              <a:rPr lang="en-GB" dirty="0">
                <a:solidFill>
                  <a:schemeClr val="tx1"/>
                </a:solidFill>
              </a:rPr>
              <a:t>MB of </a:t>
            </a:r>
            <a:r>
              <a:rPr lang="en-GB" dirty="0" smtClean="0">
                <a:solidFill>
                  <a:schemeClr val="tx1"/>
                </a:solidFill>
              </a:rPr>
              <a:t>data</a:t>
            </a:r>
            <a:endParaRPr lang="en-GB" dirty="0">
              <a:solidFill>
                <a:schemeClr val="tx1"/>
              </a:solidFill>
            </a:endParaRPr>
          </a:p>
        </p:txBody>
      </p:sp>
      <p:sp>
        <p:nvSpPr>
          <p:cNvPr id="6" name="TextBox 5"/>
          <p:cNvSpPr txBox="1"/>
          <p:nvPr/>
        </p:nvSpPr>
        <p:spPr>
          <a:xfrm>
            <a:off x="1619672" y="6125517"/>
            <a:ext cx="2935419" cy="461665"/>
          </a:xfrm>
          <a:prstGeom prst="rect">
            <a:avLst/>
          </a:prstGeom>
          <a:noFill/>
        </p:spPr>
        <p:txBody>
          <a:bodyPr wrap="none" rtlCol="0">
            <a:spAutoFit/>
          </a:bodyPr>
          <a:lstStyle/>
          <a:p>
            <a:r>
              <a:rPr lang="en-GB" dirty="0" smtClean="0">
                <a:solidFill>
                  <a:schemeClr val="tx1"/>
                </a:solidFill>
              </a:rPr>
              <a:t>This is one hard drive</a:t>
            </a:r>
            <a:endParaRPr lang="en-GB" dirty="0">
              <a:solidFill>
                <a:schemeClr val="tx1"/>
              </a:solidFill>
            </a:endParaRPr>
          </a:p>
        </p:txBody>
      </p:sp>
      <p:cxnSp>
        <p:nvCxnSpPr>
          <p:cNvPr id="8" name="Straight Arrow Connector 7"/>
          <p:cNvCxnSpPr/>
          <p:nvPr/>
        </p:nvCxnSpPr>
        <p:spPr>
          <a:xfrm flipH="1" flipV="1">
            <a:off x="1979712" y="4221088"/>
            <a:ext cx="360040" cy="190442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9" name="World's first commercial Hard Drive - IBM 350 (RAMAC)">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886923" y="2378779"/>
            <a:ext cx="4214465" cy="44233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p:cNvSpPr txBox="1"/>
          <p:nvPr/>
        </p:nvSpPr>
        <p:spPr>
          <a:xfrm>
            <a:off x="611560" y="14469"/>
            <a:ext cx="4934043" cy="461665"/>
          </a:xfrm>
          <a:prstGeom prst="rect">
            <a:avLst/>
          </a:prstGeom>
          <a:noFill/>
        </p:spPr>
        <p:txBody>
          <a:bodyPr wrap="none" rtlCol="0">
            <a:spAutoFit/>
          </a:bodyPr>
          <a:lstStyle/>
          <a:p>
            <a:r>
              <a:rPr lang="en-GB" b="1" u="sng" dirty="0" smtClean="0">
                <a:solidFill>
                  <a:schemeClr val="tx1"/>
                </a:solidFill>
              </a:rPr>
              <a:t>World’s first commercial hard drive</a:t>
            </a:r>
            <a:endParaRPr lang="en-GB" b="1" u="sng" dirty="0">
              <a:solidFill>
                <a:schemeClr val="tx1"/>
              </a:solidFill>
            </a:endParaRPr>
          </a:p>
        </p:txBody>
      </p:sp>
    </p:spTree>
    <p:extLst>
      <p:ext uri="{BB962C8B-B14F-4D97-AF65-F5344CB8AC3E}">
        <p14:creationId xmlns:p14="http://schemas.microsoft.com/office/powerpoint/2010/main" val="294987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0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74</a:t>
            </a:fld>
            <a:endParaRPr lang="en-US"/>
          </a:p>
        </p:txBody>
      </p:sp>
      <p:pic>
        <p:nvPicPr>
          <p:cNvPr id="1026" name="Picture 2" descr="http://i.imgur.com/7iGch3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7544" y="476672"/>
            <a:ext cx="5832648" cy="5562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6444208" y="1268760"/>
            <a:ext cx="2409397" cy="1200329"/>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Another 5MB being delivered</a:t>
            </a:r>
            <a:endParaRPr lang="en-GB" dirty="0">
              <a:solidFill>
                <a:schemeClr val="tx1"/>
              </a:solidFill>
            </a:endParaRPr>
          </a:p>
        </p:txBody>
      </p:sp>
    </p:spTree>
    <p:extLst>
      <p:ext uri="{BB962C8B-B14F-4D97-AF65-F5344CB8AC3E}">
        <p14:creationId xmlns:p14="http://schemas.microsoft.com/office/powerpoint/2010/main" val="3348952960"/>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23528" y="476672"/>
            <a:ext cx="6624736" cy="4968552"/>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75</a:t>
            </a:fld>
            <a:endParaRPr lang="en-US"/>
          </a:p>
        </p:txBody>
      </p:sp>
      <p:sp>
        <p:nvSpPr>
          <p:cNvPr id="6" name="TextBox 5"/>
          <p:cNvSpPr txBox="1"/>
          <p:nvPr/>
        </p:nvSpPr>
        <p:spPr>
          <a:xfrm>
            <a:off x="7020272" y="2852936"/>
            <a:ext cx="2015295" cy="830997"/>
          </a:xfrm>
          <a:prstGeom prst="rect">
            <a:avLst/>
          </a:prstGeom>
          <a:noFill/>
        </p:spPr>
        <p:txBody>
          <a:bodyPr wrap="none" rtlCol="0">
            <a:spAutoFit/>
          </a:bodyPr>
          <a:lstStyle/>
          <a:p>
            <a:r>
              <a:rPr lang="en-GB" dirty="0" smtClean="0">
                <a:solidFill>
                  <a:schemeClr val="tx1"/>
                </a:solidFill>
              </a:rPr>
              <a:t>4 MB per side</a:t>
            </a:r>
          </a:p>
          <a:p>
            <a:r>
              <a:rPr lang="en-GB" dirty="0" smtClean="0">
                <a:solidFill>
                  <a:schemeClr val="tx1"/>
                </a:solidFill>
              </a:rPr>
              <a:t>900-1200RPM</a:t>
            </a:r>
            <a:endParaRPr lang="en-GB" dirty="0">
              <a:solidFill>
                <a:schemeClr val="tx1"/>
              </a:solidFill>
            </a:endParaRPr>
          </a:p>
        </p:txBody>
      </p:sp>
    </p:spTree>
    <p:extLst>
      <p:ext uri="{BB962C8B-B14F-4D97-AF65-F5344CB8AC3E}">
        <p14:creationId xmlns:p14="http://schemas.microsoft.com/office/powerpoint/2010/main" val="133051180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76</a:t>
            </a:fld>
            <a:endParaRPr lang="en-US"/>
          </a:p>
        </p:txBody>
      </p:sp>
      <p:pic>
        <p:nvPicPr>
          <p:cNvPr id="5" name="Picture 4" descr="http://1.bp.blogspot.com/-Ugd-18FxzkM/UqX7NCCMWBI/AAAAAAAAACI/vSZ6mY-RzXk/s320/Disco+r%C3%ADgido.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39552" y="1196752"/>
            <a:ext cx="5518336" cy="44664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197649" y="1342675"/>
            <a:ext cx="2593988" cy="707886"/>
          </a:xfrm>
          <a:prstGeom prst="rect">
            <a:avLst/>
          </a:prstGeom>
          <a:noFill/>
        </p:spPr>
        <p:txBody>
          <a:bodyPr wrap="square" rtlCol="0">
            <a:spAutoFit/>
          </a:bodyPr>
          <a:lstStyle/>
          <a:p>
            <a:r>
              <a:rPr lang="en-GB" sz="2000" dirty="0" smtClean="0">
                <a:solidFill>
                  <a:schemeClr val="tx1"/>
                </a:solidFill>
              </a:rPr>
              <a:t>A 1979 250MB Hard Drive</a:t>
            </a:r>
            <a:endParaRPr lang="en-GB" sz="2000" dirty="0">
              <a:solidFill>
                <a:schemeClr val="tx1"/>
              </a:solidFill>
            </a:endParaRPr>
          </a:p>
        </p:txBody>
      </p:sp>
    </p:spTree>
    <p:extLst>
      <p:ext uri="{BB962C8B-B14F-4D97-AF65-F5344CB8AC3E}">
        <p14:creationId xmlns:p14="http://schemas.microsoft.com/office/powerpoint/2010/main" val="1857810250"/>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Removable Disk Packs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77</a:t>
            </a:fld>
            <a:endParaRPr lang="en-US"/>
          </a:p>
        </p:txBody>
      </p:sp>
      <p:pic>
        <p:nvPicPr>
          <p:cNvPr id="5" name="Picture 4" descr="http://images.computerhistory.org/timeline/timeline_memorystorage_1962.ibm.1311_2.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04117" y="1073578"/>
            <a:ext cx="3600400" cy="27993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210175" y="1332448"/>
            <a:ext cx="4686050" cy="255454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tx1"/>
                </a:solidFill>
              </a:rPr>
              <a:t>IBM 1311 Disk Storage </a:t>
            </a:r>
            <a:r>
              <a:rPr lang="en-GB" sz="2000" dirty="0" smtClean="0">
                <a:solidFill>
                  <a:schemeClr val="tx1"/>
                </a:solidFill>
              </a:rPr>
              <a:t>Drive (1962)</a:t>
            </a:r>
          </a:p>
          <a:p>
            <a:pPr marL="342900" indent="-342900">
              <a:buFont typeface="Arial" panose="020B0604020202020204" pitchFamily="34" charset="0"/>
              <a:buChar char="•"/>
            </a:pPr>
            <a:r>
              <a:rPr lang="en-GB" sz="2000" dirty="0" smtClean="0">
                <a:solidFill>
                  <a:schemeClr val="tx1"/>
                </a:solidFill>
              </a:rPr>
              <a:t>Removable </a:t>
            </a:r>
            <a:r>
              <a:rPr lang="en-GB" sz="2000" dirty="0">
                <a:solidFill>
                  <a:schemeClr val="tx1"/>
                </a:solidFill>
              </a:rPr>
              <a:t>disk pack. </a:t>
            </a:r>
            <a:endParaRPr lang="en-GB" sz="2000" dirty="0" smtClean="0">
              <a:solidFill>
                <a:schemeClr val="tx1"/>
              </a:solidFill>
            </a:endParaRPr>
          </a:p>
          <a:p>
            <a:pPr marL="342900" indent="-342900">
              <a:buFont typeface="Arial" panose="020B0604020202020204" pitchFamily="34" charset="0"/>
              <a:buChar char="•"/>
            </a:pPr>
            <a:r>
              <a:rPr lang="en-GB" sz="2000" dirty="0" smtClean="0">
                <a:solidFill>
                  <a:schemeClr val="tx1"/>
                </a:solidFill>
              </a:rPr>
              <a:t>Each </a:t>
            </a:r>
            <a:r>
              <a:rPr lang="en-GB" sz="2000" dirty="0">
                <a:solidFill>
                  <a:schemeClr val="tx1"/>
                </a:solidFill>
              </a:rPr>
              <a:t>pack weighed about ten </a:t>
            </a:r>
            <a:r>
              <a:rPr lang="en-GB" sz="2000" dirty="0" smtClean="0">
                <a:solidFill>
                  <a:schemeClr val="tx1"/>
                </a:solidFill>
              </a:rPr>
              <a:t>pounds</a:t>
            </a:r>
          </a:p>
          <a:p>
            <a:pPr marL="342900" indent="-342900">
              <a:buFont typeface="Arial" panose="020B0604020202020204" pitchFamily="34" charset="0"/>
              <a:buChar char="•"/>
            </a:pPr>
            <a:r>
              <a:rPr lang="en-GB" sz="2000" dirty="0">
                <a:solidFill>
                  <a:schemeClr val="tx1"/>
                </a:solidFill>
              </a:rPr>
              <a:t>6</a:t>
            </a:r>
            <a:r>
              <a:rPr lang="en-GB" sz="2000" dirty="0" smtClean="0">
                <a:solidFill>
                  <a:schemeClr val="tx1"/>
                </a:solidFill>
              </a:rPr>
              <a:t> disks</a:t>
            </a:r>
          </a:p>
          <a:p>
            <a:pPr marL="342900" indent="-342900">
              <a:buFont typeface="Arial" panose="020B0604020202020204" pitchFamily="34" charset="0"/>
              <a:buChar char="•"/>
            </a:pPr>
            <a:r>
              <a:rPr lang="en-GB" sz="2000" dirty="0" smtClean="0">
                <a:solidFill>
                  <a:schemeClr val="tx1"/>
                </a:solidFill>
              </a:rPr>
              <a:t>Capacity </a:t>
            </a:r>
            <a:r>
              <a:rPr lang="en-GB" sz="2000" dirty="0">
                <a:solidFill>
                  <a:schemeClr val="tx1"/>
                </a:solidFill>
              </a:rPr>
              <a:t>of 2 </a:t>
            </a:r>
            <a:r>
              <a:rPr lang="en-GB" sz="2000" dirty="0" smtClean="0">
                <a:solidFill>
                  <a:schemeClr val="tx1"/>
                </a:solidFill>
              </a:rPr>
              <a:t>million </a:t>
            </a:r>
            <a:r>
              <a:rPr lang="en-GB" sz="2000" dirty="0">
                <a:solidFill>
                  <a:schemeClr val="tx1"/>
                </a:solidFill>
              </a:rPr>
              <a:t>characters. </a:t>
            </a:r>
            <a:endParaRPr lang="en-GB" sz="2000" dirty="0" smtClean="0">
              <a:solidFill>
                <a:schemeClr val="tx1"/>
              </a:solidFill>
            </a:endParaRPr>
          </a:p>
          <a:p>
            <a:pPr marL="342900" indent="-342900">
              <a:buFont typeface="Arial" panose="020B0604020202020204" pitchFamily="34" charset="0"/>
              <a:buChar char="•"/>
            </a:pPr>
            <a:r>
              <a:rPr lang="en-GB" sz="2000" dirty="0" smtClean="0">
                <a:solidFill>
                  <a:schemeClr val="tx1"/>
                </a:solidFill>
              </a:rPr>
              <a:t>1,500 </a:t>
            </a:r>
            <a:r>
              <a:rPr lang="en-GB" sz="2000" dirty="0">
                <a:solidFill>
                  <a:schemeClr val="tx1"/>
                </a:solidFill>
              </a:rPr>
              <a:t>RPM </a:t>
            </a:r>
            <a:endParaRPr lang="en-GB" sz="2000" dirty="0" smtClean="0">
              <a:solidFill>
                <a:schemeClr val="tx1"/>
              </a:solidFill>
            </a:endParaRPr>
          </a:p>
          <a:p>
            <a:pPr marL="342900" indent="-342900">
              <a:buFont typeface="Arial" panose="020B0604020202020204" pitchFamily="34" charset="0"/>
              <a:buChar char="•"/>
            </a:pPr>
            <a:r>
              <a:rPr lang="en-GB" sz="2000" dirty="0" smtClean="0">
                <a:solidFill>
                  <a:schemeClr val="tx1"/>
                </a:solidFill>
              </a:rPr>
              <a:t>Accessed </a:t>
            </a:r>
            <a:r>
              <a:rPr lang="en-GB" sz="2000" dirty="0">
                <a:solidFill>
                  <a:schemeClr val="tx1"/>
                </a:solidFill>
              </a:rPr>
              <a:t>by a hydraulic actuator with one head per disk</a:t>
            </a: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4922" y="3907561"/>
            <a:ext cx="3899925" cy="2924944"/>
          </a:xfrm>
          <a:prstGeom prst="rect">
            <a:avLst/>
          </a:prstGeom>
        </p:spPr>
      </p:pic>
      <p:pic>
        <p:nvPicPr>
          <p:cNvPr id="7" name="Picture 2" descr="http://media.techeblog.com/images/200mb_hard_drive.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940152" y="4143319"/>
            <a:ext cx="2990106" cy="2478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539049"/>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692895" y="476672"/>
            <a:ext cx="7758210" cy="5818658"/>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78</a:t>
            </a:fld>
            <a:endParaRPr lang="en-US"/>
          </a:p>
        </p:txBody>
      </p:sp>
    </p:spTree>
    <p:extLst>
      <p:ext uri="{BB962C8B-B14F-4D97-AF65-F5344CB8AC3E}">
        <p14:creationId xmlns:p14="http://schemas.microsoft.com/office/powerpoint/2010/main" val="34407087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4000" dirty="0" smtClean="0"/>
              <a:t>Hard Drives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79</a:t>
            </a:fld>
            <a:endParaRPr lang="en-US"/>
          </a:p>
        </p:txBody>
      </p:sp>
      <p:sp>
        <p:nvSpPr>
          <p:cNvPr id="5" name="TextBox 4"/>
          <p:cNvSpPr txBox="1"/>
          <p:nvPr/>
        </p:nvSpPr>
        <p:spPr>
          <a:xfrm>
            <a:off x="4754938" y="1143324"/>
            <a:ext cx="3962140"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tx1"/>
                </a:solidFill>
              </a:rPr>
              <a:t>Seagate Technology creates the first hard disk drive for microcomputers, the </a:t>
            </a:r>
            <a:r>
              <a:rPr lang="en-GB" sz="2000" dirty="0" smtClean="0">
                <a:solidFill>
                  <a:schemeClr val="tx1"/>
                </a:solidFill>
              </a:rPr>
              <a:t>ST506 (1980). </a:t>
            </a:r>
          </a:p>
          <a:p>
            <a:pPr marL="342900" indent="-342900">
              <a:buFont typeface="Arial" panose="020B0604020202020204" pitchFamily="34" charset="0"/>
              <a:buChar char="•"/>
            </a:pPr>
            <a:r>
              <a:rPr lang="en-GB" sz="2000" dirty="0" smtClean="0">
                <a:solidFill>
                  <a:schemeClr val="tx1"/>
                </a:solidFill>
              </a:rPr>
              <a:t>The </a:t>
            </a:r>
            <a:r>
              <a:rPr lang="en-GB" sz="2000" dirty="0">
                <a:solidFill>
                  <a:schemeClr val="tx1"/>
                </a:solidFill>
              </a:rPr>
              <a:t>disk held </a:t>
            </a:r>
            <a:r>
              <a:rPr lang="en-GB" sz="2000" b="1" dirty="0">
                <a:solidFill>
                  <a:schemeClr val="tx1"/>
                </a:solidFill>
              </a:rPr>
              <a:t>5 </a:t>
            </a:r>
            <a:r>
              <a:rPr lang="en-GB" sz="2000" b="1" dirty="0" smtClean="0">
                <a:solidFill>
                  <a:schemeClr val="tx1"/>
                </a:solidFill>
              </a:rPr>
              <a:t>MB</a:t>
            </a:r>
            <a:r>
              <a:rPr lang="en-GB" sz="2000" dirty="0" smtClean="0">
                <a:solidFill>
                  <a:schemeClr val="tx1"/>
                </a:solidFill>
              </a:rPr>
              <a:t> of </a:t>
            </a:r>
            <a:r>
              <a:rPr lang="en-GB" sz="2000" dirty="0">
                <a:solidFill>
                  <a:schemeClr val="tx1"/>
                </a:solidFill>
              </a:rPr>
              <a:t>data, five times as much as a standard floppy disk, and </a:t>
            </a:r>
            <a:r>
              <a:rPr lang="en-GB" sz="2000" dirty="0" smtClean="0">
                <a:solidFill>
                  <a:schemeClr val="tx1"/>
                </a:solidFill>
              </a:rPr>
              <a:t>fitted </a:t>
            </a:r>
            <a:r>
              <a:rPr lang="en-GB" sz="2000" dirty="0">
                <a:solidFill>
                  <a:schemeClr val="tx1"/>
                </a:solidFill>
              </a:rPr>
              <a:t>in the space of a floppy disk </a:t>
            </a:r>
            <a:r>
              <a:rPr lang="en-GB" sz="2000" dirty="0" smtClean="0">
                <a:solidFill>
                  <a:schemeClr val="tx1"/>
                </a:solidFill>
              </a:rPr>
              <a:t>drive</a:t>
            </a:r>
          </a:p>
          <a:p>
            <a:pPr marL="342900" indent="-342900">
              <a:buFont typeface="Arial" panose="020B0604020202020204" pitchFamily="34" charset="0"/>
              <a:buChar char="•"/>
            </a:pPr>
            <a:r>
              <a:rPr lang="en-GB" sz="2000" dirty="0" smtClean="0">
                <a:solidFill>
                  <a:schemeClr val="tx1"/>
                </a:solidFill>
              </a:rPr>
              <a:t>US </a:t>
            </a:r>
            <a:r>
              <a:rPr lang="en-GB" sz="2000" dirty="0">
                <a:solidFill>
                  <a:schemeClr val="tx1"/>
                </a:solidFill>
              </a:rPr>
              <a:t>$1,500 ($4,360 in today's dollars</a:t>
            </a:r>
            <a:r>
              <a:rPr lang="en-GB" sz="2000" dirty="0" smtClean="0">
                <a:solidFill>
                  <a:schemeClr val="tx1"/>
                </a:solidFill>
              </a:rPr>
              <a:t>)</a:t>
            </a:r>
          </a:p>
          <a:p>
            <a:pPr marL="342900" indent="-342900">
              <a:buFont typeface="Arial" panose="020B0604020202020204" pitchFamily="34" charset="0"/>
              <a:buChar char="•"/>
            </a:pPr>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IBM releases the </a:t>
            </a:r>
            <a:r>
              <a:rPr lang="en-GB" sz="2000" dirty="0" smtClean="0">
                <a:solidFill>
                  <a:schemeClr val="tx1"/>
                </a:solidFill>
              </a:rPr>
              <a:t>Microdrive (1999) </a:t>
            </a:r>
            <a:r>
              <a:rPr lang="en-GB" sz="2000" dirty="0">
                <a:solidFill>
                  <a:schemeClr val="tx1"/>
                </a:solidFill>
              </a:rPr>
              <a:t>in </a:t>
            </a:r>
            <a:r>
              <a:rPr lang="en-GB" sz="2000" b="1" dirty="0">
                <a:solidFill>
                  <a:schemeClr val="tx1"/>
                </a:solidFill>
              </a:rPr>
              <a:t>170 MB </a:t>
            </a:r>
            <a:r>
              <a:rPr lang="en-GB" sz="2000" dirty="0">
                <a:solidFill>
                  <a:schemeClr val="tx1"/>
                </a:solidFill>
              </a:rPr>
              <a:t>and </a:t>
            </a:r>
            <a:r>
              <a:rPr lang="en-GB" sz="2000" b="1" dirty="0">
                <a:solidFill>
                  <a:schemeClr val="tx1"/>
                </a:solidFill>
              </a:rPr>
              <a:t>340 MB </a:t>
            </a:r>
            <a:r>
              <a:rPr lang="en-GB" sz="2000" dirty="0">
                <a:solidFill>
                  <a:schemeClr val="tx1"/>
                </a:solidFill>
              </a:rPr>
              <a:t>capacities</a:t>
            </a:r>
          </a:p>
        </p:txBody>
      </p:sp>
      <p:pic>
        <p:nvPicPr>
          <p:cNvPr id="7176" name="Picture 8" descr="https://www.memofixdatarecovery.com/blog/wp-content/uploads/2012/05/Seagate-ST506-Hard-Driv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9261" y="836712"/>
            <a:ext cx="3848295" cy="2880320"/>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www.steves-digicams.com/microdrive/inside_microdrive2.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29261" y="3892368"/>
            <a:ext cx="3810000" cy="2686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497498"/>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80</a:t>
            </a:fld>
            <a:endParaRPr lang="en-US"/>
          </a:p>
        </p:txBody>
      </p:sp>
      <p:pic>
        <p:nvPicPr>
          <p:cNvPr id="10246" name="Picture 6" descr="http://revistagalileu.globo.com/Revista/Galileu2/foto/0,,43726920,00.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7317" y="836712"/>
            <a:ext cx="8956683" cy="4752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7477122"/>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From the 1980’s to now</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81</a:t>
            </a:fld>
            <a:endParaRPr lang="en-US"/>
          </a:p>
        </p:txBody>
      </p:sp>
      <p:pic>
        <p:nvPicPr>
          <p:cNvPr id="12290" name="Picture 2" descr="Evolution of HDD size"/>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1554691" y="1600200"/>
            <a:ext cx="6034617"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3573177"/>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03648" y="2420888"/>
            <a:ext cx="7283152" cy="3705275"/>
          </a:xfrm>
        </p:spPr>
        <p:txBody>
          <a:bodyPr/>
          <a:lstStyle/>
          <a:p>
            <a:pPr marL="0" indent="0">
              <a:buNone/>
            </a:pPr>
            <a:r>
              <a:rPr lang="en-GB" dirty="0"/>
              <a:t>Q: What do you get if you take your computer to an ice rink? </a:t>
            </a:r>
            <a:br>
              <a:rPr lang="en-GB" dirty="0"/>
            </a:br>
            <a:r>
              <a:rPr lang="en-GB" dirty="0"/>
              <a:t>A: A slipped disk </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82</a:t>
            </a:fld>
            <a:endParaRPr lang="en-US"/>
          </a:p>
        </p:txBody>
      </p:sp>
    </p:spTree>
    <p:extLst>
      <p:ext uri="{BB962C8B-B14F-4D97-AF65-F5344CB8AC3E}">
        <p14:creationId xmlns:p14="http://schemas.microsoft.com/office/powerpoint/2010/main" val="429468430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4000" dirty="0" smtClean="0"/>
              <a:t>Floppy Disk Drives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83</a:t>
            </a:fld>
            <a:endParaRPr lang="en-US"/>
          </a:p>
        </p:txBody>
      </p:sp>
      <p:sp>
        <p:nvSpPr>
          <p:cNvPr id="5" name="TextBox 4"/>
          <p:cNvSpPr txBox="1"/>
          <p:nvPr/>
        </p:nvSpPr>
        <p:spPr>
          <a:xfrm>
            <a:off x="4754938" y="1143324"/>
            <a:ext cx="3962140" cy="532453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tx1"/>
                </a:solidFill>
              </a:rPr>
              <a:t>IBM </a:t>
            </a:r>
            <a:r>
              <a:rPr lang="en-GB" sz="2000" dirty="0" smtClean="0">
                <a:solidFill>
                  <a:schemeClr val="tx1"/>
                </a:solidFill>
              </a:rPr>
              <a:t>23FD (1971)</a:t>
            </a:r>
          </a:p>
          <a:p>
            <a:pPr marL="342900" indent="-342900">
              <a:buFont typeface="Arial" panose="020B0604020202020204" pitchFamily="34" charset="0"/>
              <a:buChar char="•"/>
            </a:pPr>
            <a:r>
              <a:rPr lang="en-GB" sz="2000" dirty="0" smtClean="0">
                <a:solidFill>
                  <a:schemeClr val="tx1"/>
                </a:solidFill>
              </a:rPr>
              <a:t>Read-only </a:t>
            </a:r>
            <a:r>
              <a:rPr lang="en-GB" sz="2000" dirty="0">
                <a:solidFill>
                  <a:schemeClr val="tx1"/>
                </a:solidFill>
              </a:rPr>
              <a:t>floppy disk drive designed to load microcode into the controller for the "Merlin" (IBM 3330) Direct Access Storage Facility. </a:t>
            </a:r>
            <a:endParaRPr lang="en-GB" sz="2000" dirty="0" smtClean="0">
              <a:solidFill>
                <a:schemeClr val="tx1"/>
              </a:solidFill>
            </a:endParaRPr>
          </a:p>
          <a:p>
            <a:pPr marL="342900" indent="-342900">
              <a:buFont typeface="Arial" panose="020B0604020202020204" pitchFamily="34" charset="0"/>
              <a:buChar char="•"/>
            </a:pPr>
            <a:r>
              <a:rPr lang="en-GB" sz="2000" dirty="0" smtClean="0">
                <a:solidFill>
                  <a:schemeClr val="tx1"/>
                </a:solidFill>
              </a:rPr>
              <a:t>The </a:t>
            </a:r>
            <a:r>
              <a:rPr lang="en-GB" sz="2000" dirty="0">
                <a:solidFill>
                  <a:schemeClr val="tx1"/>
                </a:solidFill>
              </a:rPr>
              <a:t>outcome of the work was a read-only, 8-inch, </a:t>
            </a:r>
            <a:r>
              <a:rPr lang="en-GB" sz="2000" b="1" dirty="0">
                <a:solidFill>
                  <a:schemeClr val="tx1"/>
                </a:solidFill>
              </a:rPr>
              <a:t>80 kilobyte </a:t>
            </a:r>
            <a:r>
              <a:rPr lang="en-GB" sz="2000" dirty="0">
                <a:solidFill>
                  <a:schemeClr val="tx1"/>
                </a:solidFill>
              </a:rPr>
              <a:t>floppy disk and disk drive—the world’s first. </a:t>
            </a:r>
            <a:endParaRPr lang="en-GB" sz="2000" dirty="0" smtClean="0">
              <a:solidFill>
                <a:schemeClr val="tx1"/>
              </a:solidFill>
            </a:endParaRPr>
          </a:p>
          <a:p>
            <a:pPr marL="342900" indent="-342900">
              <a:buFont typeface="Arial" panose="020B0604020202020204" pitchFamily="34" charset="0"/>
              <a:buChar char="•"/>
            </a:pPr>
            <a:endParaRPr lang="en-GB" sz="2000" dirty="0" smtClean="0">
              <a:solidFill>
                <a:schemeClr val="tx1"/>
              </a:solidFill>
            </a:endParaRPr>
          </a:p>
          <a:p>
            <a:pPr marL="342900" indent="-342900">
              <a:buFont typeface="Arial" panose="020B0604020202020204" pitchFamily="34" charset="0"/>
              <a:buChar char="•"/>
            </a:pPr>
            <a:r>
              <a:rPr lang="en-GB" sz="2000" dirty="0" smtClean="0">
                <a:solidFill>
                  <a:schemeClr val="tx1"/>
                </a:solidFill>
              </a:rPr>
              <a:t>IBM </a:t>
            </a:r>
            <a:r>
              <a:rPr lang="en-GB" sz="2000" dirty="0">
                <a:solidFill>
                  <a:schemeClr val="tx1"/>
                </a:solidFill>
              </a:rPr>
              <a:t>released a read/write floppy disk </a:t>
            </a:r>
            <a:r>
              <a:rPr lang="en-GB" sz="2000" dirty="0" smtClean="0">
                <a:solidFill>
                  <a:schemeClr val="tx1"/>
                </a:solidFill>
              </a:rPr>
              <a:t>drive (1973)</a:t>
            </a:r>
          </a:p>
          <a:p>
            <a:pPr marL="342900" indent="-342900">
              <a:buFont typeface="Arial" panose="020B0604020202020204" pitchFamily="34" charset="0"/>
              <a:buChar char="•"/>
            </a:pPr>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Sony introduces the first 3 ½-inch floppy drives and </a:t>
            </a:r>
            <a:r>
              <a:rPr lang="en-GB" sz="2000" dirty="0" smtClean="0">
                <a:solidFill>
                  <a:schemeClr val="tx1"/>
                </a:solidFill>
              </a:rPr>
              <a:t>diskettes (1981)</a:t>
            </a:r>
            <a:endParaRPr lang="en-GB" sz="2000" dirty="0">
              <a:solidFill>
                <a:schemeClr val="tx1"/>
              </a:solidFill>
            </a:endParaRPr>
          </a:p>
        </p:txBody>
      </p:sp>
      <p:pic>
        <p:nvPicPr>
          <p:cNvPr id="9218" name="Picture 2" descr="Image result for IBM 23FD"/>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611560" y="1340768"/>
            <a:ext cx="3123578" cy="4153694"/>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s://upload.wikimedia.org/wikipedia/commons/thumb/8/88/Floppy_Disk_Drive_8_inch.jpg/220px-Floppy_Disk_Drive_8_inch.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7704" y="4725144"/>
            <a:ext cx="2095500"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376823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1"/>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52413" y="260350"/>
            <a:ext cx="7908925" cy="383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4579" name="AutoShape 2"/>
          <p:cNvSpPr>
            <a:spLocks noChangeArrowheads="1"/>
          </p:cNvSpPr>
          <p:nvPr/>
        </p:nvSpPr>
        <p:spPr bwMode="auto">
          <a:xfrm>
            <a:off x="684213" y="4508500"/>
            <a:ext cx="5903912" cy="639763"/>
          </a:xfrm>
          <a:custGeom>
            <a:avLst/>
            <a:gdLst>
              <a:gd name="T0" fmla="*/ 5903912 w 5903912"/>
              <a:gd name="T1" fmla="*/ 319882 h 639763"/>
              <a:gd name="T2" fmla="*/ 2951956 w 5903912"/>
              <a:gd name="T3" fmla="*/ 639763 h 639763"/>
              <a:gd name="T4" fmla="*/ 0 w 5903912"/>
              <a:gd name="T5" fmla="*/ 319882 h 639763"/>
              <a:gd name="T6" fmla="*/ 2951956 w 5903912"/>
              <a:gd name="T7" fmla="*/ 0 h 639763"/>
              <a:gd name="T8" fmla="*/ 0 60000 65536"/>
              <a:gd name="T9" fmla="*/ 5898240 60000 65536"/>
              <a:gd name="T10" fmla="*/ 11796480 60000 65536"/>
              <a:gd name="T11" fmla="*/ 17694720 60000 65536"/>
              <a:gd name="T12" fmla="*/ 0 w 5903912"/>
              <a:gd name="T13" fmla="*/ 0 h 639763"/>
              <a:gd name="T14" fmla="*/ 5903912 w 5903912"/>
              <a:gd name="T15" fmla="*/ 639763 h 639763"/>
            </a:gdLst>
            <a:ahLst/>
            <a:cxnLst>
              <a:cxn ang="T8">
                <a:pos x="T0" y="T1"/>
              </a:cxn>
              <a:cxn ang="T9">
                <a:pos x="T2" y="T3"/>
              </a:cxn>
              <a:cxn ang="T10">
                <a:pos x="T4" y="T5"/>
              </a:cxn>
              <a:cxn ang="T11">
                <a:pos x="T6" y="T7"/>
              </a:cxn>
            </a:cxnLst>
            <a:rect l="T12" t="T13" r="T14" b="T15"/>
            <a:pathLst>
              <a:path w="5903912" h="639763">
                <a:moveTo>
                  <a:pt x="0" y="0"/>
                </a:moveTo>
                <a:lnTo>
                  <a:pt x="16402" y="0"/>
                </a:lnTo>
                <a:lnTo>
                  <a:pt x="16402" y="1776"/>
                </a:lnTo>
                <a:lnTo>
                  <a:pt x="0" y="1776"/>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1972	8 inch Disk	175KB</a:t>
            </a:r>
            <a:br>
              <a:rPr lang="en-GB" altLang="en-US" sz="1800">
                <a:solidFill>
                  <a:srgbClr val="000000"/>
                </a:solidFill>
                <a:latin typeface="Calibri" charset="0"/>
              </a:rPr>
            </a:br>
            <a:r>
              <a:rPr lang="en-GB" altLang="en-US" sz="1800">
                <a:solidFill>
                  <a:srgbClr val="000000"/>
                </a:solidFill>
                <a:latin typeface="Calibri" charset="0"/>
              </a:rPr>
              <a:t>1999	3.5 inch Disk	150/200MB</a:t>
            </a:r>
          </a:p>
        </p:txBody>
      </p:sp>
      <p:sp>
        <p:nvSpPr>
          <p:cNvPr id="24580" name="AutoShape 3"/>
          <p:cNvSpPr>
            <a:spLocks noChangeArrowheads="1"/>
          </p:cNvSpPr>
          <p:nvPr/>
        </p:nvSpPr>
        <p:spPr bwMode="auto">
          <a:xfrm>
            <a:off x="692150" y="476250"/>
            <a:ext cx="736600" cy="365125"/>
          </a:xfrm>
          <a:custGeom>
            <a:avLst/>
            <a:gdLst>
              <a:gd name="T0" fmla="*/ 736600 w 736600"/>
              <a:gd name="T1" fmla="*/ 182563 h 365125"/>
              <a:gd name="T2" fmla="*/ 368300 w 736600"/>
              <a:gd name="T3" fmla="*/ 365125 h 365125"/>
              <a:gd name="T4" fmla="*/ 0 w 736600"/>
              <a:gd name="T5" fmla="*/ 182563 h 365125"/>
              <a:gd name="T6" fmla="*/ 368300 w 736600"/>
              <a:gd name="T7" fmla="*/ 0 h 365125"/>
              <a:gd name="T8" fmla="*/ 0 60000 65536"/>
              <a:gd name="T9" fmla="*/ 5898240 60000 65536"/>
              <a:gd name="T10" fmla="*/ 11796480 60000 65536"/>
              <a:gd name="T11" fmla="*/ 17694720 60000 65536"/>
              <a:gd name="T12" fmla="*/ 0 w 736600"/>
              <a:gd name="T13" fmla="*/ 0 h 365125"/>
              <a:gd name="T14" fmla="*/ 736600 w 736600"/>
              <a:gd name="T15" fmla="*/ 365125 h 365125"/>
            </a:gdLst>
            <a:ahLst/>
            <a:cxnLst>
              <a:cxn ang="T8">
                <a:pos x="T0" y="T1"/>
              </a:cxn>
              <a:cxn ang="T9">
                <a:pos x="T2" y="T3"/>
              </a:cxn>
              <a:cxn ang="T10">
                <a:pos x="T4" y="T5"/>
              </a:cxn>
              <a:cxn ang="T11">
                <a:pos x="T6" y="T7"/>
              </a:cxn>
            </a:cxnLst>
            <a:rect l="T12" t="T13" r="T14" b="T15"/>
            <a:pathLst>
              <a:path w="736600" h="365125">
                <a:moveTo>
                  <a:pt x="0" y="0"/>
                </a:moveTo>
                <a:lnTo>
                  <a:pt x="2049" y="0"/>
                </a:lnTo>
                <a:lnTo>
                  <a:pt x="2049"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8 inch</a:t>
            </a:r>
          </a:p>
        </p:txBody>
      </p:sp>
      <p:sp>
        <p:nvSpPr>
          <p:cNvPr id="24581" name="AutoShape 4"/>
          <p:cNvSpPr>
            <a:spLocks noChangeArrowheads="1"/>
          </p:cNvSpPr>
          <p:nvPr/>
        </p:nvSpPr>
        <p:spPr bwMode="auto">
          <a:xfrm>
            <a:off x="4508500" y="898525"/>
            <a:ext cx="1109663" cy="365125"/>
          </a:xfrm>
          <a:custGeom>
            <a:avLst/>
            <a:gdLst>
              <a:gd name="T0" fmla="*/ 1109663 w 1109663"/>
              <a:gd name="T1" fmla="*/ 182563 h 365125"/>
              <a:gd name="T2" fmla="*/ 554832 w 1109663"/>
              <a:gd name="T3" fmla="*/ 365125 h 365125"/>
              <a:gd name="T4" fmla="*/ 0 w 1109663"/>
              <a:gd name="T5" fmla="*/ 182563 h 365125"/>
              <a:gd name="T6" fmla="*/ 554832 w 1109663"/>
              <a:gd name="T7" fmla="*/ 0 h 365125"/>
              <a:gd name="T8" fmla="*/ 0 60000 65536"/>
              <a:gd name="T9" fmla="*/ 5898240 60000 65536"/>
              <a:gd name="T10" fmla="*/ 11796480 60000 65536"/>
              <a:gd name="T11" fmla="*/ 17694720 60000 65536"/>
              <a:gd name="T12" fmla="*/ 0 w 1109663"/>
              <a:gd name="T13" fmla="*/ 0 h 365125"/>
              <a:gd name="T14" fmla="*/ 1109663 w 1109663"/>
              <a:gd name="T15" fmla="*/ 365125 h 365125"/>
            </a:gdLst>
            <a:ahLst/>
            <a:cxnLst>
              <a:cxn ang="T8">
                <a:pos x="T0" y="T1"/>
              </a:cxn>
              <a:cxn ang="T9">
                <a:pos x="T2" y="T3"/>
              </a:cxn>
              <a:cxn ang="T10">
                <a:pos x="T4" y="T5"/>
              </a:cxn>
              <a:cxn ang="T11">
                <a:pos x="T6" y="T7"/>
              </a:cxn>
            </a:cxnLst>
            <a:rect l="T12" t="T13" r="T14" b="T15"/>
            <a:pathLst>
              <a:path w="1109663" h="365125">
                <a:moveTo>
                  <a:pt x="0" y="0"/>
                </a:moveTo>
                <a:lnTo>
                  <a:pt x="3082" y="0"/>
                </a:lnTo>
                <a:lnTo>
                  <a:pt x="3082"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5 1/4 inch</a:t>
            </a:r>
          </a:p>
        </p:txBody>
      </p:sp>
      <p:sp>
        <p:nvSpPr>
          <p:cNvPr id="24582" name="AutoShape 5"/>
          <p:cNvSpPr>
            <a:spLocks noChangeArrowheads="1"/>
          </p:cNvSpPr>
          <p:nvPr/>
        </p:nvSpPr>
        <p:spPr bwMode="auto">
          <a:xfrm>
            <a:off x="7027863" y="1700213"/>
            <a:ext cx="1109662" cy="365125"/>
          </a:xfrm>
          <a:custGeom>
            <a:avLst/>
            <a:gdLst>
              <a:gd name="T0" fmla="*/ 1109662 w 1109662"/>
              <a:gd name="T1" fmla="*/ 182563 h 365125"/>
              <a:gd name="T2" fmla="*/ 554831 w 1109662"/>
              <a:gd name="T3" fmla="*/ 365125 h 365125"/>
              <a:gd name="T4" fmla="*/ 0 w 1109662"/>
              <a:gd name="T5" fmla="*/ 182563 h 365125"/>
              <a:gd name="T6" fmla="*/ 554831 w 1109662"/>
              <a:gd name="T7" fmla="*/ 0 h 365125"/>
              <a:gd name="T8" fmla="*/ 0 60000 65536"/>
              <a:gd name="T9" fmla="*/ 5898240 60000 65536"/>
              <a:gd name="T10" fmla="*/ 11796480 60000 65536"/>
              <a:gd name="T11" fmla="*/ 17694720 60000 65536"/>
              <a:gd name="T12" fmla="*/ 0 w 1109662"/>
              <a:gd name="T13" fmla="*/ 0 h 365125"/>
              <a:gd name="T14" fmla="*/ 1109662 w 1109662"/>
              <a:gd name="T15" fmla="*/ 365125 h 365125"/>
            </a:gdLst>
            <a:ahLst/>
            <a:cxnLst>
              <a:cxn ang="T8">
                <a:pos x="T0" y="T1"/>
              </a:cxn>
              <a:cxn ang="T9">
                <a:pos x="T2" y="T3"/>
              </a:cxn>
              <a:cxn ang="T10">
                <a:pos x="T4" y="T5"/>
              </a:cxn>
              <a:cxn ang="T11">
                <a:pos x="T6" y="T7"/>
              </a:cxn>
            </a:cxnLst>
            <a:rect l="T12" t="T13" r="T14" b="T15"/>
            <a:pathLst>
              <a:path w="1109662" h="365125">
                <a:moveTo>
                  <a:pt x="0" y="0"/>
                </a:moveTo>
                <a:lnTo>
                  <a:pt x="3082" y="0"/>
                </a:lnTo>
                <a:lnTo>
                  <a:pt x="3082"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3 1/2 inch</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84</a:t>
            </a:fld>
            <a:endParaRPr 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84213" y="1339850"/>
            <a:ext cx="4286250"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5603" name="AutoShape 2"/>
          <p:cNvSpPr>
            <a:spLocks noChangeArrowheads="1"/>
          </p:cNvSpPr>
          <p:nvPr/>
        </p:nvSpPr>
        <p:spPr bwMode="auto">
          <a:xfrm>
            <a:off x="5292725" y="1773238"/>
            <a:ext cx="3095625" cy="365125"/>
          </a:xfrm>
          <a:custGeom>
            <a:avLst/>
            <a:gdLst>
              <a:gd name="T0" fmla="*/ 3095625 w 3095625"/>
              <a:gd name="T1" fmla="*/ 182563 h 365125"/>
              <a:gd name="T2" fmla="*/ 1547819 w 3095625"/>
              <a:gd name="T3" fmla="*/ 365125 h 365125"/>
              <a:gd name="T4" fmla="*/ 0 w 3095625"/>
              <a:gd name="T5" fmla="*/ 182563 h 365125"/>
              <a:gd name="T6" fmla="*/ 1547819 w 3095625"/>
              <a:gd name="T7" fmla="*/ 0 h 365125"/>
              <a:gd name="T8" fmla="*/ 0 60000 65536"/>
              <a:gd name="T9" fmla="*/ 5898240 60000 65536"/>
              <a:gd name="T10" fmla="*/ 11796480 60000 65536"/>
              <a:gd name="T11" fmla="*/ 17694720 60000 65536"/>
              <a:gd name="T12" fmla="*/ 0 w 3095625"/>
              <a:gd name="T13" fmla="*/ 0 h 365125"/>
              <a:gd name="T14" fmla="*/ 3095625 w 3095625"/>
              <a:gd name="T15" fmla="*/ 365125 h 365125"/>
            </a:gdLst>
            <a:ahLst/>
            <a:cxnLst>
              <a:cxn ang="T8">
                <a:pos x="T0" y="T1"/>
              </a:cxn>
              <a:cxn ang="T9">
                <a:pos x="T2" y="T3"/>
              </a:cxn>
              <a:cxn ang="T10">
                <a:pos x="T4" y="T5"/>
              </a:cxn>
              <a:cxn ang="T11">
                <a:pos x="T6" y="T7"/>
              </a:cxn>
            </a:cxnLst>
            <a:rect l="T12" t="T13" r="T14" b="T15"/>
            <a:pathLst>
              <a:path w="3095625" h="365125">
                <a:moveTo>
                  <a:pt x="0" y="0"/>
                </a:moveTo>
                <a:lnTo>
                  <a:pt x="8601" y="0"/>
                </a:lnTo>
                <a:lnTo>
                  <a:pt x="8601"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64GB Micro USB 2</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85</a:t>
            </a:fld>
            <a:endParaRPr lang="en-US"/>
          </a:p>
        </p:txBody>
      </p:sp>
    </p:spTree>
    <p:extLst>
      <p:ext uri="{BB962C8B-B14F-4D97-AF65-F5344CB8AC3E}">
        <p14:creationId xmlns:p14="http://schemas.microsoft.com/office/powerpoint/2010/main" val="377393986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86</a:t>
            </a:fld>
            <a:endParaRPr lang="en-US"/>
          </a:p>
        </p:txBody>
      </p:sp>
      <p:pic>
        <p:nvPicPr>
          <p:cNvPr id="14338" name="Picture 2" descr="https://ak5.picdn.net/shutterstock/videos/8000455/thumb/1.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23528" y="332656"/>
            <a:ext cx="5879454" cy="3312368"/>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https://ak3.picdn.net/shutterstock/videos/9164864/thumb/1.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555776" y="3354619"/>
            <a:ext cx="5652120" cy="31842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509657" y="827974"/>
            <a:ext cx="2364750" cy="1015663"/>
          </a:xfrm>
          <a:prstGeom prst="rect">
            <a:avLst/>
          </a:prstGeom>
          <a:noFill/>
        </p:spPr>
        <p:txBody>
          <a:bodyPr wrap="none" rtlCol="0">
            <a:spAutoFit/>
          </a:bodyPr>
          <a:lstStyle/>
          <a:p>
            <a:r>
              <a:rPr lang="en-GB" sz="6000" dirty="0" smtClean="0">
                <a:solidFill>
                  <a:schemeClr val="tx1"/>
                </a:solidFill>
              </a:rPr>
              <a:t>SLOW</a:t>
            </a:r>
            <a:endParaRPr lang="en-GB" sz="6000" dirty="0">
              <a:solidFill>
                <a:schemeClr val="tx1"/>
              </a:solidFill>
            </a:endParaRPr>
          </a:p>
        </p:txBody>
      </p:sp>
    </p:spTree>
    <p:extLst>
      <p:ext uri="{BB962C8B-B14F-4D97-AF65-F5344CB8AC3E}">
        <p14:creationId xmlns:p14="http://schemas.microsoft.com/office/powerpoint/2010/main" val="146783412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4000" dirty="0" smtClean="0"/>
              <a:t>Magnetic Core Memory (1950s)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87</a:t>
            </a:fld>
            <a:endParaRPr lang="en-US"/>
          </a:p>
        </p:txBody>
      </p:sp>
      <p:sp>
        <p:nvSpPr>
          <p:cNvPr id="5" name="TextBox 4"/>
          <p:cNvSpPr txBox="1"/>
          <p:nvPr/>
        </p:nvSpPr>
        <p:spPr>
          <a:xfrm>
            <a:off x="4427984" y="1052736"/>
            <a:ext cx="4391093" cy="2308324"/>
          </a:xfrm>
          <a:prstGeom prst="rect">
            <a:avLst/>
          </a:prstGeom>
          <a:noFill/>
        </p:spPr>
        <p:txBody>
          <a:bodyPr wrap="square" rtlCol="0">
            <a:spAutoFit/>
          </a:bodyPr>
          <a:lstStyle/>
          <a:p>
            <a:r>
              <a:rPr lang="en-GB" dirty="0" smtClean="0">
                <a:solidFill>
                  <a:schemeClr val="tx1"/>
                </a:solidFill>
              </a:rPr>
              <a:t>The </a:t>
            </a:r>
            <a:r>
              <a:rPr lang="en-GB" dirty="0">
                <a:solidFill>
                  <a:schemeClr val="tx1"/>
                </a:solidFill>
              </a:rPr>
              <a:t>first reliable high-speed random access memory for computers. Magnetic core memory was widely used as the main memory technology for computers well into the 1970s</a:t>
            </a:r>
          </a:p>
        </p:txBody>
      </p:sp>
      <p:pic>
        <p:nvPicPr>
          <p:cNvPr id="3080" name="Picture 8" descr="http://ed-thelen.org/comp-hist/navy-core-memory-fig-6-03.gif"/>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904756" y="3361060"/>
            <a:ext cx="2842429" cy="3235651"/>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http://images.computerhistory.org/timeline/timeline_memorystorage_1953.whirlwind.core.memory.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11560" y="943325"/>
            <a:ext cx="2862880" cy="383626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ttp://www.nzeldes.com/HOC/images/CoreMemory04.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145144" y="4041035"/>
            <a:ext cx="2806068" cy="2539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114779"/>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88</a:t>
            </a:fld>
            <a:endParaRPr lang="en-US"/>
          </a:p>
        </p:txBody>
      </p:sp>
      <p:sp>
        <p:nvSpPr>
          <p:cNvPr id="2" name="TextBox 1"/>
          <p:cNvSpPr txBox="1"/>
          <p:nvPr/>
        </p:nvSpPr>
        <p:spPr>
          <a:xfrm>
            <a:off x="3275856" y="275085"/>
            <a:ext cx="1919115" cy="461665"/>
          </a:xfrm>
          <a:prstGeom prst="rect">
            <a:avLst/>
          </a:prstGeom>
          <a:noFill/>
        </p:spPr>
        <p:txBody>
          <a:bodyPr wrap="none" rtlCol="0">
            <a:spAutoFit/>
          </a:bodyPr>
          <a:lstStyle/>
          <a:p>
            <a:r>
              <a:rPr lang="en-GB" dirty="0" smtClean="0">
                <a:solidFill>
                  <a:schemeClr val="tx1"/>
                </a:solidFill>
              </a:rPr>
              <a:t>Core Memory</a:t>
            </a:r>
            <a:endParaRPr lang="en-GB" dirty="0">
              <a:solidFill>
                <a:schemeClr val="tx1"/>
              </a:solidFill>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984955539"/>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17003" y="2458873"/>
            <a:ext cx="5820139" cy="4365104"/>
          </a:xfrm>
          <a:prstGeom prst="rect">
            <a:avLst/>
          </a:prstGeom>
        </p:spPr>
      </p:pic>
      <p:pic>
        <p:nvPicPr>
          <p:cNvPr id="5" name="Content Placeholder 4"/>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467544" y="332656"/>
            <a:ext cx="2496277" cy="1872208"/>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89</a:t>
            </a:fld>
            <a:endParaRPr lang="en-US"/>
          </a:p>
        </p:txBody>
      </p:sp>
      <p:pic>
        <p:nvPicPr>
          <p:cNvPr id="2" name="Picture 1"/>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207561" y="188640"/>
            <a:ext cx="3744417" cy="2808312"/>
          </a:xfrm>
          <a:prstGeom prst="rect">
            <a:avLst/>
          </a:prstGeom>
        </p:spPr>
      </p:pic>
    </p:spTree>
    <p:extLst>
      <p:ext uri="{BB962C8B-B14F-4D97-AF65-F5344CB8AC3E}">
        <p14:creationId xmlns:p14="http://schemas.microsoft.com/office/powerpoint/2010/main" val="265767426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4000" dirty="0" smtClean="0"/>
              <a:t>Semiconductor Memory (1970)</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90</a:t>
            </a:fld>
            <a:endParaRPr lang="en-US"/>
          </a:p>
        </p:txBody>
      </p:sp>
      <p:sp>
        <p:nvSpPr>
          <p:cNvPr id="5" name="TextBox 4"/>
          <p:cNvSpPr txBox="1"/>
          <p:nvPr/>
        </p:nvSpPr>
        <p:spPr>
          <a:xfrm>
            <a:off x="4508768" y="1988840"/>
            <a:ext cx="4088864"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solidFill>
                  <a:schemeClr val="tx1"/>
                </a:solidFill>
              </a:rPr>
              <a:t>IBM </a:t>
            </a:r>
            <a:r>
              <a:rPr lang="en-GB" sz="2000" dirty="0">
                <a:solidFill>
                  <a:schemeClr val="tx1"/>
                </a:solidFill>
              </a:rPr>
              <a:t>introduces the System 370 Model 145 mainframe </a:t>
            </a:r>
            <a:r>
              <a:rPr lang="en-GB" sz="2000" dirty="0" smtClean="0">
                <a:solidFill>
                  <a:schemeClr val="tx1"/>
                </a:solidFill>
              </a:rPr>
              <a:t>computer (1970), </a:t>
            </a:r>
            <a:r>
              <a:rPr lang="en-GB" sz="2000" dirty="0">
                <a:solidFill>
                  <a:schemeClr val="tx1"/>
                </a:solidFill>
              </a:rPr>
              <a:t>the company's first all-semiconductor memory computer</a:t>
            </a:r>
          </a:p>
        </p:txBody>
      </p:sp>
      <p:pic>
        <p:nvPicPr>
          <p:cNvPr id="6146" name="Picture 2" descr="http://images.computerhistory.org/timeline/timeline_memorystorage_1970.ibm370memory.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45246" y="864007"/>
            <a:ext cx="3723294"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527714"/>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4000" dirty="0" smtClean="0"/>
              <a:t>Semiconductor Memory (</a:t>
            </a:r>
            <a:r>
              <a:rPr lang="en-GB" sz="4000" dirty="0" err="1" smtClean="0"/>
              <a:t>cont</a:t>
            </a:r>
            <a:r>
              <a:rPr lang="en-GB" sz="4000" dirty="0" smtClean="0"/>
              <a:t>)</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91</a:t>
            </a:fld>
            <a:endParaRPr lang="en-US"/>
          </a:p>
        </p:txBody>
      </p:sp>
      <p:sp>
        <p:nvSpPr>
          <p:cNvPr id="5" name="TextBox 4"/>
          <p:cNvSpPr txBox="1"/>
          <p:nvPr/>
        </p:nvSpPr>
        <p:spPr>
          <a:xfrm>
            <a:off x="3851920" y="1216199"/>
            <a:ext cx="5066711" cy="2308324"/>
          </a:xfrm>
          <a:prstGeom prst="rect">
            <a:avLst/>
          </a:prstGeom>
          <a:noFill/>
        </p:spPr>
        <p:txBody>
          <a:bodyPr wrap="square" rtlCol="0">
            <a:spAutoFit/>
          </a:bodyPr>
          <a:lstStyle/>
          <a:p>
            <a:r>
              <a:rPr lang="en-GB" dirty="0">
                <a:solidFill>
                  <a:schemeClr val="tx1"/>
                </a:solidFill>
              </a:rPr>
              <a:t>1 KB Intel 1103 memory </a:t>
            </a:r>
            <a:r>
              <a:rPr lang="en-GB" dirty="0" smtClean="0">
                <a:solidFill>
                  <a:schemeClr val="tx1"/>
                </a:solidFill>
              </a:rPr>
              <a:t>chip (1971) </a:t>
            </a:r>
            <a:r>
              <a:rPr lang="en-GB" dirty="0">
                <a:solidFill>
                  <a:schemeClr val="tx1"/>
                </a:solidFill>
              </a:rPr>
              <a:t>marks the beginning of the end for magnetic core memory and ushers in the era of dynamic random-access memory (DRAM) integrated circuits for main memory in computers.</a:t>
            </a:r>
          </a:p>
        </p:txBody>
      </p:sp>
      <p:sp>
        <p:nvSpPr>
          <p:cNvPr id="6" name="TextBox 5"/>
          <p:cNvSpPr txBox="1"/>
          <p:nvPr/>
        </p:nvSpPr>
        <p:spPr>
          <a:xfrm>
            <a:off x="611560" y="4428017"/>
            <a:ext cx="7704856"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tx1"/>
                </a:solidFill>
              </a:rPr>
              <a:t>The Japanese Trade Ministry sees a chance to make Japan a leader in the dynamic random-access memory (DRAM) chip </a:t>
            </a:r>
            <a:r>
              <a:rPr lang="en-GB" sz="2000" dirty="0" smtClean="0">
                <a:solidFill>
                  <a:schemeClr val="tx1"/>
                </a:solidFill>
              </a:rPr>
              <a:t>industry</a:t>
            </a:r>
          </a:p>
          <a:p>
            <a:pPr marL="342900" indent="-342900">
              <a:buFont typeface="Arial" panose="020B0604020202020204" pitchFamily="34" charset="0"/>
              <a:buChar char="•"/>
            </a:pPr>
            <a:r>
              <a:rPr lang="en-GB" sz="2000" dirty="0" smtClean="0">
                <a:solidFill>
                  <a:schemeClr val="tx1"/>
                </a:solidFill>
              </a:rPr>
              <a:t>In </a:t>
            </a:r>
            <a:r>
              <a:rPr lang="en-GB" sz="2000" dirty="0">
                <a:solidFill>
                  <a:schemeClr val="tx1"/>
                </a:solidFill>
              </a:rPr>
              <a:t>1976, the Japanese Trade Ministry funded Fujitsu, Hitachi, Mitsubishi, NEC, and Toshiba to develop 64K DRAMs</a:t>
            </a:r>
          </a:p>
        </p:txBody>
      </p:sp>
      <p:pic>
        <p:nvPicPr>
          <p:cNvPr id="7" name="Picture 4" descr="http://images.computerhistory.org/timeline/timeline_memorystorage_1976.hitachi.dram_1985.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27583" y="907122"/>
            <a:ext cx="3696345" cy="2772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8149874"/>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811" y="2348880"/>
            <a:ext cx="8229600" cy="1143000"/>
          </a:xfrm>
        </p:spPr>
        <p:txBody>
          <a:bodyPr/>
          <a:lstStyle/>
          <a:p>
            <a:r>
              <a:rPr lang="en-GB" dirty="0" smtClean="0"/>
              <a:t>Inputting Code and Data</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92</a:t>
            </a:fld>
            <a:endParaRPr lang="en-US"/>
          </a:p>
        </p:txBody>
      </p:sp>
    </p:spTree>
    <p:extLst>
      <p:ext uri="{BB962C8B-B14F-4D97-AF65-F5344CB8AC3E}">
        <p14:creationId xmlns:p14="http://schemas.microsoft.com/office/powerpoint/2010/main" val="3822588207"/>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dirty="0" smtClean="0"/>
              <a:t>Punch Card Writers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93</a:t>
            </a:fld>
            <a:endParaRPr lang="en-US"/>
          </a:p>
        </p:txBody>
      </p:sp>
      <p:sp>
        <p:nvSpPr>
          <p:cNvPr id="7" name="TextBox 6"/>
          <p:cNvSpPr txBox="1"/>
          <p:nvPr/>
        </p:nvSpPr>
        <p:spPr>
          <a:xfrm>
            <a:off x="5292080" y="1275933"/>
            <a:ext cx="3168353" cy="5262979"/>
          </a:xfrm>
          <a:prstGeom prst="rect">
            <a:avLst/>
          </a:prstGeom>
          <a:noFill/>
        </p:spPr>
        <p:txBody>
          <a:bodyPr wrap="square" rtlCol="0">
            <a:spAutoFit/>
          </a:bodyPr>
          <a:lstStyle/>
          <a:p>
            <a:r>
              <a:rPr lang="en-GB" dirty="0" smtClean="0">
                <a:solidFill>
                  <a:schemeClr val="tx1"/>
                </a:solidFill>
              </a:rPr>
              <a:t>IBM 029</a:t>
            </a:r>
          </a:p>
          <a:p>
            <a:r>
              <a:rPr lang="en-GB" dirty="0" smtClean="0">
                <a:solidFill>
                  <a:schemeClr val="tx1"/>
                </a:solidFill>
              </a:rPr>
              <a:t>Punch card writer</a:t>
            </a:r>
          </a:p>
          <a:p>
            <a:endParaRPr lang="en-GB" dirty="0">
              <a:solidFill>
                <a:schemeClr val="tx1"/>
              </a:solidFill>
            </a:endParaRPr>
          </a:p>
          <a:p>
            <a:r>
              <a:rPr lang="en-GB" dirty="0" smtClean="0">
                <a:solidFill>
                  <a:schemeClr val="tx1"/>
                </a:solidFill>
              </a:rPr>
              <a:t>Originally these were just used for entering data</a:t>
            </a:r>
          </a:p>
          <a:p>
            <a:endParaRPr lang="en-GB" dirty="0">
              <a:solidFill>
                <a:schemeClr val="tx1"/>
              </a:solidFill>
            </a:endParaRPr>
          </a:p>
          <a:p>
            <a:r>
              <a:rPr lang="en-GB" dirty="0" smtClean="0">
                <a:solidFill>
                  <a:schemeClr val="tx1"/>
                </a:solidFill>
              </a:rPr>
              <a:t>Cards could be automatically created at 300 to </a:t>
            </a:r>
            <a:r>
              <a:rPr lang="en-GB" dirty="0">
                <a:solidFill>
                  <a:schemeClr val="tx1"/>
                </a:solidFill>
              </a:rPr>
              <a:t>400 Cards Per Minute </a:t>
            </a:r>
            <a:r>
              <a:rPr lang="en-GB" dirty="0" smtClean="0">
                <a:solidFill>
                  <a:schemeClr val="tx1"/>
                </a:solidFill>
              </a:rPr>
              <a:t>(CPM) e.g. to enable the  transfer data from one program to another</a:t>
            </a:r>
            <a:endParaRPr lang="en-GB" dirty="0">
              <a:solidFill>
                <a:schemeClr val="tx1"/>
              </a:solidFill>
            </a:endParaRPr>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5576" y="3645024"/>
            <a:ext cx="3547629" cy="3050853"/>
          </a:xfrm>
          <a:prstGeom prst="rect">
            <a:avLst/>
          </a:prstGeom>
        </p:spPr>
      </p:pic>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9552" y="764704"/>
            <a:ext cx="3611893" cy="2708920"/>
          </a:xfrm>
          <a:prstGeom prst="rect">
            <a:avLst/>
          </a:prstGeom>
        </p:spPr>
      </p:pic>
    </p:spTree>
    <p:extLst>
      <p:ext uri="{BB962C8B-B14F-4D97-AF65-F5344CB8AC3E}">
        <p14:creationId xmlns:p14="http://schemas.microsoft.com/office/powerpoint/2010/main" val="2717619446"/>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94</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51520" y="175796"/>
            <a:ext cx="2874328" cy="2749148"/>
          </a:xfrm>
          <a:prstGeom prst="rect">
            <a:avLst/>
          </a:prstGeom>
        </p:spPr>
      </p:pic>
      <p:sp>
        <p:nvSpPr>
          <p:cNvPr id="6" name="TextBox 5"/>
          <p:cNvSpPr txBox="1"/>
          <p:nvPr/>
        </p:nvSpPr>
        <p:spPr>
          <a:xfrm>
            <a:off x="3995936" y="175796"/>
            <a:ext cx="4280476" cy="2677656"/>
          </a:xfrm>
          <a:prstGeom prst="rect">
            <a:avLst/>
          </a:prstGeom>
          <a:noFill/>
        </p:spPr>
        <p:txBody>
          <a:bodyPr wrap="square" rtlCol="0">
            <a:spAutoFit/>
          </a:bodyPr>
          <a:lstStyle/>
          <a:p>
            <a:r>
              <a:rPr lang="en-GB" dirty="0" smtClean="0">
                <a:solidFill>
                  <a:schemeClr val="tx1"/>
                </a:solidFill>
              </a:rPr>
              <a:t>Punch card reader</a:t>
            </a:r>
          </a:p>
          <a:p>
            <a:endParaRPr lang="en-GB" dirty="0">
              <a:solidFill>
                <a:schemeClr val="tx1"/>
              </a:solidFill>
            </a:endParaRPr>
          </a:p>
          <a:p>
            <a:r>
              <a:rPr lang="en-GB" dirty="0" smtClean="0">
                <a:solidFill>
                  <a:schemeClr val="tx1"/>
                </a:solidFill>
              </a:rPr>
              <a:t>Between 300 and 2000 Cards Per Minute (CPM)</a:t>
            </a:r>
          </a:p>
          <a:p>
            <a:endParaRPr lang="en-GB" dirty="0">
              <a:solidFill>
                <a:schemeClr val="tx1"/>
              </a:solidFill>
            </a:endParaRPr>
          </a:p>
          <a:p>
            <a:r>
              <a:rPr lang="en-GB" dirty="0" smtClean="0">
                <a:solidFill>
                  <a:schemeClr val="tx1"/>
                </a:solidFill>
              </a:rPr>
              <a:t>Approx. 2500 characters per second</a:t>
            </a:r>
            <a:endParaRPr lang="en-GB" dirty="0">
              <a:solidFill>
                <a:schemeClr val="tx1"/>
              </a:solidFill>
            </a:endParaRPr>
          </a:p>
        </p:txBody>
      </p:sp>
    </p:spTree>
    <p:extLst>
      <p:ext uri="{BB962C8B-B14F-4D97-AF65-F5344CB8AC3E}">
        <p14:creationId xmlns:p14="http://schemas.microsoft.com/office/powerpoint/2010/main" val="3593465164"/>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4000" dirty="0" smtClean="0"/>
              <a:t>Creating a “program”</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95</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3509" y="2420888"/>
            <a:ext cx="3168352" cy="2376264"/>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5536" y="274638"/>
            <a:ext cx="1805549" cy="1354162"/>
          </a:xfrm>
          <a:prstGeom prst="rect">
            <a:avLst/>
          </a:prstGeom>
        </p:spPr>
      </p:pic>
      <p:sp>
        <p:nvSpPr>
          <p:cNvPr id="7" name="TextBox 6"/>
          <p:cNvSpPr txBox="1"/>
          <p:nvPr/>
        </p:nvSpPr>
        <p:spPr>
          <a:xfrm>
            <a:off x="5292080" y="1772816"/>
            <a:ext cx="3168353" cy="830997"/>
          </a:xfrm>
          <a:prstGeom prst="rect">
            <a:avLst/>
          </a:prstGeom>
          <a:noFill/>
        </p:spPr>
        <p:txBody>
          <a:bodyPr wrap="square" rtlCol="0">
            <a:spAutoFit/>
          </a:bodyPr>
          <a:lstStyle/>
          <a:p>
            <a:r>
              <a:rPr lang="en-GB" dirty="0" smtClean="0">
                <a:solidFill>
                  <a:schemeClr val="tx1"/>
                </a:solidFill>
              </a:rPr>
              <a:t>IBM 407 Accounting Machine</a:t>
            </a:r>
          </a:p>
        </p:txBody>
      </p:sp>
      <p:sp>
        <p:nvSpPr>
          <p:cNvPr id="8" name="TextBox 7"/>
          <p:cNvSpPr txBox="1"/>
          <p:nvPr/>
        </p:nvSpPr>
        <p:spPr>
          <a:xfrm>
            <a:off x="107504" y="5010961"/>
            <a:ext cx="3168353" cy="1200329"/>
          </a:xfrm>
          <a:prstGeom prst="rect">
            <a:avLst/>
          </a:prstGeom>
          <a:noFill/>
        </p:spPr>
        <p:txBody>
          <a:bodyPr wrap="square" rtlCol="0">
            <a:spAutoFit/>
          </a:bodyPr>
          <a:lstStyle/>
          <a:p>
            <a:r>
              <a:rPr lang="en-GB" dirty="0" smtClean="0">
                <a:solidFill>
                  <a:schemeClr val="tx1"/>
                </a:solidFill>
              </a:rPr>
              <a:t>Primitive “programs” were created by using panels and jumper wires</a:t>
            </a:r>
          </a:p>
        </p:txBody>
      </p:sp>
    </p:spTree>
    <p:extLst>
      <p:ext uri="{BB962C8B-B14F-4D97-AF65-F5344CB8AC3E}">
        <p14:creationId xmlns:p14="http://schemas.microsoft.com/office/powerpoint/2010/main" val="2232408724"/>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Sorting Data (Pre-Computers)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96</a:t>
            </a:fld>
            <a:endParaRPr lang="en-US"/>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1147912"/>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215" y="58973"/>
            <a:ext cx="8229600" cy="1143000"/>
          </a:xfrm>
        </p:spPr>
        <p:txBody>
          <a:bodyPr>
            <a:noAutofit/>
          </a:bodyPr>
          <a:lstStyle/>
          <a:p>
            <a:r>
              <a:rPr lang="en-GB" sz="4000" dirty="0" smtClean="0"/>
              <a:t>IBM’s First Commercial Computer</a:t>
            </a:r>
            <a:br>
              <a:rPr lang="en-GB" sz="4000" dirty="0" smtClean="0"/>
            </a:br>
            <a:r>
              <a:rPr lang="en-GB" sz="4000" dirty="0" smtClean="0"/>
              <a:t>IBM 604 (1948?)</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97</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52034" y="1173089"/>
            <a:ext cx="3102687" cy="2255912"/>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68144" y="1173088"/>
            <a:ext cx="3042084" cy="4056112"/>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836013" y="5349634"/>
            <a:ext cx="3074215" cy="1492275"/>
          </a:xfrm>
          <a:prstGeom prst="rect">
            <a:avLst/>
          </a:prstGeom>
        </p:spPr>
      </p:pic>
      <p:sp>
        <p:nvSpPr>
          <p:cNvPr id="8" name="TextBox 7"/>
          <p:cNvSpPr txBox="1"/>
          <p:nvPr/>
        </p:nvSpPr>
        <p:spPr>
          <a:xfrm>
            <a:off x="-4544" y="3573016"/>
            <a:ext cx="5832134" cy="3046988"/>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Data provided on punch cards</a:t>
            </a:r>
          </a:p>
          <a:p>
            <a:pPr marL="342900" indent="-342900">
              <a:buFont typeface="Arial" panose="020B0604020202020204" pitchFamily="34" charset="0"/>
              <a:buChar char="•"/>
            </a:pPr>
            <a:r>
              <a:rPr lang="en-GB" dirty="0" smtClean="0">
                <a:solidFill>
                  <a:schemeClr val="tx1"/>
                </a:solidFill>
              </a:rPr>
              <a:t>“Applications</a:t>
            </a:r>
            <a:r>
              <a:rPr lang="en-GB" dirty="0">
                <a:solidFill>
                  <a:schemeClr val="tx1"/>
                </a:solidFill>
              </a:rPr>
              <a:t>" used "plug boards," also called "control panels," which had to be wired by hand.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You </a:t>
            </a:r>
            <a:r>
              <a:rPr lang="en-GB" dirty="0">
                <a:solidFill>
                  <a:schemeClr val="tx1"/>
                </a:solidFill>
              </a:rPr>
              <a:t>could remove and insert different boards. </a:t>
            </a:r>
            <a:endParaRPr lang="en-GB" dirty="0" smtClean="0">
              <a:solidFill>
                <a:schemeClr val="tx1"/>
              </a:solidFill>
            </a:endParaRPr>
          </a:p>
          <a:p>
            <a:pPr marL="342900" indent="-342900">
              <a:buFont typeface="Arial" panose="020B0604020202020204" pitchFamily="34" charset="0"/>
              <a:buChar char="•"/>
            </a:pPr>
            <a:r>
              <a:rPr lang="en-GB" dirty="0" smtClean="0">
                <a:solidFill>
                  <a:schemeClr val="tx1"/>
                </a:solidFill>
              </a:rPr>
              <a:t>Each </a:t>
            </a:r>
            <a:r>
              <a:rPr lang="en-GB" dirty="0">
                <a:solidFill>
                  <a:schemeClr val="tx1"/>
                </a:solidFill>
              </a:rPr>
              <a:t>one of these "applications" could read various punch cards</a:t>
            </a:r>
          </a:p>
        </p:txBody>
      </p:sp>
    </p:spTree>
    <p:extLst>
      <p:ext uri="{BB962C8B-B14F-4D97-AF65-F5344CB8AC3E}">
        <p14:creationId xmlns:p14="http://schemas.microsoft.com/office/powerpoint/2010/main" val="1750268710"/>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44546"/>
          </a:xfrm>
        </p:spPr>
        <p:txBody>
          <a:bodyPr>
            <a:normAutofit fontScale="90000"/>
          </a:bodyPr>
          <a:lstStyle/>
          <a:p>
            <a:r>
              <a:rPr lang="en-GB" sz="4000" dirty="0" smtClean="0"/>
              <a:t>Programming using punch cards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98</a:t>
            </a:fld>
            <a:endParaRPr lang="en-US"/>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2519" y="1268760"/>
            <a:ext cx="4815396" cy="2592288"/>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06065" y="4035778"/>
            <a:ext cx="5600459" cy="2685697"/>
          </a:xfrm>
          <a:prstGeom prst="rect">
            <a:avLst/>
          </a:prstGeom>
        </p:spPr>
      </p:pic>
      <p:sp>
        <p:nvSpPr>
          <p:cNvPr id="7" name="TextBox 6"/>
          <p:cNvSpPr txBox="1"/>
          <p:nvPr/>
        </p:nvSpPr>
        <p:spPr>
          <a:xfrm>
            <a:off x="4994454" y="936500"/>
            <a:ext cx="3816424" cy="3046988"/>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A deck of punch cards forming a program. </a:t>
            </a:r>
          </a:p>
          <a:p>
            <a:pPr marL="342900" indent="-342900">
              <a:buFont typeface="Arial" panose="020B0604020202020204" pitchFamily="34" charset="0"/>
              <a:buChar char="•"/>
            </a:pPr>
            <a:r>
              <a:rPr lang="en-GB" dirty="0" smtClean="0">
                <a:solidFill>
                  <a:schemeClr val="tx1"/>
                </a:solidFill>
              </a:rPr>
              <a:t>You could fix your program by removing a card and inserting the corrected one. </a:t>
            </a:r>
          </a:p>
          <a:p>
            <a:pPr marL="342900" indent="-342900">
              <a:buFont typeface="Arial" panose="020B0604020202020204" pitchFamily="34" charset="0"/>
              <a:buChar char="•"/>
            </a:pPr>
            <a:r>
              <a:rPr lang="en-GB" dirty="0" smtClean="0">
                <a:solidFill>
                  <a:schemeClr val="tx1"/>
                </a:solidFill>
              </a:rPr>
              <a:t>The were “batch” processed</a:t>
            </a:r>
            <a:endParaRPr lang="en-GB" dirty="0">
              <a:solidFill>
                <a:schemeClr val="tx1"/>
              </a:solidFill>
            </a:endParaRPr>
          </a:p>
        </p:txBody>
      </p:sp>
      <p:sp>
        <p:nvSpPr>
          <p:cNvPr id="8" name="TextBox 7"/>
          <p:cNvSpPr txBox="1"/>
          <p:nvPr/>
        </p:nvSpPr>
        <p:spPr>
          <a:xfrm>
            <a:off x="5471017" y="5179594"/>
            <a:ext cx="2863297" cy="1200329"/>
          </a:xfrm>
          <a:prstGeom prst="rect">
            <a:avLst/>
          </a:prstGeom>
          <a:noFill/>
        </p:spPr>
        <p:txBody>
          <a:bodyPr wrap="square" rtlCol="0">
            <a:spAutoFit/>
          </a:bodyPr>
          <a:lstStyle/>
          <a:p>
            <a:r>
              <a:rPr lang="en-GB" dirty="0" smtClean="0">
                <a:solidFill>
                  <a:schemeClr val="tx1"/>
                </a:solidFill>
              </a:rPr>
              <a:t>Each card is one line of code</a:t>
            </a:r>
            <a:endParaRPr lang="en-GB" dirty="0">
              <a:solidFill>
                <a:schemeClr val="tx1"/>
              </a:solidFill>
            </a:endParaRPr>
          </a:p>
          <a:p>
            <a:r>
              <a:rPr lang="en-GB" dirty="0" smtClean="0">
                <a:solidFill>
                  <a:schemeClr val="tx1"/>
                </a:solidFill>
              </a:rPr>
              <a:t>Z(1) = Y + W(1)</a:t>
            </a:r>
            <a:endParaRPr lang="en-GB" dirty="0">
              <a:solidFill>
                <a:schemeClr val="tx1"/>
              </a:solidFill>
            </a:endParaRPr>
          </a:p>
        </p:txBody>
      </p:sp>
      <p:sp>
        <p:nvSpPr>
          <p:cNvPr id="3" name="TextBox 2"/>
          <p:cNvSpPr txBox="1"/>
          <p:nvPr/>
        </p:nvSpPr>
        <p:spPr>
          <a:xfrm>
            <a:off x="86582" y="4035778"/>
            <a:ext cx="2647273" cy="1569660"/>
          </a:xfrm>
          <a:prstGeom prst="rect">
            <a:avLst/>
          </a:prstGeom>
          <a:noFill/>
        </p:spPr>
        <p:txBody>
          <a:bodyPr wrap="square" rtlCol="0">
            <a:spAutoFit/>
          </a:bodyPr>
          <a:lstStyle/>
          <a:p>
            <a:r>
              <a:rPr lang="en-GB" dirty="0" smtClean="0">
                <a:solidFill>
                  <a:schemeClr val="tx1"/>
                </a:solidFill>
              </a:rPr>
              <a:t>Marks drawn on card so they could be put back in order if dropped</a:t>
            </a:r>
            <a:endParaRPr lang="en-GB" dirty="0">
              <a:solidFill>
                <a:schemeClr val="tx1"/>
              </a:solidFill>
            </a:endParaRPr>
          </a:p>
        </p:txBody>
      </p:sp>
    </p:spTree>
    <p:extLst>
      <p:ext uri="{BB962C8B-B14F-4D97-AF65-F5344CB8AC3E}">
        <p14:creationId xmlns:p14="http://schemas.microsoft.com/office/powerpoint/2010/main" val="3609662572"/>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99</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11560" y="980728"/>
            <a:ext cx="4758490" cy="4524466"/>
          </a:xfrm>
          <a:prstGeom prst="rect">
            <a:avLst/>
          </a:prstGeom>
        </p:spPr>
      </p:pic>
      <p:sp>
        <p:nvSpPr>
          <p:cNvPr id="6" name="TextBox 5"/>
          <p:cNvSpPr txBox="1"/>
          <p:nvPr/>
        </p:nvSpPr>
        <p:spPr>
          <a:xfrm>
            <a:off x="5744066" y="1340768"/>
            <a:ext cx="2942734" cy="830997"/>
          </a:xfrm>
          <a:prstGeom prst="rect">
            <a:avLst/>
          </a:prstGeom>
          <a:noFill/>
        </p:spPr>
        <p:txBody>
          <a:bodyPr wrap="square" rtlCol="0">
            <a:spAutoFit/>
          </a:bodyPr>
          <a:lstStyle/>
          <a:p>
            <a:r>
              <a:rPr lang="en-GB" dirty="0" smtClean="0">
                <a:solidFill>
                  <a:schemeClr val="tx1"/>
                </a:solidFill>
              </a:rPr>
              <a:t>Student programmers using punch cards</a:t>
            </a:r>
            <a:endParaRPr lang="en-GB" dirty="0">
              <a:solidFill>
                <a:schemeClr val="tx1"/>
              </a:solidFill>
            </a:endParaRPr>
          </a:p>
        </p:txBody>
      </p:sp>
    </p:spTree>
    <p:extLst>
      <p:ext uri="{BB962C8B-B14F-4D97-AF65-F5344CB8AC3E}">
        <p14:creationId xmlns:p14="http://schemas.microsoft.com/office/powerpoint/2010/main" val="3898814177"/>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Punch Card Data</a:t>
            </a:r>
            <a:br>
              <a:rPr lang="en-GB" dirty="0" smtClean="0"/>
            </a:br>
            <a:r>
              <a:rPr lang="en-GB" dirty="0" smtClean="0"/>
              <a:t>Records, Fields and Rows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100</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7200" y="1412776"/>
            <a:ext cx="3718174" cy="1673178"/>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175374" y="2060848"/>
            <a:ext cx="4335819" cy="2602979"/>
          </a:xfrm>
          <a:prstGeom prst="rect">
            <a:avLst/>
          </a:prstGeom>
        </p:spPr>
      </p:pic>
      <p:sp>
        <p:nvSpPr>
          <p:cNvPr id="7" name="Rectangle 6"/>
          <p:cNvSpPr/>
          <p:nvPr/>
        </p:nvSpPr>
        <p:spPr>
          <a:xfrm>
            <a:off x="457200" y="1412776"/>
            <a:ext cx="1162472" cy="72008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p:cNvCxnSpPr/>
          <p:nvPr/>
        </p:nvCxnSpPr>
        <p:spPr>
          <a:xfrm>
            <a:off x="1619672" y="1412776"/>
            <a:ext cx="6840760" cy="648072"/>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57200" y="2132856"/>
            <a:ext cx="3826768" cy="2530971"/>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475921" y="3362337"/>
            <a:ext cx="2664296" cy="1200329"/>
          </a:xfrm>
          <a:prstGeom prst="rect">
            <a:avLst/>
          </a:prstGeom>
          <a:noFill/>
        </p:spPr>
        <p:txBody>
          <a:bodyPr wrap="square" rtlCol="0">
            <a:spAutoFit/>
          </a:bodyPr>
          <a:lstStyle/>
          <a:p>
            <a:r>
              <a:rPr lang="en-GB" dirty="0" smtClean="0">
                <a:solidFill>
                  <a:schemeClr val="tx1"/>
                </a:solidFill>
              </a:rPr>
              <a:t>A </a:t>
            </a:r>
            <a:r>
              <a:rPr lang="en-GB" dirty="0">
                <a:solidFill>
                  <a:schemeClr val="tx1"/>
                </a:solidFill>
              </a:rPr>
              <a:t>p</a:t>
            </a:r>
            <a:r>
              <a:rPr lang="en-GB" dirty="0" smtClean="0">
                <a:solidFill>
                  <a:schemeClr val="tx1"/>
                </a:solidFill>
              </a:rPr>
              <a:t>unch card contains a record of one persons details</a:t>
            </a:r>
            <a:endParaRPr lang="en-GB" dirty="0">
              <a:solidFill>
                <a:schemeClr val="tx1"/>
              </a:solidFill>
            </a:endParaRPr>
          </a:p>
        </p:txBody>
      </p:sp>
      <p:sp>
        <p:nvSpPr>
          <p:cNvPr id="13" name="TextBox 12"/>
          <p:cNvSpPr txBox="1"/>
          <p:nvPr/>
        </p:nvSpPr>
        <p:spPr>
          <a:xfrm>
            <a:off x="4787442" y="4663827"/>
            <a:ext cx="4104456" cy="1200329"/>
          </a:xfrm>
          <a:prstGeom prst="rect">
            <a:avLst/>
          </a:prstGeom>
          <a:noFill/>
        </p:spPr>
        <p:txBody>
          <a:bodyPr wrap="square" rtlCol="0">
            <a:spAutoFit/>
          </a:bodyPr>
          <a:lstStyle/>
          <a:p>
            <a:r>
              <a:rPr lang="en-GB" dirty="0" smtClean="0">
                <a:solidFill>
                  <a:schemeClr val="tx1"/>
                </a:solidFill>
              </a:rPr>
              <a:t>All records have a common format specified a number of fields along top of punch card</a:t>
            </a:r>
            <a:endParaRPr lang="en-GB" dirty="0">
              <a:solidFill>
                <a:schemeClr val="tx1"/>
              </a:solidFill>
            </a:endParaRPr>
          </a:p>
        </p:txBody>
      </p:sp>
      <p:sp>
        <p:nvSpPr>
          <p:cNvPr id="14" name="TextBox 13"/>
          <p:cNvSpPr txBox="1"/>
          <p:nvPr/>
        </p:nvSpPr>
        <p:spPr>
          <a:xfrm>
            <a:off x="475920" y="4761323"/>
            <a:ext cx="3520015" cy="1938992"/>
          </a:xfrm>
          <a:prstGeom prst="rect">
            <a:avLst/>
          </a:prstGeom>
          <a:noFill/>
        </p:spPr>
        <p:txBody>
          <a:bodyPr wrap="square" rtlCol="0">
            <a:spAutoFit/>
          </a:bodyPr>
          <a:lstStyle/>
          <a:p>
            <a:r>
              <a:rPr lang="en-GB" dirty="0" smtClean="0">
                <a:solidFill>
                  <a:schemeClr val="tx1"/>
                </a:solidFill>
              </a:rPr>
              <a:t>Individual data for that person was represented by holes in the body of the punch card that could be read by an optical reader</a:t>
            </a:r>
            <a:endParaRPr lang="en-GB" dirty="0">
              <a:solidFill>
                <a:schemeClr val="tx1"/>
              </a:solidFill>
            </a:endParaRPr>
          </a:p>
        </p:txBody>
      </p:sp>
    </p:spTree>
    <p:extLst>
      <p:ext uri="{BB962C8B-B14F-4D97-AF65-F5344CB8AC3E}">
        <p14:creationId xmlns:p14="http://schemas.microsoft.com/office/powerpoint/2010/main" val="2280881912"/>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323528" y="260648"/>
            <a:ext cx="4419600" cy="3171825"/>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101</a:t>
            </a:fld>
            <a:endParaRPr lang="en-US"/>
          </a:p>
        </p:txBody>
      </p:sp>
      <p:sp>
        <p:nvSpPr>
          <p:cNvPr id="6" name="TextBox 5"/>
          <p:cNvSpPr txBox="1"/>
          <p:nvPr/>
        </p:nvSpPr>
        <p:spPr>
          <a:xfrm>
            <a:off x="4969024" y="404664"/>
            <a:ext cx="3168352" cy="1569660"/>
          </a:xfrm>
          <a:prstGeom prst="rect">
            <a:avLst/>
          </a:prstGeom>
          <a:noFill/>
        </p:spPr>
        <p:txBody>
          <a:bodyPr wrap="square" rtlCol="0">
            <a:spAutoFit/>
          </a:bodyPr>
          <a:lstStyle/>
          <a:p>
            <a:r>
              <a:rPr lang="en-GB" dirty="0" smtClean="0">
                <a:solidFill>
                  <a:schemeClr val="tx1"/>
                </a:solidFill>
              </a:rPr>
              <a:t>A complete “database” could consist of a warehouse full boxes of punch cards</a:t>
            </a:r>
            <a:endParaRPr lang="en-GB" dirty="0">
              <a:solidFill>
                <a:schemeClr val="tx1"/>
              </a:solidFill>
            </a:endParaRPr>
          </a:p>
        </p:txBody>
      </p:sp>
    </p:spTree>
    <p:extLst>
      <p:ext uri="{BB962C8B-B14F-4D97-AF65-F5344CB8AC3E}">
        <p14:creationId xmlns:p14="http://schemas.microsoft.com/office/powerpoint/2010/main" val="1559645451"/>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Tape</a:t>
            </a:r>
            <a:endParaRPr lang="en-GB" sz="4000" dirty="0"/>
          </a:p>
        </p:txBody>
      </p:sp>
      <p:sp>
        <p:nvSpPr>
          <p:cNvPr id="3" name="Content Placeholder 2"/>
          <p:cNvSpPr>
            <a:spLocks noGrp="1"/>
          </p:cNvSpPr>
          <p:nvPr>
            <p:ph idx="1"/>
          </p:nvPr>
        </p:nvSpPr>
        <p:spPr/>
        <p:txBody>
          <a:bodyPr/>
          <a:lstStyle/>
          <a:p>
            <a:r>
              <a:rPr lang="en-GB" dirty="0" smtClean="0"/>
              <a:t>Tape was a much more efficient way of storing large amounts of data to be processed</a:t>
            </a:r>
          </a:p>
          <a:p>
            <a:r>
              <a:rPr lang="en-GB" dirty="0" smtClean="0"/>
              <a:t>Programs were also stored on tape</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102</a:t>
            </a:fld>
            <a:endParaRPr lang="en-US"/>
          </a:p>
        </p:txBody>
      </p:sp>
    </p:spTree>
    <p:extLst>
      <p:ext uri="{BB962C8B-B14F-4D97-AF65-F5344CB8AC3E}">
        <p14:creationId xmlns:p14="http://schemas.microsoft.com/office/powerpoint/2010/main" val="967759211"/>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921" y="403605"/>
            <a:ext cx="1730956" cy="706090"/>
          </a:xfrm>
        </p:spPr>
        <p:txBody>
          <a:bodyPr>
            <a:normAutofit fontScale="90000"/>
          </a:bodyPr>
          <a:lstStyle/>
          <a:p>
            <a:r>
              <a:rPr lang="en-GB" sz="4000" dirty="0" smtClean="0"/>
              <a:t>Paper Tape</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103</a:t>
            </a:fld>
            <a:endParaRPr lang="en-US"/>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654728" y="240463"/>
            <a:ext cx="2032072" cy="2739873"/>
          </a:xfrm>
          <a:prstGeom prst="rect">
            <a:avLst/>
          </a:prstGeom>
        </p:spPr>
      </p:pic>
      <p:pic>
        <p:nvPicPr>
          <p:cNvPr id="3" name="Picture 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970917" y="3040001"/>
            <a:ext cx="5016126" cy="3762094"/>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63012" y="3261884"/>
            <a:ext cx="4741035" cy="3555776"/>
          </a:xfrm>
          <a:prstGeom prst="rect">
            <a:avLst/>
          </a:prstGeom>
        </p:spPr>
      </p:pic>
      <p:pic>
        <p:nvPicPr>
          <p:cNvPr id="7" name="Picture 6"/>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43809" y="1383418"/>
            <a:ext cx="2804564" cy="2200926"/>
          </a:xfrm>
          <a:prstGeom prst="rect">
            <a:avLst/>
          </a:prstGeom>
        </p:spPr>
      </p:pic>
      <p:pic>
        <p:nvPicPr>
          <p:cNvPr id="9" name="papertap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2979569" y="196088"/>
            <a:ext cx="3643962" cy="27329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86694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4000" dirty="0" smtClean="0"/>
              <a:t>Paper tape in WW2</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104</a:t>
            </a:fld>
            <a:endParaRPr lang="en-US"/>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3527" y="1844824"/>
            <a:ext cx="6156683" cy="4104456"/>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38990" y="4571989"/>
            <a:ext cx="2734350" cy="2192894"/>
          </a:xfrm>
          <a:prstGeom prst="rect">
            <a:avLst/>
          </a:prstGeom>
        </p:spPr>
      </p:pic>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940062" y="1606488"/>
            <a:ext cx="3118697" cy="2470584"/>
          </a:xfrm>
          <a:prstGeom prst="rect">
            <a:avLst/>
          </a:prstGeom>
        </p:spPr>
      </p:pic>
      <p:sp>
        <p:nvSpPr>
          <p:cNvPr id="9" name="Oval 8"/>
          <p:cNvSpPr/>
          <p:nvPr/>
        </p:nvSpPr>
        <p:spPr>
          <a:xfrm>
            <a:off x="3923928" y="3933056"/>
            <a:ext cx="720080" cy="7200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p:cNvCxnSpPr>
            <a:stCxn id="9" idx="0"/>
          </p:cNvCxnSpPr>
          <p:nvPr/>
        </p:nvCxnSpPr>
        <p:spPr>
          <a:xfrm flipV="1">
            <a:off x="4283968" y="1534480"/>
            <a:ext cx="1656094" cy="2398576"/>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9" idx="4"/>
          </p:cNvCxnSpPr>
          <p:nvPr/>
        </p:nvCxnSpPr>
        <p:spPr>
          <a:xfrm flipV="1">
            <a:off x="4283968" y="4077072"/>
            <a:ext cx="4774791" cy="576064"/>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5004048" y="5152330"/>
            <a:ext cx="432048" cy="43691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flipH="1" flipV="1">
            <a:off x="5220072" y="5589240"/>
            <a:ext cx="818918" cy="1175644"/>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5120659" y="4571989"/>
            <a:ext cx="899681" cy="580341"/>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7884368" y="2758758"/>
            <a:ext cx="1175322" cy="830997"/>
          </a:xfrm>
          <a:prstGeom prst="rect">
            <a:avLst/>
          </a:prstGeom>
          <a:noFill/>
        </p:spPr>
        <p:txBody>
          <a:bodyPr wrap="none" rtlCol="0">
            <a:spAutoFit/>
          </a:bodyPr>
          <a:lstStyle/>
          <a:p>
            <a:r>
              <a:rPr lang="en-GB" dirty="0" smtClean="0"/>
              <a:t>Optical</a:t>
            </a:r>
            <a:br>
              <a:rPr lang="en-GB" dirty="0" smtClean="0"/>
            </a:br>
            <a:r>
              <a:rPr lang="en-GB" dirty="0" smtClean="0"/>
              <a:t>Readers</a:t>
            </a:r>
            <a:endParaRPr lang="en-GB" dirty="0"/>
          </a:p>
        </p:txBody>
      </p:sp>
      <p:cxnSp>
        <p:nvCxnSpPr>
          <p:cNvPr id="25" name="Straight Arrow Connector 24"/>
          <p:cNvCxnSpPr>
            <a:stCxn id="23" idx="1"/>
          </p:cNvCxnSpPr>
          <p:nvPr/>
        </p:nvCxnSpPr>
        <p:spPr>
          <a:xfrm flipH="1" flipV="1">
            <a:off x="7236296" y="2841781"/>
            <a:ext cx="648072" cy="332476"/>
          </a:xfrm>
          <a:prstGeom prst="straightConnector1">
            <a:avLst/>
          </a:prstGeom>
          <a:ln w="53975">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7033005" y="3438341"/>
            <a:ext cx="849913" cy="461665"/>
          </a:xfrm>
          <a:prstGeom prst="rect">
            <a:avLst/>
          </a:prstGeom>
          <a:noFill/>
        </p:spPr>
        <p:txBody>
          <a:bodyPr wrap="none" rtlCol="0">
            <a:spAutoFit/>
          </a:bodyPr>
          <a:lstStyle/>
          <a:p>
            <a:r>
              <a:rPr lang="en-GB" dirty="0" smtClean="0"/>
              <a:t>Light</a:t>
            </a:r>
            <a:endParaRPr lang="en-GB" dirty="0"/>
          </a:p>
        </p:txBody>
      </p:sp>
      <p:cxnSp>
        <p:nvCxnSpPr>
          <p:cNvPr id="27" name="Straight Arrow Connector 26"/>
          <p:cNvCxnSpPr/>
          <p:nvPr/>
        </p:nvCxnSpPr>
        <p:spPr>
          <a:xfrm flipH="1" flipV="1">
            <a:off x="6420058" y="3293189"/>
            <a:ext cx="648072" cy="332476"/>
          </a:xfrm>
          <a:prstGeom prst="straightConnector1">
            <a:avLst/>
          </a:prstGeom>
          <a:ln w="53975">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1675240"/>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rmAutofit fontScale="90000"/>
          </a:bodyPr>
          <a:lstStyle/>
          <a:p>
            <a:r>
              <a:rPr lang="en-GB" dirty="0" smtClean="0"/>
              <a:t>Computers in Business (50s)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105</a:t>
            </a:fld>
            <a:endParaRPr lang="en-US"/>
          </a:p>
        </p:txBody>
      </p:sp>
    </p:spTree>
    <p:extLst>
      <p:ext uri="{BB962C8B-B14F-4D97-AF65-F5344CB8AC3E}">
        <p14:creationId xmlns:p14="http://schemas.microsoft.com/office/powerpoint/2010/main" val="3360897596"/>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dirty="0" smtClean="0"/>
              <a:t>Programming in the 50s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106</a:t>
            </a:fld>
            <a:endParaRPr lang="en-US"/>
          </a:p>
        </p:txBody>
      </p:sp>
    </p:spTree>
    <p:extLst>
      <p:ext uri="{BB962C8B-B14F-4D97-AF65-F5344CB8AC3E}">
        <p14:creationId xmlns:p14="http://schemas.microsoft.com/office/powerpoint/2010/main" val="3635016798"/>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4176464" cy="634082"/>
          </a:xfrm>
        </p:spPr>
        <p:txBody>
          <a:bodyPr>
            <a:normAutofit fontScale="90000"/>
          </a:bodyPr>
          <a:lstStyle/>
          <a:p>
            <a:r>
              <a:rPr lang="en-GB" sz="4000" dirty="0" smtClean="0"/>
              <a:t>Magnetic Tape Input</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107</a:t>
            </a:fld>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067944" y="3290064"/>
            <a:ext cx="4572000" cy="342900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16016" y="523952"/>
            <a:ext cx="3383280" cy="2743200"/>
          </a:xfrm>
          <a:prstGeom prst="rect">
            <a:avLst/>
          </a:prstGeom>
        </p:spPr>
      </p:pic>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79513" y="1033305"/>
            <a:ext cx="3024335" cy="4068803"/>
          </a:xfrm>
          <a:prstGeom prst="rect">
            <a:avLst/>
          </a:prstGeom>
        </p:spPr>
      </p:pic>
      <p:sp>
        <p:nvSpPr>
          <p:cNvPr id="9" name="TextBox 8"/>
          <p:cNvSpPr txBox="1"/>
          <p:nvPr/>
        </p:nvSpPr>
        <p:spPr>
          <a:xfrm>
            <a:off x="178999" y="5149404"/>
            <a:ext cx="3744929" cy="1569660"/>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tx1"/>
                </a:solidFill>
              </a:rPr>
              <a:t>41,000 characters per sec</a:t>
            </a:r>
          </a:p>
          <a:p>
            <a:pPr marL="342900" indent="-342900">
              <a:buFont typeface="Arial" panose="020B0604020202020204" pitchFamily="34" charset="0"/>
              <a:buChar char="•"/>
            </a:pPr>
            <a:r>
              <a:rPr lang="en-GB" dirty="0" smtClean="0">
                <a:solidFill>
                  <a:schemeClr val="tx1"/>
                </a:solidFill>
              </a:rPr>
              <a:t>1 Tape contains the same data as approx. 400,000 punch cards</a:t>
            </a:r>
            <a:endParaRPr lang="en-GB" dirty="0">
              <a:solidFill>
                <a:schemeClr val="tx1"/>
              </a:solidFill>
            </a:endParaRPr>
          </a:p>
        </p:txBody>
      </p:sp>
    </p:spTree>
    <p:extLst>
      <p:ext uri="{BB962C8B-B14F-4D97-AF65-F5344CB8AC3E}">
        <p14:creationId xmlns:p14="http://schemas.microsoft.com/office/powerpoint/2010/main" val="2401342271"/>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Flat File Database Management System</a:t>
            </a:r>
            <a:endParaRPr lang="en-GB" sz="4000" dirty="0"/>
          </a:p>
        </p:txBody>
      </p:sp>
      <p:sp>
        <p:nvSpPr>
          <p:cNvPr id="3" name="Content Placeholder 2"/>
          <p:cNvSpPr>
            <a:spLocks noGrp="1"/>
          </p:cNvSpPr>
          <p:nvPr>
            <p:ph idx="1"/>
          </p:nvPr>
        </p:nvSpPr>
        <p:spPr/>
        <p:txBody>
          <a:bodyPr/>
          <a:lstStyle/>
          <a:p>
            <a:r>
              <a:rPr lang="en-GB" dirty="0" smtClean="0"/>
              <a:t>Data stored on magnetic tape in blocks with gaps</a:t>
            </a:r>
          </a:p>
          <a:p>
            <a:endParaRPr lang="en-GB" dirty="0"/>
          </a:p>
          <a:p>
            <a:endParaRPr lang="en-GB" dirty="0" smtClean="0"/>
          </a:p>
          <a:p>
            <a:r>
              <a:rPr lang="en-GB" dirty="0" smtClean="0"/>
              <a:t>Data written by recording heads in the tape drive as tape is moved through</a:t>
            </a:r>
          </a:p>
          <a:p>
            <a:r>
              <a:rPr lang="en-GB" dirty="0" smtClean="0"/>
              <a:t>Data is read by moving the tape over the heads</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108</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61934" y="2780928"/>
            <a:ext cx="6620132" cy="1217535"/>
          </a:xfrm>
          <a:prstGeom prst="rect">
            <a:avLst/>
          </a:prstGeom>
        </p:spPr>
      </p:pic>
    </p:spTree>
    <p:extLst>
      <p:ext uri="{BB962C8B-B14F-4D97-AF65-F5344CB8AC3E}">
        <p14:creationId xmlns:p14="http://schemas.microsoft.com/office/powerpoint/2010/main" val="2405870837"/>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95536" y="3007342"/>
            <a:ext cx="8229600" cy="3828467"/>
          </a:xfrm>
        </p:spPr>
        <p:txBody>
          <a:bodyPr/>
          <a:lstStyle/>
          <a:p>
            <a:r>
              <a:rPr lang="en-GB" dirty="0" smtClean="0"/>
              <a:t>Data is written and read sequentially</a:t>
            </a:r>
          </a:p>
          <a:p>
            <a:r>
              <a:rPr lang="en-GB" dirty="0" smtClean="0"/>
              <a:t>To find data at the end of the tape you have to read through the entire tape</a:t>
            </a:r>
          </a:p>
          <a:p>
            <a:r>
              <a:rPr lang="en-GB" dirty="0" smtClean="0"/>
              <a:t>Changes to the structure of the data meant rewriting a bunch of programs</a:t>
            </a:r>
          </a:p>
          <a:p>
            <a:r>
              <a:rPr lang="en-GB" dirty="0" smtClean="0"/>
              <a:t>Data could be duplicated making it difficult to maintain consistency</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109</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220072" y="-53222"/>
            <a:ext cx="3809524" cy="3047619"/>
          </a:xfrm>
          <a:prstGeom prst="rect">
            <a:avLst/>
          </a:prstGeom>
        </p:spPr>
      </p:pic>
    </p:spTree>
    <p:extLst>
      <p:ext uri="{BB962C8B-B14F-4D97-AF65-F5344CB8AC3E}">
        <p14:creationId xmlns:p14="http://schemas.microsoft.com/office/powerpoint/2010/main" val="550652234"/>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770984" cy="562074"/>
          </a:xfrm>
        </p:spPr>
        <p:txBody>
          <a:bodyPr>
            <a:normAutofit fontScale="90000"/>
          </a:bodyPr>
          <a:lstStyle/>
          <a:p>
            <a:r>
              <a:rPr lang="en-GB" dirty="0" smtClean="0"/>
              <a:t>Relational Databases</a:t>
            </a:r>
            <a:endParaRPr lang="en-GB" dirty="0"/>
          </a:p>
        </p:txBody>
      </p:sp>
      <p:sp>
        <p:nvSpPr>
          <p:cNvPr id="3" name="Content Placeholder 2"/>
          <p:cNvSpPr>
            <a:spLocks noGrp="1"/>
          </p:cNvSpPr>
          <p:nvPr>
            <p:ph idx="1"/>
          </p:nvPr>
        </p:nvSpPr>
        <p:spPr>
          <a:xfrm>
            <a:off x="457200" y="2461744"/>
            <a:ext cx="8229600" cy="3664419"/>
          </a:xfrm>
        </p:spPr>
        <p:txBody>
          <a:bodyPr>
            <a:normAutofit lnSpcReduction="10000"/>
          </a:bodyPr>
          <a:lstStyle/>
          <a:p>
            <a:r>
              <a:rPr lang="en-GB" b="1" dirty="0" smtClean="0"/>
              <a:t>Hard drives allowed random access</a:t>
            </a:r>
          </a:p>
          <a:p>
            <a:r>
              <a:rPr lang="en-GB" dirty="0" smtClean="0"/>
              <a:t>The hard drive can move the heads across the platters to read at any position on the disk</a:t>
            </a:r>
          </a:p>
          <a:p>
            <a:r>
              <a:rPr lang="en-GB" dirty="0" smtClean="0"/>
              <a:t>Instead of writing programs to write and read data use database software</a:t>
            </a:r>
          </a:p>
          <a:p>
            <a:r>
              <a:rPr lang="en-GB" dirty="0" smtClean="0"/>
              <a:t>Database software use a standard “language” Structured Query Language (SQL)</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110</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15591" y="404664"/>
            <a:ext cx="2408818" cy="1927054"/>
          </a:xfrm>
          <a:prstGeom prst="rect">
            <a:avLst/>
          </a:prstGeom>
        </p:spPr>
      </p:pic>
    </p:spTree>
    <p:extLst>
      <p:ext uri="{BB962C8B-B14F-4D97-AF65-F5344CB8AC3E}">
        <p14:creationId xmlns:p14="http://schemas.microsoft.com/office/powerpoint/2010/main" val="845339576"/>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111</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614253" y="631137"/>
            <a:ext cx="5876757" cy="2218378"/>
          </a:xfrm>
          <a:prstGeom prst="rect">
            <a:avLst/>
          </a:prstGeom>
        </p:spPr>
      </p:pic>
      <p:sp>
        <p:nvSpPr>
          <p:cNvPr id="6" name="TextBox 5"/>
          <p:cNvSpPr txBox="1"/>
          <p:nvPr/>
        </p:nvSpPr>
        <p:spPr>
          <a:xfrm>
            <a:off x="6404724" y="2996952"/>
            <a:ext cx="2430552" cy="1938992"/>
          </a:xfrm>
          <a:prstGeom prst="rect">
            <a:avLst/>
          </a:prstGeom>
          <a:noFill/>
        </p:spPr>
        <p:txBody>
          <a:bodyPr wrap="square" rtlCol="0">
            <a:spAutoFit/>
          </a:bodyPr>
          <a:lstStyle/>
          <a:p>
            <a:r>
              <a:rPr lang="en-GB" dirty="0" smtClean="0">
                <a:solidFill>
                  <a:schemeClr val="tx1"/>
                </a:solidFill>
              </a:rPr>
              <a:t>The data in each punch card is now represented as a “row” in a database table</a:t>
            </a:r>
            <a:endParaRPr lang="en-GB" dirty="0">
              <a:solidFill>
                <a:schemeClr val="tx1"/>
              </a:solidFill>
            </a:endParaRPr>
          </a:p>
        </p:txBody>
      </p:sp>
      <p:sp>
        <p:nvSpPr>
          <p:cNvPr id="7" name="TextBox 6"/>
          <p:cNvSpPr txBox="1"/>
          <p:nvPr/>
        </p:nvSpPr>
        <p:spPr>
          <a:xfrm>
            <a:off x="1186065" y="4474279"/>
            <a:ext cx="7222105" cy="1938992"/>
          </a:xfrm>
          <a:prstGeom prst="rect">
            <a:avLst/>
          </a:prstGeom>
          <a:noFill/>
        </p:spPr>
        <p:txBody>
          <a:bodyPr wrap="none" rtlCol="0">
            <a:spAutoFit/>
          </a:bodyPr>
          <a:lstStyle/>
          <a:p>
            <a:r>
              <a:rPr lang="en-GB" dirty="0" smtClean="0">
                <a:solidFill>
                  <a:schemeClr val="tx1"/>
                </a:solidFill>
              </a:rPr>
              <a:t>Read all the records</a:t>
            </a:r>
          </a:p>
          <a:p>
            <a:r>
              <a:rPr lang="en-GB" dirty="0" smtClean="0">
                <a:solidFill>
                  <a:schemeClr val="tx1"/>
                </a:solidFill>
              </a:rPr>
              <a:t>SELECT * FROM Table1</a:t>
            </a:r>
          </a:p>
          <a:p>
            <a:r>
              <a:rPr lang="en-GB" dirty="0" smtClean="0">
                <a:solidFill>
                  <a:schemeClr val="tx1"/>
                </a:solidFill>
              </a:rPr>
              <a:t/>
            </a:r>
            <a:br>
              <a:rPr lang="en-GB" dirty="0" smtClean="0">
                <a:solidFill>
                  <a:schemeClr val="tx1"/>
                </a:solidFill>
              </a:rPr>
            </a:br>
            <a:r>
              <a:rPr lang="en-GB" dirty="0" smtClean="0">
                <a:solidFill>
                  <a:schemeClr val="tx1"/>
                </a:solidFill>
              </a:rPr>
              <a:t>Read the record for Erik </a:t>
            </a:r>
            <a:r>
              <a:rPr lang="en-GB" dirty="0" err="1" smtClean="0">
                <a:solidFill>
                  <a:schemeClr val="tx1"/>
                </a:solidFill>
              </a:rPr>
              <a:t>Bawn</a:t>
            </a:r>
            <a:endParaRPr lang="en-GB" dirty="0">
              <a:solidFill>
                <a:schemeClr val="tx1"/>
              </a:solidFill>
            </a:endParaRPr>
          </a:p>
          <a:p>
            <a:r>
              <a:rPr lang="en-GB" dirty="0" smtClean="0">
                <a:solidFill>
                  <a:schemeClr val="tx1"/>
                </a:solidFill>
              </a:rPr>
              <a:t>SELECT * FROM Table1 WHERE Name = ‘Erik </a:t>
            </a:r>
            <a:r>
              <a:rPr lang="en-GB" dirty="0" err="1" smtClean="0">
                <a:solidFill>
                  <a:schemeClr val="tx1"/>
                </a:solidFill>
              </a:rPr>
              <a:t>Bawn</a:t>
            </a:r>
            <a:r>
              <a:rPr lang="en-GB"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3144015415"/>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811" y="2348880"/>
            <a:ext cx="8229600" cy="1143000"/>
          </a:xfrm>
        </p:spPr>
        <p:txBody>
          <a:bodyPr>
            <a:normAutofit fontScale="90000"/>
          </a:bodyPr>
          <a:lstStyle/>
          <a:p>
            <a:r>
              <a:rPr lang="en-GB" dirty="0" smtClean="0"/>
              <a:t>Outputting Results</a:t>
            </a:r>
            <a:br>
              <a:rPr lang="en-GB" dirty="0" smtClean="0"/>
            </a:br>
            <a:r>
              <a:rPr lang="en-GB" dirty="0" smtClean="0"/>
              <a:t>Displaying Code and Data</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112</a:t>
            </a:fld>
            <a:endParaRPr lang="en-US"/>
          </a:p>
        </p:txBody>
      </p:sp>
    </p:spTree>
    <p:extLst>
      <p:ext uri="{BB962C8B-B14F-4D97-AF65-F5344CB8AC3E}">
        <p14:creationId xmlns:p14="http://schemas.microsoft.com/office/powerpoint/2010/main" val="1581173938"/>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Dot Matrix Printers</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113</a:t>
            </a:fld>
            <a:endParaRPr lang="en-US"/>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411760" y="1196752"/>
            <a:ext cx="6492213" cy="3651870"/>
          </a:xfrm>
          <a:prstGeom prst="rect">
            <a:avLst/>
          </a:prstGeom>
        </p:spPr>
      </p:pic>
      <p:pic>
        <p:nvPicPr>
          <p:cNvPr id="5" name="Content Placeholder 4"/>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51520" y="4005064"/>
            <a:ext cx="3244132" cy="2449002"/>
          </a:xfrm>
        </p:spPr>
      </p:pic>
    </p:spTree>
    <p:extLst>
      <p:ext uri="{BB962C8B-B14F-4D97-AF65-F5344CB8AC3E}">
        <p14:creationId xmlns:p14="http://schemas.microsoft.com/office/powerpoint/2010/main" val="553566594"/>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Dumb Terminals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114</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8156" y="1124744"/>
            <a:ext cx="3763764" cy="282657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851920" y="3274376"/>
            <a:ext cx="4968552" cy="3264536"/>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02365" y="4084563"/>
            <a:ext cx="3515883" cy="2636912"/>
          </a:xfrm>
          <a:prstGeom prst="rect">
            <a:avLst/>
          </a:prstGeom>
        </p:spPr>
      </p:pic>
    </p:spTree>
    <p:extLst>
      <p:ext uri="{BB962C8B-B14F-4D97-AF65-F5344CB8AC3E}">
        <p14:creationId xmlns:p14="http://schemas.microsoft.com/office/powerpoint/2010/main" val="3834101192"/>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Tier Architecture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899592" y="1556792"/>
            <a:ext cx="7542433" cy="3672408"/>
          </a:xfrm>
          <a:prstGeom prst="rect">
            <a:avLst/>
          </a:prstGeom>
          <a:ln>
            <a:noFill/>
          </a:ln>
          <a:effectLst>
            <a:outerShdw blurRad="292100" dist="139700" dir="2700000" algn="tl" rotWithShape="0">
              <a:srgbClr val="333333">
                <a:alpha val="65000"/>
              </a:srgbClr>
            </a:outerShdw>
          </a:effectLst>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115</a:t>
            </a:fld>
            <a:endParaRPr lang="en-US"/>
          </a:p>
        </p:txBody>
      </p:sp>
      <p:sp>
        <p:nvSpPr>
          <p:cNvPr id="6" name="TextBox 5"/>
          <p:cNvSpPr txBox="1"/>
          <p:nvPr/>
        </p:nvSpPr>
        <p:spPr>
          <a:xfrm>
            <a:off x="683569" y="5377276"/>
            <a:ext cx="2160240" cy="1200329"/>
          </a:xfrm>
          <a:prstGeom prst="rect">
            <a:avLst/>
          </a:prstGeom>
          <a:noFill/>
        </p:spPr>
        <p:txBody>
          <a:bodyPr wrap="square" rtlCol="0">
            <a:spAutoFit/>
          </a:bodyPr>
          <a:lstStyle/>
          <a:p>
            <a:pPr algn="ctr"/>
            <a:r>
              <a:rPr lang="en-GB" dirty="0" smtClean="0">
                <a:solidFill>
                  <a:schemeClr val="tx1"/>
                </a:solidFill>
              </a:rPr>
              <a:t>Web Browser</a:t>
            </a:r>
          </a:p>
          <a:p>
            <a:pPr algn="ctr"/>
            <a:r>
              <a:rPr lang="en-GB" dirty="0" smtClean="0">
                <a:solidFill>
                  <a:schemeClr val="tx1"/>
                </a:solidFill>
              </a:rPr>
              <a:t>(Modern Dumb Terminals??)</a:t>
            </a:r>
            <a:endParaRPr lang="en-GB" dirty="0">
              <a:solidFill>
                <a:schemeClr val="tx1"/>
              </a:solidFill>
            </a:endParaRPr>
          </a:p>
        </p:txBody>
      </p:sp>
      <p:sp>
        <p:nvSpPr>
          <p:cNvPr id="7" name="TextBox 6"/>
          <p:cNvSpPr txBox="1"/>
          <p:nvPr/>
        </p:nvSpPr>
        <p:spPr>
          <a:xfrm>
            <a:off x="5148064" y="5399399"/>
            <a:ext cx="3024336" cy="1200329"/>
          </a:xfrm>
          <a:prstGeom prst="rect">
            <a:avLst/>
          </a:prstGeom>
          <a:noFill/>
        </p:spPr>
        <p:txBody>
          <a:bodyPr wrap="square" rtlCol="0">
            <a:spAutoFit/>
          </a:bodyPr>
          <a:lstStyle/>
          <a:p>
            <a:r>
              <a:rPr lang="en-GB" dirty="0" smtClean="0">
                <a:solidFill>
                  <a:schemeClr val="tx1"/>
                </a:solidFill>
              </a:rPr>
              <a:t>Server-side code using SQL statements to access database</a:t>
            </a:r>
            <a:endParaRPr lang="en-GB" dirty="0">
              <a:solidFill>
                <a:schemeClr val="tx1"/>
              </a:solidFill>
            </a:endParaRPr>
          </a:p>
        </p:txBody>
      </p:sp>
      <p:cxnSp>
        <p:nvCxnSpPr>
          <p:cNvPr id="9" name="Straight Arrow Connector 8"/>
          <p:cNvCxnSpPr/>
          <p:nvPr/>
        </p:nvCxnSpPr>
        <p:spPr>
          <a:xfrm flipH="1" flipV="1">
            <a:off x="4860032" y="3861048"/>
            <a:ext cx="1152128" cy="158417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3226709"/>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76872"/>
            <a:ext cx="8229600" cy="1143000"/>
          </a:xfrm>
        </p:spPr>
        <p:txBody>
          <a:bodyPr/>
          <a:lstStyle/>
          <a:p>
            <a:r>
              <a:rPr lang="en-GB" dirty="0" smtClean="0"/>
              <a:t>The Foundations of Computing</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116</a:t>
            </a:fld>
            <a:endParaRPr lang="en-US"/>
          </a:p>
        </p:txBody>
      </p:sp>
    </p:spTree>
    <p:extLst>
      <p:ext uri="{BB962C8B-B14F-4D97-AF65-F5344CB8AC3E}">
        <p14:creationId xmlns:p14="http://schemas.microsoft.com/office/powerpoint/2010/main" val="3428224899"/>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Electromagnetic Calculators (Binary)</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117</a:t>
            </a:fld>
            <a:endParaRPr lang="en-US"/>
          </a:p>
        </p:txBody>
      </p:sp>
    </p:spTree>
    <p:extLst>
      <p:ext uri="{BB962C8B-B14F-4D97-AF65-F5344CB8AC3E}">
        <p14:creationId xmlns:p14="http://schemas.microsoft.com/office/powerpoint/2010/main" val="3314258896"/>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Electromagnetic Relays</a:t>
            </a:r>
            <a:endParaRPr lang="en-GB" dirty="0"/>
          </a:p>
        </p:txBody>
      </p:sp>
      <p:sp>
        <p:nvSpPr>
          <p:cNvPr id="3" name="Content Placeholder 2"/>
          <p:cNvSpPr>
            <a:spLocks noGrp="1"/>
          </p:cNvSpPr>
          <p:nvPr>
            <p:ph idx="1"/>
          </p:nvPr>
        </p:nvSpPr>
        <p:spPr>
          <a:xfrm>
            <a:off x="457200" y="1052736"/>
            <a:ext cx="8229600" cy="5073427"/>
          </a:xfrm>
        </p:spPr>
        <p:txBody>
          <a:bodyPr/>
          <a:lstStyle/>
          <a:p>
            <a:r>
              <a:rPr lang="en-GB" dirty="0" smtClean="0"/>
              <a:t>Early computers used relays to create switches</a:t>
            </a:r>
          </a:p>
          <a:p>
            <a:r>
              <a:rPr lang="en-GB" dirty="0" smtClean="0"/>
              <a:t>Telephone exchange technology</a:t>
            </a:r>
          </a:p>
          <a:p>
            <a:r>
              <a:rPr lang="en-GB" dirty="0" smtClean="0"/>
              <a:t>Very slow</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118</a:t>
            </a:fld>
            <a:endParaRPr lang="en-US"/>
          </a:p>
        </p:txBody>
      </p:sp>
      <p:sp>
        <p:nvSpPr>
          <p:cNvPr id="7" name="TextBox 6"/>
          <p:cNvSpPr txBox="1"/>
          <p:nvPr/>
        </p:nvSpPr>
        <p:spPr>
          <a:xfrm>
            <a:off x="6228184" y="3284984"/>
            <a:ext cx="2736304" cy="1569660"/>
          </a:xfrm>
          <a:prstGeom prst="rect">
            <a:avLst/>
          </a:prstGeom>
          <a:solidFill>
            <a:schemeClr val="bg1"/>
          </a:solidFill>
        </p:spPr>
        <p:txBody>
          <a:bodyPr wrap="square" rtlCol="0">
            <a:spAutoFit/>
          </a:bodyPr>
          <a:lstStyle/>
          <a:p>
            <a:r>
              <a:rPr lang="en-GB" dirty="0" smtClean="0">
                <a:solidFill>
                  <a:schemeClr val="tx1"/>
                </a:solidFill>
              </a:rPr>
              <a:t>Results of calculations being stored in an accumulator</a:t>
            </a:r>
            <a:endParaRPr lang="en-GB" dirty="0">
              <a:solidFill>
                <a:schemeClr val="tx1"/>
              </a:solidFill>
            </a:endParaRPr>
          </a:p>
        </p:txBody>
      </p:sp>
    </p:spTree>
    <p:extLst>
      <p:ext uri="{BB962C8B-B14F-4D97-AF65-F5344CB8AC3E}">
        <p14:creationId xmlns:p14="http://schemas.microsoft.com/office/powerpoint/2010/main" val="2418738507"/>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04056"/>
          </a:xfrm>
        </p:spPr>
        <p:txBody>
          <a:bodyPr>
            <a:normAutofit fontScale="90000"/>
          </a:bodyPr>
          <a:lstStyle/>
          <a:p>
            <a:r>
              <a:rPr lang="en-GB" dirty="0" smtClean="0"/>
              <a:t>Valve Radio</a:t>
            </a:r>
            <a:endParaRPr lang="en-GB" dirty="0"/>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755576" y="2276872"/>
            <a:ext cx="3463853" cy="2448272"/>
          </a:xfrm>
        </p:spPr>
      </p:pic>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90864" y="1930524"/>
            <a:ext cx="3995936" cy="2996952"/>
          </a:xfrm>
          <a:prstGeom prst="rect">
            <a:avLst/>
          </a:prstGeom>
        </p:spPr>
      </p:pic>
    </p:spTree>
    <p:extLst>
      <p:ext uri="{BB962C8B-B14F-4D97-AF65-F5344CB8AC3E}">
        <p14:creationId xmlns:p14="http://schemas.microsoft.com/office/powerpoint/2010/main" val="1828428577"/>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smtClean="0"/>
              <a:t>Valve Amplifiers</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9552" y="980728"/>
            <a:ext cx="4029075" cy="2905125"/>
          </a:xfrm>
          <a:prstGeom prst="rect">
            <a:avLst/>
          </a:prstGeom>
        </p:spPr>
      </p:pic>
      <p:sp>
        <p:nvSpPr>
          <p:cNvPr id="7" name="Freeform 6"/>
          <p:cNvSpPr/>
          <p:nvPr/>
        </p:nvSpPr>
        <p:spPr>
          <a:xfrm>
            <a:off x="957301" y="2360661"/>
            <a:ext cx="692007" cy="509870"/>
          </a:xfrm>
          <a:custGeom>
            <a:avLst/>
            <a:gdLst>
              <a:gd name="connsiteX0" fmla="*/ 0 w 836023"/>
              <a:gd name="connsiteY0" fmla="*/ 435428 h 653886"/>
              <a:gd name="connsiteX1" fmla="*/ 174172 w 836023"/>
              <a:gd name="connsiteY1" fmla="*/ 139337 h 653886"/>
              <a:gd name="connsiteX2" fmla="*/ 374469 w 836023"/>
              <a:gd name="connsiteY2" fmla="*/ 600891 h 653886"/>
              <a:gd name="connsiteX3" fmla="*/ 522515 w 836023"/>
              <a:gd name="connsiteY3" fmla="*/ 139337 h 653886"/>
              <a:gd name="connsiteX4" fmla="*/ 757646 w 836023"/>
              <a:gd name="connsiteY4" fmla="*/ 653143 h 653886"/>
              <a:gd name="connsiteX5" fmla="*/ 836023 w 836023"/>
              <a:gd name="connsiteY5" fmla="*/ 0 h 65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6023" h="653886">
                <a:moveTo>
                  <a:pt x="0" y="435428"/>
                </a:moveTo>
                <a:cubicBezTo>
                  <a:pt x="55880" y="273594"/>
                  <a:pt x="111761" y="111760"/>
                  <a:pt x="174172" y="139337"/>
                </a:cubicBezTo>
                <a:cubicBezTo>
                  <a:pt x="236583" y="166914"/>
                  <a:pt x="316412" y="600891"/>
                  <a:pt x="374469" y="600891"/>
                </a:cubicBezTo>
                <a:cubicBezTo>
                  <a:pt x="432526" y="600891"/>
                  <a:pt x="458652" y="130628"/>
                  <a:pt x="522515" y="139337"/>
                </a:cubicBezTo>
                <a:cubicBezTo>
                  <a:pt x="586378" y="148046"/>
                  <a:pt x="705395" y="676366"/>
                  <a:pt x="757646" y="653143"/>
                </a:cubicBezTo>
                <a:cubicBezTo>
                  <a:pt x="809897" y="629920"/>
                  <a:pt x="822960" y="314960"/>
                  <a:pt x="836023"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568627" y="1856605"/>
            <a:ext cx="1584176" cy="1661998"/>
          </a:xfrm>
          <a:custGeom>
            <a:avLst/>
            <a:gdLst>
              <a:gd name="connsiteX0" fmla="*/ 0 w 836023"/>
              <a:gd name="connsiteY0" fmla="*/ 435428 h 653886"/>
              <a:gd name="connsiteX1" fmla="*/ 174172 w 836023"/>
              <a:gd name="connsiteY1" fmla="*/ 139337 h 653886"/>
              <a:gd name="connsiteX2" fmla="*/ 374469 w 836023"/>
              <a:gd name="connsiteY2" fmla="*/ 600891 h 653886"/>
              <a:gd name="connsiteX3" fmla="*/ 522515 w 836023"/>
              <a:gd name="connsiteY3" fmla="*/ 139337 h 653886"/>
              <a:gd name="connsiteX4" fmla="*/ 757646 w 836023"/>
              <a:gd name="connsiteY4" fmla="*/ 653143 h 653886"/>
              <a:gd name="connsiteX5" fmla="*/ 836023 w 836023"/>
              <a:gd name="connsiteY5" fmla="*/ 0 h 65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6023" h="653886">
                <a:moveTo>
                  <a:pt x="0" y="435428"/>
                </a:moveTo>
                <a:cubicBezTo>
                  <a:pt x="55880" y="273594"/>
                  <a:pt x="111761" y="111760"/>
                  <a:pt x="174172" y="139337"/>
                </a:cubicBezTo>
                <a:cubicBezTo>
                  <a:pt x="236583" y="166914"/>
                  <a:pt x="316412" y="600891"/>
                  <a:pt x="374469" y="600891"/>
                </a:cubicBezTo>
                <a:cubicBezTo>
                  <a:pt x="432526" y="600891"/>
                  <a:pt x="458652" y="130628"/>
                  <a:pt x="522515" y="139337"/>
                </a:cubicBezTo>
                <a:cubicBezTo>
                  <a:pt x="586378" y="148046"/>
                  <a:pt x="705395" y="676366"/>
                  <a:pt x="757646" y="653143"/>
                </a:cubicBezTo>
                <a:cubicBezTo>
                  <a:pt x="809897" y="629920"/>
                  <a:pt x="822960" y="314960"/>
                  <a:pt x="836023"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93245" y="5276212"/>
            <a:ext cx="2917786" cy="1200329"/>
          </a:xfrm>
          <a:prstGeom prst="rect">
            <a:avLst/>
          </a:prstGeom>
          <a:noFill/>
        </p:spPr>
        <p:txBody>
          <a:bodyPr wrap="none" rtlCol="0">
            <a:spAutoFit/>
          </a:bodyPr>
          <a:lstStyle/>
          <a:p>
            <a:r>
              <a:rPr lang="en-GB" dirty="0" smtClean="0">
                <a:solidFill>
                  <a:schemeClr val="tx1"/>
                </a:solidFill>
              </a:rPr>
              <a:t>Problems with valves:</a:t>
            </a:r>
          </a:p>
          <a:p>
            <a:pPr marL="342900" indent="-342900">
              <a:buFont typeface="Arial" panose="020B0604020202020204" pitchFamily="34" charset="0"/>
              <a:buChar char="•"/>
            </a:pPr>
            <a:r>
              <a:rPr lang="en-GB" dirty="0" smtClean="0">
                <a:solidFill>
                  <a:schemeClr val="tx1"/>
                </a:solidFill>
              </a:rPr>
              <a:t>Big</a:t>
            </a:r>
          </a:p>
          <a:p>
            <a:pPr marL="342900" indent="-342900">
              <a:buFont typeface="Arial" panose="020B0604020202020204" pitchFamily="34" charset="0"/>
              <a:buChar char="•"/>
            </a:pPr>
            <a:r>
              <a:rPr lang="en-GB" dirty="0" smtClean="0">
                <a:solidFill>
                  <a:schemeClr val="tx1"/>
                </a:solidFill>
              </a:rPr>
              <a:t>Unreliable</a:t>
            </a:r>
            <a:endParaRPr lang="en-GB" dirty="0">
              <a:solidFill>
                <a:schemeClr val="tx1"/>
              </a:solidFill>
            </a:endParaRPr>
          </a:p>
        </p:txBody>
      </p:sp>
      <p:sp>
        <p:nvSpPr>
          <p:cNvPr id="10" name="TextBox 9"/>
          <p:cNvSpPr txBox="1"/>
          <p:nvPr/>
        </p:nvSpPr>
        <p:spPr>
          <a:xfrm>
            <a:off x="591420" y="4040061"/>
            <a:ext cx="7797004" cy="1200329"/>
          </a:xfrm>
          <a:prstGeom prst="rect">
            <a:avLst/>
          </a:prstGeom>
          <a:noFill/>
        </p:spPr>
        <p:txBody>
          <a:bodyPr wrap="square" rtlCol="0">
            <a:spAutoFit/>
          </a:bodyPr>
          <a:lstStyle/>
          <a:p>
            <a:r>
              <a:rPr lang="en-GB" dirty="0" smtClean="0">
                <a:solidFill>
                  <a:schemeClr val="tx1"/>
                </a:solidFill>
              </a:rPr>
              <a:t>Signal from antenna is weak, valve is used to amplify it to drive headphones</a:t>
            </a:r>
            <a:br>
              <a:rPr lang="en-GB" dirty="0" smtClean="0">
                <a:solidFill>
                  <a:schemeClr val="tx1"/>
                </a:solidFill>
              </a:rPr>
            </a:br>
            <a:r>
              <a:rPr lang="en-GB" dirty="0" smtClean="0">
                <a:solidFill>
                  <a:schemeClr val="tx1"/>
                </a:solidFill>
              </a:rPr>
              <a:t>A small voltage drives a much larger voltage</a:t>
            </a:r>
            <a:endParaRPr lang="en-GB" dirty="0">
              <a:solidFill>
                <a:schemeClr val="tx1"/>
              </a:solidFill>
            </a:endParaRPr>
          </a:p>
        </p:txBody>
      </p:sp>
    </p:spTree>
    <p:extLst>
      <p:ext uri="{BB962C8B-B14F-4D97-AF65-F5344CB8AC3E}">
        <p14:creationId xmlns:p14="http://schemas.microsoft.com/office/powerpoint/2010/main" val="632047990"/>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What if we turn the source voltage off and on? </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121</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53655" y="2120453"/>
            <a:ext cx="4029075" cy="2905125"/>
          </a:xfrm>
          <a:prstGeom prst="rect">
            <a:avLst/>
          </a:prstGeom>
        </p:spPr>
      </p:pic>
      <p:grpSp>
        <p:nvGrpSpPr>
          <p:cNvPr id="18" name="Group 17"/>
          <p:cNvGrpSpPr/>
          <p:nvPr/>
        </p:nvGrpSpPr>
        <p:grpSpPr>
          <a:xfrm>
            <a:off x="323528" y="3933056"/>
            <a:ext cx="1368152" cy="432048"/>
            <a:chOff x="323528" y="3933056"/>
            <a:chExt cx="1368152" cy="432048"/>
          </a:xfrm>
        </p:grpSpPr>
        <p:cxnSp>
          <p:nvCxnSpPr>
            <p:cNvPr id="7" name="Straight Connector 6"/>
            <p:cNvCxnSpPr/>
            <p:nvPr/>
          </p:nvCxnSpPr>
          <p:spPr>
            <a:xfrm>
              <a:off x="323528" y="4365104"/>
              <a:ext cx="576064"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899592" y="3933056"/>
              <a:ext cx="0" cy="432048"/>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899592" y="3933056"/>
              <a:ext cx="36004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59632" y="3933056"/>
              <a:ext cx="0" cy="432048"/>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259632" y="4365104"/>
              <a:ext cx="43204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a:off x="4788024" y="2780928"/>
            <a:ext cx="3384376" cy="1584176"/>
            <a:chOff x="323528" y="3933056"/>
            <a:chExt cx="1368152" cy="432048"/>
          </a:xfrm>
        </p:grpSpPr>
        <p:cxnSp>
          <p:nvCxnSpPr>
            <p:cNvPr id="20" name="Straight Connector 19"/>
            <p:cNvCxnSpPr/>
            <p:nvPr/>
          </p:nvCxnSpPr>
          <p:spPr>
            <a:xfrm>
              <a:off x="323528" y="4365104"/>
              <a:ext cx="576064"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V="1">
              <a:off x="899592" y="3933056"/>
              <a:ext cx="0" cy="432048"/>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899592" y="3933056"/>
              <a:ext cx="36004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1259632" y="3933056"/>
              <a:ext cx="0" cy="432048"/>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259632" y="4365104"/>
              <a:ext cx="432048"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25" name="TextBox 24"/>
          <p:cNvSpPr txBox="1"/>
          <p:nvPr/>
        </p:nvSpPr>
        <p:spPr>
          <a:xfrm>
            <a:off x="221245" y="4485679"/>
            <a:ext cx="750526" cy="461665"/>
          </a:xfrm>
          <a:prstGeom prst="rect">
            <a:avLst/>
          </a:prstGeom>
          <a:noFill/>
        </p:spPr>
        <p:txBody>
          <a:bodyPr wrap="none" rtlCol="0">
            <a:spAutoFit/>
          </a:bodyPr>
          <a:lstStyle/>
          <a:p>
            <a:r>
              <a:rPr lang="en-GB" dirty="0" smtClean="0">
                <a:solidFill>
                  <a:schemeClr val="tx1"/>
                </a:solidFill>
              </a:rPr>
              <a:t>OFF</a:t>
            </a:r>
            <a:endParaRPr lang="en-GB" dirty="0">
              <a:solidFill>
                <a:schemeClr val="tx1"/>
              </a:solidFill>
            </a:endParaRPr>
          </a:p>
        </p:txBody>
      </p:sp>
      <p:sp>
        <p:nvSpPr>
          <p:cNvPr id="26" name="TextBox 25"/>
          <p:cNvSpPr txBox="1"/>
          <p:nvPr/>
        </p:nvSpPr>
        <p:spPr>
          <a:xfrm>
            <a:off x="689887" y="3350816"/>
            <a:ext cx="630301" cy="461665"/>
          </a:xfrm>
          <a:prstGeom prst="rect">
            <a:avLst/>
          </a:prstGeom>
          <a:noFill/>
        </p:spPr>
        <p:txBody>
          <a:bodyPr wrap="none" rtlCol="0">
            <a:spAutoFit/>
          </a:bodyPr>
          <a:lstStyle/>
          <a:p>
            <a:r>
              <a:rPr lang="en-GB" dirty="0" smtClean="0">
                <a:solidFill>
                  <a:schemeClr val="tx1"/>
                </a:solidFill>
              </a:rPr>
              <a:t>ON</a:t>
            </a:r>
            <a:endParaRPr lang="en-GB" dirty="0">
              <a:solidFill>
                <a:schemeClr val="tx1"/>
              </a:solidFill>
            </a:endParaRPr>
          </a:p>
        </p:txBody>
      </p:sp>
      <p:sp>
        <p:nvSpPr>
          <p:cNvPr id="27" name="TextBox 26"/>
          <p:cNvSpPr txBox="1"/>
          <p:nvPr/>
        </p:nvSpPr>
        <p:spPr>
          <a:xfrm>
            <a:off x="1247164" y="4485679"/>
            <a:ext cx="750526" cy="461665"/>
          </a:xfrm>
          <a:prstGeom prst="rect">
            <a:avLst/>
          </a:prstGeom>
          <a:noFill/>
        </p:spPr>
        <p:txBody>
          <a:bodyPr wrap="none" rtlCol="0">
            <a:spAutoFit/>
          </a:bodyPr>
          <a:lstStyle/>
          <a:p>
            <a:r>
              <a:rPr lang="en-GB" dirty="0" smtClean="0">
                <a:solidFill>
                  <a:schemeClr val="tx1"/>
                </a:solidFill>
              </a:rPr>
              <a:t>OFF</a:t>
            </a:r>
            <a:endParaRPr lang="en-GB" dirty="0">
              <a:solidFill>
                <a:schemeClr val="tx1"/>
              </a:solidFill>
            </a:endParaRPr>
          </a:p>
        </p:txBody>
      </p:sp>
      <p:sp>
        <p:nvSpPr>
          <p:cNvPr id="28" name="TextBox 27"/>
          <p:cNvSpPr txBox="1"/>
          <p:nvPr/>
        </p:nvSpPr>
        <p:spPr>
          <a:xfrm>
            <a:off x="5500524" y="4872004"/>
            <a:ext cx="2962672" cy="830997"/>
          </a:xfrm>
          <a:prstGeom prst="rect">
            <a:avLst/>
          </a:prstGeom>
          <a:noFill/>
        </p:spPr>
        <p:txBody>
          <a:bodyPr wrap="square" rtlCol="0">
            <a:spAutoFit/>
          </a:bodyPr>
          <a:lstStyle/>
          <a:p>
            <a:r>
              <a:rPr lang="en-GB" dirty="0" smtClean="0">
                <a:solidFill>
                  <a:schemeClr val="tx1"/>
                </a:solidFill>
              </a:rPr>
              <a:t>Headphone is switched OFF and ON</a:t>
            </a:r>
            <a:endParaRPr lang="en-GB" dirty="0">
              <a:solidFill>
                <a:schemeClr val="tx1"/>
              </a:solidFill>
            </a:endParaRPr>
          </a:p>
        </p:txBody>
      </p:sp>
    </p:spTree>
    <p:extLst>
      <p:ext uri="{BB962C8B-B14F-4D97-AF65-F5344CB8AC3E}">
        <p14:creationId xmlns:p14="http://schemas.microsoft.com/office/powerpoint/2010/main" val="2198800670"/>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4000" dirty="0" smtClean="0"/>
              <a:t>Transistor Radios</a:t>
            </a:r>
            <a:endParaRPr lang="en-GB" sz="4000" dirty="0"/>
          </a:p>
        </p:txBody>
      </p:sp>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457200" y="1124744"/>
            <a:ext cx="3898776" cy="5570918"/>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122</a:t>
            </a:fld>
            <a:endParaRPr lang="en-US"/>
          </a:p>
        </p:txBody>
      </p:sp>
      <p:pic>
        <p:nvPicPr>
          <p:cNvPr id="7" name="Picture 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860032" y="1124744"/>
            <a:ext cx="3038475" cy="227647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860032" y="3617243"/>
            <a:ext cx="3038475" cy="2276475"/>
          </a:xfrm>
          <a:prstGeom prst="rect">
            <a:avLst/>
          </a:prstGeom>
        </p:spPr>
      </p:pic>
    </p:spTree>
    <p:extLst>
      <p:ext uri="{BB962C8B-B14F-4D97-AF65-F5344CB8AC3E}">
        <p14:creationId xmlns:p14="http://schemas.microsoft.com/office/powerpoint/2010/main" val="1150998567"/>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50039"/>
          </a:xfrm>
        </p:spPr>
        <p:txBody>
          <a:bodyPr>
            <a:normAutofit fontScale="90000"/>
          </a:bodyPr>
          <a:lstStyle/>
          <a:p>
            <a:r>
              <a:rPr lang="en-GB" dirty="0" smtClean="0"/>
              <a:t>Transistor Amplifier</a:t>
            </a:r>
            <a:endParaRPr lang="en-GB" dirty="0"/>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251521" y="1624013"/>
            <a:ext cx="3168352" cy="2377750"/>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123</a:t>
            </a:fld>
            <a:endParaRPr lang="en-US"/>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627784" y="3068960"/>
            <a:ext cx="4680520" cy="3064278"/>
          </a:xfrm>
          <a:prstGeom prst="rect">
            <a:avLst/>
          </a:prstGeom>
        </p:spPr>
      </p:pic>
      <p:sp>
        <p:nvSpPr>
          <p:cNvPr id="8" name="Freeform 7"/>
          <p:cNvSpPr/>
          <p:nvPr/>
        </p:nvSpPr>
        <p:spPr>
          <a:xfrm>
            <a:off x="6660232" y="3284984"/>
            <a:ext cx="1584176" cy="1661998"/>
          </a:xfrm>
          <a:custGeom>
            <a:avLst/>
            <a:gdLst>
              <a:gd name="connsiteX0" fmla="*/ 0 w 836023"/>
              <a:gd name="connsiteY0" fmla="*/ 435428 h 653886"/>
              <a:gd name="connsiteX1" fmla="*/ 174172 w 836023"/>
              <a:gd name="connsiteY1" fmla="*/ 139337 h 653886"/>
              <a:gd name="connsiteX2" fmla="*/ 374469 w 836023"/>
              <a:gd name="connsiteY2" fmla="*/ 600891 h 653886"/>
              <a:gd name="connsiteX3" fmla="*/ 522515 w 836023"/>
              <a:gd name="connsiteY3" fmla="*/ 139337 h 653886"/>
              <a:gd name="connsiteX4" fmla="*/ 757646 w 836023"/>
              <a:gd name="connsiteY4" fmla="*/ 653143 h 653886"/>
              <a:gd name="connsiteX5" fmla="*/ 836023 w 836023"/>
              <a:gd name="connsiteY5" fmla="*/ 0 h 65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6023" h="653886">
                <a:moveTo>
                  <a:pt x="0" y="435428"/>
                </a:moveTo>
                <a:cubicBezTo>
                  <a:pt x="55880" y="273594"/>
                  <a:pt x="111761" y="111760"/>
                  <a:pt x="174172" y="139337"/>
                </a:cubicBezTo>
                <a:cubicBezTo>
                  <a:pt x="236583" y="166914"/>
                  <a:pt x="316412" y="600891"/>
                  <a:pt x="374469" y="600891"/>
                </a:cubicBezTo>
                <a:cubicBezTo>
                  <a:pt x="432526" y="600891"/>
                  <a:pt x="458652" y="130628"/>
                  <a:pt x="522515" y="139337"/>
                </a:cubicBezTo>
                <a:cubicBezTo>
                  <a:pt x="586378" y="148046"/>
                  <a:pt x="705395" y="676366"/>
                  <a:pt x="757646" y="653143"/>
                </a:cubicBezTo>
                <a:cubicBezTo>
                  <a:pt x="809897" y="629920"/>
                  <a:pt x="822960" y="314960"/>
                  <a:pt x="836023"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051720" y="4601099"/>
            <a:ext cx="720080" cy="503848"/>
          </a:xfrm>
          <a:custGeom>
            <a:avLst/>
            <a:gdLst>
              <a:gd name="connsiteX0" fmla="*/ 0 w 836023"/>
              <a:gd name="connsiteY0" fmla="*/ 435428 h 653886"/>
              <a:gd name="connsiteX1" fmla="*/ 174172 w 836023"/>
              <a:gd name="connsiteY1" fmla="*/ 139337 h 653886"/>
              <a:gd name="connsiteX2" fmla="*/ 374469 w 836023"/>
              <a:gd name="connsiteY2" fmla="*/ 600891 h 653886"/>
              <a:gd name="connsiteX3" fmla="*/ 522515 w 836023"/>
              <a:gd name="connsiteY3" fmla="*/ 139337 h 653886"/>
              <a:gd name="connsiteX4" fmla="*/ 757646 w 836023"/>
              <a:gd name="connsiteY4" fmla="*/ 653143 h 653886"/>
              <a:gd name="connsiteX5" fmla="*/ 836023 w 836023"/>
              <a:gd name="connsiteY5" fmla="*/ 0 h 65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6023" h="653886">
                <a:moveTo>
                  <a:pt x="0" y="435428"/>
                </a:moveTo>
                <a:cubicBezTo>
                  <a:pt x="55880" y="273594"/>
                  <a:pt x="111761" y="111760"/>
                  <a:pt x="174172" y="139337"/>
                </a:cubicBezTo>
                <a:cubicBezTo>
                  <a:pt x="236583" y="166914"/>
                  <a:pt x="316412" y="600891"/>
                  <a:pt x="374469" y="600891"/>
                </a:cubicBezTo>
                <a:cubicBezTo>
                  <a:pt x="432526" y="600891"/>
                  <a:pt x="458652" y="130628"/>
                  <a:pt x="522515" y="139337"/>
                </a:cubicBezTo>
                <a:cubicBezTo>
                  <a:pt x="586378" y="148046"/>
                  <a:pt x="705395" y="676366"/>
                  <a:pt x="757646" y="653143"/>
                </a:cubicBezTo>
                <a:cubicBezTo>
                  <a:pt x="809897" y="629920"/>
                  <a:pt x="822960" y="314960"/>
                  <a:pt x="836023"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3471241"/>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Transistor Used as a Switch</a:t>
            </a:r>
            <a:endParaRPr lang="en-GB" dirty="0"/>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041061" y="1600200"/>
            <a:ext cx="7061877" cy="4525963"/>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124</a:t>
            </a:fld>
            <a:endParaRPr lang="en-US"/>
          </a:p>
        </p:txBody>
      </p:sp>
    </p:spTree>
    <p:extLst>
      <p:ext uri="{BB962C8B-B14F-4D97-AF65-F5344CB8AC3E}">
        <p14:creationId xmlns:p14="http://schemas.microsoft.com/office/powerpoint/2010/main" val="1580516106"/>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dirty="0" smtClean="0"/>
              <a:t>Transistor Circuits</a:t>
            </a:r>
            <a:endParaRPr lang="en-GB" sz="4000" dirty="0"/>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268852" y="1052736"/>
            <a:ext cx="8263588" cy="5397063"/>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125</a:t>
            </a:fld>
            <a:endParaRPr lang="en-US"/>
          </a:p>
        </p:txBody>
      </p:sp>
    </p:spTree>
    <p:extLst>
      <p:ext uri="{BB962C8B-B14F-4D97-AF65-F5344CB8AC3E}">
        <p14:creationId xmlns:p14="http://schemas.microsoft.com/office/powerpoint/2010/main" val="243809413"/>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dirty="0" smtClean="0"/>
              <a:t>Binary</a:t>
            </a:r>
            <a:endParaRPr lang="en-GB" sz="4000" dirty="0"/>
          </a:p>
        </p:txBody>
      </p:sp>
      <p:sp>
        <p:nvSpPr>
          <p:cNvPr id="3" name="Content Placeholder 2"/>
          <p:cNvSpPr>
            <a:spLocks noGrp="1"/>
          </p:cNvSpPr>
          <p:nvPr>
            <p:ph idx="1"/>
          </p:nvPr>
        </p:nvSpPr>
        <p:spPr>
          <a:xfrm>
            <a:off x="457200" y="980728"/>
            <a:ext cx="8229600" cy="5145435"/>
          </a:xfrm>
        </p:spPr>
        <p:txBody>
          <a:bodyPr>
            <a:normAutofit/>
          </a:bodyPr>
          <a:lstStyle/>
          <a:p>
            <a:r>
              <a:rPr lang="en-GB" sz="2400" dirty="0" smtClean="0"/>
              <a:t>When the switch is ON we will give it the value 1 e.g. +5V = 1</a:t>
            </a:r>
          </a:p>
          <a:p>
            <a:r>
              <a:rPr lang="en-GB" sz="2400" dirty="0" smtClean="0"/>
              <a:t>When the switch is OFF we will give it the value 0 e.g. 0V = 0</a:t>
            </a:r>
          </a:p>
          <a:p>
            <a:endParaRPr lang="en-GB" sz="2400" dirty="0"/>
          </a:p>
          <a:p>
            <a:endParaRPr lang="en-GB" sz="2400" dirty="0" smtClean="0"/>
          </a:p>
          <a:p>
            <a:endParaRPr lang="en-GB" sz="2400" dirty="0"/>
          </a:p>
          <a:p>
            <a:r>
              <a:rPr lang="en-GB" sz="2400" dirty="0" smtClean="0"/>
              <a:t>Lets stick 8 of them together</a:t>
            </a:r>
            <a:endParaRPr lang="en-GB" sz="24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126</a:t>
            </a:fld>
            <a:endParaRPr lang="en-US" dirty="0"/>
          </a:p>
        </p:txBody>
      </p:sp>
      <p:sp>
        <p:nvSpPr>
          <p:cNvPr id="5" name="Flowchart: Delay 4"/>
          <p:cNvSpPr/>
          <p:nvPr/>
        </p:nvSpPr>
        <p:spPr>
          <a:xfrm>
            <a:off x="3059832" y="2204864"/>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a:stCxn id="5" idx="3"/>
          </p:cNvCxnSpPr>
          <p:nvPr/>
        </p:nvCxnSpPr>
        <p:spPr>
          <a:xfrm>
            <a:off x="3491880" y="2420888"/>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660113" y="1974031"/>
            <a:ext cx="338554" cy="461665"/>
          </a:xfrm>
          <a:prstGeom prst="rect">
            <a:avLst/>
          </a:prstGeom>
          <a:noFill/>
        </p:spPr>
        <p:txBody>
          <a:bodyPr wrap="none" rtlCol="0">
            <a:spAutoFit/>
          </a:bodyPr>
          <a:lstStyle/>
          <a:p>
            <a:r>
              <a:rPr lang="en-GB" dirty="0" smtClean="0">
                <a:solidFill>
                  <a:schemeClr val="tx1"/>
                </a:solidFill>
              </a:rPr>
              <a:t>0</a:t>
            </a:r>
            <a:endParaRPr lang="en-GB" dirty="0">
              <a:solidFill>
                <a:schemeClr val="tx1"/>
              </a:solidFill>
            </a:endParaRPr>
          </a:p>
        </p:txBody>
      </p:sp>
      <p:sp>
        <p:nvSpPr>
          <p:cNvPr id="9" name="Flowchart: Delay 8"/>
          <p:cNvSpPr/>
          <p:nvPr/>
        </p:nvSpPr>
        <p:spPr>
          <a:xfrm>
            <a:off x="5187874" y="2219672"/>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p:cNvCxnSpPr>
            <a:stCxn id="9" idx="3"/>
          </p:cNvCxnSpPr>
          <p:nvPr/>
        </p:nvCxnSpPr>
        <p:spPr>
          <a:xfrm>
            <a:off x="5619922" y="2435696"/>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788155" y="1988839"/>
            <a:ext cx="338554" cy="461665"/>
          </a:xfrm>
          <a:prstGeom prst="rect">
            <a:avLst/>
          </a:prstGeom>
          <a:noFill/>
        </p:spPr>
        <p:txBody>
          <a:bodyPr wrap="none" rtlCol="0">
            <a:spAutoFit/>
          </a:bodyPr>
          <a:lstStyle/>
          <a:p>
            <a:r>
              <a:rPr lang="en-GB" dirty="0" smtClean="0">
                <a:solidFill>
                  <a:schemeClr val="tx1"/>
                </a:solidFill>
              </a:rPr>
              <a:t>1</a:t>
            </a:r>
            <a:endParaRPr lang="en-GB" dirty="0">
              <a:solidFill>
                <a:schemeClr val="tx1"/>
              </a:solidFill>
            </a:endParaRPr>
          </a:p>
        </p:txBody>
      </p:sp>
      <p:sp>
        <p:nvSpPr>
          <p:cNvPr id="12" name="Flowchart: Delay 11"/>
          <p:cNvSpPr/>
          <p:nvPr/>
        </p:nvSpPr>
        <p:spPr>
          <a:xfrm>
            <a:off x="4971850" y="3098577"/>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a:stCxn id="12" idx="3"/>
          </p:cNvCxnSpPr>
          <p:nvPr/>
        </p:nvCxnSpPr>
        <p:spPr>
          <a:xfrm>
            <a:off x="5403898" y="3314601"/>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5572131" y="2867744"/>
            <a:ext cx="338554" cy="461665"/>
          </a:xfrm>
          <a:prstGeom prst="rect">
            <a:avLst/>
          </a:prstGeom>
          <a:noFill/>
        </p:spPr>
        <p:txBody>
          <a:bodyPr wrap="none" rtlCol="0">
            <a:spAutoFit/>
          </a:bodyPr>
          <a:lstStyle/>
          <a:p>
            <a:r>
              <a:rPr lang="en-GB" dirty="0" smtClean="0">
                <a:solidFill>
                  <a:schemeClr val="tx1"/>
                </a:solidFill>
              </a:rPr>
              <a:t>1</a:t>
            </a:r>
            <a:endParaRPr lang="en-GB" dirty="0">
              <a:solidFill>
                <a:schemeClr val="tx1"/>
              </a:solidFill>
            </a:endParaRPr>
          </a:p>
        </p:txBody>
      </p:sp>
      <p:sp>
        <p:nvSpPr>
          <p:cNvPr id="15" name="Flowchart: Delay 14"/>
          <p:cNvSpPr/>
          <p:nvPr/>
        </p:nvSpPr>
        <p:spPr>
          <a:xfrm>
            <a:off x="4971850" y="3530625"/>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Connector 15"/>
          <p:cNvCxnSpPr>
            <a:stCxn id="15" idx="3"/>
          </p:cNvCxnSpPr>
          <p:nvPr/>
        </p:nvCxnSpPr>
        <p:spPr>
          <a:xfrm>
            <a:off x="5403898" y="3746649"/>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5572131" y="3299792"/>
            <a:ext cx="338554" cy="461665"/>
          </a:xfrm>
          <a:prstGeom prst="rect">
            <a:avLst/>
          </a:prstGeom>
          <a:noFill/>
        </p:spPr>
        <p:txBody>
          <a:bodyPr wrap="none" rtlCol="0">
            <a:spAutoFit/>
          </a:bodyPr>
          <a:lstStyle/>
          <a:p>
            <a:r>
              <a:rPr lang="en-GB" dirty="0" smtClean="0">
                <a:solidFill>
                  <a:schemeClr val="tx1"/>
                </a:solidFill>
              </a:rPr>
              <a:t>0</a:t>
            </a:r>
            <a:endParaRPr lang="en-GB" dirty="0">
              <a:solidFill>
                <a:schemeClr val="tx1"/>
              </a:solidFill>
            </a:endParaRPr>
          </a:p>
        </p:txBody>
      </p:sp>
      <p:sp>
        <p:nvSpPr>
          <p:cNvPr id="18" name="Flowchart: Delay 17"/>
          <p:cNvSpPr/>
          <p:nvPr/>
        </p:nvSpPr>
        <p:spPr>
          <a:xfrm>
            <a:off x="4971850" y="3962673"/>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p:cNvCxnSpPr>
            <a:stCxn id="18" idx="3"/>
          </p:cNvCxnSpPr>
          <p:nvPr/>
        </p:nvCxnSpPr>
        <p:spPr>
          <a:xfrm>
            <a:off x="5403898" y="4178697"/>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572131" y="3731840"/>
            <a:ext cx="338554" cy="461665"/>
          </a:xfrm>
          <a:prstGeom prst="rect">
            <a:avLst/>
          </a:prstGeom>
          <a:noFill/>
        </p:spPr>
        <p:txBody>
          <a:bodyPr wrap="none" rtlCol="0">
            <a:spAutoFit/>
          </a:bodyPr>
          <a:lstStyle/>
          <a:p>
            <a:r>
              <a:rPr lang="en-GB" dirty="0" smtClean="0">
                <a:solidFill>
                  <a:schemeClr val="tx1"/>
                </a:solidFill>
              </a:rPr>
              <a:t>1</a:t>
            </a:r>
            <a:endParaRPr lang="en-GB" dirty="0">
              <a:solidFill>
                <a:schemeClr val="tx1"/>
              </a:solidFill>
            </a:endParaRPr>
          </a:p>
        </p:txBody>
      </p:sp>
      <p:sp>
        <p:nvSpPr>
          <p:cNvPr id="21" name="Flowchart: Delay 20"/>
          <p:cNvSpPr/>
          <p:nvPr/>
        </p:nvSpPr>
        <p:spPr>
          <a:xfrm>
            <a:off x="4971850" y="4394720"/>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Connector 21"/>
          <p:cNvCxnSpPr>
            <a:stCxn id="21" idx="3"/>
          </p:cNvCxnSpPr>
          <p:nvPr/>
        </p:nvCxnSpPr>
        <p:spPr>
          <a:xfrm>
            <a:off x="5403898" y="4610744"/>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5572131" y="4163887"/>
            <a:ext cx="338554" cy="461665"/>
          </a:xfrm>
          <a:prstGeom prst="rect">
            <a:avLst/>
          </a:prstGeom>
          <a:noFill/>
        </p:spPr>
        <p:txBody>
          <a:bodyPr wrap="none" rtlCol="0">
            <a:spAutoFit/>
          </a:bodyPr>
          <a:lstStyle/>
          <a:p>
            <a:r>
              <a:rPr lang="en-GB" dirty="0" smtClean="0">
                <a:solidFill>
                  <a:schemeClr val="tx1"/>
                </a:solidFill>
              </a:rPr>
              <a:t>0</a:t>
            </a:r>
            <a:endParaRPr lang="en-GB" dirty="0">
              <a:solidFill>
                <a:schemeClr val="tx1"/>
              </a:solidFill>
            </a:endParaRPr>
          </a:p>
        </p:txBody>
      </p:sp>
      <p:sp>
        <p:nvSpPr>
          <p:cNvPr id="24" name="Flowchart: Delay 23"/>
          <p:cNvSpPr/>
          <p:nvPr/>
        </p:nvSpPr>
        <p:spPr>
          <a:xfrm>
            <a:off x="4971850" y="4826768"/>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p:cNvCxnSpPr>
            <a:stCxn id="24" idx="3"/>
          </p:cNvCxnSpPr>
          <p:nvPr/>
        </p:nvCxnSpPr>
        <p:spPr>
          <a:xfrm>
            <a:off x="5403898" y="5042792"/>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5572131" y="4595935"/>
            <a:ext cx="338554" cy="461665"/>
          </a:xfrm>
          <a:prstGeom prst="rect">
            <a:avLst/>
          </a:prstGeom>
          <a:noFill/>
        </p:spPr>
        <p:txBody>
          <a:bodyPr wrap="none" rtlCol="0">
            <a:spAutoFit/>
          </a:bodyPr>
          <a:lstStyle/>
          <a:p>
            <a:r>
              <a:rPr lang="en-GB" dirty="0" smtClean="0">
                <a:solidFill>
                  <a:schemeClr val="tx1"/>
                </a:solidFill>
              </a:rPr>
              <a:t>1</a:t>
            </a:r>
            <a:endParaRPr lang="en-GB" dirty="0">
              <a:solidFill>
                <a:schemeClr val="tx1"/>
              </a:solidFill>
            </a:endParaRPr>
          </a:p>
        </p:txBody>
      </p:sp>
      <p:sp>
        <p:nvSpPr>
          <p:cNvPr id="27" name="Flowchart: Delay 26"/>
          <p:cNvSpPr/>
          <p:nvPr/>
        </p:nvSpPr>
        <p:spPr>
          <a:xfrm>
            <a:off x="4971850" y="5258814"/>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8" name="Straight Connector 27"/>
          <p:cNvCxnSpPr>
            <a:stCxn id="27" idx="3"/>
          </p:cNvCxnSpPr>
          <p:nvPr/>
        </p:nvCxnSpPr>
        <p:spPr>
          <a:xfrm>
            <a:off x="5403898" y="5474838"/>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5572131" y="5027981"/>
            <a:ext cx="338554" cy="461665"/>
          </a:xfrm>
          <a:prstGeom prst="rect">
            <a:avLst/>
          </a:prstGeom>
          <a:noFill/>
        </p:spPr>
        <p:txBody>
          <a:bodyPr wrap="none" rtlCol="0">
            <a:spAutoFit/>
          </a:bodyPr>
          <a:lstStyle/>
          <a:p>
            <a:r>
              <a:rPr lang="en-GB" dirty="0" smtClean="0">
                <a:solidFill>
                  <a:schemeClr val="tx1"/>
                </a:solidFill>
              </a:rPr>
              <a:t>1</a:t>
            </a:r>
            <a:endParaRPr lang="en-GB" dirty="0">
              <a:solidFill>
                <a:schemeClr val="tx1"/>
              </a:solidFill>
            </a:endParaRPr>
          </a:p>
        </p:txBody>
      </p:sp>
      <p:sp>
        <p:nvSpPr>
          <p:cNvPr id="30" name="Flowchart: Delay 29"/>
          <p:cNvSpPr/>
          <p:nvPr/>
        </p:nvSpPr>
        <p:spPr>
          <a:xfrm>
            <a:off x="4971850" y="5690861"/>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1" name="Straight Connector 30"/>
          <p:cNvCxnSpPr>
            <a:stCxn id="30" idx="3"/>
          </p:cNvCxnSpPr>
          <p:nvPr/>
        </p:nvCxnSpPr>
        <p:spPr>
          <a:xfrm>
            <a:off x="5403898" y="5906885"/>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5572131" y="5460028"/>
            <a:ext cx="338554" cy="461665"/>
          </a:xfrm>
          <a:prstGeom prst="rect">
            <a:avLst/>
          </a:prstGeom>
          <a:noFill/>
        </p:spPr>
        <p:txBody>
          <a:bodyPr wrap="none" rtlCol="0">
            <a:spAutoFit/>
          </a:bodyPr>
          <a:lstStyle/>
          <a:p>
            <a:r>
              <a:rPr lang="en-GB" dirty="0" smtClean="0">
                <a:solidFill>
                  <a:schemeClr val="tx1"/>
                </a:solidFill>
              </a:rPr>
              <a:t>0</a:t>
            </a:r>
            <a:endParaRPr lang="en-GB" dirty="0">
              <a:solidFill>
                <a:schemeClr val="tx1"/>
              </a:solidFill>
            </a:endParaRPr>
          </a:p>
        </p:txBody>
      </p:sp>
      <p:sp>
        <p:nvSpPr>
          <p:cNvPr id="33" name="Flowchart: Delay 32"/>
          <p:cNvSpPr/>
          <p:nvPr/>
        </p:nvSpPr>
        <p:spPr>
          <a:xfrm>
            <a:off x="4971850" y="6122909"/>
            <a:ext cx="432048" cy="43204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4" name="Straight Connector 33"/>
          <p:cNvCxnSpPr>
            <a:stCxn id="33" idx="3"/>
          </p:cNvCxnSpPr>
          <p:nvPr/>
        </p:nvCxnSpPr>
        <p:spPr>
          <a:xfrm>
            <a:off x="5403898" y="6338933"/>
            <a:ext cx="5040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5572131" y="5892076"/>
            <a:ext cx="338554" cy="461665"/>
          </a:xfrm>
          <a:prstGeom prst="rect">
            <a:avLst/>
          </a:prstGeom>
          <a:noFill/>
        </p:spPr>
        <p:txBody>
          <a:bodyPr wrap="none" rtlCol="0">
            <a:spAutoFit/>
          </a:bodyPr>
          <a:lstStyle/>
          <a:p>
            <a:r>
              <a:rPr lang="en-GB" dirty="0" smtClean="0">
                <a:solidFill>
                  <a:schemeClr val="tx1"/>
                </a:solidFill>
              </a:rPr>
              <a:t>0</a:t>
            </a:r>
            <a:endParaRPr lang="en-GB" dirty="0">
              <a:solidFill>
                <a:schemeClr val="tx1"/>
              </a:solidFill>
            </a:endParaRPr>
          </a:p>
        </p:txBody>
      </p:sp>
      <p:sp>
        <p:nvSpPr>
          <p:cNvPr id="36" name="TextBox 35"/>
          <p:cNvSpPr txBox="1"/>
          <p:nvPr/>
        </p:nvSpPr>
        <p:spPr>
          <a:xfrm>
            <a:off x="6564370" y="1988839"/>
            <a:ext cx="1773417" cy="1200329"/>
          </a:xfrm>
          <a:prstGeom prst="rect">
            <a:avLst/>
          </a:prstGeom>
          <a:noFill/>
        </p:spPr>
        <p:txBody>
          <a:bodyPr wrap="square" rtlCol="0">
            <a:spAutoFit/>
          </a:bodyPr>
          <a:lstStyle/>
          <a:p>
            <a:r>
              <a:rPr lang="en-GB" dirty="0" smtClean="0">
                <a:solidFill>
                  <a:schemeClr val="tx1"/>
                </a:solidFill>
              </a:rPr>
              <a:t>We call this a </a:t>
            </a:r>
            <a:r>
              <a:rPr lang="en-GB" b="1" dirty="0" smtClean="0">
                <a:solidFill>
                  <a:schemeClr val="tx1"/>
                </a:solidFill>
              </a:rPr>
              <a:t>B</a:t>
            </a:r>
            <a:r>
              <a:rPr lang="en-GB" dirty="0" smtClean="0">
                <a:solidFill>
                  <a:schemeClr val="tx1"/>
                </a:solidFill>
              </a:rPr>
              <a:t>inary Dig</a:t>
            </a:r>
            <a:r>
              <a:rPr lang="en-GB" b="1" dirty="0" smtClean="0">
                <a:solidFill>
                  <a:schemeClr val="tx1"/>
                </a:solidFill>
              </a:rPr>
              <a:t>it</a:t>
            </a:r>
            <a:r>
              <a:rPr lang="en-GB" dirty="0" smtClean="0">
                <a:solidFill>
                  <a:schemeClr val="tx1"/>
                </a:solidFill>
              </a:rPr>
              <a:t> or </a:t>
            </a:r>
            <a:r>
              <a:rPr lang="en-GB" b="1" dirty="0" smtClean="0">
                <a:solidFill>
                  <a:schemeClr val="tx1"/>
                </a:solidFill>
              </a:rPr>
              <a:t>bit</a:t>
            </a:r>
            <a:endParaRPr lang="en-GB" b="1" dirty="0">
              <a:solidFill>
                <a:schemeClr val="tx1"/>
              </a:solidFill>
            </a:endParaRPr>
          </a:p>
        </p:txBody>
      </p:sp>
      <p:sp>
        <p:nvSpPr>
          <p:cNvPr id="37" name="TextBox 36"/>
          <p:cNvSpPr txBox="1"/>
          <p:nvPr/>
        </p:nvSpPr>
        <p:spPr>
          <a:xfrm>
            <a:off x="6660232" y="4196984"/>
            <a:ext cx="1773417" cy="830997"/>
          </a:xfrm>
          <a:prstGeom prst="rect">
            <a:avLst/>
          </a:prstGeom>
          <a:noFill/>
        </p:spPr>
        <p:txBody>
          <a:bodyPr wrap="square" rtlCol="0">
            <a:spAutoFit/>
          </a:bodyPr>
          <a:lstStyle/>
          <a:p>
            <a:r>
              <a:rPr lang="en-GB" dirty="0" smtClean="0">
                <a:solidFill>
                  <a:schemeClr val="tx1"/>
                </a:solidFill>
              </a:rPr>
              <a:t>We call this a </a:t>
            </a:r>
            <a:r>
              <a:rPr lang="en-GB" b="1" dirty="0" smtClean="0">
                <a:solidFill>
                  <a:schemeClr val="tx1"/>
                </a:solidFill>
              </a:rPr>
              <a:t>byte</a:t>
            </a:r>
            <a:endParaRPr lang="en-GB" b="1" dirty="0">
              <a:solidFill>
                <a:schemeClr val="tx1"/>
              </a:solidFill>
            </a:endParaRPr>
          </a:p>
        </p:txBody>
      </p:sp>
    </p:spTree>
    <p:extLst>
      <p:ext uri="{BB962C8B-B14F-4D97-AF65-F5344CB8AC3E}">
        <p14:creationId xmlns:p14="http://schemas.microsoft.com/office/powerpoint/2010/main" val="2076082467"/>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916832"/>
            <a:ext cx="7355160" cy="3777283"/>
          </a:xfrm>
        </p:spPr>
        <p:txBody>
          <a:bodyPr/>
          <a:lstStyle/>
          <a:p>
            <a:pPr marL="0" indent="0">
              <a:buNone/>
            </a:pPr>
            <a:r>
              <a:rPr lang="en-GB" dirty="0"/>
              <a:t>Two bytes meet; the first looks quizzically at the other and says "You're not looking quite like yourself today. Are you feeling okay</a:t>
            </a:r>
            <a:r>
              <a:rPr lang="en-GB" dirty="0" smtClean="0"/>
              <a:t>?“</a:t>
            </a:r>
          </a:p>
          <a:p>
            <a:pPr marL="0" indent="0">
              <a:buNone/>
            </a:pPr>
            <a:r>
              <a:rPr lang="en-GB" dirty="0"/>
              <a:t>The second byte replies, “No, just feeling a bit off.”</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127</a:t>
            </a:fld>
            <a:endParaRPr lang="en-US"/>
          </a:p>
        </p:txBody>
      </p:sp>
    </p:spTree>
    <p:extLst>
      <p:ext uri="{BB962C8B-B14F-4D97-AF65-F5344CB8AC3E}">
        <p14:creationId xmlns:p14="http://schemas.microsoft.com/office/powerpoint/2010/main" val="1696249761"/>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Can you count?</a:t>
            </a:r>
            <a:endParaRPr lang="en-GB" sz="4000" dirty="0"/>
          </a:p>
        </p:txBody>
      </p:sp>
      <p:sp>
        <p:nvSpPr>
          <p:cNvPr id="3" name="Content Placeholder 2"/>
          <p:cNvSpPr>
            <a:spLocks noGrp="1"/>
          </p:cNvSpPr>
          <p:nvPr>
            <p:ph idx="1"/>
          </p:nvPr>
        </p:nvSpPr>
        <p:spPr>
          <a:xfrm>
            <a:off x="457200" y="1268760"/>
            <a:ext cx="8229600" cy="4857403"/>
          </a:xfrm>
        </p:spPr>
        <p:txBody>
          <a:bodyPr/>
          <a:lstStyle/>
          <a:p>
            <a:r>
              <a:rPr lang="en-GB" dirty="0" smtClean="0"/>
              <a:t>Count to 30</a:t>
            </a:r>
          </a:p>
          <a:p>
            <a:r>
              <a:rPr lang="en-GB" dirty="0" smtClean="0"/>
              <a:t>What happens when you get to ten, twenty and thirty?</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128</a:t>
            </a:fld>
            <a:endParaRPr lang="en-US"/>
          </a:p>
        </p:txBody>
      </p:sp>
    </p:spTree>
    <p:extLst>
      <p:ext uri="{BB962C8B-B14F-4D97-AF65-F5344CB8AC3E}">
        <p14:creationId xmlns:p14="http://schemas.microsoft.com/office/powerpoint/2010/main" val="357326953"/>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0" y="44624"/>
            <a:ext cx="3754760" cy="562074"/>
          </a:xfrm>
        </p:spPr>
        <p:txBody>
          <a:bodyPr>
            <a:normAutofit fontScale="90000"/>
          </a:bodyPr>
          <a:lstStyle/>
          <a:p>
            <a:r>
              <a:rPr lang="en-GB" sz="4000" dirty="0" smtClean="0"/>
              <a:t>Decimal</a:t>
            </a:r>
            <a:endParaRPr lang="en-GB" sz="4000" dirty="0"/>
          </a:p>
        </p:txBody>
      </p:sp>
      <p:graphicFrame>
        <p:nvGraphicFramePr>
          <p:cNvPr id="5" name="Content Placeholder 4"/>
          <p:cNvGraphicFramePr>
            <a:graphicFrameLocks noGrp="1"/>
          </p:cNvGraphicFramePr>
          <p:nvPr>
            <p:ph idx="1"/>
            <p:extLst/>
          </p:nvPr>
        </p:nvGraphicFramePr>
        <p:xfrm>
          <a:off x="2779558" y="188640"/>
          <a:ext cx="1584176" cy="2611710"/>
        </p:xfrm>
        <a:graphic>
          <a:graphicData uri="http://schemas.openxmlformats.org/drawingml/2006/table">
            <a:tbl>
              <a:tblPr firstRow="1" bandRow="1">
                <a:tableStyleId>{2D5ABB26-0587-4C30-8999-92F81FD0307C}</a:tableStyleId>
              </a:tblPr>
              <a:tblGrid>
                <a:gridCol w="1584176"/>
              </a:tblGrid>
              <a:tr h="394326">
                <a:tc>
                  <a:txBody>
                    <a:bodyPr/>
                    <a:lstStyle/>
                    <a:p>
                      <a:pPr algn="ctr"/>
                      <a:r>
                        <a:rPr lang="en-GB" b="1" dirty="0" smtClean="0"/>
                        <a:t>Units</a:t>
                      </a:r>
                      <a:br>
                        <a:rPr lang="en-GB" b="1" dirty="0" smtClean="0"/>
                      </a:br>
                      <a:r>
                        <a:rPr lang="en-GB" b="1" dirty="0" smtClean="0"/>
                        <a:t>(number of 1s)</a:t>
                      </a:r>
                      <a:endParaRPr lang="en-GB" b="1" dirty="0"/>
                    </a:p>
                  </a:txBody>
                  <a:tcPr/>
                </a:tc>
              </a:tr>
              <a:tr h="394326">
                <a:tc>
                  <a:txBody>
                    <a:bodyPr/>
                    <a:lstStyle/>
                    <a:p>
                      <a:pPr algn="ctr"/>
                      <a:r>
                        <a:rPr lang="en-GB" dirty="0" smtClean="0"/>
                        <a:t>0</a:t>
                      </a:r>
                      <a:endParaRPr lang="en-GB" dirty="0"/>
                    </a:p>
                  </a:txBody>
                  <a:tcPr/>
                </a:tc>
              </a:tr>
              <a:tr h="394326">
                <a:tc>
                  <a:txBody>
                    <a:bodyPr/>
                    <a:lstStyle/>
                    <a:p>
                      <a:pPr algn="ctr"/>
                      <a:r>
                        <a:rPr lang="en-GB" dirty="0" smtClean="0"/>
                        <a:t>1</a:t>
                      </a:r>
                      <a:endParaRPr lang="en-GB" dirty="0"/>
                    </a:p>
                  </a:txBody>
                  <a:tcPr/>
                </a:tc>
              </a:tr>
              <a:tr h="394326">
                <a:tc>
                  <a:txBody>
                    <a:bodyPr/>
                    <a:lstStyle/>
                    <a:p>
                      <a:pPr algn="ctr"/>
                      <a:r>
                        <a:rPr lang="en-GB" dirty="0" smtClean="0"/>
                        <a:t>2</a:t>
                      </a:r>
                      <a:endParaRPr lang="en-GB" dirty="0"/>
                    </a:p>
                  </a:txBody>
                  <a:tcPr/>
                </a:tc>
              </a:tr>
              <a:tr h="394326">
                <a:tc>
                  <a:txBody>
                    <a:bodyPr/>
                    <a:lstStyle/>
                    <a:p>
                      <a:pPr algn="ctr"/>
                      <a:r>
                        <a:rPr lang="en-GB" dirty="0" smtClean="0"/>
                        <a:t>……</a:t>
                      </a:r>
                      <a:endParaRPr lang="en-GB" dirty="0"/>
                    </a:p>
                  </a:txBody>
                  <a:tcPr/>
                </a:tc>
              </a:tr>
              <a:tr h="394326">
                <a:tc>
                  <a:txBody>
                    <a:bodyPr/>
                    <a:lstStyle/>
                    <a:p>
                      <a:pPr algn="ctr"/>
                      <a:r>
                        <a:rPr lang="en-GB" dirty="0" smtClean="0"/>
                        <a:t>9</a:t>
                      </a:r>
                      <a:endParaRPr lang="en-GB" dirty="0"/>
                    </a:p>
                  </a:txBody>
                  <a:tcPr/>
                </a:tc>
              </a:tr>
            </a:tbl>
          </a:graphicData>
        </a:graphic>
      </p:graphicFrame>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129</a:t>
            </a:fld>
            <a:endParaRPr lang="en-US"/>
          </a:p>
        </p:txBody>
      </p:sp>
      <p:graphicFrame>
        <p:nvGraphicFramePr>
          <p:cNvPr id="6" name="Content Placeholder 4"/>
          <p:cNvGraphicFramePr>
            <a:graphicFrameLocks/>
          </p:cNvGraphicFramePr>
          <p:nvPr>
            <p:extLst/>
          </p:nvPr>
        </p:nvGraphicFramePr>
        <p:xfrm>
          <a:off x="1766274" y="2780928"/>
          <a:ext cx="2597460" cy="1971630"/>
        </p:xfrm>
        <a:graphic>
          <a:graphicData uri="http://schemas.openxmlformats.org/drawingml/2006/table">
            <a:tbl>
              <a:tblPr firstRow="1" bandRow="1">
                <a:tableStyleId>{2D5ABB26-0587-4C30-8999-92F81FD0307C}</a:tableStyleId>
              </a:tblPr>
              <a:tblGrid>
                <a:gridCol w="1298730"/>
                <a:gridCol w="1298730"/>
              </a:tblGrid>
              <a:tr h="394326">
                <a:tc>
                  <a:txBody>
                    <a:bodyPr/>
                    <a:lstStyle/>
                    <a:p>
                      <a:pPr algn="ctr"/>
                      <a:r>
                        <a:rPr lang="en-GB" b="1" dirty="0" smtClean="0"/>
                        <a:t>10s</a:t>
                      </a:r>
                      <a:endParaRPr lang="en-GB" b="1" dirty="0"/>
                    </a:p>
                  </a:txBody>
                  <a:tcPr/>
                </a:tc>
                <a:tc>
                  <a:txBody>
                    <a:bodyPr/>
                    <a:lstStyle/>
                    <a:p>
                      <a:pPr algn="ctr"/>
                      <a:r>
                        <a:rPr lang="en-GB" b="1" dirty="0" smtClean="0"/>
                        <a:t>Units</a:t>
                      </a:r>
                      <a:endParaRPr lang="en-GB" b="1" dirty="0"/>
                    </a:p>
                  </a:txBody>
                  <a:tcPr/>
                </a:tc>
              </a:tr>
              <a:tr h="394326">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94326">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r h="394326">
                <a:tc>
                  <a:txBody>
                    <a:bodyPr/>
                    <a:lstStyle/>
                    <a:p>
                      <a:pPr algn="ctr"/>
                      <a:r>
                        <a:rPr lang="en-GB" dirty="0" smtClean="0"/>
                        <a:t>1</a:t>
                      </a:r>
                      <a:endParaRPr lang="en-GB" dirty="0"/>
                    </a:p>
                  </a:txBody>
                  <a:tcPr/>
                </a:tc>
                <a:tc>
                  <a:txBody>
                    <a:bodyPr/>
                    <a:lstStyle/>
                    <a:p>
                      <a:pPr algn="ctr"/>
                      <a:r>
                        <a:rPr lang="en-GB" dirty="0" smtClean="0"/>
                        <a:t>9</a:t>
                      </a:r>
                      <a:endParaRPr lang="en-GB" dirty="0"/>
                    </a:p>
                  </a:txBody>
                  <a:tcPr/>
                </a:tc>
              </a:tr>
              <a:tr h="394326">
                <a:tc>
                  <a:txBody>
                    <a:bodyPr/>
                    <a:lstStyle/>
                    <a:p>
                      <a:pPr algn="ctr"/>
                      <a:r>
                        <a:rPr lang="en-GB" dirty="0" smtClean="0"/>
                        <a:t>2</a:t>
                      </a:r>
                      <a:endParaRPr lang="en-GB" dirty="0"/>
                    </a:p>
                  </a:txBody>
                  <a:tcPr/>
                </a:tc>
                <a:tc>
                  <a:txBody>
                    <a:bodyPr/>
                    <a:lstStyle/>
                    <a:p>
                      <a:pPr algn="ctr"/>
                      <a:r>
                        <a:rPr lang="en-GB" dirty="0" smtClean="0"/>
                        <a:t>0</a:t>
                      </a:r>
                      <a:endParaRPr lang="en-GB" dirty="0"/>
                    </a:p>
                  </a:txBody>
                  <a:tcPr/>
                </a:tc>
              </a:tr>
            </a:tbl>
          </a:graphicData>
        </a:graphic>
      </p:graphicFrame>
      <p:graphicFrame>
        <p:nvGraphicFramePr>
          <p:cNvPr id="7" name="Content Placeholder 4"/>
          <p:cNvGraphicFramePr>
            <a:graphicFrameLocks/>
          </p:cNvGraphicFramePr>
          <p:nvPr>
            <p:extLst/>
          </p:nvPr>
        </p:nvGraphicFramePr>
        <p:xfrm>
          <a:off x="467544" y="4869160"/>
          <a:ext cx="3896190" cy="1182978"/>
        </p:xfrm>
        <a:graphic>
          <a:graphicData uri="http://schemas.openxmlformats.org/drawingml/2006/table">
            <a:tbl>
              <a:tblPr firstRow="1" bandRow="1">
                <a:tableStyleId>{2D5ABB26-0587-4C30-8999-92F81FD0307C}</a:tableStyleId>
              </a:tblPr>
              <a:tblGrid>
                <a:gridCol w="1298730"/>
                <a:gridCol w="1298730"/>
                <a:gridCol w="1298730"/>
              </a:tblGrid>
              <a:tr h="394326">
                <a:tc>
                  <a:txBody>
                    <a:bodyPr/>
                    <a:lstStyle/>
                    <a:p>
                      <a:pPr algn="ctr"/>
                      <a:r>
                        <a:rPr lang="en-GB" b="1" dirty="0" smtClean="0"/>
                        <a:t>100s</a:t>
                      </a:r>
                      <a:endParaRPr lang="en-GB" b="1" dirty="0"/>
                    </a:p>
                  </a:txBody>
                  <a:tcPr/>
                </a:tc>
                <a:tc>
                  <a:txBody>
                    <a:bodyPr/>
                    <a:lstStyle/>
                    <a:p>
                      <a:pPr algn="ctr"/>
                      <a:r>
                        <a:rPr lang="en-GB" b="1" dirty="0" smtClean="0"/>
                        <a:t>10s</a:t>
                      </a:r>
                      <a:endParaRPr lang="en-GB" b="1" dirty="0"/>
                    </a:p>
                  </a:txBody>
                  <a:tcPr/>
                </a:tc>
                <a:tc>
                  <a:txBody>
                    <a:bodyPr/>
                    <a:lstStyle/>
                    <a:p>
                      <a:pPr algn="ctr"/>
                      <a:r>
                        <a:rPr lang="en-GB" b="1" dirty="0" smtClean="0"/>
                        <a:t>Units</a:t>
                      </a:r>
                      <a:endParaRPr lang="en-GB" b="1" dirty="0"/>
                    </a:p>
                  </a:txBody>
                  <a:tcPr/>
                </a:tc>
              </a:tr>
              <a:tr h="394326">
                <a:tc>
                  <a:txBody>
                    <a:bodyPr/>
                    <a:lstStyle/>
                    <a:p>
                      <a:pPr algn="ctr"/>
                      <a:endParaRPr lang="en-GB" dirty="0"/>
                    </a:p>
                  </a:txBody>
                  <a:tcPr/>
                </a:tc>
                <a:tc>
                  <a:txBody>
                    <a:bodyPr/>
                    <a:lstStyle/>
                    <a:p>
                      <a:pPr algn="ctr"/>
                      <a:r>
                        <a:rPr lang="en-GB" dirty="0" smtClean="0"/>
                        <a:t>9</a:t>
                      </a:r>
                      <a:endParaRPr lang="en-GB" dirty="0"/>
                    </a:p>
                  </a:txBody>
                  <a:tcPr/>
                </a:tc>
                <a:tc>
                  <a:txBody>
                    <a:bodyPr/>
                    <a:lstStyle/>
                    <a:p>
                      <a:pPr algn="ctr"/>
                      <a:r>
                        <a:rPr lang="en-GB" dirty="0" smtClean="0"/>
                        <a:t>9</a:t>
                      </a:r>
                      <a:endParaRPr lang="en-GB" dirty="0"/>
                    </a:p>
                  </a:txBody>
                  <a:tcPr/>
                </a:tc>
              </a:tr>
              <a:tr h="394326">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bl>
          </a:graphicData>
        </a:graphic>
      </p:graphicFrame>
      <p:sp>
        <p:nvSpPr>
          <p:cNvPr id="8" name="TextBox 7"/>
          <p:cNvSpPr txBox="1"/>
          <p:nvPr/>
        </p:nvSpPr>
        <p:spPr>
          <a:xfrm>
            <a:off x="4932040" y="1196752"/>
            <a:ext cx="1896673" cy="4154984"/>
          </a:xfrm>
          <a:prstGeom prst="rect">
            <a:avLst/>
          </a:prstGeom>
          <a:noFill/>
        </p:spPr>
        <p:txBody>
          <a:bodyPr wrap="none" rtlCol="0">
            <a:spAutoFit/>
          </a:bodyPr>
          <a:lstStyle/>
          <a:p>
            <a:r>
              <a:rPr lang="en-GB" dirty="0" smtClean="0">
                <a:solidFill>
                  <a:schemeClr val="tx1"/>
                </a:solidFill>
              </a:rPr>
              <a:t>5 means</a:t>
            </a:r>
          </a:p>
          <a:p>
            <a:r>
              <a:rPr lang="en-GB" dirty="0" smtClean="0">
                <a:solidFill>
                  <a:schemeClr val="tx1"/>
                </a:solidFill>
              </a:rPr>
              <a:t>5 = 5 x 1</a:t>
            </a:r>
          </a:p>
          <a:p>
            <a:endParaRPr lang="en-GB" dirty="0">
              <a:solidFill>
                <a:schemeClr val="tx1"/>
              </a:solidFill>
            </a:endParaRPr>
          </a:p>
          <a:p>
            <a:r>
              <a:rPr lang="en-GB" dirty="0" smtClean="0">
                <a:solidFill>
                  <a:schemeClr val="tx1"/>
                </a:solidFill>
              </a:rPr>
              <a:t>78 means</a:t>
            </a:r>
          </a:p>
          <a:p>
            <a:r>
              <a:rPr lang="en-GB" dirty="0" smtClean="0">
                <a:solidFill>
                  <a:schemeClr val="tx1"/>
                </a:solidFill>
              </a:rPr>
              <a:t>70  = 7 x 10</a:t>
            </a:r>
          </a:p>
          <a:p>
            <a:r>
              <a:rPr lang="en-GB" dirty="0" smtClean="0">
                <a:solidFill>
                  <a:schemeClr val="tx1"/>
                </a:solidFill>
              </a:rPr>
              <a:t>8    = 8 x 1</a:t>
            </a:r>
          </a:p>
          <a:p>
            <a:endParaRPr lang="en-GB" dirty="0">
              <a:solidFill>
                <a:schemeClr val="tx1"/>
              </a:solidFill>
            </a:endParaRPr>
          </a:p>
          <a:p>
            <a:r>
              <a:rPr lang="en-GB" dirty="0" smtClean="0">
                <a:solidFill>
                  <a:schemeClr val="tx1"/>
                </a:solidFill>
              </a:rPr>
              <a:t>426 means</a:t>
            </a:r>
          </a:p>
          <a:p>
            <a:pPr marL="457200" indent="-457200">
              <a:buAutoNum type="arabicPlain" startAt="400"/>
            </a:pPr>
            <a:r>
              <a:rPr lang="en-GB" dirty="0" smtClean="0">
                <a:solidFill>
                  <a:schemeClr val="tx1"/>
                </a:solidFill>
              </a:rPr>
              <a:t> = 4 x 100</a:t>
            </a:r>
          </a:p>
          <a:p>
            <a:r>
              <a:rPr lang="en-GB" dirty="0" smtClean="0">
                <a:solidFill>
                  <a:schemeClr val="tx1"/>
                </a:solidFill>
              </a:rPr>
              <a:t>20   = 2 x 10</a:t>
            </a:r>
          </a:p>
          <a:p>
            <a:r>
              <a:rPr lang="en-GB" dirty="0" smtClean="0">
                <a:solidFill>
                  <a:schemeClr val="tx1"/>
                </a:solidFill>
              </a:rPr>
              <a:t>6	 = 6 x 1</a:t>
            </a:r>
            <a:endParaRPr lang="en-GB" dirty="0">
              <a:solidFill>
                <a:schemeClr val="tx1"/>
              </a:solidFill>
            </a:endParaRPr>
          </a:p>
        </p:txBody>
      </p:sp>
    </p:spTree>
    <p:extLst>
      <p:ext uri="{BB962C8B-B14F-4D97-AF65-F5344CB8AC3E}">
        <p14:creationId xmlns:p14="http://schemas.microsoft.com/office/powerpoint/2010/main" val="3298222552"/>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8063" y="116632"/>
            <a:ext cx="3528729" cy="490066"/>
          </a:xfrm>
        </p:spPr>
        <p:txBody>
          <a:bodyPr>
            <a:normAutofit fontScale="90000"/>
          </a:bodyPr>
          <a:lstStyle/>
          <a:p>
            <a:r>
              <a:rPr lang="en-GB" sz="4000" dirty="0" smtClean="0"/>
              <a:t>Binary</a:t>
            </a:r>
            <a:endParaRPr lang="en-GB" sz="4000" dirty="0"/>
          </a:p>
        </p:txBody>
      </p:sp>
      <p:sp>
        <p:nvSpPr>
          <p:cNvPr id="3" name="Content Placeholder 2"/>
          <p:cNvSpPr>
            <a:spLocks noGrp="1"/>
          </p:cNvSpPr>
          <p:nvPr>
            <p:ph idx="1"/>
          </p:nvPr>
        </p:nvSpPr>
        <p:spPr>
          <a:xfrm>
            <a:off x="5148064" y="1052736"/>
            <a:ext cx="3538736" cy="5073427"/>
          </a:xfrm>
        </p:spPr>
        <p:txBody>
          <a:bodyPr>
            <a:normAutofit fontScale="92500" lnSpcReduction="10000"/>
          </a:bodyPr>
          <a:lstStyle/>
          <a:p>
            <a:r>
              <a:rPr lang="en-GB" sz="2400" dirty="0" smtClean="0">
                <a:latin typeface="Times New Roman" panose="02020603050405020304" pitchFamily="18" charset="0"/>
                <a:cs typeface="Times New Roman" panose="02020603050405020304" pitchFamily="18" charset="0"/>
              </a:rPr>
              <a:t>The only digits we have are 0 and 1</a:t>
            </a:r>
          </a:p>
          <a:p>
            <a:pPr marL="0" indent="0">
              <a:buNone/>
            </a:pPr>
            <a:r>
              <a:rPr lang="en-GB" sz="2400" dirty="0" smtClean="0">
                <a:latin typeface="Times New Roman" panose="02020603050405020304" pitchFamily="18" charset="0"/>
                <a:cs typeface="Times New Roman" panose="02020603050405020304" pitchFamily="18" charset="0"/>
              </a:rPr>
              <a:t/>
            </a:r>
            <a:br>
              <a:rPr lang="en-GB" sz="2400" dirty="0" smtClean="0">
                <a:latin typeface="Times New Roman" panose="02020603050405020304" pitchFamily="18" charset="0"/>
                <a:cs typeface="Times New Roman" panose="02020603050405020304" pitchFamily="18" charset="0"/>
              </a:rPr>
            </a:br>
            <a:r>
              <a:rPr lang="en-GB" sz="2400" dirty="0" smtClean="0">
                <a:latin typeface="Times New Roman" panose="02020603050405020304" pitchFamily="18" charset="0"/>
                <a:cs typeface="Times New Roman" panose="02020603050405020304" pitchFamily="18" charset="0"/>
              </a:rPr>
              <a:t>1 means</a:t>
            </a:r>
            <a:endParaRPr lang="en-GB" sz="2400" dirty="0">
              <a:latin typeface="Times New Roman" panose="02020603050405020304" pitchFamily="18" charset="0"/>
              <a:cs typeface="Times New Roman" panose="02020603050405020304" pitchFamily="18" charset="0"/>
            </a:endParaRPr>
          </a:p>
          <a:p>
            <a:pPr marL="0" indent="0">
              <a:buNone/>
            </a:pPr>
            <a:r>
              <a:rPr lang="en-GB" sz="2400" dirty="0" smtClean="0">
                <a:latin typeface="Times New Roman" panose="02020603050405020304" pitchFamily="18" charset="0"/>
                <a:cs typeface="Times New Roman" panose="02020603050405020304" pitchFamily="18" charset="0"/>
              </a:rPr>
              <a:t>1 =  1 x 1</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smtClean="0">
                <a:latin typeface="Times New Roman" panose="02020603050405020304" pitchFamily="18" charset="0"/>
                <a:cs typeface="Times New Roman" panose="02020603050405020304" pitchFamily="18" charset="0"/>
              </a:rPr>
              <a:t>11 means</a:t>
            </a:r>
            <a:br>
              <a:rPr lang="en-GB" sz="2400" dirty="0" smtClean="0">
                <a:latin typeface="Times New Roman" panose="02020603050405020304" pitchFamily="18" charset="0"/>
                <a:cs typeface="Times New Roman" panose="02020603050405020304" pitchFamily="18" charset="0"/>
              </a:rPr>
            </a:br>
            <a:r>
              <a:rPr lang="en-GB" sz="2400" dirty="0" smtClean="0">
                <a:latin typeface="Times New Roman" panose="02020603050405020304" pitchFamily="18" charset="0"/>
                <a:cs typeface="Times New Roman" panose="02020603050405020304" pitchFamily="18" charset="0"/>
              </a:rPr>
              <a:t>2 = 1 x 2</a:t>
            </a:r>
          </a:p>
          <a:p>
            <a:pPr marL="0" indent="0">
              <a:buNone/>
            </a:pPr>
            <a:r>
              <a:rPr lang="en-GB" sz="2400" dirty="0" smtClean="0">
                <a:latin typeface="Times New Roman" panose="02020603050405020304" pitchFamily="18" charset="0"/>
                <a:cs typeface="Times New Roman" panose="02020603050405020304" pitchFamily="18" charset="0"/>
              </a:rPr>
              <a:t>1 = 1 x 1</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smtClean="0">
                <a:latin typeface="Times New Roman" panose="02020603050405020304" pitchFamily="18" charset="0"/>
                <a:cs typeface="Times New Roman" panose="02020603050405020304" pitchFamily="18" charset="0"/>
              </a:rPr>
              <a:t>110 means</a:t>
            </a:r>
            <a:br>
              <a:rPr lang="en-GB" sz="2400" dirty="0" smtClean="0">
                <a:latin typeface="Times New Roman" panose="02020603050405020304" pitchFamily="18" charset="0"/>
                <a:cs typeface="Times New Roman" panose="02020603050405020304" pitchFamily="18" charset="0"/>
              </a:rPr>
            </a:br>
            <a:r>
              <a:rPr lang="en-GB" sz="2400" dirty="0" smtClean="0">
                <a:latin typeface="Times New Roman" panose="02020603050405020304" pitchFamily="18" charset="0"/>
                <a:cs typeface="Times New Roman" panose="02020603050405020304" pitchFamily="18" charset="0"/>
              </a:rPr>
              <a:t>4 = 1 x 4</a:t>
            </a:r>
          </a:p>
          <a:p>
            <a:pPr marL="0" indent="0">
              <a:buNone/>
            </a:pPr>
            <a:r>
              <a:rPr lang="en-GB" sz="2400" dirty="0" smtClean="0">
                <a:latin typeface="Times New Roman" panose="02020603050405020304" pitchFamily="18" charset="0"/>
                <a:cs typeface="Times New Roman" panose="02020603050405020304" pitchFamily="18" charset="0"/>
              </a:rPr>
              <a:t>2 = 1 x 2</a:t>
            </a:r>
          </a:p>
          <a:p>
            <a:pPr marL="0" indent="0">
              <a:buNone/>
            </a:pPr>
            <a:r>
              <a:rPr lang="en-GB" sz="2400" dirty="0" smtClean="0">
                <a:latin typeface="Times New Roman" panose="02020603050405020304" pitchFamily="18" charset="0"/>
                <a:cs typeface="Times New Roman" panose="02020603050405020304" pitchFamily="18" charset="0"/>
              </a:rPr>
              <a:t>0 = 0 x 1</a:t>
            </a:r>
            <a:endParaRPr lang="en-GB"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a:xfrm>
            <a:off x="6553200" y="6381328"/>
            <a:ext cx="2133600" cy="365125"/>
          </a:xfrm>
        </p:spPr>
        <p:txBody>
          <a:bodyPr/>
          <a:lstStyle/>
          <a:p>
            <a:pPr>
              <a:defRPr/>
            </a:pPr>
            <a:fld id="{9F23500C-4F45-46DE-B0FE-BE56D8A181CE}" type="slidenum">
              <a:rPr lang="en-US" smtClean="0"/>
              <a:pPr>
                <a:defRPr/>
              </a:pPr>
              <a:t>130</a:t>
            </a:fld>
            <a:endParaRPr lang="en-US"/>
          </a:p>
        </p:txBody>
      </p:sp>
      <p:graphicFrame>
        <p:nvGraphicFramePr>
          <p:cNvPr id="5" name="Content Placeholder 4"/>
          <p:cNvGraphicFramePr>
            <a:graphicFrameLocks/>
          </p:cNvGraphicFramePr>
          <p:nvPr>
            <p:extLst/>
          </p:nvPr>
        </p:nvGraphicFramePr>
        <p:xfrm>
          <a:off x="2563534" y="1059608"/>
          <a:ext cx="2008466" cy="1182978"/>
        </p:xfrm>
        <a:graphic>
          <a:graphicData uri="http://schemas.openxmlformats.org/drawingml/2006/table">
            <a:tbl>
              <a:tblPr firstRow="1" bandRow="1">
                <a:tableStyleId>{2D5ABB26-0587-4C30-8999-92F81FD0307C}</a:tableStyleId>
              </a:tblPr>
              <a:tblGrid>
                <a:gridCol w="1004233"/>
                <a:gridCol w="1004233"/>
              </a:tblGrid>
              <a:tr h="394326">
                <a:tc>
                  <a:txBody>
                    <a:bodyPr/>
                    <a:lstStyle/>
                    <a:p>
                      <a:pPr algn="ctr"/>
                      <a:r>
                        <a:rPr lang="en-GB" b="1" dirty="0" smtClean="0"/>
                        <a:t>Units</a:t>
                      </a:r>
                      <a:endParaRPr lang="en-GB" b="1" dirty="0"/>
                    </a:p>
                  </a:txBody>
                  <a:tcPr/>
                </a:tc>
                <a:tc>
                  <a:txBody>
                    <a:bodyPr/>
                    <a:lstStyle/>
                    <a:p>
                      <a:pPr algn="ctr"/>
                      <a:r>
                        <a:rPr lang="en-GB" b="1" dirty="0" smtClean="0"/>
                        <a:t>Decimal</a:t>
                      </a:r>
                      <a:endParaRPr lang="en-GB" b="1" dirty="0"/>
                    </a:p>
                  </a:txBody>
                  <a:tcPr>
                    <a:solidFill>
                      <a:schemeClr val="accent2">
                        <a:lumMod val="20000"/>
                        <a:lumOff val="80000"/>
                      </a:schemeClr>
                    </a:solidFill>
                  </a:tcPr>
                </a:tc>
              </a:tr>
              <a:tr h="394326">
                <a:tc>
                  <a:txBody>
                    <a:bodyPr/>
                    <a:lstStyle/>
                    <a:p>
                      <a:pPr algn="ctr"/>
                      <a:r>
                        <a:rPr lang="en-GB" dirty="0" smtClean="0"/>
                        <a:t>0</a:t>
                      </a:r>
                      <a:endParaRPr lang="en-GB" dirty="0"/>
                    </a:p>
                  </a:txBody>
                  <a:tcPr/>
                </a:tc>
                <a:tc>
                  <a:txBody>
                    <a:bodyPr/>
                    <a:lstStyle/>
                    <a:p>
                      <a:pPr algn="ctr"/>
                      <a:r>
                        <a:rPr lang="en-GB" dirty="0" smtClean="0"/>
                        <a:t>0</a:t>
                      </a:r>
                      <a:endParaRPr lang="en-GB" dirty="0"/>
                    </a:p>
                  </a:txBody>
                  <a:tcPr>
                    <a:solidFill>
                      <a:schemeClr val="accent2">
                        <a:lumMod val="20000"/>
                        <a:lumOff val="80000"/>
                      </a:schemeClr>
                    </a:solidFill>
                  </a:tcPr>
                </a:tc>
              </a:tr>
              <a:tr h="394326">
                <a:tc>
                  <a:txBody>
                    <a:bodyPr/>
                    <a:lstStyle/>
                    <a:p>
                      <a:pPr algn="ctr"/>
                      <a:r>
                        <a:rPr lang="en-GB" dirty="0" smtClean="0"/>
                        <a:t>1</a:t>
                      </a:r>
                      <a:endParaRPr lang="en-GB" dirty="0"/>
                    </a:p>
                  </a:txBody>
                  <a:tcPr/>
                </a:tc>
                <a:tc>
                  <a:txBody>
                    <a:bodyPr/>
                    <a:lstStyle/>
                    <a:p>
                      <a:pPr algn="ctr"/>
                      <a:r>
                        <a:rPr lang="en-GB" dirty="0" smtClean="0"/>
                        <a:t>1</a:t>
                      </a:r>
                      <a:endParaRPr lang="en-GB" dirty="0"/>
                    </a:p>
                  </a:txBody>
                  <a:tcPr>
                    <a:solidFill>
                      <a:schemeClr val="accent2">
                        <a:lumMod val="20000"/>
                        <a:lumOff val="80000"/>
                      </a:schemeClr>
                    </a:solidFill>
                  </a:tcPr>
                </a:tc>
              </a:tr>
            </a:tbl>
          </a:graphicData>
        </a:graphic>
      </p:graphicFrame>
      <p:graphicFrame>
        <p:nvGraphicFramePr>
          <p:cNvPr id="6" name="Content Placeholder 4"/>
          <p:cNvGraphicFramePr>
            <a:graphicFrameLocks/>
          </p:cNvGraphicFramePr>
          <p:nvPr>
            <p:extLst/>
          </p:nvPr>
        </p:nvGraphicFramePr>
        <p:xfrm>
          <a:off x="1694268" y="2468918"/>
          <a:ext cx="2877732" cy="1182978"/>
        </p:xfrm>
        <a:graphic>
          <a:graphicData uri="http://schemas.openxmlformats.org/drawingml/2006/table">
            <a:tbl>
              <a:tblPr firstRow="1" bandRow="1">
                <a:tableStyleId>{2D5ABB26-0587-4C30-8999-92F81FD0307C}</a:tableStyleId>
              </a:tblPr>
              <a:tblGrid>
                <a:gridCol w="959244"/>
                <a:gridCol w="959244"/>
                <a:gridCol w="959244"/>
              </a:tblGrid>
              <a:tr h="394326">
                <a:tc>
                  <a:txBody>
                    <a:bodyPr/>
                    <a:lstStyle/>
                    <a:p>
                      <a:pPr algn="ctr"/>
                      <a:r>
                        <a:rPr lang="en-GB" b="1" dirty="0" smtClean="0"/>
                        <a:t>2s</a:t>
                      </a:r>
                      <a:endParaRPr lang="en-GB" b="1" dirty="0"/>
                    </a:p>
                  </a:txBody>
                  <a:tcPr/>
                </a:tc>
                <a:tc>
                  <a:txBody>
                    <a:bodyPr/>
                    <a:lstStyle/>
                    <a:p>
                      <a:pPr algn="ctr"/>
                      <a:r>
                        <a:rPr lang="en-GB" b="1" dirty="0" smtClean="0"/>
                        <a:t>Units</a:t>
                      </a:r>
                      <a:endParaRPr lang="en-GB" b="1" dirty="0"/>
                    </a:p>
                  </a:txBody>
                  <a:tcPr/>
                </a:tc>
                <a:tc>
                  <a:txBody>
                    <a:bodyPr/>
                    <a:lstStyle/>
                    <a:p>
                      <a:pPr algn="ctr"/>
                      <a:r>
                        <a:rPr lang="en-GB" b="1" dirty="0" smtClean="0"/>
                        <a:t>Decimal</a:t>
                      </a:r>
                      <a:endParaRPr lang="en-GB" b="1" dirty="0"/>
                    </a:p>
                  </a:txBody>
                  <a:tcPr>
                    <a:solidFill>
                      <a:schemeClr val="accent2">
                        <a:lumMod val="20000"/>
                        <a:lumOff val="80000"/>
                      </a:schemeClr>
                    </a:solidFill>
                  </a:tcPr>
                </a:tc>
              </a:tr>
              <a:tr h="394326">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2</a:t>
                      </a:r>
                      <a:endParaRPr lang="en-GB" dirty="0"/>
                    </a:p>
                  </a:txBody>
                  <a:tcPr>
                    <a:solidFill>
                      <a:schemeClr val="accent2">
                        <a:lumMod val="20000"/>
                        <a:lumOff val="80000"/>
                      </a:schemeClr>
                    </a:solidFill>
                  </a:tcPr>
                </a:tc>
              </a:tr>
              <a:tr h="394326">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3</a:t>
                      </a:r>
                      <a:endParaRPr lang="en-GB" dirty="0"/>
                    </a:p>
                  </a:txBody>
                  <a:tcPr>
                    <a:solidFill>
                      <a:schemeClr val="accent2">
                        <a:lumMod val="20000"/>
                        <a:lumOff val="80000"/>
                      </a:schemeClr>
                    </a:solidFill>
                  </a:tcPr>
                </a:tc>
              </a:tr>
            </a:tbl>
          </a:graphicData>
        </a:graphic>
      </p:graphicFrame>
      <p:graphicFrame>
        <p:nvGraphicFramePr>
          <p:cNvPr id="7" name="Content Placeholder 4"/>
          <p:cNvGraphicFramePr>
            <a:graphicFrameLocks/>
          </p:cNvGraphicFramePr>
          <p:nvPr>
            <p:extLst/>
          </p:nvPr>
        </p:nvGraphicFramePr>
        <p:xfrm>
          <a:off x="675808" y="3867920"/>
          <a:ext cx="3896192" cy="1577304"/>
        </p:xfrm>
        <a:graphic>
          <a:graphicData uri="http://schemas.openxmlformats.org/drawingml/2006/table">
            <a:tbl>
              <a:tblPr firstRow="1" bandRow="1">
                <a:tableStyleId>{2D5ABB26-0587-4C30-8999-92F81FD0307C}</a:tableStyleId>
              </a:tblPr>
              <a:tblGrid>
                <a:gridCol w="974048"/>
                <a:gridCol w="974048"/>
                <a:gridCol w="974048"/>
                <a:gridCol w="974048"/>
              </a:tblGrid>
              <a:tr h="394326">
                <a:tc>
                  <a:txBody>
                    <a:bodyPr/>
                    <a:lstStyle/>
                    <a:p>
                      <a:pPr algn="ctr"/>
                      <a:r>
                        <a:rPr lang="en-GB" b="1" dirty="0" smtClean="0"/>
                        <a:t>4s</a:t>
                      </a:r>
                      <a:endParaRPr lang="en-GB" b="1" dirty="0"/>
                    </a:p>
                  </a:txBody>
                  <a:tcPr/>
                </a:tc>
                <a:tc>
                  <a:txBody>
                    <a:bodyPr/>
                    <a:lstStyle/>
                    <a:p>
                      <a:pPr algn="ctr"/>
                      <a:r>
                        <a:rPr lang="en-GB" b="1" dirty="0" smtClean="0"/>
                        <a:t>2s</a:t>
                      </a:r>
                      <a:endParaRPr lang="en-GB" b="1" dirty="0"/>
                    </a:p>
                  </a:txBody>
                  <a:tcPr/>
                </a:tc>
                <a:tc>
                  <a:txBody>
                    <a:bodyPr/>
                    <a:lstStyle/>
                    <a:p>
                      <a:pPr algn="ctr"/>
                      <a:r>
                        <a:rPr lang="en-GB" b="1" dirty="0" smtClean="0"/>
                        <a:t>Units</a:t>
                      </a:r>
                      <a:endParaRPr lang="en-GB" b="1" dirty="0"/>
                    </a:p>
                  </a:txBody>
                  <a:tcPr/>
                </a:tc>
                <a:tc>
                  <a:txBody>
                    <a:bodyPr/>
                    <a:lstStyle/>
                    <a:p>
                      <a:pPr algn="ctr"/>
                      <a:r>
                        <a:rPr lang="en-GB" b="1" dirty="0" smtClean="0"/>
                        <a:t>Decimal</a:t>
                      </a:r>
                      <a:endParaRPr lang="en-GB" b="1" dirty="0"/>
                    </a:p>
                  </a:txBody>
                  <a:tcPr>
                    <a:solidFill>
                      <a:schemeClr val="accent2">
                        <a:lumMod val="20000"/>
                        <a:lumOff val="80000"/>
                      </a:schemeClr>
                    </a:solidFill>
                  </a:tcPr>
                </a:tc>
              </a:tr>
              <a:tr h="394326">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4</a:t>
                      </a:r>
                      <a:endParaRPr lang="en-GB" dirty="0"/>
                    </a:p>
                  </a:txBody>
                  <a:tcPr>
                    <a:solidFill>
                      <a:schemeClr val="accent2">
                        <a:lumMod val="20000"/>
                        <a:lumOff val="80000"/>
                      </a:schemeClr>
                    </a:solidFill>
                  </a:tcPr>
                </a:tc>
              </a:tr>
              <a:tr h="394326">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5</a:t>
                      </a:r>
                      <a:endParaRPr lang="en-GB" dirty="0"/>
                    </a:p>
                  </a:txBody>
                  <a:tcPr>
                    <a:solidFill>
                      <a:schemeClr val="accent2">
                        <a:lumMod val="20000"/>
                        <a:lumOff val="80000"/>
                      </a:schemeClr>
                    </a:solidFill>
                  </a:tcPr>
                </a:tc>
              </a:tr>
              <a:tr h="394326">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6</a:t>
                      </a:r>
                      <a:endParaRPr lang="en-GB" dirty="0"/>
                    </a:p>
                  </a:txBody>
                  <a:tcPr>
                    <a:solidFill>
                      <a:schemeClr val="accent2">
                        <a:lumMod val="20000"/>
                        <a:lumOff val="80000"/>
                      </a:schemeClr>
                    </a:solidFill>
                  </a:tcPr>
                </a:tc>
              </a:tr>
            </a:tbl>
          </a:graphicData>
        </a:graphic>
      </p:graphicFrame>
    </p:spTree>
    <p:extLst>
      <p:ext uri="{BB962C8B-B14F-4D97-AF65-F5344CB8AC3E}">
        <p14:creationId xmlns:p14="http://schemas.microsoft.com/office/powerpoint/2010/main" val="2726476533"/>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Exercise</a:t>
            </a:r>
            <a:endParaRPr lang="en-GB" sz="4000" dirty="0"/>
          </a:p>
        </p:txBody>
      </p:sp>
      <p:sp>
        <p:nvSpPr>
          <p:cNvPr id="3" name="Content Placeholder 2"/>
          <p:cNvSpPr>
            <a:spLocks noGrp="1"/>
          </p:cNvSpPr>
          <p:nvPr>
            <p:ph idx="1"/>
          </p:nvPr>
        </p:nvSpPr>
        <p:spPr/>
        <p:txBody>
          <a:bodyPr/>
          <a:lstStyle/>
          <a:p>
            <a:r>
              <a:rPr lang="en-GB" dirty="0" smtClean="0"/>
              <a:t>Using 4 bits count in binary from 0 to 15</a:t>
            </a:r>
          </a:p>
          <a:p>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131</a:t>
            </a:fld>
            <a:endParaRPr lang="en-US"/>
          </a:p>
        </p:txBody>
      </p:sp>
      <p:graphicFrame>
        <p:nvGraphicFramePr>
          <p:cNvPr id="6" name="Table 5"/>
          <p:cNvGraphicFramePr>
            <a:graphicFrameLocks noGrp="1"/>
          </p:cNvGraphicFramePr>
          <p:nvPr>
            <p:extLst/>
          </p:nvPr>
        </p:nvGraphicFramePr>
        <p:xfrm>
          <a:off x="2555776" y="2852936"/>
          <a:ext cx="3240360" cy="1483360"/>
        </p:xfrm>
        <a:graphic>
          <a:graphicData uri="http://schemas.openxmlformats.org/drawingml/2006/table">
            <a:tbl>
              <a:tblPr firstRow="1" bandRow="1">
                <a:tableStyleId>{2D5ABB26-0587-4C30-8999-92F81FD0307C}</a:tableStyleId>
              </a:tblPr>
              <a:tblGrid>
                <a:gridCol w="1620180"/>
                <a:gridCol w="1620180"/>
              </a:tblGrid>
              <a:tr h="370840">
                <a:tc>
                  <a:txBody>
                    <a:bodyPr/>
                    <a:lstStyle/>
                    <a:p>
                      <a:pPr algn="ctr"/>
                      <a:r>
                        <a:rPr lang="en-GB" dirty="0" smtClean="0"/>
                        <a:t>0000</a:t>
                      </a:r>
                      <a:endParaRPr lang="en-GB" dirty="0"/>
                    </a:p>
                  </a:txBody>
                  <a:tcPr/>
                </a:tc>
                <a:tc>
                  <a:txBody>
                    <a:bodyPr/>
                    <a:lstStyle/>
                    <a:p>
                      <a:pPr algn="ctr"/>
                      <a:r>
                        <a:rPr lang="en-GB" dirty="0" smtClean="0"/>
                        <a:t>0</a:t>
                      </a:r>
                      <a:endParaRPr lang="en-GB" dirty="0"/>
                    </a:p>
                  </a:txBody>
                  <a:tcPr/>
                </a:tc>
              </a:tr>
              <a:tr h="370840">
                <a:tc>
                  <a:txBody>
                    <a:bodyPr/>
                    <a:lstStyle/>
                    <a:p>
                      <a:pPr algn="ctr"/>
                      <a:r>
                        <a:rPr lang="en-GB" dirty="0" smtClean="0"/>
                        <a:t>0001</a:t>
                      </a:r>
                      <a:endParaRPr lang="en-GB" dirty="0"/>
                    </a:p>
                  </a:txBody>
                  <a:tcPr/>
                </a:tc>
                <a:tc>
                  <a:txBody>
                    <a:bodyPr/>
                    <a:lstStyle/>
                    <a:p>
                      <a:pPr algn="ctr"/>
                      <a:r>
                        <a:rPr lang="en-GB" dirty="0" smtClean="0"/>
                        <a:t>1</a:t>
                      </a:r>
                      <a:endParaRPr lang="en-GB" dirty="0"/>
                    </a:p>
                  </a:txBody>
                  <a:tcPr/>
                </a:tc>
              </a:tr>
              <a:tr h="370840">
                <a:tc>
                  <a:txBody>
                    <a:bodyPr/>
                    <a:lstStyle/>
                    <a:p>
                      <a:pPr algn="ctr"/>
                      <a:r>
                        <a:rPr lang="en-GB" dirty="0" smtClean="0"/>
                        <a:t>0010</a:t>
                      </a:r>
                      <a:endParaRPr lang="en-GB" dirty="0"/>
                    </a:p>
                  </a:txBody>
                  <a:tcPr/>
                </a:tc>
                <a:tc>
                  <a:txBody>
                    <a:bodyPr/>
                    <a:lstStyle/>
                    <a:p>
                      <a:pPr algn="ctr"/>
                      <a:r>
                        <a:rPr lang="en-GB" dirty="0" smtClean="0"/>
                        <a:t>2</a:t>
                      </a:r>
                      <a:endParaRPr lang="en-GB" dirty="0"/>
                    </a:p>
                  </a:txBody>
                  <a:tcPr/>
                </a:tc>
              </a:tr>
              <a:tr h="370840">
                <a:tc>
                  <a:txBody>
                    <a:bodyPr/>
                    <a:lstStyle/>
                    <a:p>
                      <a:pPr algn="ctr"/>
                      <a:r>
                        <a:rPr lang="en-GB" dirty="0" smtClean="0"/>
                        <a:t>…..</a:t>
                      </a:r>
                      <a:endParaRPr lang="en-GB" dirty="0"/>
                    </a:p>
                  </a:txBody>
                  <a:tcPr/>
                </a:tc>
                <a:tc>
                  <a:txBody>
                    <a:bodyPr/>
                    <a:lstStyle/>
                    <a:p>
                      <a:pPr algn="ctr"/>
                      <a:r>
                        <a:rPr lang="en-GB" dirty="0" smtClean="0"/>
                        <a:t>3</a:t>
                      </a:r>
                      <a:endParaRPr lang="en-GB" dirty="0"/>
                    </a:p>
                  </a:txBody>
                  <a:tcPr/>
                </a:tc>
              </a:tr>
            </a:tbl>
          </a:graphicData>
        </a:graphic>
      </p:graphicFrame>
    </p:spTree>
    <p:extLst>
      <p:ext uri="{BB962C8B-B14F-4D97-AF65-F5344CB8AC3E}">
        <p14:creationId xmlns:p14="http://schemas.microsoft.com/office/powerpoint/2010/main" val="3120381064"/>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Assume we have groups of 5 students</a:t>
            </a:r>
          </a:p>
          <a:p>
            <a:r>
              <a:rPr lang="en-GB" dirty="0" smtClean="0"/>
              <a:t>Each student in the group wants to send messages to the other students in the SAME group, but the message should only be read by the intended recipient</a:t>
            </a:r>
          </a:p>
          <a:p>
            <a:r>
              <a:rPr lang="en-GB" dirty="0" smtClean="0"/>
              <a:t>What should they do?</a:t>
            </a:r>
          </a:p>
          <a:p>
            <a:r>
              <a:rPr lang="en-GB" dirty="0" smtClean="0"/>
              <a:t>Next assume they wish to send messages between groups, again it should </a:t>
            </a:r>
            <a:r>
              <a:rPr lang="en-GB" dirty="0"/>
              <a:t>only be read by the intended recipient</a:t>
            </a:r>
          </a:p>
          <a:p>
            <a:r>
              <a:rPr lang="en-GB" dirty="0" smtClean="0"/>
              <a:t>What should the groups do?</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132</a:t>
            </a:fld>
            <a:endParaRPr lang="en-US"/>
          </a:p>
        </p:txBody>
      </p:sp>
    </p:spTree>
    <p:extLst>
      <p:ext uri="{BB962C8B-B14F-4D97-AF65-F5344CB8AC3E}">
        <p14:creationId xmlns:p14="http://schemas.microsoft.com/office/powerpoint/2010/main" val="3088472401"/>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Addressing</a:t>
            </a:r>
            <a:endParaRPr lang="en-GB" dirty="0"/>
          </a:p>
        </p:txBody>
      </p:sp>
      <p:sp>
        <p:nvSpPr>
          <p:cNvPr id="3" name="Content Placeholder 2"/>
          <p:cNvSpPr>
            <a:spLocks noGrp="1"/>
          </p:cNvSpPr>
          <p:nvPr>
            <p:ph idx="1"/>
          </p:nvPr>
        </p:nvSpPr>
        <p:spPr/>
        <p:txBody>
          <a:bodyPr>
            <a:normAutofit lnSpcReduction="10000"/>
          </a:bodyPr>
          <a:lstStyle/>
          <a:p>
            <a:r>
              <a:rPr lang="en-GB" dirty="0" smtClean="0"/>
              <a:t>Add an address to the message consisting of two parts</a:t>
            </a:r>
          </a:p>
          <a:p>
            <a:r>
              <a:rPr lang="en-GB" dirty="0" smtClean="0"/>
              <a:t>One part to identify the unique recipient (student) and one to identify the group</a:t>
            </a:r>
          </a:p>
          <a:p>
            <a:r>
              <a:rPr lang="en-GB" dirty="0" smtClean="0"/>
              <a:t>Use numbers and allocate each student a unique number, in case there are two students called Bob in the same group</a:t>
            </a:r>
          </a:p>
          <a:p>
            <a:r>
              <a:rPr lang="en-GB" dirty="0" smtClean="0"/>
              <a:t>Likewise, give unique numbers to identify each group.</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133</a:t>
            </a:fld>
            <a:endParaRPr lang="en-US"/>
          </a:p>
        </p:txBody>
      </p:sp>
    </p:spTree>
    <p:extLst>
      <p:ext uri="{BB962C8B-B14F-4D97-AF65-F5344CB8AC3E}">
        <p14:creationId xmlns:p14="http://schemas.microsoft.com/office/powerpoint/2010/main" val="4185897850"/>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Addressing on the Internet</a:t>
            </a:r>
            <a:endParaRPr lang="en-GB" sz="4000" dirty="0"/>
          </a:p>
        </p:txBody>
      </p:sp>
      <p:sp>
        <p:nvSpPr>
          <p:cNvPr id="3" name="Content Placeholder 2"/>
          <p:cNvSpPr>
            <a:spLocks noGrp="1"/>
          </p:cNvSpPr>
          <p:nvPr>
            <p:ph idx="1"/>
          </p:nvPr>
        </p:nvSpPr>
        <p:spPr>
          <a:xfrm>
            <a:off x="457200" y="1124744"/>
            <a:ext cx="8229600" cy="5001419"/>
          </a:xfrm>
        </p:spPr>
        <p:txBody>
          <a:bodyPr/>
          <a:lstStyle/>
          <a:p>
            <a:r>
              <a:rPr lang="en-GB" dirty="0" smtClean="0"/>
              <a:t>The IP packet contains the address of the “source” and the “destination”</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134</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403648" y="2276475"/>
            <a:ext cx="5159077" cy="2986834"/>
          </a:xfrm>
          <a:prstGeom prst="rect">
            <a:avLst/>
          </a:prstGeom>
        </p:spPr>
      </p:pic>
      <p:sp>
        <p:nvSpPr>
          <p:cNvPr id="6" name="Rectangle 5"/>
          <p:cNvSpPr/>
          <p:nvPr/>
        </p:nvSpPr>
        <p:spPr>
          <a:xfrm>
            <a:off x="1475656" y="3717032"/>
            <a:ext cx="4968552" cy="648072"/>
          </a:xfrm>
          <a:prstGeom prst="rect">
            <a:avLst/>
          </a:prstGeom>
          <a:solidFill>
            <a:srgbClr val="FF0000">
              <a:alpha val="16863"/>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907704" y="5574828"/>
            <a:ext cx="6179897" cy="461665"/>
          </a:xfrm>
          <a:prstGeom prst="rect">
            <a:avLst/>
          </a:prstGeom>
          <a:noFill/>
        </p:spPr>
        <p:txBody>
          <a:bodyPr wrap="none" rtlCol="0">
            <a:spAutoFit/>
          </a:bodyPr>
          <a:lstStyle/>
          <a:p>
            <a:r>
              <a:rPr lang="en-GB" dirty="0" smtClean="0">
                <a:solidFill>
                  <a:schemeClr val="tx1"/>
                </a:solidFill>
              </a:rPr>
              <a:t>The data (or message) you are sending goes here</a:t>
            </a:r>
            <a:endParaRPr lang="en-GB" dirty="0">
              <a:solidFill>
                <a:schemeClr val="tx1"/>
              </a:solidFill>
            </a:endParaRPr>
          </a:p>
        </p:txBody>
      </p:sp>
      <p:cxnSp>
        <p:nvCxnSpPr>
          <p:cNvPr id="9" name="Straight Arrow Connector 8"/>
          <p:cNvCxnSpPr/>
          <p:nvPr/>
        </p:nvCxnSpPr>
        <p:spPr>
          <a:xfrm flipH="1" flipV="1">
            <a:off x="4644008" y="4869160"/>
            <a:ext cx="504056" cy="64807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4777122"/>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4000" dirty="0" smtClean="0"/>
              <a:t>Mask</a:t>
            </a:r>
            <a:endParaRPr lang="en-GB" sz="4000" dirty="0"/>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501804" y="1052736"/>
            <a:ext cx="8140392" cy="4525963"/>
          </a:xfrm>
        </p:spPr>
      </p:pic>
      <p:sp>
        <p:nvSpPr>
          <p:cNvPr id="4" name="Slide Number Placeholder 3"/>
          <p:cNvSpPr>
            <a:spLocks noGrp="1"/>
          </p:cNvSpPr>
          <p:nvPr>
            <p:ph type="sldNum" sz="quarter" idx="12"/>
          </p:nvPr>
        </p:nvSpPr>
        <p:spPr>
          <a:xfrm>
            <a:off x="6660232" y="6307658"/>
            <a:ext cx="2133600" cy="365125"/>
          </a:xfrm>
        </p:spPr>
        <p:txBody>
          <a:bodyPr/>
          <a:lstStyle/>
          <a:p>
            <a:pPr>
              <a:defRPr/>
            </a:pPr>
            <a:fld id="{9F23500C-4F45-46DE-B0FE-BE56D8A181CE}" type="slidenum">
              <a:rPr lang="en-US" smtClean="0"/>
              <a:pPr>
                <a:defRPr/>
              </a:pPr>
              <a:t>135</a:t>
            </a:fld>
            <a:endParaRPr lang="en-US"/>
          </a:p>
        </p:txBody>
      </p:sp>
      <p:sp>
        <p:nvSpPr>
          <p:cNvPr id="7" name="Left Brace 6"/>
          <p:cNvSpPr/>
          <p:nvPr/>
        </p:nvSpPr>
        <p:spPr>
          <a:xfrm rot="16200000">
            <a:off x="3342692" y="2659745"/>
            <a:ext cx="442392" cy="5760640"/>
          </a:xfrm>
          <a:prstGeom prst="lef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Left Brace 7"/>
          <p:cNvSpPr/>
          <p:nvPr/>
        </p:nvSpPr>
        <p:spPr>
          <a:xfrm rot="16200000">
            <a:off x="7048644" y="2156480"/>
            <a:ext cx="259829" cy="1642447"/>
          </a:xfrm>
          <a:prstGeom prst="leftBrace">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r>
              <a:rPr lang="en-GB" dirty="0" smtClean="0"/>
              <a:t>\</a:t>
            </a:r>
            <a:endParaRPr lang="en-GB" dirty="0"/>
          </a:p>
        </p:txBody>
      </p:sp>
      <p:sp>
        <p:nvSpPr>
          <p:cNvPr id="9" name="TextBox 8"/>
          <p:cNvSpPr txBox="1"/>
          <p:nvPr/>
        </p:nvSpPr>
        <p:spPr>
          <a:xfrm>
            <a:off x="755576" y="5712346"/>
            <a:ext cx="5688633" cy="461665"/>
          </a:xfrm>
          <a:prstGeom prst="rect">
            <a:avLst/>
          </a:prstGeom>
          <a:noFill/>
        </p:spPr>
        <p:txBody>
          <a:bodyPr wrap="square" rtlCol="0">
            <a:spAutoFit/>
          </a:bodyPr>
          <a:lstStyle/>
          <a:p>
            <a:pPr algn="ctr"/>
            <a:r>
              <a:rPr lang="en-GB" dirty="0" smtClean="0">
                <a:solidFill>
                  <a:schemeClr val="tx1"/>
                </a:solidFill>
              </a:rPr>
              <a:t>Network Address (200.20.20.128)</a:t>
            </a:r>
            <a:endParaRPr lang="en-GB" dirty="0">
              <a:solidFill>
                <a:schemeClr val="tx1"/>
              </a:solidFill>
            </a:endParaRPr>
          </a:p>
        </p:txBody>
      </p:sp>
      <p:sp>
        <p:nvSpPr>
          <p:cNvPr id="10" name="TextBox 9"/>
          <p:cNvSpPr txBox="1"/>
          <p:nvPr/>
        </p:nvSpPr>
        <p:spPr>
          <a:xfrm>
            <a:off x="6228184" y="2885187"/>
            <a:ext cx="2272417" cy="461665"/>
          </a:xfrm>
          <a:prstGeom prst="rect">
            <a:avLst/>
          </a:prstGeom>
          <a:noFill/>
        </p:spPr>
        <p:txBody>
          <a:bodyPr wrap="none" rtlCol="0">
            <a:spAutoFit/>
          </a:bodyPr>
          <a:lstStyle/>
          <a:p>
            <a:r>
              <a:rPr lang="en-GB" dirty="0" smtClean="0">
                <a:solidFill>
                  <a:schemeClr val="tx1"/>
                </a:solidFill>
              </a:rPr>
              <a:t>Host Address (2)</a:t>
            </a:r>
            <a:endParaRPr lang="en-GB" dirty="0">
              <a:solidFill>
                <a:schemeClr val="tx1"/>
              </a:solidFill>
            </a:endParaRPr>
          </a:p>
        </p:txBody>
      </p:sp>
    </p:spTree>
    <p:extLst>
      <p:ext uri="{BB962C8B-B14F-4D97-AF65-F5344CB8AC3E}">
        <p14:creationId xmlns:p14="http://schemas.microsoft.com/office/powerpoint/2010/main" val="2377178036"/>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1115616" y="1628800"/>
            <a:ext cx="7683448" cy="3528392"/>
          </a:xfr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136</a:t>
            </a:fld>
            <a:endParaRPr lang="en-US"/>
          </a:p>
        </p:txBody>
      </p:sp>
      <p:sp>
        <p:nvSpPr>
          <p:cNvPr id="6" name="TextBox 5"/>
          <p:cNvSpPr txBox="1"/>
          <p:nvPr/>
        </p:nvSpPr>
        <p:spPr>
          <a:xfrm>
            <a:off x="2051720" y="5368354"/>
            <a:ext cx="4392489" cy="830997"/>
          </a:xfrm>
          <a:prstGeom prst="rect">
            <a:avLst/>
          </a:prstGeom>
          <a:noFill/>
        </p:spPr>
        <p:txBody>
          <a:bodyPr wrap="square" rtlCol="0">
            <a:spAutoFit/>
          </a:bodyPr>
          <a:lstStyle/>
          <a:p>
            <a:r>
              <a:rPr lang="en-GB" dirty="0" smtClean="0">
                <a:solidFill>
                  <a:schemeClr val="tx1"/>
                </a:solidFill>
              </a:rPr>
              <a:t>Network Address (192.168.1.0)</a:t>
            </a:r>
          </a:p>
          <a:p>
            <a:r>
              <a:rPr lang="en-GB" dirty="0" smtClean="0">
                <a:solidFill>
                  <a:schemeClr val="tx1"/>
                </a:solidFill>
              </a:rPr>
              <a:t>Host Address (50)</a:t>
            </a:r>
            <a:endParaRPr lang="en-GB" dirty="0">
              <a:solidFill>
                <a:schemeClr val="tx1"/>
              </a:solidFill>
            </a:endParaRPr>
          </a:p>
        </p:txBody>
      </p:sp>
    </p:spTree>
    <p:extLst>
      <p:ext uri="{BB962C8B-B14F-4D97-AF65-F5344CB8AC3E}">
        <p14:creationId xmlns:p14="http://schemas.microsoft.com/office/powerpoint/2010/main" val="640662888"/>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Transistors (Logic Gates)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137</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51520" y="848571"/>
            <a:ext cx="3591029" cy="5574631"/>
          </a:xfrm>
          <a:prstGeom prst="rect">
            <a:avLst/>
          </a:prstGeom>
        </p:spPr>
      </p:pic>
      <p:sp>
        <p:nvSpPr>
          <p:cNvPr id="6" name="TextBox 5"/>
          <p:cNvSpPr txBox="1"/>
          <p:nvPr/>
        </p:nvSpPr>
        <p:spPr>
          <a:xfrm>
            <a:off x="4329825" y="1052736"/>
            <a:ext cx="5066711" cy="1569660"/>
          </a:xfrm>
          <a:prstGeom prst="rect">
            <a:avLst/>
          </a:prstGeom>
          <a:noFill/>
        </p:spPr>
        <p:txBody>
          <a:bodyPr wrap="square" rtlCol="0">
            <a:spAutoFit/>
          </a:bodyPr>
          <a:lstStyle/>
          <a:p>
            <a:r>
              <a:rPr lang="en-GB" dirty="0" smtClean="0">
                <a:solidFill>
                  <a:schemeClr val="tx1"/>
                </a:solidFill>
              </a:rPr>
              <a:t>+5V 	= Binary 1</a:t>
            </a:r>
            <a:br>
              <a:rPr lang="en-GB" dirty="0" smtClean="0">
                <a:solidFill>
                  <a:schemeClr val="tx1"/>
                </a:solidFill>
              </a:rPr>
            </a:br>
            <a:r>
              <a:rPr lang="en-GB" dirty="0" smtClean="0">
                <a:solidFill>
                  <a:schemeClr val="tx1"/>
                </a:solidFill>
              </a:rPr>
              <a:t>  0V	= Binary 0</a:t>
            </a:r>
          </a:p>
          <a:p>
            <a:endParaRPr lang="en-GB" dirty="0">
              <a:solidFill>
                <a:schemeClr val="tx1"/>
              </a:solidFill>
            </a:endParaRPr>
          </a:p>
          <a:p>
            <a:endParaRPr lang="en-GB" dirty="0">
              <a:solidFill>
                <a:schemeClr val="tx1"/>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202415549"/>
              </p:ext>
            </p:extLst>
          </p:nvPr>
        </p:nvGraphicFramePr>
        <p:xfrm>
          <a:off x="4355976" y="2166032"/>
          <a:ext cx="4200129" cy="2286000"/>
        </p:xfrm>
        <a:graphic>
          <a:graphicData uri="http://schemas.openxmlformats.org/drawingml/2006/table">
            <a:tbl>
              <a:tblPr firstRow="1" bandRow="1">
                <a:tableStyleId>{5940675A-B579-460E-94D1-54222C63F5DA}</a:tableStyleId>
              </a:tblPr>
              <a:tblGrid>
                <a:gridCol w="1400043"/>
                <a:gridCol w="1400043"/>
                <a:gridCol w="1400043"/>
              </a:tblGrid>
              <a:tr h="253924">
                <a:tc>
                  <a:txBody>
                    <a:bodyPr/>
                    <a:lstStyle/>
                    <a:p>
                      <a:pPr algn="ctr"/>
                      <a:r>
                        <a:rPr lang="en-GB" sz="2400" b="1" dirty="0" smtClean="0"/>
                        <a:t>A</a:t>
                      </a:r>
                      <a:endParaRPr lang="en-GB" sz="2400" b="1" dirty="0"/>
                    </a:p>
                  </a:txBody>
                  <a:tcPr/>
                </a:tc>
                <a:tc>
                  <a:txBody>
                    <a:bodyPr/>
                    <a:lstStyle/>
                    <a:p>
                      <a:pPr algn="ctr"/>
                      <a:r>
                        <a:rPr lang="en-GB" sz="2400" b="1" dirty="0" smtClean="0"/>
                        <a:t>B</a:t>
                      </a:r>
                      <a:endParaRPr lang="en-GB" sz="2400" b="1" dirty="0"/>
                    </a:p>
                  </a:txBody>
                  <a:tcPr/>
                </a:tc>
                <a:tc>
                  <a:txBody>
                    <a:bodyPr/>
                    <a:lstStyle/>
                    <a:p>
                      <a:pPr algn="ctr"/>
                      <a:r>
                        <a:rPr lang="en-GB" sz="2400" b="1" dirty="0" smtClean="0"/>
                        <a:t>Out</a:t>
                      </a:r>
                      <a:endParaRPr lang="en-GB" sz="2400" b="1" dirty="0"/>
                    </a:p>
                  </a:txBody>
                  <a:tcPr>
                    <a:solidFill>
                      <a:schemeClr val="accent2">
                        <a:lumMod val="20000"/>
                        <a:lumOff val="80000"/>
                      </a:schemeClr>
                    </a:solidFill>
                  </a:tcPr>
                </a:tc>
              </a:tr>
              <a:tr h="253924">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solidFill>
                      <a:schemeClr val="accent2">
                        <a:lumMod val="20000"/>
                        <a:lumOff val="80000"/>
                      </a:schemeClr>
                    </a:solidFill>
                  </a:tcPr>
                </a:tc>
              </a:tr>
              <a:tr h="253924">
                <a:tc>
                  <a:txBody>
                    <a:bodyPr/>
                    <a:lstStyle/>
                    <a:p>
                      <a:pPr algn="ctr"/>
                      <a:r>
                        <a:rPr lang="en-GB" sz="2400" dirty="0" smtClean="0"/>
                        <a:t>0</a:t>
                      </a:r>
                      <a:endParaRPr lang="en-GB" sz="2400" dirty="0"/>
                    </a:p>
                  </a:txBody>
                  <a:tcPr/>
                </a:tc>
                <a:tc>
                  <a:txBody>
                    <a:bodyPr/>
                    <a:lstStyle/>
                    <a:p>
                      <a:pPr algn="ctr"/>
                      <a:r>
                        <a:rPr lang="en-GB" sz="2400" dirty="0" smtClean="0"/>
                        <a:t>1</a:t>
                      </a:r>
                      <a:endParaRPr lang="en-GB" sz="2400" dirty="0"/>
                    </a:p>
                  </a:txBody>
                  <a:tcPr/>
                </a:tc>
                <a:tc>
                  <a:txBody>
                    <a:bodyPr/>
                    <a:lstStyle/>
                    <a:p>
                      <a:pPr algn="ctr"/>
                      <a:r>
                        <a:rPr lang="en-GB" sz="2400" dirty="0" smtClean="0"/>
                        <a:t>0</a:t>
                      </a:r>
                      <a:endParaRPr lang="en-GB" sz="2400" dirty="0"/>
                    </a:p>
                  </a:txBody>
                  <a:tcPr>
                    <a:solidFill>
                      <a:schemeClr val="accent2">
                        <a:lumMod val="20000"/>
                        <a:lumOff val="80000"/>
                      </a:schemeClr>
                    </a:solidFill>
                  </a:tcPr>
                </a:tc>
              </a:tr>
              <a:tr h="253924">
                <a:tc>
                  <a:txBody>
                    <a:bodyPr/>
                    <a:lstStyle/>
                    <a:p>
                      <a:pPr algn="ctr"/>
                      <a:r>
                        <a:rPr lang="en-GB" sz="2400" dirty="0" smtClean="0"/>
                        <a:t>1</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solidFill>
                      <a:schemeClr val="accent2">
                        <a:lumMod val="20000"/>
                        <a:lumOff val="80000"/>
                      </a:schemeClr>
                    </a:solidFill>
                  </a:tcPr>
                </a:tc>
              </a:tr>
              <a:tr h="253924">
                <a:tc>
                  <a:txBody>
                    <a:bodyPr/>
                    <a:lstStyle/>
                    <a:p>
                      <a:pPr algn="ctr"/>
                      <a:r>
                        <a:rPr lang="en-GB" sz="2400" dirty="0" smtClean="0"/>
                        <a:t>1</a:t>
                      </a:r>
                      <a:endParaRPr lang="en-GB" sz="2400" dirty="0"/>
                    </a:p>
                  </a:txBody>
                  <a:tcPr/>
                </a:tc>
                <a:tc>
                  <a:txBody>
                    <a:bodyPr/>
                    <a:lstStyle/>
                    <a:p>
                      <a:pPr algn="ctr"/>
                      <a:r>
                        <a:rPr lang="en-GB" sz="2400" dirty="0" smtClean="0"/>
                        <a:t>1</a:t>
                      </a:r>
                      <a:endParaRPr lang="en-GB" sz="2400" dirty="0"/>
                    </a:p>
                  </a:txBody>
                  <a:tcPr/>
                </a:tc>
                <a:tc>
                  <a:txBody>
                    <a:bodyPr/>
                    <a:lstStyle/>
                    <a:p>
                      <a:pPr algn="ctr"/>
                      <a:r>
                        <a:rPr lang="en-GB" sz="2400" dirty="0" smtClean="0"/>
                        <a:t>1</a:t>
                      </a:r>
                      <a:endParaRPr lang="en-GB" sz="2400" dirty="0"/>
                    </a:p>
                  </a:txBody>
                  <a:tcPr>
                    <a:solidFill>
                      <a:schemeClr val="accent2">
                        <a:lumMod val="20000"/>
                        <a:lumOff val="80000"/>
                      </a:schemeClr>
                    </a:solidFill>
                  </a:tcPr>
                </a:tc>
              </a:tr>
            </a:tbl>
          </a:graphicData>
        </a:graphic>
      </p:graphicFrame>
      <p:sp>
        <p:nvSpPr>
          <p:cNvPr id="8" name="TextBox 7"/>
          <p:cNvSpPr txBox="1"/>
          <p:nvPr/>
        </p:nvSpPr>
        <p:spPr>
          <a:xfrm>
            <a:off x="755576" y="2622396"/>
            <a:ext cx="734496" cy="461665"/>
          </a:xfrm>
          <a:prstGeom prst="rect">
            <a:avLst/>
          </a:prstGeom>
          <a:noFill/>
        </p:spPr>
        <p:txBody>
          <a:bodyPr wrap="none" rtlCol="0">
            <a:spAutoFit/>
          </a:bodyPr>
          <a:lstStyle/>
          <a:p>
            <a:r>
              <a:rPr lang="en-GB" dirty="0" smtClean="0">
                <a:solidFill>
                  <a:srgbClr val="FF0000"/>
                </a:solidFill>
              </a:rPr>
              <a:t>+5V</a:t>
            </a:r>
            <a:endParaRPr lang="en-GB" dirty="0">
              <a:solidFill>
                <a:srgbClr val="FF0000"/>
              </a:solidFill>
            </a:endParaRPr>
          </a:p>
        </p:txBody>
      </p:sp>
      <p:sp>
        <p:nvSpPr>
          <p:cNvPr id="9" name="TextBox 8"/>
          <p:cNvSpPr txBox="1"/>
          <p:nvPr/>
        </p:nvSpPr>
        <p:spPr>
          <a:xfrm>
            <a:off x="755576" y="4221088"/>
            <a:ext cx="734496" cy="461665"/>
          </a:xfrm>
          <a:prstGeom prst="rect">
            <a:avLst/>
          </a:prstGeom>
          <a:noFill/>
        </p:spPr>
        <p:txBody>
          <a:bodyPr wrap="none" rtlCol="0">
            <a:spAutoFit/>
          </a:bodyPr>
          <a:lstStyle/>
          <a:p>
            <a:r>
              <a:rPr lang="en-GB" dirty="0" smtClean="0">
                <a:solidFill>
                  <a:srgbClr val="FF0000"/>
                </a:solidFill>
              </a:rPr>
              <a:t>+5V</a:t>
            </a:r>
            <a:endParaRPr lang="en-GB" dirty="0">
              <a:solidFill>
                <a:srgbClr val="FF0000"/>
              </a:solidFill>
            </a:endParaRPr>
          </a:p>
        </p:txBody>
      </p:sp>
      <p:sp>
        <p:nvSpPr>
          <p:cNvPr id="10" name="TextBox 9"/>
          <p:cNvSpPr txBox="1"/>
          <p:nvPr/>
        </p:nvSpPr>
        <p:spPr>
          <a:xfrm>
            <a:off x="2984443" y="4581128"/>
            <a:ext cx="734496" cy="461665"/>
          </a:xfrm>
          <a:prstGeom prst="rect">
            <a:avLst/>
          </a:prstGeom>
          <a:noFill/>
        </p:spPr>
        <p:txBody>
          <a:bodyPr wrap="none" rtlCol="0">
            <a:spAutoFit/>
          </a:bodyPr>
          <a:lstStyle/>
          <a:p>
            <a:r>
              <a:rPr lang="en-GB" dirty="0" smtClean="0">
                <a:solidFill>
                  <a:srgbClr val="FF0000"/>
                </a:solidFill>
              </a:rPr>
              <a:t>+5V</a:t>
            </a:r>
            <a:endParaRPr lang="en-GB" dirty="0">
              <a:solidFill>
                <a:srgbClr val="FF0000"/>
              </a:solidFill>
            </a:endParaRPr>
          </a:p>
        </p:txBody>
      </p:sp>
      <p:sp>
        <p:nvSpPr>
          <p:cNvPr id="11" name="TextBox 10"/>
          <p:cNvSpPr txBox="1"/>
          <p:nvPr/>
        </p:nvSpPr>
        <p:spPr>
          <a:xfrm>
            <a:off x="2530247" y="2188452"/>
            <a:ext cx="630301" cy="461665"/>
          </a:xfrm>
          <a:prstGeom prst="rect">
            <a:avLst/>
          </a:prstGeom>
          <a:noFill/>
        </p:spPr>
        <p:txBody>
          <a:bodyPr wrap="none" rtlCol="0">
            <a:spAutoFit/>
          </a:bodyPr>
          <a:lstStyle/>
          <a:p>
            <a:r>
              <a:rPr lang="en-GB" dirty="0" smtClean="0">
                <a:solidFill>
                  <a:srgbClr val="FF0000"/>
                </a:solidFill>
              </a:rPr>
              <a:t>ON</a:t>
            </a:r>
            <a:endParaRPr lang="en-GB" dirty="0">
              <a:solidFill>
                <a:srgbClr val="FF0000"/>
              </a:solidFill>
            </a:endParaRPr>
          </a:p>
        </p:txBody>
      </p:sp>
      <p:sp>
        <p:nvSpPr>
          <p:cNvPr id="12" name="TextBox 11"/>
          <p:cNvSpPr txBox="1"/>
          <p:nvPr/>
        </p:nvSpPr>
        <p:spPr>
          <a:xfrm>
            <a:off x="2555776" y="3587594"/>
            <a:ext cx="630301" cy="461665"/>
          </a:xfrm>
          <a:prstGeom prst="rect">
            <a:avLst/>
          </a:prstGeom>
          <a:noFill/>
        </p:spPr>
        <p:txBody>
          <a:bodyPr wrap="none" rtlCol="0">
            <a:spAutoFit/>
          </a:bodyPr>
          <a:lstStyle/>
          <a:p>
            <a:r>
              <a:rPr lang="en-GB" dirty="0" smtClean="0">
                <a:solidFill>
                  <a:srgbClr val="FF0000"/>
                </a:solidFill>
              </a:rPr>
              <a:t>ON</a:t>
            </a:r>
            <a:endParaRPr lang="en-GB" dirty="0">
              <a:solidFill>
                <a:srgbClr val="FF0000"/>
              </a:solidFill>
            </a:endParaRPr>
          </a:p>
        </p:txBody>
      </p:sp>
      <p:pic>
        <p:nvPicPr>
          <p:cNvPr id="13" name="Picture 1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249809" y="5021900"/>
            <a:ext cx="2145244" cy="1130300"/>
          </a:xfrm>
          <a:prstGeom prst="rect">
            <a:avLst/>
          </a:prstGeom>
        </p:spPr>
      </p:pic>
      <p:sp>
        <p:nvSpPr>
          <p:cNvPr id="14" name="TextBox 13"/>
          <p:cNvSpPr txBox="1"/>
          <p:nvPr/>
        </p:nvSpPr>
        <p:spPr>
          <a:xfrm>
            <a:off x="5541608" y="6259810"/>
            <a:ext cx="1561646" cy="461665"/>
          </a:xfrm>
          <a:prstGeom prst="rect">
            <a:avLst/>
          </a:prstGeom>
          <a:noFill/>
        </p:spPr>
        <p:txBody>
          <a:bodyPr wrap="none" rtlCol="0">
            <a:spAutoFit/>
          </a:bodyPr>
          <a:lstStyle/>
          <a:p>
            <a:r>
              <a:rPr lang="en-GB" b="1" dirty="0" smtClean="0">
                <a:solidFill>
                  <a:schemeClr val="tx1"/>
                </a:solidFill>
              </a:rPr>
              <a:t>AND Gate</a:t>
            </a:r>
            <a:endParaRPr lang="en-GB" b="1" dirty="0">
              <a:solidFill>
                <a:schemeClr val="tx1"/>
              </a:solidFill>
            </a:endParaRPr>
          </a:p>
        </p:txBody>
      </p:sp>
    </p:spTree>
    <p:extLst>
      <p:ext uri="{BB962C8B-B14F-4D97-AF65-F5344CB8AC3E}">
        <p14:creationId xmlns:p14="http://schemas.microsoft.com/office/powerpoint/2010/main" val="3315985094"/>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138</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23528" y="548680"/>
            <a:ext cx="4582445" cy="3378200"/>
          </a:xfrm>
          <a:prstGeom prst="rect">
            <a:avLst/>
          </a:prstGeom>
        </p:spPr>
      </p:pic>
      <p:sp>
        <p:nvSpPr>
          <p:cNvPr id="6" name="TextBox 5"/>
          <p:cNvSpPr txBox="1"/>
          <p:nvPr/>
        </p:nvSpPr>
        <p:spPr>
          <a:xfrm>
            <a:off x="755576" y="2492896"/>
            <a:ext cx="734496" cy="461665"/>
          </a:xfrm>
          <a:prstGeom prst="rect">
            <a:avLst/>
          </a:prstGeom>
          <a:noFill/>
        </p:spPr>
        <p:txBody>
          <a:bodyPr wrap="none" rtlCol="0">
            <a:spAutoFit/>
          </a:bodyPr>
          <a:lstStyle/>
          <a:p>
            <a:r>
              <a:rPr lang="en-GB" dirty="0" smtClean="0">
                <a:solidFill>
                  <a:srgbClr val="FF0000"/>
                </a:solidFill>
              </a:rPr>
              <a:t>+5V</a:t>
            </a:r>
            <a:endParaRPr lang="en-GB" dirty="0">
              <a:solidFill>
                <a:srgbClr val="FF0000"/>
              </a:solidFill>
            </a:endParaRPr>
          </a:p>
        </p:txBody>
      </p:sp>
      <p:sp>
        <p:nvSpPr>
          <p:cNvPr id="7" name="TextBox 6"/>
          <p:cNvSpPr txBox="1"/>
          <p:nvPr/>
        </p:nvSpPr>
        <p:spPr>
          <a:xfrm>
            <a:off x="3635896" y="2033341"/>
            <a:ext cx="561372" cy="461665"/>
          </a:xfrm>
          <a:prstGeom prst="rect">
            <a:avLst/>
          </a:prstGeom>
          <a:noFill/>
        </p:spPr>
        <p:txBody>
          <a:bodyPr wrap="none" rtlCol="0">
            <a:spAutoFit/>
          </a:bodyPr>
          <a:lstStyle/>
          <a:p>
            <a:r>
              <a:rPr lang="en-GB" dirty="0" smtClean="0">
                <a:solidFill>
                  <a:srgbClr val="FF0000"/>
                </a:solidFill>
              </a:rPr>
              <a:t>0V</a:t>
            </a:r>
            <a:endParaRPr lang="en-GB" dirty="0">
              <a:solidFill>
                <a:srgbClr val="FF0000"/>
              </a:solidFill>
            </a:endParaRPr>
          </a:p>
        </p:txBody>
      </p:sp>
      <p:cxnSp>
        <p:nvCxnSpPr>
          <p:cNvPr id="9" name="Straight Arrow Connector 8"/>
          <p:cNvCxnSpPr/>
          <p:nvPr/>
        </p:nvCxnSpPr>
        <p:spPr>
          <a:xfrm>
            <a:off x="2699792" y="1340768"/>
            <a:ext cx="0" cy="2232248"/>
          </a:xfrm>
          <a:prstGeom prst="straightConnector1">
            <a:avLst/>
          </a:prstGeom>
          <a:ln w="28575">
            <a:solidFill>
              <a:srgbClr val="FF0000"/>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rot="16200000">
            <a:off x="2283571" y="2957103"/>
            <a:ext cx="1124026" cy="461665"/>
          </a:xfrm>
          <a:prstGeom prst="rect">
            <a:avLst/>
          </a:prstGeom>
          <a:noFill/>
        </p:spPr>
        <p:txBody>
          <a:bodyPr wrap="none" rtlCol="0">
            <a:spAutoFit/>
          </a:bodyPr>
          <a:lstStyle/>
          <a:p>
            <a:r>
              <a:rPr lang="en-GB" dirty="0" smtClean="0">
                <a:solidFill>
                  <a:srgbClr val="FF0000"/>
                </a:solidFill>
              </a:rPr>
              <a:t>Current</a:t>
            </a:r>
            <a:endParaRPr lang="en-GB" dirty="0">
              <a:solidFill>
                <a:srgbClr val="FF0000"/>
              </a:solidFill>
            </a:endParaRPr>
          </a:p>
        </p:txBody>
      </p:sp>
      <p:sp>
        <p:nvSpPr>
          <p:cNvPr id="11" name="TextBox 10"/>
          <p:cNvSpPr txBox="1"/>
          <p:nvPr/>
        </p:nvSpPr>
        <p:spPr>
          <a:xfrm>
            <a:off x="1747438" y="1340768"/>
            <a:ext cx="630301" cy="461665"/>
          </a:xfrm>
          <a:prstGeom prst="rect">
            <a:avLst/>
          </a:prstGeom>
          <a:noFill/>
        </p:spPr>
        <p:txBody>
          <a:bodyPr wrap="none" rtlCol="0">
            <a:spAutoFit/>
          </a:bodyPr>
          <a:lstStyle/>
          <a:p>
            <a:r>
              <a:rPr lang="en-GB" dirty="0" smtClean="0">
                <a:solidFill>
                  <a:srgbClr val="FF0000"/>
                </a:solidFill>
              </a:rPr>
              <a:t>ON</a:t>
            </a:r>
            <a:endParaRPr lang="en-GB" dirty="0">
              <a:solidFill>
                <a:srgbClr val="FF0000"/>
              </a:solidFill>
            </a:endParaRPr>
          </a:p>
        </p:txBody>
      </p:sp>
      <p:graphicFrame>
        <p:nvGraphicFramePr>
          <p:cNvPr id="12" name="Table 11"/>
          <p:cNvGraphicFramePr>
            <a:graphicFrameLocks noGrp="1"/>
          </p:cNvGraphicFramePr>
          <p:nvPr>
            <p:extLst>
              <p:ext uri="{D42A27DB-BD31-4B8C-83A1-F6EECF244321}">
                <p14:modId xmlns:p14="http://schemas.microsoft.com/office/powerpoint/2010/main" val="2701150139"/>
              </p:ext>
            </p:extLst>
          </p:nvPr>
        </p:nvGraphicFramePr>
        <p:xfrm>
          <a:off x="4486671" y="3861048"/>
          <a:ext cx="2800086" cy="1371600"/>
        </p:xfrm>
        <a:graphic>
          <a:graphicData uri="http://schemas.openxmlformats.org/drawingml/2006/table">
            <a:tbl>
              <a:tblPr firstRow="1" bandRow="1">
                <a:tableStyleId>{5940675A-B579-460E-94D1-54222C63F5DA}</a:tableStyleId>
              </a:tblPr>
              <a:tblGrid>
                <a:gridCol w="1400043"/>
                <a:gridCol w="1400043"/>
              </a:tblGrid>
              <a:tr h="253924">
                <a:tc>
                  <a:txBody>
                    <a:bodyPr/>
                    <a:lstStyle/>
                    <a:p>
                      <a:pPr algn="ctr"/>
                      <a:r>
                        <a:rPr lang="en-GB" sz="2400" b="1" dirty="0" smtClean="0"/>
                        <a:t>A</a:t>
                      </a:r>
                      <a:endParaRPr lang="en-GB" sz="2400" b="1" dirty="0"/>
                    </a:p>
                  </a:txBody>
                  <a:tcPr/>
                </a:tc>
                <a:tc>
                  <a:txBody>
                    <a:bodyPr/>
                    <a:lstStyle/>
                    <a:p>
                      <a:pPr algn="ctr"/>
                      <a:r>
                        <a:rPr lang="en-GB" sz="2400" b="1" dirty="0" smtClean="0"/>
                        <a:t>Out</a:t>
                      </a:r>
                      <a:endParaRPr lang="en-GB" sz="2400" b="1" dirty="0"/>
                    </a:p>
                  </a:txBody>
                  <a:tcPr>
                    <a:solidFill>
                      <a:schemeClr val="accent2">
                        <a:lumMod val="20000"/>
                        <a:lumOff val="80000"/>
                      </a:schemeClr>
                    </a:solidFill>
                  </a:tcPr>
                </a:tc>
              </a:tr>
              <a:tr h="253924">
                <a:tc>
                  <a:txBody>
                    <a:bodyPr/>
                    <a:lstStyle/>
                    <a:p>
                      <a:pPr algn="ctr"/>
                      <a:r>
                        <a:rPr lang="en-GB" sz="2400" dirty="0" smtClean="0"/>
                        <a:t>0</a:t>
                      </a:r>
                      <a:endParaRPr lang="en-GB" sz="2400" dirty="0"/>
                    </a:p>
                  </a:txBody>
                  <a:tcPr/>
                </a:tc>
                <a:tc>
                  <a:txBody>
                    <a:bodyPr/>
                    <a:lstStyle/>
                    <a:p>
                      <a:pPr algn="ctr"/>
                      <a:r>
                        <a:rPr lang="en-GB" sz="2400" dirty="0" smtClean="0"/>
                        <a:t>1</a:t>
                      </a:r>
                      <a:endParaRPr lang="en-GB" sz="2400" dirty="0"/>
                    </a:p>
                  </a:txBody>
                  <a:tcPr>
                    <a:solidFill>
                      <a:schemeClr val="accent2">
                        <a:lumMod val="20000"/>
                        <a:lumOff val="80000"/>
                      </a:schemeClr>
                    </a:solidFill>
                  </a:tcPr>
                </a:tc>
              </a:tr>
              <a:tr h="253924">
                <a:tc>
                  <a:txBody>
                    <a:bodyPr/>
                    <a:lstStyle/>
                    <a:p>
                      <a:pPr algn="ctr"/>
                      <a:r>
                        <a:rPr lang="en-GB" sz="2400" dirty="0" smtClean="0"/>
                        <a:t>1</a:t>
                      </a:r>
                      <a:endParaRPr lang="en-GB" sz="2400" dirty="0"/>
                    </a:p>
                  </a:txBody>
                  <a:tcPr/>
                </a:tc>
                <a:tc>
                  <a:txBody>
                    <a:bodyPr/>
                    <a:lstStyle/>
                    <a:p>
                      <a:pPr algn="ctr"/>
                      <a:r>
                        <a:rPr lang="en-GB" sz="2400" dirty="0" smtClean="0"/>
                        <a:t>0</a:t>
                      </a:r>
                      <a:endParaRPr lang="en-GB" sz="2400" dirty="0"/>
                    </a:p>
                  </a:txBody>
                  <a:tcPr>
                    <a:solidFill>
                      <a:schemeClr val="accent2">
                        <a:lumMod val="20000"/>
                        <a:lumOff val="80000"/>
                      </a:schemeClr>
                    </a:solidFill>
                  </a:tcPr>
                </a:tc>
              </a:tr>
            </a:tbl>
          </a:graphicData>
        </a:graphic>
      </p:graphicFrame>
      <p:pic>
        <p:nvPicPr>
          <p:cNvPr id="13" name="Picture 1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04018" y="4718968"/>
            <a:ext cx="990113" cy="889000"/>
          </a:xfrm>
          <a:prstGeom prst="rect">
            <a:avLst/>
          </a:prstGeom>
        </p:spPr>
      </p:pic>
      <p:sp>
        <p:nvSpPr>
          <p:cNvPr id="14" name="TextBox 13"/>
          <p:cNvSpPr txBox="1"/>
          <p:nvPr/>
        </p:nvSpPr>
        <p:spPr>
          <a:xfrm>
            <a:off x="1306940" y="5773289"/>
            <a:ext cx="3676006" cy="830997"/>
          </a:xfrm>
          <a:prstGeom prst="rect">
            <a:avLst/>
          </a:prstGeom>
          <a:noFill/>
        </p:spPr>
        <p:txBody>
          <a:bodyPr wrap="none" rtlCol="0">
            <a:spAutoFit/>
          </a:bodyPr>
          <a:lstStyle/>
          <a:p>
            <a:r>
              <a:rPr lang="en-GB" b="1" dirty="0" smtClean="0">
                <a:solidFill>
                  <a:schemeClr val="tx1"/>
                </a:solidFill>
              </a:rPr>
              <a:t>NOT Gate</a:t>
            </a:r>
          </a:p>
          <a:p>
            <a:r>
              <a:rPr lang="en-GB" b="1" dirty="0" smtClean="0">
                <a:solidFill>
                  <a:schemeClr val="tx1"/>
                </a:solidFill>
              </a:rPr>
              <a:t>Also known as an Invertor</a:t>
            </a:r>
            <a:endParaRPr lang="en-GB" b="1" dirty="0">
              <a:solidFill>
                <a:schemeClr val="tx1"/>
              </a:solidFill>
            </a:endParaRPr>
          </a:p>
        </p:txBody>
      </p:sp>
    </p:spTree>
    <p:extLst>
      <p:ext uri="{BB962C8B-B14F-4D97-AF65-F5344CB8AC3E}">
        <p14:creationId xmlns:p14="http://schemas.microsoft.com/office/powerpoint/2010/main" val="2140192966"/>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dirty="0" smtClean="0"/>
              <a:t>NAND Gate</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139</a:t>
            </a:fld>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148064" y="1340768"/>
            <a:ext cx="3278682" cy="979686"/>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63688" y="5614276"/>
            <a:ext cx="1755957" cy="925190"/>
          </a:xfrm>
          <a:prstGeom prst="rect">
            <a:avLst/>
          </a:prstGeom>
        </p:spPr>
      </p:pic>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51520" y="1052736"/>
            <a:ext cx="4548010" cy="4191745"/>
          </a:xfrm>
          <a:prstGeom prst="rect">
            <a:avLst/>
          </a:prstGeom>
        </p:spPr>
      </p:pic>
      <p:graphicFrame>
        <p:nvGraphicFramePr>
          <p:cNvPr id="9" name="Table 8"/>
          <p:cNvGraphicFramePr>
            <a:graphicFrameLocks noGrp="1"/>
          </p:cNvGraphicFramePr>
          <p:nvPr>
            <p:extLst>
              <p:ext uri="{D42A27DB-BD31-4B8C-83A1-F6EECF244321}">
                <p14:modId xmlns:p14="http://schemas.microsoft.com/office/powerpoint/2010/main" val="4051042050"/>
              </p:ext>
            </p:extLst>
          </p:nvPr>
        </p:nvGraphicFramePr>
        <p:xfrm>
          <a:off x="4486672" y="3771601"/>
          <a:ext cx="4200128" cy="2743200"/>
        </p:xfrm>
        <a:graphic>
          <a:graphicData uri="http://schemas.openxmlformats.org/drawingml/2006/table">
            <a:tbl>
              <a:tblPr firstRow="1" bandRow="1">
                <a:tableStyleId>{5940675A-B579-460E-94D1-54222C63F5DA}</a:tableStyleId>
              </a:tblPr>
              <a:tblGrid>
                <a:gridCol w="1050032"/>
                <a:gridCol w="1050032"/>
                <a:gridCol w="1050032"/>
                <a:gridCol w="1050032"/>
              </a:tblGrid>
              <a:tr h="253924">
                <a:tc gridSpan="2">
                  <a:txBody>
                    <a:bodyPr/>
                    <a:lstStyle/>
                    <a:p>
                      <a:pPr algn="ctr"/>
                      <a:r>
                        <a:rPr lang="en-GB" sz="2400" b="1" dirty="0" smtClean="0"/>
                        <a:t>Inputs</a:t>
                      </a:r>
                      <a:endParaRPr lang="en-GB" sz="2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GB" sz="2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endParaRPr lang="en-GB" sz="2400" b="1" dirty="0"/>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pPr algn="ctr"/>
                      <a:endParaRPr lang="en-GB" sz="2400" b="1" dirty="0"/>
                    </a:p>
                  </a:txBody>
                  <a:tcPr>
                    <a:solidFill>
                      <a:schemeClr val="accent2">
                        <a:lumMod val="20000"/>
                        <a:lumOff val="80000"/>
                      </a:schemeClr>
                    </a:solidFill>
                  </a:tcPr>
                </a:tc>
              </a:tr>
              <a:tr h="253924">
                <a:tc>
                  <a:txBody>
                    <a:bodyPr/>
                    <a:lstStyle/>
                    <a:p>
                      <a:pPr algn="ctr"/>
                      <a:r>
                        <a:rPr lang="en-GB" sz="2400" b="1" dirty="0" smtClean="0"/>
                        <a:t>A</a:t>
                      </a:r>
                      <a:endParaRPr lang="en-GB" sz="2400" b="1" dirty="0"/>
                    </a:p>
                  </a:txBody>
                  <a:tcPr>
                    <a:lnT w="12700" cap="flat" cmpd="sng" algn="ctr">
                      <a:solidFill>
                        <a:schemeClr val="tx1"/>
                      </a:solidFill>
                      <a:prstDash val="solid"/>
                      <a:round/>
                      <a:headEnd type="none" w="med" len="med"/>
                      <a:tailEnd type="none" w="med" len="med"/>
                    </a:lnT>
                  </a:tcPr>
                </a:tc>
                <a:tc>
                  <a:txBody>
                    <a:bodyPr/>
                    <a:lstStyle/>
                    <a:p>
                      <a:pPr algn="ctr"/>
                      <a:r>
                        <a:rPr lang="en-GB" sz="2400" b="1" dirty="0" smtClean="0"/>
                        <a:t>B</a:t>
                      </a:r>
                      <a:endParaRPr lang="en-GB" sz="2400" b="1"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r>
                        <a:rPr lang="en-GB" sz="2400" b="1" dirty="0" smtClean="0"/>
                        <a:t>C</a:t>
                      </a:r>
                      <a:endParaRPr lang="en-GB" sz="2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b="1" dirty="0" smtClean="0"/>
                        <a:t>Out</a:t>
                      </a:r>
                      <a:endParaRPr lang="en-GB" sz="2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r>
              <a:tr h="253924">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lnT w="12700" cap="flat" cmpd="sng" algn="ctr">
                      <a:solidFill>
                        <a:schemeClr val="tx1"/>
                      </a:solidFill>
                      <a:prstDash val="solid"/>
                      <a:round/>
                      <a:headEnd type="none" w="med" len="med"/>
                      <a:tailEnd type="none" w="med" len="med"/>
                    </a:lnT>
                  </a:tcPr>
                </a:tc>
                <a:tc>
                  <a:txBody>
                    <a:bodyPr/>
                    <a:lstStyle/>
                    <a:p>
                      <a:pPr algn="ctr"/>
                      <a:r>
                        <a:rPr lang="en-GB" sz="2400" dirty="0" smtClean="0"/>
                        <a:t>1</a:t>
                      </a:r>
                      <a:endParaRPr lang="en-GB" sz="2400" dirty="0"/>
                    </a:p>
                  </a:txBody>
                  <a:tcPr>
                    <a:lnT w="12700" cap="flat" cmpd="sng" algn="ctr">
                      <a:solidFill>
                        <a:schemeClr val="tx1"/>
                      </a:solidFill>
                      <a:prstDash val="solid"/>
                      <a:round/>
                      <a:headEnd type="none" w="med" len="med"/>
                      <a:tailEnd type="none" w="med" len="med"/>
                    </a:lnT>
                    <a:solidFill>
                      <a:schemeClr val="accent2">
                        <a:lumMod val="20000"/>
                        <a:lumOff val="80000"/>
                      </a:schemeClr>
                    </a:solidFill>
                  </a:tcPr>
                </a:tc>
              </a:tr>
              <a:tr h="253924">
                <a:tc>
                  <a:txBody>
                    <a:bodyPr/>
                    <a:lstStyle/>
                    <a:p>
                      <a:pPr algn="ctr"/>
                      <a:r>
                        <a:rPr lang="en-GB" sz="2400" dirty="0" smtClean="0"/>
                        <a:t>0</a:t>
                      </a:r>
                      <a:endParaRPr lang="en-GB" sz="2400" dirty="0"/>
                    </a:p>
                  </a:txBody>
                  <a:tcPr/>
                </a:tc>
                <a:tc>
                  <a:txBody>
                    <a:bodyPr/>
                    <a:lstStyle/>
                    <a:p>
                      <a:pPr algn="ctr"/>
                      <a:r>
                        <a:rPr lang="en-GB" sz="2400" dirty="0" smtClean="0"/>
                        <a:t>1</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1</a:t>
                      </a:r>
                      <a:endParaRPr lang="en-GB" sz="2400" dirty="0"/>
                    </a:p>
                  </a:txBody>
                  <a:tcPr>
                    <a:solidFill>
                      <a:schemeClr val="accent2">
                        <a:lumMod val="20000"/>
                        <a:lumOff val="80000"/>
                      </a:schemeClr>
                    </a:solidFill>
                  </a:tcPr>
                </a:tc>
              </a:tr>
              <a:tr h="253924">
                <a:tc>
                  <a:txBody>
                    <a:bodyPr/>
                    <a:lstStyle/>
                    <a:p>
                      <a:pPr algn="ctr"/>
                      <a:r>
                        <a:rPr lang="en-GB" sz="2400" dirty="0" smtClean="0"/>
                        <a:t>1</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1</a:t>
                      </a:r>
                      <a:endParaRPr lang="en-GB" sz="2400" dirty="0"/>
                    </a:p>
                  </a:txBody>
                  <a:tcPr>
                    <a:solidFill>
                      <a:schemeClr val="accent2">
                        <a:lumMod val="20000"/>
                        <a:lumOff val="80000"/>
                      </a:schemeClr>
                    </a:solidFill>
                  </a:tcPr>
                </a:tc>
              </a:tr>
              <a:tr h="253924">
                <a:tc>
                  <a:txBody>
                    <a:bodyPr/>
                    <a:lstStyle/>
                    <a:p>
                      <a:pPr algn="ctr"/>
                      <a:r>
                        <a:rPr lang="en-GB" sz="2400" dirty="0" smtClean="0"/>
                        <a:t>1</a:t>
                      </a:r>
                      <a:endParaRPr lang="en-GB" sz="2400" dirty="0"/>
                    </a:p>
                  </a:txBody>
                  <a:tcPr/>
                </a:tc>
                <a:tc>
                  <a:txBody>
                    <a:bodyPr/>
                    <a:lstStyle/>
                    <a:p>
                      <a:pPr algn="ctr"/>
                      <a:r>
                        <a:rPr lang="en-GB" sz="2400" dirty="0" smtClean="0"/>
                        <a:t>1</a:t>
                      </a:r>
                      <a:endParaRPr lang="en-GB" sz="2400" dirty="0"/>
                    </a:p>
                  </a:txBody>
                  <a:tcPr/>
                </a:tc>
                <a:tc>
                  <a:txBody>
                    <a:bodyPr/>
                    <a:lstStyle/>
                    <a:p>
                      <a:pPr algn="ctr"/>
                      <a:r>
                        <a:rPr lang="en-GB" sz="2400" dirty="0" smtClean="0"/>
                        <a:t>1</a:t>
                      </a:r>
                      <a:endParaRPr lang="en-GB" sz="2400" dirty="0"/>
                    </a:p>
                  </a:txBody>
                  <a:tcPr/>
                </a:tc>
                <a:tc>
                  <a:txBody>
                    <a:bodyPr/>
                    <a:lstStyle/>
                    <a:p>
                      <a:pPr algn="ctr"/>
                      <a:r>
                        <a:rPr lang="en-GB" sz="2400" dirty="0" smtClean="0"/>
                        <a:t>0</a:t>
                      </a:r>
                      <a:endParaRPr lang="en-GB" sz="2400" dirty="0"/>
                    </a:p>
                  </a:txBody>
                  <a:tcPr>
                    <a:solidFill>
                      <a:schemeClr val="accent2">
                        <a:lumMod val="20000"/>
                        <a:lumOff val="80000"/>
                      </a:schemeClr>
                    </a:solidFill>
                  </a:tcPr>
                </a:tc>
              </a:tr>
            </a:tbl>
          </a:graphicData>
        </a:graphic>
      </p:graphicFrame>
    </p:spTree>
    <p:extLst>
      <p:ext uri="{BB962C8B-B14F-4D97-AF65-F5344CB8AC3E}">
        <p14:creationId xmlns:p14="http://schemas.microsoft.com/office/powerpoint/2010/main" val="4068412455"/>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7400 IC </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140</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83568" y="1484784"/>
            <a:ext cx="2448272" cy="244827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851920" y="1196752"/>
            <a:ext cx="4584268" cy="2952328"/>
          </a:xfrm>
          <a:prstGeom prst="rect">
            <a:avLst/>
          </a:prstGeom>
        </p:spPr>
      </p:pic>
      <p:sp>
        <p:nvSpPr>
          <p:cNvPr id="7" name="TextBox 6"/>
          <p:cNvSpPr txBox="1"/>
          <p:nvPr/>
        </p:nvSpPr>
        <p:spPr>
          <a:xfrm>
            <a:off x="1835696" y="4581128"/>
            <a:ext cx="3594254" cy="830997"/>
          </a:xfrm>
          <a:prstGeom prst="rect">
            <a:avLst/>
          </a:prstGeom>
          <a:noFill/>
        </p:spPr>
        <p:txBody>
          <a:bodyPr wrap="none" rtlCol="0">
            <a:spAutoFit/>
          </a:bodyPr>
          <a:lstStyle/>
          <a:p>
            <a:r>
              <a:rPr lang="en-GB" u="sng" dirty="0" smtClean="0">
                <a:solidFill>
                  <a:schemeClr val="tx1"/>
                </a:solidFill>
              </a:rPr>
              <a:t>Quad NAND Gates</a:t>
            </a:r>
            <a:r>
              <a:rPr lang="en-GB" dirty="0" smtClean="0">
                <a:solidFill>
                  <a:schemeClr val="tx1"/>
                </a:solidFill>
              </a:rPr>
              <a:t/>
            </a:r>
            <a:br>
              <a:rPr lang="en-GB" dirty="0" smtClean="0">
                <a:solidFill>
                  <a:schemeClr val="tx1"/>
                </a:solidFill>
              </a:rPr>
            </a:br>
            <a:r>
              <a:rPr lang="en-GB" dirty="0" smtClean="0">
                <a:solidFill>
                  <a:schemeClr val="tx1"/>
                </a:solidFill>
              </a:rPr>
              <a:t>4 NAND gates in one chip</a:t>
            </a:r>
            <a:endParaRPr lang="en-GB" dirty="0">
              <a:solidFill>
                <a:schemeClr val="tx1"/>
              </a:solidFill>
            </a:endParaRPr>
          </a:p>
        </p:txBody>
      </p:sp>
    </p:spTree>
    <p:extLst>
      <p:ext uri="{BB962C8B-B14F-4D97-AF65-F5344CB8AC3E}">
        <p14:creationId xmlns:p14="http://schemas.microsoft.com/office/powerpoint/2010/main" val="3062173117"/>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Combine Logic Gates</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141</a:t>
            </a:fld>
            <a:endParaRPr lang="en-US"/>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11560" y="1556792"/>
            <a:ext cx="6363144" cy="2491503"/>
          </a:xfrm>
          <a:prstGeom prst="rect">
            <a:avLst/>
          </a:prstGeom>
        </p:spPr>
      </p:pic>
      <p:sp>
        <p:nvSpPr>
          <p:cNvPr id="6" name="TextBox 5"/>
          <p:cNvSpPr txBox="1"/>
          <p:nvPr/>
        </p:nvSpPr>
        <p:spPr>
          <a:xfrm>
            <a:off x="382120" y="4118616"/>
            <a:ext cx="3756669" cy="1200329"/>
          </a:xfrm>
          <a:prstGeom prst="rect">
            <a:avLst/>
          </a:prstGeom>
          <a:noFill/>
        </p:spPr>
        <p:txBody>
          <a:bodyPr wrap="none" rtlCol="0">
            <a:spAutoFit/>
          </a:bodyPr>
          <a:lstStyle/>
          <a:p>
            <a:r>
              <a:rPr lang="en-GB" b="1" dirty="0" smtClean="0">
                <a:solidFill>
                  <a:schemeClr val="tx1"/>
                </a:solidFill>
              </a:rPr>
              <a:t>D-Type Flip Flop</a:t>
            </a:r>
          </a:p>
          <a:p>
            <a:r>
              <a:rPr lang="en-GB" dirty="0" smtClean="0">
                <a:solidFill>
                  <a:schemeClr val="tx1"/>
                </a:solidFill>
              </a:rPr>
              <a:t>Store a single bit whenever</a:t>
            </a:r>
          </a:p>
          <a:p>
            <a:r>
              <a:rPr lang="en-GB" dirty="0" smtClean="0">
                <a:solidFill>
                  <a:schemeClr val="tx1"/>
                </a:solidFill>
              </a:rPr>
              <a:t>the “Write” signal is set to 1</a:t>
            </a:r>
            <a:endParaRPr lang="en-GB" dirty="0">
              <a:solidFill>
                <a:schemeClr val="tx1"/>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768386937"/>
              </p:ext>
            </p:extLst>
          </p:nvPr>
        </p:nvGraphicFramePr>
        <p:xfrm>
          <a:off x="4355976" y="4101481"/>
          <a:ext cx="4200129" cy="1828800"/>
        </p:xfrm>
        <a:graphic>
          <a:graphicData uri="http://schemas.openxmlformats.org/drawingml/2006/table">
            <a:tbl>
              <a:tblPr firstRow="1" bandRow="1">
                <a:tableStyleId>{5940675A-B579-460E-94D1-54222C63F5DA}</a:tableStyleId>
              </a:tblPr>
              <a:tblGrid>
                <a:gridCol w="1400043"/>
                <a:gridCol w="1400043"/>
                <a:gridCol w="1400043"/>
              </a:tblGrid>
              <a:tr h="253924">
                <a:tc>
                  <a:txBody>
                    <a:bodyPr/>
                    <a:lstStyle/>
                    <a:p>
                      <a:pPr algn="ctr"/>
                      <a:r>
                        <a:rPr lang="en-GB" sz="2400" b="1" dirty="0" smtClean="0"/>
                        <a:t>Data</a:t>
                      </a:r>
                      <a:endParaRPr lang="en-GB" sz="2400" b="1" dirty="0"/>
                    </a:p>
                  </a:txBody>
                  <a:tcPr/>
                </a:tc>
                <a:tc>
                  <a:txBody>
                    <a:bodyPr/>
                    <a:lstStyle/>
                    <a:p>
                      <a:pPr algn="ctr"/>
                      <a:r>
                        <a:rPr lang="en-GB" sz="2400" b="1" dirty="0" smtClean="0"/>
                        <a:t>Write</a:t>
                      </a:r>
                      <a:endParaRPr lang="en-GB" sz="2400" b="1" dirty="0"/>
                    </a:p>
                  </a:txBody>
                  <a:tcPr/>
                </a:tc>
                <a:tc>
                  <a:txBody>
                    <a:bodyPr/>
                    <a:lstStyle/>
                    <a:p>
                      <a:pPr algn="ctr"/>
                      <a:r>
                        <a:rPr lang="en-GB" sz="2400" b="1" dirty="0" smtClean="0"/>
                        <a:t>Out</a:t>
                      </a:r>
                      <a:endParaRPr lang="en-GB" sz="2400" b="1" dirty="0"/>
                    </a:p>
                  </a:txBody>
                  <a:tcPr>
                    <a:solidFill>
                      <a:schemeClr val="accent2">
                        <a:lumMod val="20000"/>
                        <a:lumOff val="80000"/>
                      </a:schemeClr>
                    </a:solidFill>
                  </a:tcPr>
                </a:tc>
              </a:tr>
              <a:tr h="253924">
                <a:tc>
                  <a:txBody>
                    <a:bodyPr/>
                    <a:lstStyle/>
                    <a:p>
                      <a:pPr algn="ctr"/>
                      <a:r>
                        <a:rPr lang="en-GB" sz="2400" dirty="0" smtClean="0"/>
                        <a:t>0</a:t>
                      </a:r>
                      <a:endParaRPr lang="en-GB" sz="2400" dirty="0"/>
                    </a:p>
                  </a:txBody>
                  <a:tcPr/>
                </a:tc>
                <a:tc>
                  <a:txBody>
                    <a:bodyPr/>
                    <a:lstStyle/>
                    <a:p>
                      <a:pPr algn="ctr"/>
                      <a:r>
                        <a:rPr lang="en-GB" sz="2400" dirty="0" smtClean="0"/>
                        <a:t>1</a:t>
                      </a:r>
                      <a:endParaRPr lang="en-GB" sz="2400" dirty="0"/>
                    </a:p>
                  </a:txBody>
                  <a:tcPr/>
                </a:tc>
                <a:tc>
                  <a:txBody>
                    <a:bodyPr/>
                    <a:lstStyle/>
                    <a:p>
                      <a:pPr algn="ctr"/>
                      <a:r>
                        <a:rPr lang="en-GB" sz="2400" dirty="0" smtClean="0"/>
                        <a:t>0</a:t>
                      </a:r>
                      <a:endParaRPr lang="en-GB" sz="2400" dirty="0"/>
                    </a:p>
                  </a:txBody>
                  <a:tcPr>
                    <a:solidFill>
                      <a:schemeClr val="accent2">
                        <a:lumMod val="20000"/>
                        <a:lumOff val="80000"/>
                      </a:schemeClr>
                    </a:solidFill>
                  </a:tcPr>
                </a:tc>
              </a:tr>
              <a:tr h="253924">
                <a:tc>
                  <a:txBody>
                    <a:bodyPr/>
                    <a:lstStyle/>
                    <a:p>
                      <a:pPr algn="ctr"/>
                      <a:r>
                        <a:rPr lang="en-GB" sz="2400" dirty="0" smtClean="0"/>
                        <a:t>1</a:t>
                      </a:r>
                      <a:endParaRPr lang="en-GB" sz="2400" dirty="0"/>
                    </a:p>
                  </a:txBody>
                  <a:tcPr/>
                </a:tc>
                <a:tc>
                  <a:txBody>
                    <a:bodyPr/>
                    <a:lstStyle/>
                    <a:p>
                      <a:pPr algn="ctr"/>
                      <a:r>
                        <a:rPr lang="en-GB" sz="2400" dirty="0" smtClean="0"/>
                        <a:t>1</a:t>
                      </a:r>
                      <a:endParaRPr lang="en-GB" sz="2400" dirty="0"/>
                    </a:p>
                  </a:txBody>
                  <a:tcPr/>
                </a:tc>
                <a:tc>
                  <a:txBody>
                    <a:bodyPr/>
                    <a:lstStyle/>
                    <a:p>
                      <a:pPr algn="ctr"/>
                      <a:r>
                        <a:rPr lang="en-GB" sz="2400" dirty="0" smtClean="0"/>
                        <a:t>1</a:t>
                      </a:r>
                      <a:endParaRPr lang="en-GB" sz="2400" dirty="0"/>
                    </a:p>
                  </a:txBody>
                  <a:tcPr>
                    <a:solidFill>
                      <a:schemeClr val="accent2">
                        <a:lumMod val="20000"/>
                        <a:lumOff val="80000"/>
                      </a:schemeClr>
                    </a:solidFill>
                  </a:tcPr>
                </a:tc>
              </a:tr>
              <a:tr h="253924">
                <a:tc>
                  <a:txBody>
                    <a:bodyPr/>
                    <a:lstStyle/>
                    <a:p>
                      <a:pPr algn="ctr"/>
                      <a:r>
                        <a:rPr lang="en-GB" sz="2400" dirty="0" smtClean="0"/>
                        <a:t>X</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Out</a:t>
                      </a:r>
                      <a:endParaRPr lang="en-GB" sz="2400" dirty="0"/>
                    </a:p>
                  </a:txBody>
                  <a:tcPr>
                    <a:solidFill>
                      <a:schemeClr val="accent2">
                        <a:lumMod val="20000"/>
                        <a:lumOff val="80000"/>
                      </a:schemeClr>
                    </a:solidFill>
                  </a:tcPr>
                </a:tc>
              </a:tr>
            </a:tbl>
          </a:graphicData>
        </a:graphic>
      </p:graphicFrame>
      <p:sp>
        <p:nvSpPr>
          <p:cNvPr id="8" name="TextBox 7"/>
          <p:cNvSpPr txBox="1"/>
          <p:nvPr/>
        </p:nvSpPr>
        <p:spPr>
          <a:xfrm>
            <a:off x="3406497" y="6077247"/>
            <a:ext cx="1141659" cy="461665"/>
          </a:xfrm>
          <a:prstGeom prst="rect">
            <a:avLst/>
          </a:prstGeom>
          <a:noFill/>
        </p:spPr>
        <p:txBody>
          <a:bodyPr wrap="none" rtlCol="0">
            <a:spAutoFit/>
          </a:bodyPr>
          <a:lstStyle/>
          <a:p>
            <a:r>
              <a:rPr lang="en-GB" dirty="0" smtClean="0">
                <a:solidFill>
                  <a:schemeClr val="tx1"/>
                </a:solidFill>
              </a:rPr>
              <a:t>Ignored</a:t>
            </a:r>
            <a:endParaRPr lang="en-GB" dirty="0">
              <a:solidFill>
                <a:schemeClr val="tx1"/>
              </a:solidFill>
            </a:endParaRPr>
          </a:p>
        </p:txBody>
      </p:sp>
      <p:cxnSp>
        <p:nvCxnSpPr>
          <p:cNvPr id="10" name="Straight Arrow Connector 9"/>
          <p:cNvCxnSpPr/>
          <p:nvPr/>
        </p:nvCxnSpPr>
        <p:spPr>
          <a:xfrm flipV="1">
            <a:off x="4139952" y="5733256"/>
            <a:ext cx="648072" cy="43204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403874" y="6165304"/>
            <a:ext cx="1585690" cy="461665"/>
          </a:xfrm>
          <a:prstGeom prst="rect">
            <a:avLst/>
          </a:prstGeom>
          <a:noFill/>
        </p:spPr>
        <p:txBody>
          <a:bodyPr wrap="none" rtlCol="0">
            <a:spAutoFit/>
          </a:bodyPr>
          <a:lstStyle/>
          <a:p>
            <a:r>
              <a:rPr lang="en-GB" dirty="0" smtClean="0">
                <a:solidFill>
                  <a:schemeClr val="tx1"/>
                </a:solidFill>
              </a:rPr>
              <a:t>Unchanged</a:t>
            </a:r>
            <a:endParaRPr lang="en-GB" dirty="0">
              <a:solidFill>
                <a:schemeClr val="tx1"/>
              </a:solidFill>
            </a:endParaRPr>
          </a:p>
        </p:txBody>
      </p:sp>
      <p:cxnSp>
        <p:nvCxnSpPr>
          <p:cNvPr id="12" name="Straight Arrow Connector 11"/>
          <p:cNvCxnSpPr>
            <a:stCxn id="11" idx="0"/>
          </p:cNvCxnSpPr>
          <p:nvPr/>
        </p:nvCxnSpPr>
        <p:spPr>
          <a:xfrm flipV="1">
            <a:off x="7196719" y="5733256"/>
            <a:ext cx="327609" cy="43204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8555291"/>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4000" dirty="0" smtClean="0"/>
              <a:t>Store 8-Bits in Memory</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142</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93789" y="1052736"/>
            <a:ext cx="7981706" cy="3763216"/>
          </a:xfrm>
          <a:prstGeom prst="rect">
            <a:avLst/>
          </a:prstGeom>
        </p:spPr>
      </p:pic>
    </p:spTree>
    <p:extLst>
      <p:ext uri="{BB962C8B-B14F-4D97-AF65-F5344CB8AC3E}">
        <p14:creationId xmlns:p14="http://schemas.microsoft.com/office/powerpoint/2010/main" val="4071755572"/>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4000" dirty="0" smtClean="0"/>
              <a:t>Intel 3101 Memory (1969)</a:t>
            </a:r>
            <a:endParaRPr lang="en-GB" sz="4000"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143</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79039" y="1464679"/>
            <a:ext cx="3810000" cy="5086350"/>
          </a:xfrm>
          <a:prstGeom prst="rect">
            <a:avLst/>
          </a:prstGeom>
        </p:spPr>
      </p:pic>
      <p:sp>
        <p:nvSpPr>
          <p:cNvPr id="6" name="TextBox 5"/>
          <p:cNvSpPr txBox="1"/>
          <p:nvPr/>
        </p:nvSpPr>
        <p:spPr>
          <a:xfrm>
            <a:off x="5076056" y="1717357"/>
            <a:ext cx="3228769" cy="830997"/>
          </a:xfrm>
          <a:prstGeom prst="rect">
            <a:avLst/>
          </a:prstGeom>
          <a:noFill/>
        </p:spPr>
        <p:txBody>
          <a:bodyPr wrap="none" rtlCol="0">
            <a:spAutoFit/>
          </a:bodyPr>
          <a:lstStyle/>
          <a:p>
            <a:pPr marL="342900" indent="-342900">
              <a:buFont typeface="Arial" panose="020B0604020202020204" pitchFamily="34" charset="0"/>
              <a:buChar char="•"/>
            </a:pPr>
            <a:r>
              <a:rPr lang="en-GB" dirty="0" smtClean="0">
                <a:solidFill>
                  <a:schemeClr val="tx1"/>
                </a:solidFill>
              </a:rPr>
              <a:t>Stores 64 bits of data</a:t>
            </a:r>
          </a:p>
          <a:p>
            <a:pPr marL="342900" indent="-342900">
              <a:buFont typeface="Arial" panose="020B0604020202020204" pitchFamily="34" charset="0"/>
              <a:buChar char="•"/>
            </a:pPr>
            <a:r>
              <a:rPr lang="en-GB" dirty="0" smtClean="0">
                <a:solidFill>
                  <a:schemeClr val="tx1"/>
                </a:solidFill>
              </a:rPr>
              <a:t>16 x 4bit storage cells</a:t>
            </a:r>
            <a:endParaRPr lang="en-GB" dirty="0">
              <a:solidFill>
                <a:schemeClr val="tx1"/>
              </a:solidFill>
            </a:endParaRPr>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50461" y="3077209"/>
            <a:ext cx="3679957" cy="2759968"/>
          </a:xfrm>
          <a:prstGeom prst="rect">
            <a:avLst/>
          </a:prstGeom>
        </p:spPr>
      </p:pic>
    </p:spTree>
    <p:extLst>
      <p:ext uri="{BB962C8B-B14F-4D97-AF65-F5344CB8AC3E}">
        <p14:creationId xmlns:p14="http://schemas.microsoft.com/office/powerpoint/2010/main" val="1979896416"/>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Computers Add</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144</a:t>
            </a:fld>
            <a:endParaRPr lang="en-US"/>
          </a:p>
        </p:txBody>
      </p:sp>
    </p:spTree>
    <p:extLst>
      <p:ext uri="{BB962C8B-B14F-4D97-AF65-F5344CB8AC3E}">
        <p14:creationId xmlns:p14="http://schemas.microsoft.com/office/powerpoint/2010/main" val="2541115738"/>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Historical Context</a:t>
            </a:r>
          </a:p>
        </p:txBody>
      </p:sp>
      <p:sp>
        <p:nvSpPr>
          <p:cNvPr id="2" name="Text Box 2"/>
          <p:cNvSpPr txBox="1">
            <a:spLocks noChangeArrowheads="1"/>
          </p:cNvSpPr>
          <p:nvPr/>
        </p:nvSpPr>
        <p:spPr bwMode="auto">
          <a:xfrm>
            <a:off x="457200" y="1524000"/>
            <a:ext cx="8229600" cy="5105400"/>
          </a:xfrm>
          <a:prstGeom prst="rect">
            <a:avLst/>
          </a:prstGeom>
          <a:noFill/>
          <a:ln w="9525" cap="flat">
            <a:noFill/>
            <a:round/>
            <a:headEnd/>
            <a:tailEnd/>
          </a:ln>
          <a:effectLst/>
        </p:spPr>
        <p:txBody>
          <a:bodyPr lIns="90000" tIns="46800" rIns="90000" bIns="46800"/>
          <a:lstStyle/>
          <a:p>
            <a:pPr marL="331788" indent="-331788">
              <a:lnSpc>
                <a:spcPct val="8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a:solidFill>
                  <a:srgbClr val="000000"/>
                </a:solidFill>
              </a:rPr>
              <a:t>The history of programming languages is linked to the history of computer hardware.</a:t>
            </a:r>
          </a:p>
          <a:p>
            <a:pPr marL="333375" indent="-331788">
              <a:lnSpc>
                <a:spcPct val="80000"/>
              </a:lnSpc>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800">
              <a:solidFill>
                <a:srgbClr val="000000"/>
              </a:solidFill>
            </a:endParaRPr>
          </a:p>
          <a:p>
            <a:pPr marL="731838" lvl="1" indent="-27463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rPr>
              <a:t>Mechanical Era (1623-1945)</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Electromagnetic relays</a:t>
            </a:r>
          </a:p>
          <a:p>
            <a:pPr lvl="2" indent="-227013">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a:solidFill>
                <a:srgbClr val="000000"/>
              </a:solidFill>
            </a:endParaRPr>
          </a:p>
          <a:p>
            <a:pPr marL="731838" lvl="1" indent="-27463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rPr>
              <a:t>1</a:t>
            </a:r>
            <a:r>
              <a:rPr lang="en-GB" baseline="30000">
                <a:solidFill>
                  <a:srgbClr val="000000"/>
                </a:solidFill>
              </a:rPr>
              <a:t>st</a:t>
            </a:r>
            <a:r>
              <a:rPr lang="en-GB">
                <a:solidFill>
                  <a:srgbClr val="000000"/>
                </a:solidFill>
              </a:rPr>
              <a:t> Generation (1946-1953)</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Vacuum tubes</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Software moves to same medium as data</a:t>
            </a:r>
          </a:p>
          <a:p>
            <a:pPr lvl="2" indent="-227013">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a:solidFill>
                <a:srgbClr val="000000"/>
              </a:solidFill>
            </a:endParaRPr>
          </a:p>
          <a:p>
            <a:pPr marL="731838" lvl="1" indent="-27463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rPr>
              <a:t>2</a:t>
            </a:r>
            <a:r>
              <a:rPr lang="en-GB" baseline="30000">
                <a:solidFill>
                  <a:srgbClr val="000000"/>
                </a:solidFill>
              </a:rPr>
              <a:t>nd</a:t>
            </a:r>
            <a:r>
              <a:rPr lang="en-GB">
                <a:solidFill>
                  <a:srgbClr val="000000"/>
                </a:solidFill>
              </a:rPr>
              <a:t> Generation (1954-1962)</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Discrete diode transistor </a:t>
            </a:r>
          </a:p>
          <a:p>
            <a:pPr lvl="2" indent="-227013">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a:solidFill>
                <a:srgbClr val="000000"/>
              </a:solidFill>
            </a:endParaRPr>
          </a:p>
          <a:p>
            <a:pPr marL="733425" lvl="1" indent="-274638">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a:solidFill>
                <a:srgbClr val="000000"/>
              </a:solidFill>
            </a:endParaRPr>
          </a:p>
        </p:txBody>
      </p:sp>
      <p:pic>
        <p:nvPicPr>
          <p:cNvPr id="22532"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342188" y="1828800"/>
            <a:ext cx="1711325"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22533" name="Picture 4"/>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765925" y="3103563"/>
            <a:ext cx="1941513" cy="247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2253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308725" y="4846638"/>
            <a:ext cx="2514600" cy="168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145</a:t>
            </a:fld>
            <a:endParaRPr lang="en-US"/>
          </a:p>
        </p:txBody>
      </p:sp>
    </p:spTree>
    <p:extLst>
      <p:ext uri="{BB962C8B-B14F-4D97-AF65-F5344CB8AC3E}">
        <p14:creationId xmlns:p14="http://schemas.microsoft.com/office/powerpoint/2010/main" val="1512645428"/>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1"/>
          <p:cNvSpPr txBox="1">
            <a:spLocks noChangeArrowheads="1"/>
          </p:cNvSpPr>
          <p:nvPr/>
        </p:nvSpPr>
        <p:spPr bwMode="auto">
          <a:xfrm>
            <a:off x="685800" y="1295400"/>
            <a:ext cx="7772400" cy="4800600"/>
          </a:xfrm>
          <a:prstGeom prst="rect">
            <a:avLst/>
          </a:prstGeom>
          <a:noFill/>
          <a:ln w="9525" cap="flat">
            <a:noFill/>
            <a:round/>
            <a:headEnd/>
            <a:tailEnd/>
          </a:ln>
          <a:effectLst/>
        </p:spPr>
        <p:txBody>
          <a:bodyPr lIns="90000" tIns="46800" rIns="90000" bIns="46800"/>
          <a:lstStyle/>
          <a:p>
            <a:pPr marL="731838" lvl="1" indent="-274638">
              <a:lnSpc>
                <a:spcPct val="80000"/>
              </a:lnSpc>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a:solidFill>
                  <a:srgbClr val="000000"/>
                </a:solidFill>
              </a:rPr>
              <a:t>3</a:t>
            </a:r>
            <a:r>
              <a:rPr lang="en-GB" baseline="30000">
                <a:solidFill>
                  <a:srgbClr val="000000"/>
                </a:solidFill>
              </a:rPr>
              <a:t>rd</a:t>
            </a:r>
            <a:r>
              <a:rPr lang="en-GB">
                <a:solidFill>
                  <a:srgbClr val="000000"/>
                </a:solidFill>
              </a:rPr>
              <a:t> Generation (1963-1972)</a:t>
            </a:r>
          </a:p>
          <a:p>
            <a:pPr lvl="2">
              <a:lnSpc>
                <a:spcPct val="8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a:solidFill>
                  <a:srgbClr val="000000"/>
                </a:solidFill>
              </a:rPr>
              <a:t>Integrated circuits and semi-conductor memory</a:t>
            </a:r>
          </a:p>
          <a:p>
            <a:pPr lvl="2" indent="-227013">
              <a:lnSpc>
                <a:spcPct val="80000"/>
              </a:lnSpc>
              <a:spcBef>
                <a:spcPts val="6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a:solidFill>
                <a:srgbClr val="000000"/>
              </a:solidFill>
            </a:endParaRPr>
          </a:p>
          <a:p>
            <a:pPr marL="731838" lvl="1" indent="-274638">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a:solidFill>
                  <a:srgbClr val="000000"/>
                </a:solidFill>
              </a:rPr>
              <a:t>4</a:t>
            </a:r>
            <a:r>
              <a:rPr lang="en-GB" baseline="30000">
                <a:solidFill>
                  <a:srgbClr val="000000"/>
                </a:solidFill>
              </a:rPr>
              <a:t>th</a:t>
            </a:r>
            <a:r>
              <a:rPr lang="en-GB">
                <a:solidFill>
                  <a:srgbClr val="000000"/>
                </a:solidFill>
              </a:rPr>
              <a:t> Generation (1972-1984)</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a:solidFill>
                  <a:srgbClr val="000000"/>
                </a:solidFill>
              </a:rPr>
              <a:t>LSI and VLSI processors now fit onto a single chip</a:t>
            </a:r>
          </a:p>
          <a:p>
            <a:pPr lvl="2" indent="-227013">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a:solidFill>
                <a:srgbClr val="000000"/>
              </a:solidFill>
            </a:endParaRPr>
          </a:p>
          <a:p>
            <a:pPr marL="731838" lvl="1" indent="-274638">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a:solidFill>
                  <a:srgbClr val="000000"/>
                </a:solidFill>
              </a:rPr>
              <a:t>5</a:t>
            </a:r>
            <a:r>
              <a:rPr lang="en-GB" baseline="30000">
                <a:solidFill>
                  <a:srgbClr val="000000"/>
                </a:solidFill>
              </a:rPr>
              <a:t>th</a:t>
            </a:r>
            <a:r>
              <a:rPr lang="en-GB">
                <a:solidFill>
                  <a:srgbClr val="000000"/>
                </a:solidFill>
              </a:rPr>
              <a:t> Generation (1984-1990)</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a:solidFill>
                  <a:srgbClr val="000000"/>
                </a:solidFill>
              </a:rPr>
              <a:t>Multiple processors</a:t>
            </a:r>
          </a:p>
          <a:p>
            <a:pPr lvl="2" indent="-227013">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a:solidFill>
                <a:srgbClr val="000000"/>
              </a:solidFill>
            </a:endParaRPr>
          </a:p>
          <a:p>
            <a:pPr marL="731838" lvl="1" indent="-274638">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a:solidFill>
                  <a:srgbClr val="000000"/>
                </a:solidFill>
              </a:rPr>
              <a:t>6</a:t>
            </a:r>
            <a:r>
              <a:rPr lang="en-GB" baseline="30000">
                <a:solidFill>
                  <a:srgbClr val="000000"/>
                </a:solidFill>
              </a:rPr>
              <a:t>th</a:t>
            </a:r>
            <a:r>
              <a:rPr lang="en-GB">
                <a:solidFill>
                  <a:srgbClr val="000000"/>
                </a:solidFill>
              </a:rPr>
              <a:t> Generation (1990- ? )</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a:solidFill>
                  <a:srgbClr val="000000"/>
                </a:solidFill>
              </a:rPr>
              <a:t>Improvements in multiprocessor technology</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a:solidFill>
                  <a:srgbClr val="000000"/>
                </a:solidFill>
              </a:rPr>
              <a:t>Improvements in manufacturing</a:t>
            </a:r>
          </a:p>
          <a:p>
            <a:pPr lvl="2" indent="-227013">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1200">
              <a:solidFill>
                <a:srgbClr val="000000"/>
              </a:solidFill>
            </a:endParaRPr>
          </a:p>
          <a:p>
            <a:pPr marL="341313" indent="-331788">
              <a:spcBef>
                <a:spcPts val="8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200">
                <a:solidFill>
                  <a:srgbClr val="000000"/>
                </a:solidFill>
              </a:rPr>
              <a:t>Much prettier: </a:t>
            </a:r>
            <a:r>
              <a:rPr lang="en-GB" sz="1200">
                <a:solidFill>
                  <a:srgbClr val="CCCCFF"/>
                </a:solidFill>
              </a:rPr>
              <a:t>http://www.computersciencelab.com/ComputerHistory/History.htm</a:t>
            </a:r>
          </a:p>
          <a:p>
            <a:pPr marL="341313" indent="-331788">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1200">
              <a:solidFill>
                <a:srgbClr val="CCCCFF"/>
              </a:solidFill>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146</a:t>
            </a:fld>
            <a:endParaRPr lang="en-US"/>
          </a:p>
        </p:txBody>
      </p:sp>
    </p:spTree>
    <p:extLst>
      <p:ext uri="{BB962C8B-B14F-4D97-AF65-F5344CB8AC3E}">
        <p14:creationId xmlns:p14="http://schemas.microsoft.com/office/powerpoint/2010/main" val="250731854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What is Programming?</a:t>
            </a:r>
          </a:p>
        </p:txBody>
      </p:sp>
      <p:sp>
        <p:nvSpPr>
          <p:cNvPr id="2" name="Text Box 2"/>
          <p:cNvSpPr txBox="1">
            <a:spLocks noChangeArrowheads="1"/>
          </p:cNvSpPr>
          <p:nvPr/>
        </p:nvSpPr>
        <p:spPr bwMode="auto">
          <a:xfrm>
            <a:off x="685800" y="1981200"/>
            <a:ext cx="7772400" cy="4114800"/>
          </a:xfrm>
          <a:prstGeom prst="rect">
            <a:avLst/>
          </a:prstGeom>
          <a:noFill/>
          <a:ln w="9525" cap="flat">
            <a:noFill/>
            <a:round/>
            <a:headEnd/>
            <a:tailEnd/>
          </a:ln>
          <a:effectLst/>
        </p:spPr>
        <p:txBody>
          <a:bodyPr lIns="90000" tIns="46800" rIns="90000" bIns="46800"/>
          <a:lstStyle/>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Programming is the process of writing programs. </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Programs are sequences of instructions (algorithms) written in machine code (</a:t>
            </a:r>
            <a:r>
              <a:rPr lang="en-GB" dirty="0" smtClean="0">
                <a:solidFill>
                  <a:srgbClr val="000000"/>
                </a:solidFill>
              </a:rPr>
              <a:t>binary) </a:t>
            </a:r>
            <a:r>
              <a:rPr lang="en-GB" dirty="0">
                <a:solidFill>
                  <a:srgbClr val="000000"/>
                </a:solidFill>
              </a:rPr>
              <a:t>which the computer executes on demand to produce some desired functionality.</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So programming is writing algorithms for the computer to perform?</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endParaRP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endParaRP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147</a:t>
            </a:fld>
            <a:endParaRPr lang="en-US"/>
          </a:p>
        </p:txBody>
      </p:sp>
    </p:spTree>
    <p:extLst>
      <p:ext uri="{BB962C8B-B14F-4D97-AF65-F5344CB8AC3E}">
        <p14:creationId xmlns:p14="http://schemas.microsoft.com/office/powerpoint/2010/main" val="388368575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1"/>
          <p:cNvSpPr txBox="1">
            <a:spLocks noChangeArrowheads="1"/>
          </p:cNvSpPr>
          <p:nvPr/>
        </p:nvSpPr>
        <p:spPr bwMode="auto">
          <a:xfrm>
            <a:off x="685800" y="608013"/>
            <a:ext cx="7772400"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
        <p:nvSpPr>
          <p:cNvPr id="6147" name="Text Box 2"/>
          <p:cNvSpPr txBox="1">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spcBef>
                <a:spcPts val="700"/>
              </a:spcBef>
              <a:buFont typeface="Times New Roman" pitchFamily="16" charset="0"/>
              <a:buChar char="•"/>
            </a:pPr>
            <a:r>
              <a:rPr lang="en-GB" altLang="en-US" sz="2800" dirty="0" smtClean="0">
                <a:solidFill>
                  <a:srgbClr val="000000"/>
                </a:solidFill>
              </a:rPr>
              <a:t>It’s </a:t>
            </a:r>
            <a:r>
              <a:rPr lang="en-GB" altLang="en-US" sz="2800" dirty="0">
                <a:solidFill>
                  <a:srgbClr val="000000"/>
                </a:solidFill>
              </a:rPr>
              <a:t>a little more complicated!</a:t>
            </a:r>
          </a:p>
          <a:p>
            <a:pPr lvl="1" eaLnBrk="1" hangingPunct="1">
              <a:spcBef>
                <a:spcPts val="600"/>
              </a:spcBef>
              <a:buFont typeface="Times New Roman" pitchFamily="16" charset="0"/>
              <a:buChar char="–"/>
            </a:pPr>
            <a:r>
              <a:rPr lang="en-GB" altLang="en-US" dirty="0">
                <a:solidFill>
                  <a:srgbClr val="000000"/>
                </a:solidFill>
              </a:rPr>
              <a:t>Abstraction</a:t>
            </a:r>
          </a:p>
          <a:p>
            <a:pPr lvl="2" eaLnBrk="1" hangingPunct="1">
              <a:spcBef>
                <a:spcPts val="500"/>
              </a:spcBef>
              <a:buFont typeface="Times New Roman" pitchFamily="16" charset="0"/>
              <a:buChar char="•"/>
            </a:pPr>
            <a:r>
              <a:rPr lang="en-GB" altLang="en-US" sz="2000" dirty="0">
                <a:solidFill>
                  <a:srgbClr val="000000"/>
                </a:solidFill>
              </a:rPr>
              <a:t>Usually we need to take components of the problem and abstract them</a:t>
            </a:r>
          </a:p>
          <a:p>
            <a:pPr lvl="1" eaLnBrk="1" hangingPunct="1">
              <a:spcBef>
                <a:spcPts val="600"/>
              </a:spcBef>
              <a:buFont typeface="Times New Roman" pitchFamily="16" charset="0"/>
              <a:buChar char="–"/>
            </a:pPr>
            <a:r>
              <a:rPr lang="en-GB" altLang="en-US" dirty="0">
                <a:solidFill>
                  <a:srgbClr val="000000"/>
                </a:solidFill>
              </a:rPr>
              <a:t>Machine Control</a:t>
            </a:r>
          </a:p>
          <a:p>
            <a:pPr lvl="2" eaLnBrk="1" hangingPunct="1">
              <a:spcBef>
                <a:spcPts val="500"/>
              </a:spcBef>
              <a:buFont typeface="Times New Roman" pitchFamily="16" charset="0"/>
              <a:buChar char="•"/>
            </a:pPr>
            <a:r>
              <a:rPr lang="en-GB" altLang="en-US" sz="2000" dirty="0">
                <a:solidFill>
                  <a:srgbClr val="000000"/>
                </a:solidFill>
              </a:rPr>
              <a:t>The logic and control structures required for our algorithm are accompanied by those required to control the machine</a:t>
            </a:r>
          </a:p>
          <a:p>
            <a:pPr lvl="1" eaLnBrk="1" hangingPunct="1">
              <a:spcBef>
                <a:spcPts val="700"/>
              </a:spcBef>
              <a:buFont typeface="Times New Roman" pitchFamily="16" charset="0"/>
              <a:buChar char="–"/>
            </a:pPr>
            <a:r>
              <a:rPr lang="en-GB" altLang="en-US" sz="2000" dirty="0">
                <a:solidFill>
                  <a:srgbClr val="000000"/>
                </a:solidFill>
              </a:rPr>
              <a:t>Example</a:t>
            </a:r>
          </a:p>
          <a:p>
            <a:pPr lvl="2" eaLnBrk="1" hangingPunct="1">
              <a:spcBef>
                <a:spcPts val="600"/>
              </a:spcBef>
              <a:buFont typeface="Times New Roman" pitchFamily="16" charset="0"/>
              <a:buChar char="•"/>
            </a:pPr>
            <a:r>
              <a:rPr lang="en-GB" altLang="en-US" dirty="0">
                <a:solidFill>
                  <a:srgbClr val="000000"/>
                </a:solidFill>
              </a:rPr>
              <a:t>Finding average age</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148</a:t>
            </a:fld>
            <a:endParaRPr lang="en-US"/>
          </a:p>
        </p:txBody>
      </p:sp>
    </p:spTree>
    <p:extLst>
      <p:ext uri="{BB962C8B-B14F-4D97-AF65-F5344CB8AC3E}">
        <p14:creationId xmlns:p14="http://schemas.microsoft.com/office/powerpoint/2010/main" val="2921507384"/>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Why do we program?</a:t>
            </a:r>
          </a:p>
        </p:txBody>
      </p:sp>
      <p:sp>
        <p:nvSpPr>
          <p:cNvPr id="2" name="Text Box 2"/>
          <p:cNvSpPr txBox="1">
            <a:spLocks noChangeArrowheads="1"/>
          </p:cNvSpPr>
          <p:nvPr/>
        </p:nvSpPr>
        <p:spPr bwMode="auto">
          <a:xfrm>
            <a:off x="685800" y="1981200"/>
            <a:ext cx="7772400" cy="4114800"/>
          </a:xfrm>
          <a:prstGeom prst="rect">
            <a:avLst/>
          </a:prstGeom>
          <a:noFill/>
          <a:ln w="9525" cap="flat">
            <a:noFill/>
            <a:round/>
            <a:headEnd/>
            <a:tailEnd/>
          </a:ln>
          <a:effectLst/>
        </p:spPr>
        <p:txBody>
          <a:bodyPr lIns="90000" tIns="46800" rIns="90000" bIns="46800"/>
          <a:lstStyle/>
          <a:p>
            <a:pPr marL="331788" indent="-331788">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rPr>
              <a:t>Writing your own code is the only way to solve specialised problems</a:t>
            </a:r>
          </a:p>
          <a:p>
            <a:pPr marL="731838" lvl="1" indent="-27463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Writing applications from scratch</a:t>
            </a:r>
          </a:p>
          <a:p>
            <a:pPr marL="731838" lvl="1" indent="-27463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Extending applications via scripting, re-development or extensions such as plug-ins</a:t>
            </a:r>
          </a:p>
          <a:p>
            <a:pPr marL="333375" indent="-331788">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800" dirty="0">
              <a:solidFill>
                <a:srgbClr val="000000"/>
              </a:solidFill>
            </a:endParaRPr>
          </a:p>
          <a:p>
            <a:pPr marL="331788" indent="-331788">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rPr>
              <a:t>In all computing professions and related industries the ability to program is highly valued</a:t>
            </a: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149</a:t>
            </a:fld>
            <a:endParaRPr lang="en-US"/>
          </a:p>
        </p:txBody>
      </p:sp>
    </p:spTree>
    <p:extLst>
      <p:ext uri="{BB962C8B-B14F-4D97-AF65-F5344CB8AC3E}">
        <p14:creationId xmlns:p14="http://schemas.microsoft.com/office/powerpoint/2010/main" val="3907616468"/>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1"/>
          <p:cNvSpPr txBox="1">
            <a:spLocks noChangeArrowheads="1"/>
          </p:cNvSpPr>
          <p:nvPr/>
        </p:nvSpPr>
        <p:spPr bwMode="auto">
          <a:xfrm>
            <a:off x="685800" y="609600"/>
            <a:ext cx="7766050" cy="113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Examples of Programs</a:t>
            </a:r>
          </a:p>
        </p:txBody>
      </p:sp>
      <p:sp>
        <p:nvSpPr>
          <p:cNvPr id="8195" name="Text Box 2"/>
          <p:cNvSpPr txBox="1">
            <a:spLocks noChangeArrowheads="1"/>
          </p:cNvSpPr>
          <p:nvPr/>
        </p:nvSpPr>
        <p:spPr bwMode="auto">
          <a:xfrm>
            <a:off x="685800" y="1981200"/>
            <a:ext cx="7766050"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150</a:t>
            </a:fld>
            <a:endParaRPr lang="en-US"/>
          </a:p>
        </p:txBody>
      </p:sp>
    </p:spTree>
    <p:extLst>
      <p:ext uri="{BB962C8B-B14F-4D97-AF65-F5344CB8AC3E}">
        <p14:creationId xmlns:p14="http://schemas.microsoft.com/office/powerpoint/2010/main" val="44856725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3850" y="333375"/>
            <a:ext cx="6048375" cy="416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9219"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635375" y="2636838"/>
            <a:ext cx="5259388"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151</a:t>
            </a:fld>
            <a:endParaRPr lang="en-US"/>
          </a:p>
        </p:txBody>
      </p:sp>
    </p:spTree>
    <p:extLst>
      <p:ext uri="{BB962C8B-B14F-4D97-AF65-F5344CB8AC3E}">
        <p14:creationId xmlns:p14="http://schemas.microsoft.com/office/powerpoint/2010/main" val="309339907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39750" y="836613"/>
            <a:ext cx="8191500" cy="475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152</a:t>
            </a:fld>
            <a:endParaRPr lang="en-US"/>
          </a:p>
        </p:txBody>
      </p:sp>
    </p:spTree>
    <p:extLst>
      <p:ext uri="{BB962C8B-B14F-4D97-AF65-F5344CB8AC3E}">
        <p14:creationId xmlns:p14="http://schemas.microsoft.com/office/powerpoint/2010/main" val="68466359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27088" y="1173163"/>
            <a:ext cx="74168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1267"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79388" y="82550"/>
            <a:ext cx="2541587" cy="190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1268" name="Picture 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372225" y="177800"/>
            <a:ext cx="249555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153</a:t>
            </a:fld>
            <a:endParaRPr lang="en-US"/>
          </a:p>
        </p:txBody>
      </p:sp>
    </p:spTree>
    <p:extLst>
      <p:ext uri="{BB962C8B-B14F-4D97-AF65-F5344CB8AC3E}">
        <p14:creationId xmlns:p14="http://schemas.microsoft.com/office/powerpoint/2010/main" val="72655324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85800" y="404813"/>
            <a:ext cx="4870450"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2291"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427538" y="2943225"/>
            <a:ext cx="4235450" cy="317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154</a:t>
            </a:fld>
            <a:endParaRPr lang="en-US"/>
          </a:p>
        </p:txBody>
      </p:sp>
    </p:spTree>
    <p:extLst>
      <p:ext uri="{BB962C8B-B14F-4D97-AF65-F5344CB8AC3E}">
        <p14:creationId xmlns:p14="http://schemas.microsoft.com/office/powerpoint/2010/main" val="189805028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5438" y="333375"/>
            <a:ext cx="5976938" cy="597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3315" name="Picture 2"/>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795963" y="4508500"/>
            <a:ext cx="32004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3316" name="Picture 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003800" y="1700213"/>
            <a:ext cx="4275138"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155</a:t>
            </a:fld>
            <a:endParaRPr lang="en-US"/>
          </a:p>
        </p:txBody>
      </p:sp>
    </p:spTree>
    <p:extLst>
      <p:ext uri="{BB962C8B-B14F-4D97-AF65-F5344CB8AC3E}">
        <p14:creationId xmlns:p14="http://schemas.microsoft.com/office/powerpoint/2010/main" val="175813253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Supermarket of </a:t>
            </a:r>
            <a:r>
              <a:rPr lang="en-GB" smtClean="0"/>
              <a:t>the future</a:t>
            </a:r>
            <a:r>
              <a:rPr lang="en-GB" dirty="0" smtClean="0"/>
              <a:t>??</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156</a:t>
            </a:fld>
            <a:endParaRPr lang="en-US"/>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433812601"/>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5616" y="1700808"/>
            <a:ext cx="7355160" cy="4209331"/>
          </a:xfrm>
        </p:spPr>
        <p:txBody>
          <a:bodyPr>
            <a:normAutofit fontScale="92500" lnSpcReduction="10000"/>
          </a:bodyPr>
          <a:lstStyle/>
          <a:p>
            <a:pPr marL="0" indent="0">
              <a:buNone/>
            </a:pPr>
            <a:r>
              <a:rPr lang="en-GB" dirty="0"/>
              <a:t>Q: How many programmers does it take to change a light bulb? </a:t>
            </a:r>
            <a:br>
              <a:rPr lang="en-GB" dirty="0"/>
            </a:br>
            <a:r>
              <a:rPr lang="en-GB" dirty="0"/>
              <a:t>A: None. It's a hardware problem</a:t>
            </a:r>
            <a:r>
              <a:rPr lang="en-GB" dirty="0" smtClean="0"/>
              <a:t>.</a:t>
            </a:r>
          </a:p>
          <a:p>
            <a:pPr marL="0" indent="0">
              <a:buNone/>
            </a:pPr>
            <a:endParaRPr lang="en-GB" dirty="0"/>
          </a:p>
          <a:p>
            <a:pPr marL="0" indent="0">
              <a:buNone/>
            </a:pPr>
            <a:r>
              <a:rPr lang="en-GB" dirty="0"/>
              <a:t>Programming today is a race between software engineers striving to build bigger and better idiot-proof programs, and the Universe trying to produce bigger and better idiots. So far, the Universe is winning.</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157</a:t>
            </a:fld>
            <a:endParaRPr lang="en-US"/>
          </a:p>
        </p:txBody>
      </p:sp>
    </p:spTree>
    <p:extLst>
      <p:ext uri="{BB962C8B-B14F-4D97-AF65-F5344CB8AC3E}">
        <p14:creationId xmlns:p14="http://schemas.microsoft.com/office/powerpoint/2010/main" val="2940875062"/>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Algorithm</a:t>
            </a:r>
          </a:p>
        </p:txBody>
      </p:sp>
      <p:sp>
        <p:nvSpPr>
          <p:cNvPr id="6146" name="Text Box 2"/>
          <p:cNvSpPr txBox="1">
            <a:spLocks noChangeArrowheads="1"/>
          </p:cNvSpPr>
          <p:nvPr/>
        </p:nvSpPr>
        <p:spPr bwMode="auto">
          <a:xfrm>
            <a:off x="928688" y="1857375"/>
            <a:ext cx="7029450" cy="4114800"/>
          </a:xfrm>
          <a:prstGeom prst="rect">
            <a:avLst/>
          </a:prstGeom>
          <a:noFill/>
          <a:ln w="9525" cap="flat">
            <a:noFill/>
            <a:round/>
            <a:headEnd/>
            <a:tailEnd/>
          </a:ln>
          <a:effectLst/>
        </p:spPr>
        <p:txBody>
          <a:bodyPr lIns="90000" tIns="46800" rIns="90000" bIns="46800"/>
          <a:lstStyle/>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A set of well-defined rules for solving a problem in a finite number of steps.</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An algorithm has</a:t>
            </a:r>
          </a:p>
          <a:p>
            <a:pPr marL="731838" lvl="1" indent="-274638">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cs typeface="Arial Unicode MS" pitchFamily="32" charset="0"/>
              </a:rPr>
              <a:t>Logical Rules</a:t>
            </a:r>
          </a:p>
          <a:p>
            <a:pPr marL="731838" lvl="1" indent="-274638">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cs typeface="Arial Unicode MS" pitchFamily="32" charset="0"/>
              </a:rPr>
              <a:t>Control Structures (to control flow). </a:t>
            </a:r>
          </a:p>
          <a:p>
            <a:pPr marL="333375" indent="-331788">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800">
              <a:solidFill>
                <a:srgbClr val="000000"/>
              </a:solidFill>
              <a:cs typeface="Arial Unicode MS" pitchFamily="32" charset="0"/>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An algorithm can be though of as a set of actions to complete a task</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158</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Example</a:t>
            </a:r>
          </a:p>
        </p:txBody>
      </p:sp>
      <p:sp>
        <p:nvSpPr>
          <p:cNvPr id="27651" name="Text Box 2"/>
          <p:cNvSpPr txBox="1">
            <a:spLocks noChangeArrowheads="1"/>
          </p:cNvSpPr>
          <p:nvPr/>
        </p:nvSpPr>
        <p:spPr bwMode="auto">
          <a:xfrm>
            <a:off x="648884"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marL="0" indent="0" eaLnBrk="1" hangingPunct="1">
              <a:spcBef>
                <a:spcPts val="800"/>
              </a:spcBef>
            </a:pPr>
            <a:r>
              <a:rPr lang="en-GB" altLang="en-US" dirty="0">
                <a:solidFill>
                  <a:srgbClr val="000000"/>
                </a:solidFill>
              </a:rPr>
              <a:t>Tea making </a:t>
            </a:r>
            <a:r>
              <a:rPr lang="en-GB" altLang="en-US" dirty="0" smtClean="0">
                <a:solidFill>
                  <a:srgbClr val="000000"/>
                </a:solidFill>
              </a:rPr>
              <a:t>algorithm</a:t>
            </a:r>
          </a:p>
          <a:p>
            <a:pPr eaLnBrk="1" hangingPunct="1">
              <a:spcBef>
                <a:spcPts val="800"/>
              </a:spcBef>
              <a:buFont typeface="Times New Roman" pitchFamily="16" charset="0"/>
              <a:buChar char="•"/>
            </a:pPr>
            <a:endParaRPr lang="en-GB" altLang="en-US" sz="2000" dirty="0">
              <a:solidFill>
                <a:srgbClr val="000000"/>
              </a:solidFill>
            </a:endParaRPr>
          </a:p>
          <a:p>
            <a:pPr marL="0" indent="0" eaLnBrk="1" hangingPunct="1">
              <a:spcBef>
                <a:spcPts val="800"/>
              </a:spcBef>
            </a:pPr>
            <a:r>
              <a:rPr lang="en-GB" altLang="en-US" sz="2000" dirty="0" smtClean="0">
                <a:solidFill>
                  <a:schemeClr val="tx1"/>
                </a:solidFill>
                <a:hlinkClick r:id="rId3"/>
              </a:rPr>
              <a:t>http://www.youtube.com/watch?v=gudjzy3E91Q</a:t>
            </a:r>
            <a:endParaRPr lang="en-GB" altLang="en-US" sz="2000" dirty="0" smtClean="0">
              <a:solidFill>
                <a:schemeClr val="tx1"/>
              </a:solidFill>
            </a:endParaRPr>
          </a:p>
          <a:p>
            <a:pPr marL="0" indent="0" eaLnBrk="1" hangingPunct="1">
              <a:spcBef>
                <a:spcPts val="800"/>
              </a:spcBef>
            </a:pPr>
            <a:endParaRPr lang="en-GB" altLang="en-US" sz="2000" dirty="0">
              <a:solidFill>
                <a:srgbClr val="000000"/>
              </a:solidFill>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159</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3200" dirty="0" smtClean="0"/>
              <a:t>Possible Algorithm</a:t>
            </a:r>
            <a:endParaRPr lang="en-GB" sz="3200" dirty="0"/>
          </a:p>
        </p:txBody>
      </p:sp>
      <p:sp>
        <p:nvSpPr>
          <p:cNvPr id="3" name="Content Placeholder 2"/>
          <p:cNvSpPr>
            <a:spLocks noGrp="1"/>
          </p:cNvSpPr>
          <p:nvPr>
            <p:ph idx="1"/>
          </p:nvPr>
        </p:nvSpPr>
        <p:spPr/>
        <p:txBody>
          <a:bodyPr/>
          <a:lstStyle/>
          <a:p>
            <a:pPr lvl="1" eaLnBrk="1" hangingPunct="1">
              <a:spcBef>
                <a:spcPts val="600"/>
              </a:spcBef>
              <a:buFont typeface="Times New Roman" pitchFamily="16" charset="0"/>
              <a:buChar char="–"/>
            </a:pPr>
            <a:r>
              <a:rPr lang="en-GB" altLang="en-US" dirty="0"/>
              <a:t>Fill kettle</a:t>
            </a:r>
          </a:p>
          <a:p>
            <a:pPr lvl="1" eaLnBrk="1" hangingPunct="1">
              <a:spcBef>
                <a:spcPts val="600"/>
              </a:spcBef>
              <a:buFont typeface="Times New Roman" pitchFamily="16" charset="0"/>
              <a:buChar char="–"/>
            </a:pPr>
            <a:r>
              <a:rPr lang="en-GB" altLang="en-US" dirty="0"/>
              <a:t>Boil water</a:t>
            </a:r>
          </a:p>
          <a:p>
            <a:pPr lvl="1" eaLnBrk="1" hangingPunct="1">
              <a:spcBef>
                <a:spcPts val="600"/>
              </a:spcBef>
              <a:buFont typeface="Times New Roman" pitchFamily="16" charset="0"/>
              <a:buChar char="–"/>
            </a:pPr>
            <a:r>
              <a:rPr lang="en-GB" altLang="en-US" dirty="0"/>
              <a:t>Put milk in cup</a:t>
            </a:r>
          </a:p>
          <a:p>
            <a:pPr lvl="1" eaLnBrk="1" hangingPunct="1">
              <a:spcBef>
                <a:spcPts val="600"/>
              </a:spcBef>
              <a:buFont typeface="Times New Roman" pitchFamily="16" charset="0"/>
              <a:buChar char="–"/>
            </a:pPr>
            <a:r>
              <a:rPr lang="en-GB" altLang="en-US" dirty="0"/>
              <a:t>Put teabag in cup</a:t>
            </a:r>
          </a:p>
          <a:p>
            <a:pPr lvl="1" eaLnBrk="1" hangingPunct="1">
              <a:spcBef>
                <a:spcPts val="600"/>
              </a:spcBef>
              <a:buFont typeface="Times New Roman" pitchFamily="16" charset="0"/>
              <a:buChar char="–"/>
            </a:pPr>
            <a:r>
              <a:rPr lang="en-GB" altLang="en-US" dirty="0"/>
              <a:t>Pour water</a:t>
            </a:r>
          </a:p>
          <a:p>
            <a:pPr lvl="1" eaLnBrk="1" hangingPunct="1">
              <a:spcBef>
                <a:spcPts val="600"/>
              </a:spcBef>
              <a:buFont typeface="Times New Roman" pitchFamily="16" charset="0"/>
              <a:buChar char="–"/>
            </a:pPr>
            <a:r>
              <a:rPr lang="en-GB" altLang="en-US" dirty="0"/>
              <a:t>Add sugar</a:t>
            </a:r>
          </a:p>
          <a:p>
            <a:pPr lvl="1" eaLnBrk="1" hangingPunct="1">
              <a:spcBef>
                <a:spcPts val="600"/>
              </a:spcBef>
              <a:buFont typeface="Times New Roman" pitchFamily="16" charset="0"/>
              <a:buChar char="–"/>
            </a:pPr>
            <a:r>
              <a:rPr lang="en-GB" altLang="en-US" dirty="0"/>
              <a:t>Stir tea</a:t>
            </a:r>
          </a:p>
          <a:p>
            <a:pPr lvl="1" eaLnBrk="1" hangingPunct="1">
              <a:spcBef>
                <a:spcPts val="600"/>
              </a:spcBef>
              <a:buFont typeface="Times New Roman" pitchFamily="16" charset="0"/>
              <a:buChar char="–"/>
            </a:pPr>
            <a:r>
              <a:rPr lang="en-GB" altLang="en-US" dirty="0"/>
              <a:t>Remove teabag</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160</a:t>
            </a:fld>
            <a:endParaRPr lang="en-US"/>
          </a:p>
        </p:txBody>
      </p:sp>
    </p:spTree>
    <p:extLst>
      <p:ext uri="{BB962C8B-B14F-4D97-AF65-F5344CB8AC3E}">
        <p14:creationId xmlns:p14="http://schemas.microsoft.com/office/powerpoint/2010/main" val="4225648145"/>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endParaRPr lang="en-US" altLang="en-US" smtClean="0"/>
          </a:p>
        </p:txBody>
      </p:sp>
      <p:sp>
        <p:nvSpPr>
          <p:cNvPr id="29699" name="Content Placeholder 2"/>
          <p:cNvSpPr>
            <a:spLocks noGrp="1"/>
          </p:cNvSpPr>
          <p:nvPr>
            <p:ph idx="1"/>
          </p:nvPr>
        </p:nvSpPr>
        <p:spPr/>
        <p:txBody>
          <a:bodyPr/>
          <a:lstStyle/>
          <a:p>
            <a:r>
              <a:rPr lang="en-GB" altLang="en-US" smtClean="0"/>
              <a:t>MAZE Exercise  :-D</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161</a:t>
            </a:fld>
            <a:endParaRPr lang="en-US"/>
          </a:p>
        </p:txBody>
      </p:sp>
    </p:spTree>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“If </a:t>
            </a:r>
            <a:r>
              <a:rPr lang="en-GB" dirty="0"/>
              <a:t>builders built buildings the way programmers wrote programs, then the first woodpecker that came along would destroy civilization</a:t>
            </a:r>
            <a:r>
              <a:rPr lang="en-GB" dirty="0" smtClean="0"/>
              <a:t>.”</a:t>
            </a:r>
          </a:p>
          <a:p>
            <a:pPr marL="0" indent="0" algn="r">
              <a:buNone/>
            </a:pPr>
            <a:r>
              <a:rPr lang="en-GB" dirty="0" smtClean="0"/>
              <a:t>- </a:t>
            </a:r>
            <a:r>
              <a:rPr lang="en-GB" dirty="0" err="1" smtClean="0"/>
              <a:t>Weinburg’s</a:t>
            </a:r>
            <a:r>
              <a:rPr lang="en-GB" dirty="0" smtClean="0"/>
              <a:t> Second Law</a:t>
            </a:r>
            <a:endParaRPr lang="en-GB" dirty="0"/>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162</a:t>
            </a:fld>
            <a:endParaRPr lang="en-US"/>
          </a:p>
        </p:txBody>
      </p:sp>
    </p:spTree>
    <p:extLst>
      <p:ext uri="{BB962C8B-B14F-4D97-AF65-F5344CB8AC3E}">
        <p14:creationId xmlns:p14="http://schemas.microsoft.com/office/powerpoint/2010/main" val="349351284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457200" y="274638"/>
            <a:ext cx="8229600" cy="418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dirty="0">
                <a:solidFill>
                  <a:srgbClr val="000000"/>
                </a:solidFill>
              </a:rPr>
              <a:t>Fault-Free Software</a:t>
            </a:r>
          </a:p>
        </p:txBody>
      </p:sp>
      <p:sp>
        <p:nvSpPr>
          <p:cNvPr id="36867" name="Text Box 3"/>
          <p:cNvSpPr txBox="1">
            <a:spLocks noChangeArrowheads="1"/>
          </p:cNvSpPr>
          <p:nvPr/>
        </p:nvSpPr>
        <p:spPr bwMode="auto">
          <a:xfrm>
            <a:off x="512763" y="836712"/>
            <a:ext cx="8321675" cy="56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2pPr>
            <a:lvl3pPr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3pPr>
            <a:lvl4pPr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4pPr>
            <a:lvl5pPr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700"/>
              </a:spcBef>
              <a:buFont typeface="Arial" charset="0"/>
              <a:buChar char="•"/>
            </a:pPr>
            <a:r>
              <a:rPr lang="en-US" altLang="en-US" dirty="0">
                <a:solidFill>
                  <a:srgbClr val="000000"/>
                </a:solidFill>
              </a:rPr>
              <a:t>What are Faults?</a:t>
            </a:r>
          </a:p>
          <a:p>
            <a:pPr lvl="1" eaLnBrk="1" hangingPunct="1">
              <a:lnSpc>
                <a:spcPct val="90000"/>
              </a:lnSpc>
              <a:spcBef>
                <a:spcPts val="600"/>
              </a:spcBef>
              <a:buFont typeface="Arial" charset="0"/>
              <a:buChar char="–"/>
            </a:pPr>
            <a:r>
              <a:rPr lang="en-US" altLang="en-US" sz="2000" dirty="0">
                <a:solidFill>
                  <a:srgbClr val="000000"/>
                </a:solidFill>
              </a:rPr>
              <a:t>software </a:t>
            </a:r>
            <a:r>
              <a:rPr lang="en-US" altLang="en-US" sz="2000" dirty="0" err="1" smtClean="0">
                <a:solidFill>
                  <a:srgbClr val="000000"/>
                </a:solidFill>
              </a:rPr>
              <a:t>behaviour</a:t>
            </a:r>
            <a:r>
              <a:rPr lang="en-US" altLang="en-US" sz="2000" dirty="0" smtClean="0">
                <a:solidFill>
                  <a:srgbClr val="000000"/>
                </a:solidFill>
              </a:rPr>
              <a:t> </a:t>
            </a:r>
            <a:r>
              <a:rPr lang="en-US" altLang="en-US" sz="2000" dirty="0">
                <a:solidFill>
                  <a:srgbClr val="000000"/>
                </a:solidFill>
              </a:rPr>
              <a:t>unaccounted for in its design</a:t>
            </a:r>
          </a:p>
          <a:p>
            <a:pPr eaLnBrk="1" hangingPunct="1">
              <a:lnSpc>
                <a:spcPct val="90000"/>
              </a:lnSpc>
              <a:spcBef>
                <a:spcPts val="700"/>
              </a:spcBef>
              <a:buFont typeface="Arial" charset="0"/>
              <a:buChar char="•"/>
            </a:pPr>
            <a:r>
              <a:rPr lang="en-US" altLang="en-US" dirty="0">
                <a:solidFill>
                  <a:srgbClr val="000000"/>
                </a:solidFill>
              </a:rPr>
              <a:t>Examples?</a:t>
            </a:r>
          </a:p>
          <a:p>
            <a:pPr lvl="1" eaLnBrk="1" hangingPunct="1">
              <a:lnSpc>
                <a:spcPct val="90000"/>
              </a:lnSpc>
              <a:spcBef>
                <a:spcPts val="600"/>
              </a:spcBef>
              <a:buFont typeface="Arial" charset="0"/>
              <a:buChar char="–"/>
            </a:pPr>
            <a:r>
              <a:rPr lang="en-US" altLang="en-US" sz="2000" dirty="0">
                <a:solidFill>
                  <a:srgbClr val="000000"/>
                </a:solidFill>
              </a:rPr>
              <a:t>Patriot missile timing </a:t>
            </a:r>
            <a:r>
              <a:rPr lang="en-US" altLang="en-US" sz="2000" dirty="0" smtClean="0">
                <a:solidFill>
                  <a:srgbClr val="000000"/>
                </a:solidFill>
              </a:rPr>
              <a:t>error (failed to track incoming SCUD because its internal clock drifted the longer it was left on). Interestingly this was a know bug, usually fixed by regularly rebooting the system.</a:t>
            </a:r>
            <a:endParaRPr lang="en-US" altLang="en-US" sz="2000" dirty="0">
              <a:solidFill>
                <a:srgbClr val="000000"/>
              </a:solidFill>
            </a:endParaRPr>
          </a:p>
          <a:p>
            <a:pPr lvl="1" eaLnBrk="1" hangingPunct="1">
              <a:lnSpc>
                <a:spcPct val="90000"/>
              </a:lnSpc>
              <a:spcBef>
                <a:spcPts val="600"/>
              </a:spcBef>
              <a:buFont typeface="Arial" charset="0"/>
              <a:buChar char="–"/>
            </a:pPr>
            <a:r>
              <a:rPr lang="en-US" altLang="en-US" sz="2000" dirty="0">
                <a:solidFill>
                  <a:srgbClr val="000000"/>
                </a:solidFill>
              </a:rPr>
              <a:t>Therac-25 medical linear accelerator </a:t>
            </a:r>
            <a:r>
              <a:rPr lang="en-US" altLang="en-US" sz="2000" dirty="0" smtClean="0">
                <a:solidFill>
                  <a:srgbClr val="000000"/>
                </a:solidFill>
              </a:rPr>
              <a:t>incident (killed 4 patients and severely injured 2 others by giving them massive overdoses of radiation)</a:t>
            </a:r>
            <a:endParaRPr lang="en-US" altLang="en-US" sz="2000" dirty="0">
              <a:solidFill>
                <a:srgbClr val="000000"/>
              </a:solidFill>
            </a:endParaRPr>
          </a:p>
          <a:p>
            <a:pPr lvl="1" eaLnBrk="1" hangingPunct="1">
              <a:lnSpc>
                <a:spcPct val="90000"/>
              </a:lnSpc>
              <a:spcBef>
                <a:spcPts val="600"/>
              </a:spcBef>
              <a:buFont typeface="Arial" charset="0"/>
              <a:buChar char="–"/>
            </a:pPr>
            <a:r>
              <a:rPr lang="en-US" altLang="en-US" sz="2000" dirty="0">
                <a:solidFill>
                  <a:srgbClr val="000000"/>
                </a:solidFill>
              </a:rPr>
              <a:t>OZ aircraft simulator</a:t>
            </a:r>
          </a:p>
          <a:p>
            <a:pPr lvl="1" eaLnBrk="1" hangingPunct="1">
              <a:lnSpc>
                <a:spcPct val="90000"/>
              </a:lnSpc>
              <a:spcBef>
                <a:spcPts val="700"/>
              </a:spcBef>
              <a:buFont typeface="Arial" charset="0"/>
              <a:buChar char="–"/>
            </a:pPr>
            <a:r>
              <a:rPr lang="en-GB" altLang="en-US" sz="2000" dirty="0">
                <a:solidFill>
                  <a:srgbClr val="000000"/>
                </a:solidFill>
              </a:rPr>
              <a:t>Mariner I “DO 100 I=1.10 (not 1,10)”</a:t>
            </a:r>
            <a:r>
              <a:rPr lang="en-GB" altLang="en-US" sz="1800" dirty="0">
                <a:solidFill>
                  <a:srgbClr val="000000"/>
                </a:solidFill>
              </a:rPr>
              <a:t> </a:t>
            </a:r>
          </a:p>
          <a:p>
            <a:pPr lvl="1" eaLnBrk="1" hangingPunct="1">
              <a:lnSpc>
                <a:spcPct val="90000"/>
              </a:lnSpc>
              <a:spcBef>
                <a:spcPts val="600"/>
              </a:spcBef>
              <a:buClr>
                <a:srgbClr val="009999"/>
              </a:buClr>
              <a:buFont typeface="Arial" charset="0"/>
              <a:buChar char="–"/>
            </a:pPr>
            <a:r>
              <a:rPr lang="en-US" altLang="en-US" sz="2000" dirty="0" smtClean="0">
                <a:solidFill>
                  <a:srgbClr val="000000"/>
                </a:solidFill>
              </a:rPr>
              <a:t>F18 </a:t>
            </a:r>
            <a:r>
              <a:rPr lang="en-US" altLang="en-US" sz="2000" dirty="0">
                <a:solidFill>
                  <a:srgbClr val="000000"/>
                </a:solidFill>
              </a:rPr>
              <a:t>missile thrust while clamped, plane lost 20,000 feet</a:t>
            </a:r>
          </a:p>
          <a:p>
            <a:pPr lvl="1" eaLnBrk="1" hangingPunct="1">
              <a:lnSpc>
                <a:spcPct val="90000"/>
              </a:lnSpc>
              <a:spcBef>
                <a:spcPts val="600"/>
              </a:spcBef>
              <a:buClr>
                <a:srgbClr val="009999"/>
              </a:buClr>
              <a:buFont typeface="Arial" charset="0"/>
              <a:buChar char="–"/>
            </a:pPr>
            <a:r>
              <a:rPr lang="en-US" altLang="en-US" sz="2000" dirty="0">
                <a:solidFill>
                  <a:srgbClr val="000000"/>
                </a:solidFill>
              </a:rPr>
              <a:t>BMEWS at Thule detected rising moon as incoming missiles</a:t>
            </a:r>
          </a:p>
          <a:p>
            <a:pPr lvl="1" eaLnBrk="1" hangingPunct="1">
              <a:lnSpc>
                <a:spcPct val="90000"/>
              </a:lnSpc>
              <a:spcBef>
                <a:spcPts val="600"/>
              </a:spcBef>
              <a:buClr>
                <a:srgbClr val="009999"/>
              </a:buClr>
              <a:buFont typeface="Arial" charset="0"/>
              <a:buChar char="–"/>
            </a:pPr>
            <a:r>
              <a:rPr lang="en-US" altLang="en-US" sz="2000" dirty="0">
                <a:solidFill>
                  <a:srgbClr val="000000"/>
                </a:solidFill>
              </a:rPr>
              <a:t>F16 simulation: plane flipped over whenever it crossed </a:t>
            </a:r>
            <a:r>
              <a:rPr lang="en-US" altLang="en-US" sz="2000" dirty="0" smtClean="0">
                <a:solidFill>
                  <a:srgbClr val="000000"/>
                </a:solidFill>
              </a:rPr>
              <a:t>equator</a:t>
            </a:r>
          </a:p>
          <a:p>
            <a:pPr lvl="1" eaLnBrk="1" hangingPunct="1">
              <a:lnSpc>
                <a:spcPct val="90000"/>
              </a:lnSpc>
              <a:spcBef>
                <a:spcPts val="600"/>
              </a:spcBef>
              <a:buClr>
                <a:srgbClr val="009999"/>
              </a:buClr>
              <a:buFont typeface="Arial" charset="0"/>
              <a:buChar char="–"/>
            </a:pPr>
            <a:r>
              <a:rPr lang="en-US" altLang="en-US" sz="2000" dirty="0" smtClean="0">
                <a:solidFill>
                  <a:srgbClr val="000000"/>
                </a:solidFill>
              </a:rPr>
              <a:t>The aircraft carrier USS Yorktown was dead in the water for nearly 3 hours when a crew member typed in “0”, causing a divide by zero error</a:t>
            </a:r>
            <a:endParaRPr lang="en-US" altLang="en-US" sz="2000" dirty="0">
              <a:solidFill>
                <a:srgbClr val="000000"/>
              </a:solidFill>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163</a:t>
            </a:fld>
            <a:endParaRPr lang="en-US" dirty="0"/>
          </a:p>
        </p:txBody>
      </p:sp>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164</a:t>
            </a:fld>
            <a:endParaRPr lang="en-US"/>
          </a:p>
        </p:txBody>
      </p:sp>
      <p:pic>
        <p:nvPicPr>
          <p:cNvPr id="119810"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508104" y="2204864"/>
            <a:ext cx="2563366" cy="2311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755576" y="548680"/>
            <a:ext cx="7488832" cy="5632311"/>
          </a:xfrm>
          <a:prstGeom prst="rect">
            <a:avLst/>
          </a:prstGeom>
          <a:noFill/>
        </p:spPr>
        <p:txBody>
          <a:bodyPr wrap="square" rtlCol="0">
            <a:spAutoFit/>
          </a:bodyPr>
          <a:lstStyle/>
          <a:p>
            <a:r>
              <a:rPr lang="en-GB" b="1" dirty="0" smtClean="0">
                <a:solidFill>
                  <a:schemeClr val="tx1"/>
                </a:solidFill>
              </a:rPr>
              <a:t>Mars Climate Orbiter (1999)</a:t>
            </a:r>
          </a:p>
          <a:p>
            <a:endParaRPr lang="en-GB" b="1" dirty="0" smtClean="0">
              <a:solidFill>
                <a:schemeClr val="tx1"/>
              </a:solidFill>
            </a:endParaRPr>
          </a:p>
          <a:p>
            <a:r>
              <a:rPr lang="en-GB" dirty="0" smtClean="0">
                <a:solidFill>
                  <a:schemeClr val="tx1"/>
                </a:solidFill>
              </a:rPr>
              <a:t>Burned </a:t>
            </a:r>
            <a:r>
              <a:rPr lang="en-GB" dirty="0">
                <a:solidFill>
                  <a:schemeClr val="tx1"/>
                </a:solidFill>
              </a:rPr>
              <a:t>up in the Martian atmosphere because engineers failed to convert units from </a:t>
            </a:r>
            <a:r>
              <a:rPr lang="en-GB" dirty="0" smtClean="0">
                <a:solidFill>
                  <a:schemeClr val="tx1"/>
                </a:solidFill>
              </a:rPr>
              <a:t>imperial </a:t>
            </a:r>
            <a:r>
              <a:rPr lang="en-GB" dirty="0">
                <a:solidFill>
                  <a:schemeClr val="tx1"/>
                </a:solidFill>
              </a:rPr>
              <a:t>to metric</a:t>
            </a:r>
            <a:r>
              <a:rPr lang="en-GB" dirty="0" smtClean="0">
                <a:solidFill>
                  <a:schemeClr val="tx1"/>
                </a:solidFill>
              </a:rPr>
              <a:t>.</a:t>
            </a:r>
          </a:p>
          <a:p>
            <a:endParaRPr lang="en-GB" dirty="0" smtClean="0">
              <a:solidFill>
                <a:schemeClr val="tx1"/>
              </a:solidFill>
            </a:endParaRPr>
          </a:p>
          <a:p>
            <a:r>
              <a:rPr lang="en-GB" dirty="0" smtClean="0">
                <a:solidFill>
                  <a:schemeClr val="tx1"/>
                </a:solidFill>
              </a:rPr>
              <a:t>The </a:t>
            </a:r>
            <a:r>
              <a:rPr lang="en-GB" dirty="0">
                <a:solidFill>
                  <a:schemeClr val="tx1"/>
                </a:solidFill>
              </a:rPr>
              <a:t>problem was in the software </a:t>
            </a:r>
            <a:endParaRPr lang="en-GB" dirty="0" smtClean="0">
              <a:solidFill>
                <a:schemeClr val="tx1"/>
              </a:solidFill>
            </a:endParaRPr>
          </a:p>
          <a:p>
            <a:r>
              <a:rPr lang="en-GB" dirty="0" smtClean="0">
                <a:solidFill>
                  <a:schemeClr val="tx1"/>
                </a:solidFill>
              </a:rPr>
              <a:t>controlling </a:t>
            </a:r>
            <a:r>
              <a:rPr lang="en-GB" dirty="0">
                <a:solidFill>
                  <a:schemeClr val="tx1"/>
                </a:solidFill>
              </a:rPr>
              <a:t>the orbiter’s thrusters. </a:t>
            </a:r>
            <a:endParaRPr lang="en-GB" dirty="0" smtClean="0">
              <a:solidFill>
                <a:schemeClr val="tx1"/>
              </a:solidFill>
            </a:endParaRPr>
          </a:p>
          <a:p>
            <a:r>
              <a:rPr lang="en-GB" dirty="0" smtClean="0">
                <a:solidFill>
                  <a:schemeClr val="tx1"/>
                </a:solidFill>
              </a:rPr>
              <a:t>The </a:t>
            </a:r>
            <a:r>
              <a:rPr lang="en-GB" dirty="0">
                <a:solidFill>
                  <a:schemeClr val="tx1"/>
                </a:solidFill>
              </a:rPr>
              <a:t>software calculated the force </a:t>
            </a:r>
            <a:endParaRPr lang="en-GB" dirty="0" smtClean="0">
              <a:solidFill>
                <a:schemeClr val="tx1"/>
              </a:solidFill>
            </a:endParaRPr>
          </a:p>
          <a:p>
            <a:r>
              <a:rPr lang="en-GB" dirty="0" smtClean="0">
                <a:solidFill>
                  <a:schemeClr val="tx1"/>
                </a:solidFill>
              </a:rPr>
              <a:t>the </a:t>
            </a:r>
            <a:r>
              <a:rPr lang="en-GB" dirty="0">
                <a:solidFill>
                  <a:schemeClr val="tx1"/>
                </a:solidFill>
              </a:rPr>
              <a:t>thrusters needed to exert in </a:t>
            </a:r>
            <a:endParaRPr lang="en-GB" dirty="0" smtClean="0">
              <a:solidFill>
                <a:schemeClr val="tx1"/>
              </a:solidFill>
            </a:endParaRPr>
          </a:p>
          <a:p>
            <a:r>
              <a:rPr lang="en-GB" u="sng" dirty="0" smtClean="0">
                <a:solidFill>
                  <a:schemeClr val="tx1"/>
                </a:solidFill>
              </a:rPr>
              <a:t>pounds</a:t>
            </a:r>
            <a:r>
              <a:rPr lang="en-GB" dirty="0" smtClean="0">
                <a:solidFill>
                  <a:schemeClr val="tx1"/>
                </a:solidFill>
              </a:rPr>
              <a:t> of </a:t>
            </a:r>
            <a:r>
              <a:rPr lang="en-GB" dirty="0">
                <a:solidFill>
                  <a:schemeClr val="tx1"/>
                </a:solidFill>
              </a:rPr>
              <a:t>force. A separate piece </a:t>
            </a:r>
            <a:r>
              <a:rPr lang="en-GB" dirty="0" smtClean="0">
                <a:solidFill>
                  <a:schemeClr val="tx1"/>
                </a:solidFill>
              </a:rPr>
              <a:t>of</a:t>
            </a:r>
          </a:p>
          <a:p>
            <a:r>
              <a:rPr lang="en-GB" dirty="0" smtClean="0">
                <a:solidFill>
                  <a:schemeClr val="tx1"/>
                </a:solidFill>
              </a:rPr>
              <a:t> </a:t>
            </a:r>
            <a:r>
              <a:rPr lang="en-GB" dirty="0">
                <a:solidFill>
                  <a:schemeClr val="tx1"/>
                </a:solidFill>
              </a:rPr>
              <a:t>software took in the data assuming </a:t>
            </a:r>
            <a:endParaRPr lang="en-GB" dirty="0" smtClean="0">
              <a:solidFill>
                <a:schemeClr val="tx1"/>
              </a:solidFill>
            </a:endParaRPr>
          </a:p>
          <a:p>
            <a:r>
              <a:rPr lang="en-GB" dirty="0" smtClean="0">
                <a:solidFill>
                  <a:schemeClr val="tx1"/>
                </a:solidFill>
              </a:rPr>
              <a:t>it </a:t>
            </a:r>
            <a:r>
              <a:rPr lang="en-GB" dirty="0">
                <a:solidFill>
                  <a:schemeClr val="tx1"/>
                </a:solidFill>
              </a:rPr>
              <a:t>was in the </a:t>
            </a:r>
            <a:r>
              <a:rPr lang="en-GB" dirty="0">
                <a:solidFill>
                  <a:schemeClr val="tx1"/>
                </a:solidFill>
                <a:hlinkClick r:id="rId3"/>
              </a:rPr>
              <a:t>metric unit</a:t>
            </a:r>
            <a:r>
              <a:rPr lang="en-GB" dirty="0">
                <a:solidFill>
                  <a:schemeClr val="tx1"/>
                </a:solidFill>
              </a:rPr>
              <a:t>: </a:t>
            </a:r>
            <a:r>
              <a:rPr lang="en-GB" dirty="0" err="1">
                <a:solidFill>
                  <a:schemeClr val="tx1"/>
                </a:solidFill>
              </a:rPr>
              <a:t>newtons</a:t>
            </a:r>
            <a:r>
              <a:rPr lang="en-GB" dirty="0" smtClean="0">
                <a:solidFill>
                  <a:schemeClr val="tx1"/>
                </a:solidFill>
              </a:rPr>
              <a:t>.</a:t>
            </a:r>
          </a:p>
          <a:p>
            <a:endParaRPr lang="en-GB" dirty="0">
              <a:solidFill>
                <a:schemeClr val="tx1"/>
              </a:solidFill>
            </a:endParaRPr>
          </a:p>
          <a:p>
            <a:r>
              <a:rPr lang="en-GB" b="1" dirty="0" smtClean="0">
                <a:solidFill>
                  <a:schemeClr val="tx1"/>
                </a:solidFill>
              </a:rPr>
              <a:t>Oops!</a:t>
            </a:r>
          </a:p>
          <a:p>
            <a:endParaRPr lang="en-GB" dirty="0">
              <a:solidFill>
                <a:schemeClr val="tx1"/>
              </a:solidFill>
            </a:endParaRPr>
          </a:p>
        </p:txBody>
      </p:sp>
    </p:spTree>
    <p:extLst>
      <p:ext uri="{BB962C8B-B14F-4D97-AF65-F5344CB8AC3E}">
        <p14:creationId xmlns:p14="http://schemas.microsoft.com/office/powerpoint/2010/main" val="988388147"/>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165</a:t>
            </a:fld>
            <a:endParaRPr lang="en-US"/>
          </a:p>
        </p:txBody>
      </p:sp>
      <p:sp>
        <p:nvSpPr>
          <p:cNvPr id="3" name="Rectangle 2"/>
          <p:cNvSpPr/>
          <p:nvPr/>
        </p:nvSpPr>
        <p:spPr>
          <a:xfrm>
            <a:off x="899592" y="1124744"/>
            <a:ext cx="7560840" cy="1055674"/>
          </a:xfrm>
          <a:prstGeom prst="rect">
            <a:avLst/>
          </a:prstGeom>
        </p:spPr>
        <p:txBody>
          <a:bodyPr wrap="square">
            <a:spAutoFit/>
          </a:bodyPr>
          <a:lstStyle/>
          <a:p>
            <a:pPr eaLnBrk="1" hangingPunct="1">
              <a:lnSpc>
                <a:spcPct val="90000"/>
              </a:lnSpc>
              <a:spcBef>
                <a:spcPts val="700"/>
              </a:spcBef>
              <a:buFont typeface="Arial" charset="0"/>
              <a:buChar char="•"/>
            </a:pPr>
            <a:r>
              <a:rPr lang="en-US" altLang="en-US" dirty="0" smtClean="0">
                <a:solidFill>
                  <a:srgbClr val="000000"/>
                </a:solidFill>
              </a:rPr>
              <a:t>How can we reduce our chances of faults?</a:t>
            </a:r>
          </a:p>
          <a:p>
            <a:pPr lvl="1" eaLnBrk="1" hangingPunct="1">
              <a:lnSpc>
                <a:spcPct val="90000"/>
              </a:lnSpc>
              <a:spcBef>
                <a:spcPts val="600"/>
              </a:spcBef>
              <a:buFont typeface="Arial" charset="0"/>
              <a:buChar char="–"/>
            </a:pPr>
            <a:r>
              <a:rPr lang="en-US" altLang="en-US" sz="2000" dirty="0" smtClean="0">
                <a:solidFill>
                  <a:srgbClr val="000000"/>
                </a:solidFill>
              </a:rPr>
              <a:t>use a well-defined process that includes rigorous design, testing, and programming techniques</a:t>
            </a:r>
            <a:endParaRPr lang="en-US" altLang="en-US" sz="2000" dirty="0">
              <a:solidFill>
                <a:srgbClr val="000000"/>
              </a:solidFill>
            </a:endParaRPr>
          </a:p>
        </p:txBody>
      </p:sp>
    </p:spTree>
    <p:extLst>
      <p:ext uri="{BB962C8B-B14F-4D97-AF65-F5344CB8AC3E}">
        <p14:creationId xmlns:p14="http://schemas.microsoft.com/office/powerpoint/2010/main" val="2059732308"/>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1"/>
          <p:cNvSpPr txBox="1">
            <a:spLocks noChangeArrowheads="1"/>
          </p:cNvSpPr>
          <p:nvPr/>
        </p:nvSpPr>
        <p:spPr bwMode="auto">
          <a:xfrm>
            <a:off x="685800"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When do we program?</a:t>
            </a:r>
          </a:p>
        </p:txBody>
      </p:sp>
      <p:sp>
        <p:nvSpPr>
          <p:cNvPr id="2" name="Text Box 2"/>
          <p:cNvSpPr txBox="1">
            <a:spLocks noChangeArrowheads="1"/>
          </p:cNvSpPr>
          <p:nvPr/>
        </p:nvSpPr>
        <p:spPr bwMode="auto">
          <a:xfrm>
            <a:off x="685800" y="13716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a:solidFill>
                  <a:srgbClr val="000000"/>
                </a:solidFill>
              </a:rPr>
              <a:t>Programming is actually a stage of the </a:t>
            </a:r>
            <a:r>
              <a:rPr lang="en-GB" sz="2800" b="1">
                <a:solidFill>
                  <a:srgbClr val="000000"/>
                </a:solidFill>
              </a:rPr>
              <a:t>software development process</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rPr>
              <a:t>Requirements Analysis</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Requirements Solicitation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Requirements Specification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Documentation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Diagrams</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rPr>
              <a:t>Design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Design Specification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Design documentation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Diagrams – Flowcharts, ‘OO’ Diagrams</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rPr>
              <a:t>Implementation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Code</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US">
                <a:solidFill>
                  <a:srgbClr val="000000"/>
                </a:solidFill>
              </a:rPr>
              <a:t>Testing</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US">
              <a:solidFill>
                <a:srgbClr val="000000"/>
              </a:solidFill>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166</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Requirements Analysis</a:t>
            </a:r>
          </a:p>
        </p:txBody>
      </p:sp>
      <p:sp>
        <p:nvSpPr>
          <p:cNvPr id="38915"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800"/>
              </a:spcBef>
              <a:buFont typeface="Times New Roman" pitchFamily="16" charset="0"/>
              <a:buChar char="•"/>
            </a:pPr>
            <a:r>
              <a:rPr lang="en-GB" altLang="en-US" sz="2000">
                <a:solidFill>
                  <a:srgbClr val="000000"/>
                </a:solidFill>
              </a:rPr>
              <a:t>Requirements Analysis</a:t>
            </a:r>
          </a:p>
          <a:p>
            <a:pPr lvl="1" eaLnBrk="1" hangingPunct="1">
              <a:lnSpc>
                <a:spcPct val="90000"/>
              </a:lnSpc>
              <a:spcBef>
                <a:spcPts val="700"/>
              </a:spcBef>
              <a:buFont typeface="Times New Roman" pitchFamily="16" charset="0"/>
              <a:buChar char="–"/>
            </a:pPr>
            <a:r>
              <a:rPr lang="en-GB" altLang="en-US" sz="2000">
                <a:solidFill>
                  <a:srgbClr val="000000"/>
                </a:solidFill>
              </a:rPr>
              <a:t>Requirements Solicitation</a:t>
            </a:r>
          </a:p>
          <a:p>
            <a:pPr lvl="2" eaLnBrk="1" hangingPunct="1">
              <a:lnSpc>
                <a:spcPct val="90000"/>
              </a:lnSpc>
              <a:spcBef>
                <a:spcPts val="600"/>
              </a:spcBef>
              <a:buFont typeface="Times New Roman" pitchFamily="16" charset="0"/>
              <a:buChar char="•"/>
            </a:pPr>
            <a:r>
              <a:rPr lang="en-GB" altLang="en-US">
                <a:solidFill>
                  <a:srgbClr val="000000"/>
                </a:solidFill>
              </a:rPr>
              <a:t>Find out what the requirements are at a basic level what are the inputs and outputs of the program / algorithm we are being asked to write.</a:t>
            </a:r>
          </a:p>
          <a:p>
            <a:pPr lvl="1" eaLnBrk="1" hangingPunct="1">
              <a:lnSpc>
                <a:spcPct val="90000"/>
              </a:lnSpc>
              <a:spcBef>
                <a:spcPts val="700"/>
              </a:spcBef>
              <a:buFont typeface="Times New Roman" pitchFamily="16" charset="0"/>
              <a:buChar char="–"/>
            </a:pPr>
            <a:r>
              <a:rPr lang="en-GB" altLang="en-US" sz="2000">
                <a:solidFill>
                  <a:srgbClr val="000000"/>
                </a:solidFill>
              </a:rPr>
              <a:t>Requirements Specification</a:t>
            </a:r>
          </a:p>
          <a:p>
            <a:pPr lvl="2" eaLnBrk="1" hangingPunct="1">
              <a:lnSpc>
                <a:spcPct val="90000"/>
              </a:lnSpc>
              <a:spcBef>
                <a:spcPts val="600"/>
              </a:spcBef>
              <a:buFont typeface="Times New Roman" pitchFamily="16" charset="0"/>
              <a:buChar char="•"/>
            </a:pPr>
            <a:r>
              <a:rPr lang="en-GB" altLang="en-US">
                <a:solidFill>
                  <a:srgbClr val="000000"/>
                </a:solidFill>
                <a:cs typeface="Arial Unicode MS" pitchFamily="32" charset="0"/>
              </a:rPr>
              <a:t>Write down the results of these discussions so everyone knows what has to be done</a:t>
            </a:r>
          </a:p>
          <a:p>
            <a:pPr lvl="2" eaLnBrk="1" hangingPunct="1">
              <a:lnSpc>
                <a:spcPct val="90000"/>
              </a:lnSpc>
              <a:spcBef>
                <a:spcPts val="600"/>
              </a:spcBef>
              <a:buFont typeface="Times New Roman" pitchFamily="16" charset="0"/>
              <a:buChar char="•"/>
            </a:pPr>
            <a:r>
              <a:rPr lang="en-GB" altLang="en-US">
                <a:solidFill>
                  <a:srgbClr val="000000"/>
                </a:solidFill>
                <a:cs typeface="Arial Unicode MS" pitchFamily="32" charset="0"/>
              </a:rPr>
              <a:t>Also so that the client can agree what we’re going to do</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167</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168</a:t>
            </a:fld>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85750" y="2162175"/>
            <a:ext cx="8572500" cy="2533650"/>
          </a:xfrm>
          <a:prstGeom prst="rect">
            <a:avLst/>
          </a:prstGeom>
        </p:spPr>
      </p:pic>
    </p:spTree>
    <p:extLst>
      <p:ext uri="{BB962C8B-B14F-4D97-AF65-F5344CB8AC3E}">
        <p14:creationId xmlns:p14="http://schemas.microsoft.com/office/powerpoint/2010/main" val="1830771510"/>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Developing a Solution</a:t>
            </a:r>
          </a:p>
        </p:txBody>
      </p:sp>
      <p:sp>
        <p:nvSpPr>
          <p:cNvPr id="39939" name="Text Box 2"/>
          <p:cNvSpPr txBox="1">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800"/>
              </a:spcBef>
              <a:buFont typeface="Times New Roman" pitchFamily="16" charset="0"/>
              <a:buChar char="•"/>
            </a:pPr>
            <a:r>
              <a:rPr lang="en-GB" altLang="en-US" sz="2000">
                <a:solidFill>
                  <a:srgbClr val="000000"/>
                </a:solidFill>
              </a:rPr>
              <a:t>Design</a:t>
            </a:r>
          </a:p>
          <a:p>
            <a:pPr lvl="1" eaLnBrk="1" hangingPunct="1">
              <a:lnSpc>
                <a:spcPct val="90000"/>
              </a:lnSpc>
              <a:spcBef>
                <a:spcPts val="700"/>
              </a:spcBef>
              <a:buFont typeface="Times New Roman" pitchFamily="16" charset="0"/>
              <a:buChar char="–"/>
            </a:pPr>
            <a:r>
              <a:rPr lang="en-GB" altLang="en-US" sz="2000">
                <a:solidFill>
                  <a:srgbClr val="000000"/>
                </a:solidFill>
              </a:rPr>
              <a:t>Design Specification &amp; Documentation</a:t>
            </a:r>
          </a:p>
          <a:p>
            <a:pPr lvl="2" eaLnBrk="1" hangingPunct="1">
              <a:lnSpc>
                <a:spcPct val="90000"/>
              </a:lnSpc>
              <a:spcBef>
                <a:spcPts val="600"/>
              </a:spcBef>
              <a:buFont typeface="Times New Roman" pitchFamily="16" charset="0"/>
              <a:buChar char="•"/>
            </a:pPr>
            <a:r>
              <a:rPr lang="en-GB" altLang="en-US">
                <a:solidFill>
                  <a:srgbClr val="000000"/>
                </a:solidFill>
              </a:rPr>
              <a:t>Work out how to solve the give problem in a program or algorithm</a:t>
            </a:r>
          </a:p>
          <a:p>
            <a:pPr lvl="3" eaLnBrk="1" hangingPunct="1">
              <a:lnSpc>
                <a:spcPct val="90000"/>
              </a:lnSpc>
              <a:spcBef>
                <a:spcPts val="500"/>
              </a:spcBef>
              <a:buFont typeface="Times New Roman" pitchFamily="16" charset="0"/>
              <a:buChar char="–"/>
            </a:pPr>
            <a:r>
              <a:rPr lang="en-GB" altLang="en-US" sz="2000">
                <a:solidFill>
                  <a:srgbClr val="000000"/>
                </a:solidFill>
              </a:rPr>
              <a:t>This is where the algorithm/s are developed</a:t>
            </a:r>
          </a:p>
          <a:p>
            <a:pPr lvl="2" eaLnBrk="1" hangingPunct="1">
              <a:lnSpc>
                <a:spcPct val="90000"/>
              </a:lnSpc>
              <a:spcBef>
                <a:spcPts val="600"/>
              </a:spcBef>
              <a:buFont typeface="Times New Roman" pitchFamily="16" charset="0"/>
              <a:buChar char="•"/>
            </a:pPr>
            <a:r>
              <a:rPr lang="en-GB" altLang="en-US">
                <a:solidFill>
                  <a:srgbClr val="000000"/>
                </a:solidFill>
              </a:rPr>
              <a:t>Write this down in a format that others can understand</a:t>
            </a:r>
          </a:p>
          <a:p>
            <a:pPr lvl="3" eaLnBrk="1" hangingPunct="1">
              <a:lnSpc>
                <a:spcPct val="90000"/>
              </a:lnSpc>
              <a:spcBef>
                <a:spcPts val="500"/>
              </a:spcBef>
              <a:buFont typeface="Times New Roman" pitchFamily="16" charset="0"/>
              <a:buChar char="–"/>
            </a:pPr>
            <a:r>
              <a:rPr lang="en-GB" altLang="en-US" sz="2000" b="1">
                <a:solidFill>
                  <a:srgbClr val="000000"/>
                </a:solidFill>
              </a:rPr>
              <a:t>Flowcharts</a:t>
            </a:r>
          </a:p>
          <a:p>
            <a:pPr lvl="3" eaLnBrk="1" hangingPunct="1">
              <a:lnSpc>
                <a:spcPct val="90000"/>
              </a:lnSpc>
              <a:spcBef>
                <a:spcPts val="500"/>
              </a:spcBef>
              <a:buFont typeface="Times New Roman" pitchFamily="16" charset="0"/>
              <a:buChar char="–"/>
            </a:pPr>
            <a:r>
              <a:rPr lang="en-GB" altLang="en-US" sz="2000" b="1">
                <a:solidFill>
                  <a:srgbClr val="000000"/>
                </a:solidFill>
              </a:rPr>
              <a:t>Pseudocode</a:t>
            </a:r>
          </a:p>
          <a:p>
            <a:pPr lvl="3" eaLnBrk="1" hangingPunct="1">
              <a:lnSpc>
                <a:spcPct val="90000"/>
              </a:lnSpc>
              <a:spcBef>
                <a:spcPts val="500"/>
              </a:spcBef>
              <a:buFont typeface="Times New Roman" pitchFamily="16" charset="0"/>
              <a:buChar char="–"/>
            </a:pPr>
            <a:r>
              <a:rPr lang="en-GB" altLang="en-US" sz="2000">
                <a:solidFill>
                  <a:srgbClr val="000000"/>
                </a:solidFill>
              </a:rPr>
              <a:t>Maths !!!</a:t>
            </a:r>
          </a:p>
          <a:p>
            <a:pPr lvl="3" eaLnBrk="1" hangingPunct="1">
              <a:lnSpc>
                <a:spcPct val="90000"/>
              </a:lnSpc>
              <a:spcBef>
                <a:spcPts val="500"/>
              </a:spcBef>
              <a:buFont typeface="Times New Roman" pitchFamily="16" charset="0"/>
              <a:buChar char="–"/>
            </a:pPr>
            <a:r>
              <a:rPr lang="en-GB" altLang="en-US" sz="2000">
                <a:solidFill>
                  <a:srgbClr val="000000"/>
                </a:solidFill>
              </a:rPr>
              <a:t>UML (object orientated diagrams for design)</a:t>
            </a:r>
          </a:p>
          <a:p>
            <a:pPr lvl="3" eaLnBrk="1" hangingPunct="1">
              <a:lnSpc>
                <a:spcPct val="90000"/>
              </a:lnSpc>
              <a:spcBef>
                <a:spcPts val="500"/>
              </a:spcBef>
              <a:buFont typeface="Times New Roman" pitchFamily="16" charset="0"/>
              <a:buChar char="–"/>
            </a:pPr>
            <a:r>
              <a:rPr lang="en-GB" altLang="en-US" sz="2000">
                <a:solidFill>
                  <a:srgbClr val="000000"/>
                </a:solidFill>
              </a:rPr>
              <a:t>SSADM (procedural/functional diagrams for design). </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169</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Coding a Solution</a:t>
            </a:r>
          </a:p>
        </p:txBody>
      </p:sp>
      <p:sp>
        <p:nvSpPr>
          <p:cNvPr id="2" name="Text Box 2"/>
          <p:cNvSpPr txBox="1">
            <a:spLocks noChangeArrowheads="1"/>
          </p:cNvSpPr>
          <p:nvPr/>
        </p:nvSpPr>
        <p:spPr bwMode="auto">
          <a:xfrm>
            <a:off x="962025" y="1695450"/>
            <a:ext cx="702945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8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Implementation</a:t>
            </a:r>
          </a:p>
          <a:p>
            <a:pPr marL="731838" lvl="1" indent="-27463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Code</a:t>
            </a:r>
          </a:p>
          <a:p>
            <a:pPr lvl="2">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rPr>
              <a:t>The designs must be translated into a programming language and compiled (turned into) the instructions to make the hardware of the machine operate</a:t>
            </a:r>
          </a:p>
          <a:p>
            <a:pPr lvl="2" indent="-227013">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170</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Testing and Correction</a:t>
            </a:r>
          </a:p>
        </p:txBody>
      </p:sp>
      <p:sp>
        <p:nvSpPr>
          <p:cNvPr id="41987"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spcBef>
                <a:spcPts val="800"/>
              </a:spcBef>
              <a:buFont typeface="Times New Roman" pitchFamily="16" charset="0"/>
              <a:buChar char="•"/>
            </a:pPr>
            <a:r>
              <a:rPr lang="en-GB" altLang="en-US" sz="2000">
                <a:solidFill>
                  <a:srgbClr val="000000"/>
                </a:solidFill>
              </a:rPr>
              <a:t>Test </a:t>
            </a:r>
          </a:p>
          <a:p>
            <a:pPr lvl="1" eaLnBrk="1" hangingPunct="1">
              <a:spcBef>
                <a:spcPts val="700"/>
              </a:spcBef>
              <a:buFont typeface="Times New Roman" pitchFamily="16" charset="0"/>
              <a:buChar char="–"/>
            </a:pPr>
            <a:r>
              <a:rPr lang="en-GB" altLang="en-US" sz="2000">
                <a:solidFill>
                  <a:srgbClr val="000000"/>
                </a:solidFill>
              </a:rPr>
              <a:t>The completed program(s)</a:t>
            </a:r>
          </a:p>
          <a:p>
            <a:pPr lvl="1" eaLnBrk="1" hangingPunct="1">
              <a:spcBef>
                <a:spcPts val="700"/>
              </a:spcBef>
              <a:buFont typeface="Times New Roman" pitchFamily="16" charset="0"/>
              <a:buChar char="–"/>
            </a:pPr>
            <a:r>
              <a:rPr lang="en-GB" altLang="en-US" sz="2000">
                <a:solidFill>
                  <a:srgbClr val="000000"/>
                </a:solidFill>
              </a:rPr>
              <a:t>Then correct any problems found and test again. </a:t>
            </a:r>
          </a:p>
          <a:p>
            <a:pPr lvl="1" eaLnBrk="1" hangingPunct="1">
              <a:spcBef>
                <a:spcPts val="700"/>
              </a:spcBef>
              <a:buFont typeface="Times New Roman" pitchFamily="16" charset="0"/>
              <a:buChar char="–"/>
            </a:pPr>
            <a:r>
              <a:rPr lang="en-GB" altLang="en-US" sz="2000">
                <a:solidFill>
                  <a:srgbClr val="000000"/>
                </a:solidFill>
              </a:rPr>
              <a:t>This is an iterative step may need to be repeated a number of times. </a:t>
            </a:r>
          </a:p>
          <a:p>
            <a:pPr eaLnBrk="1" hangingPunct="1">
              <a:spcBef>
                <a:spcPts val="800"/>
              </a:spcBef>
              <a:buFont typeface="Times New Roman" pitchFamily="16" charset="0"/>
              <a:buChar char="•"/>
            </a:pPr>
            <a:r>
              <a:rPr lang="en-GB" altLang="en-US" sz="2000">
                <a:solidFill>
                  <a:srgbClr val="000000"/>
                </a:solidFill>
              </a:rPr>
              <a:t>Validation</a:t>
            </a:r>
          </a:p>
          <a:p>
            <a:pPr lvl="1" eaLnBrk="1" hangingPunct="1">
              <a:spcBef>
                <a:spcPts val="700"/>
              </a:spcBef>
              <a:buFont typeface="Times New Roman" pitchFamily="16" charset="0"/>
              <a:buChar char="–"/>
            </a:pPr>
            <a:r>
              <a:rPr lang="en-GB" altLang="en-US" sz="2000">
                <a:solidFill>
                  <a:srgbClr val="000000"/>
                </a:solidFill>
              </a:rPr>
              <a:t>Check the program against a set of internal standards</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171</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Requirements Analysis</a:t>
            </a:r>
          </a:p>
        </p:txBody>
      </p:sp>
      <p:sp>
        <p:nvSpPr>
          <p:cNvPr id="43011"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spcBef>
                <a:spcPts val="800"/>
              </a:spcBef>
              <a:buFont typeface="Times New Roman" pitchFamily="16" charset="0"/>
              <a:buChar char="•"/>
            </a:pPr>
            <a:r>
              <a:rPr lang="en-GB" altLang="en-US" sz="2000" dirty="0">
                <a:solidFill>
                  <a:srgbClr val="000000"/>
                </a:solidFill>
                <a:cs typeface="Arial Unicode MS" pitchFamily="32" charset="0"/>
              </a:rPr>
              <a:t>The most basic form of requirements analysis is to construct a numbered list of features. </a:t>
            </a:r>
          </a:p>
          <a:p>
            <a:pPr eaLnBrk="1" hangingPunct="1">
              <a:spcBef>
                <a:spcPts val="800"/>
              </a:spcBef>
              <a:buFont typeface="Times New Roman" pitchFamily="16" charset="0"/>
              <a:buChar char="•"/>
            </a:pPr>
            <a:r>
              <a:rPr lang="en-GB" altLang="en-US" sz="2000" dirty="0">
                <a:solidFill>
                  <a:srgbClr val="000000"/>
                </a:solidFill>
                <a:cs typeface="Arial Unicode MS" pitchFamily="32" charset="0"/>
              </a:rPr>
              <a:t>Usually, the initial numbered list is contains the main requirements or features of the program, which are then broken down into more details.</a:t>
            </a:r>
          </a:p>
          <a:p>
            <a:pPr eaLnBrk="1" hangingPunct="1">
              <a:spcBef>
                <a:spcPts val="800"/>
              </a:spcBef>
              <a:buFont typeface="Times New Roman" pitchFamily="16" charset="0"/>
              <a:buChar char="•"/>
            </a:pPr>
            <a:r>
              <a:rPr lang="en-GB" altLang="en-US" sz="2000" dirty="0">
                <a:solidFill>
                  <a:srgbClr val="000000"/>
                </a:solidFill>
                <a:cs typeface="Arial Unicode MS" pitchFamily="32" charset="0"/>
              </a:rPr>
              <a:t> This is the subject of other modules </a:t>
            </a:r>
          </a:p>
          <a:p>
            <a:pPr lvl="1" eaLnBrk="1" hangingPunct="1">
              <a:spcBef>
                <a:spcPts val="700"/>
              </a:spcBef>
              <a:buFont typeface="Times New Roman" pitchFamily="16" charset="0"/>
              <a:buChar char="–"/>
            </a:pPr>
            <a:r>
              <a:rPr lang="en-GB" altLang="en-US" sz="2000" dirty="0">
                <a:solidFill>
                  <a:srgbClr val="000000"/>
                </a:solidFill>
                <a:cs typeface="Arial Unicode MS" pitchFamily="32" charset="0"/>
              </a:rPr>
              <a:t>Information Engineering</a:t>
            </a:r>
          </a:p>
          <a:p>
            <a:pPr lvl="1" eaLnBrk="1" hangingPunct="1">
              <a:spcBef>
                <a:spcPts val="700"/>
              </a:spcBef>
              <a:buFont typeface="Times New Roman" pitchFamily="16" charset="0"/>
              <a:buChar char="–"/>
            </a:pPr>
            <a:r>
              <a:rPr lang="en-GB" altLang="en-US" sz="2000" dirty="0">
                <a:solidFill>
                  <a:srgbClr val="000000"/>
                </a:solidFill>
                <a:cs typeface="Arial Unicode MS" pitchFamily="32" charset="0"/>
              </a:rPr>
              <a:t>Games Design</a:t>
            </a:r>
          </a:p>
          <a:p>
            <a:pPr lvl="1" eaLnBrk="1" hangingPunct="1">
              <a:spcBef>
                <a:spcPts val="700"/>
              </a:spcBef>
              <a:buFont typeface="Times New Roman" pitchFamily="16" charset="0"/>
              <a:buChar char="–"/>
            </a:pPr>
            <a:r>
              <a:rPr lang="en-GB" altLang="en-US" sz="2000" dirty="0">
                <a:solidFill>
                  <a:srgbClr val="000000"/>
                </a:solidFill>
                <a:cs typeface="Arial Unicode MS" pitchFamily="32" charset="0"/>
              </a:rPr>
              <a:t>Web Design</a:t>
            </a:r>
          </a:p>
          <a:p>
            <a:pPr lvl="1" eaLnBrk="1" hangingPunct="1">
              <a:spcBef>
                <a:spcPts val="700"/>
              </a:spcBef>
              <a:buFont typeface="Times New Roman" pitchFamily="16" charset="0"/>
              <a:buChar char="–"/>
            </a:pPr>
            <a:r>
              <a:rPr lang="en-GB" altLang="en-US" sz="2000" dirty="0">
                <a:solidFill>
                  <a:srgbClr val="000000"/>
                </a:solidFill>
                <a:cs typeface="Arial Unicode MS" pitchFamily="32" charset="0"/>
              </a:rPr>
              <a:t>Software Engineering Principles (year 2). </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172</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1"/>
          <p:cNvSpPr txBox="1">
            <a:spLocks noChangeArrowheads="1"/>
          </p:cNvSpPr>
          <p:nvPr/>
        </p:nvSpPr>
        <p:spPr bwMode="auto">
          <a:xfrm>
            <a:off x="642938" y="214313"/>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Requirements Analysis (Cont)</a:t>
            </a:r>
          </a:p>
        </p:txBody>
      </p:sp>
      <p:sp>
        <p:nvSpPr>
          <p:cNvPr id="2" name="Text Box 2"/>
          <p:cNvSpPr txBox="1">
            <a:spLocks noChangeArrowheads="1"/>
          </p:cNvSpPr>
          <p:nvPr/>
        </p:nvSpPr>
        <p:spPr bwMode="auto">
          <a:xfrm>
            <a:off x="962025" y="1428750"/>
            <a:ext cx="7029450" cy="5072063"/>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For example, we might start with</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rPr>
              <a:t>1. The car must be started before it can be driven away.</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then later expand this to</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rPr>
              <a:t>1. The car must be started before it can be driven away.</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rPr>
              <a:t>1.1 The car must have enough petrol.</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and then again to add even more detail.</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rPr>
              <a:t>1. The car must be started before it can be driven away.</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rPr>
              <a:t>1.1 The car must have enough petrol.</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rPr>
              <a:t>1.1.1 If the car is empty, more petrol must be bought from a garage.</a:t>
            </a:r>
          </a:p>
          <a:p>
            <a:pPr marL="333375" indent="-331788">
              <a:lnSpc>
                <a:spcPct val="9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1800">
              <a:solidFill>
                <a:srgbClr val="000000"/>
              </a:solidFill>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173</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1"/>
          <p:cNvSpPr txBox="1">
            <a:spLocks noChangeArrowheads="1"/>
          </p:cNvSpPr>
          <p:nvPr/>
        </p:nvSpPr>
        <p:spPr bwMode="auto">
          <a:xfrm>
            <a:off x="642938" y="28575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Requirements Analysis (Cont)</a:t>
            </a:r>
          </a:p>
        </p:txBody>
      </p:sp>
      <p:sp>
        <p:nvSpPr>
          <p:cNvPr id="2" name="Text Box 2"/>
          <p:cNvSpPr txBox="1">
            <a:spLocks noChangeArrowheads="1"/>
          </p:cNvSpPr>
          <p:nvPr/>
        </p:nvSpPr>
        <p:spPr bwMode="auto">
          <a:xfrm>
            <a:off x="962025" y="1695450"/>
            <a:ext cx="702945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Typically, each point being made should contain the words “may”, “should”, “must” or “must not”.</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MUST (or MUST NOT)</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cs typeface="Arial Unicode MS" pitchFamily="32" charset="0"/>
              </a:rPr>
              <a:t>Means that the requirement has to be met when the program is implemented.</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SHOULD (or SHALL)</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cs typeface="Arial Unicode MS" pitchFamily="32" charset="0"/>
              </a:rPr>
              <a:t>Means that the requirement is recommended but does not have to be implemented.</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cs typeface="Arial Unicode MS" pitchFamily="32" charset="0"/>
              </a:rPr>
              <a:t>MAY</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cs typeface="Arial Unicode MS" pitchFamily="32" charset="0"/>
              </a:rPr>
              <a:t>Indicates that the requirement is optional.</a:t>
            </a:r>
          </a:p>
          <a:p>
            <a:pPr marL="333375" indent="-331788">
              <a:lnSpc>
                <a:spcPct val="9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1800">
              <a:solidFill>
                <a:srgbClr val="000000"/>
              </a:solidFill>
              <a:cs typeface="Arial Unicode MS" pitchFamily="32" charset="0"/>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174</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Requirements Analysis (Cont)</a:t>
            </a:r>
          </a:p>
        </p:txBody>
      </p:sp>
      <p:sp>
        <p:nvSpPr>
          <p:cNvPr id="2" name="Text Box 2"/>
          <p:cNvSpPr txBox="1">
            <a:spLocks noChangeArrowheads="1"/>
          </p:cNvSpPr>
          <p:nvPr/>
        </p:nvSpPr>
        <p:spPr bwMode="auto">
          <a:xfrm>
            <a:off x="962025" y="1695450"/>
            <a:ext cx="702945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cs typeface="Arial Unicode MS" pitchFamily="32" charset="0"/>
              </a:rPr>
              <a:t>For example, if we analyse the requirements for making a cup of tea.</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1 		A cup or mug must be provided to contain the tea.</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2		</a:t>
            </a:r>
            <a:r>
              <a:rPr lang="en-GB" sz="2000" u="sng" dirty="0">
                <a:solidFill>
                  <a:srgbClr val="000000"/>
                </a:solidFill>
              </a:rPr>
              <a:t>May</a:t>
            </a:r>
            <a:r>
              <a:rPr lang="en-GB" sz="2000" dirty="0">
                <a:solidFill>
                  <a:srgbClr val="000000"/>
                </a:solidFill>
              </a:rPr>
              <a:t> need Milk</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2.1		 </a:t>
            </a:r>
            <a:r>
              <a:rPr lang="en-GB" sz="2000" dirty="0" smtClean="0">
                <a:solidFill>
                  <a:srgbClr val="000000"/>
                </a:solidFill>
              </a:rPr>
              <a:t>  Fresh </a:t>
            </a:r>
            <a:r>
              <a:rPr lang="en-GB" sz="2000" dirty="0">
                <a:solidFill>
                  <a:srgbClr val="000000"/>
                </a:solidFill>
              </a:rPr>
              <a:t>milk must be obtained from fridge.</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2.1.1    </a:t>
            </a:r>
            <a:r>
              <a:rPr lang="en-GB" sz="2000" dirty="0" smtClean="0">
                <a:solidFill>
                  <a:srgbClr val="000000"/>
                </a:solidFill>
              </a:rPr>
              <a:t>Milk may be </a:t>
            </a:r>
            <a:r>
              <a:rPr lang="en-GB" sz="2000" dirty="0">
                <a:solidFill>
                  <a:srgbClr val="000000"/>
                </a:solidFill>
              </a:rPr>
              <a:t>checked to see if is fresh by tasting or 	smelling it.</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2.1.2	If no milk in fridge then more milk must be bought.</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3 		Tea bag must be obtained</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3.1   	Tea bag must be obtained from cupboard.</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3.1.1 	If no tea bags are available then more tea bags must be 	bought</a:t>
            </a:r>
            <a:r>
              <a:rPr lang="en-GB" sz="2000" dirty="0">
                <a:solidFill>
                  <a:srgbClr val="000000"/>
                </a:solidFill>
                <a:cs typeface="Arial Unicode MS" pitchFamily="32" charset="0"/>
              </a:rPr>
              <a:t> </a:t>
            </a: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175</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rPr>
              <a:t>Requirements Analysis (Cont)</a:t>
            </a:r>
          </a:p>
        </p:txBody>
      </p:sp>
      <p:sp>
        <p:nvSpPr>
          <p:cNvPr id="47107"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42900" indent="-331788"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1pPr>
            <a:lvl2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2pPr>
            <a:lvl3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3pPr>
            <a:lvl4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4pPr>
            <a:lvl5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700"/>
              </a:spcBef>
              <a:buClrTx/>
              <a:buFontTx/>
              <a:buNone/>
            </a:pPr>
            <a:endParaRPr lang="en-GB" altLang="en-US" sz="2800">
              <a:solidFill>
                <a:srgbClr val="000000"/>
              </a:solidFill>
            </a:endParaRPr>
          </a:p>
          <a:p>
            <a:pPr eaLnBrk="1" hangingPunct="1">
              <a:lnSpc>
                <a:spcPct val="90000"/>
              </a:lnSpc>
              <a:spcBef>
                <a:spcPts val="500"/>
              </a:spcBef>
              <a:buClrTx/>
              <a:buFontTx/>
              <a:buNone/>
            </a:pPr>
            <a:r>
              <a:rPr lang="en-GB" altLang="en-US" sz="2000">
                <a:solidFill>
                  <a:srgbClr val="000000"/>
                </a:solidFill>
              </a:rPr>
              <a:t>4. 		</a:t>
            </a:r>
            <a:r>
              <a:rPr lang="en-GB" altLang="en-US" sz="2000" u="sng">
                <a:solidFill>
                  <a:srgbClr val="000000"/>
                </a:solidFill>
              </a:rPr>
              <a:t>May</a:t>
            </a:r>
            <a:r>
              <a:rPr lang="en-GB" altLang="en-US" sz="2000">
                <a:solidFill>
                  <a:srgbClr val="000000"/>
                </a:solidFill>
              </a:rPr>
              <a:t> need sugar</a:t>
            </a:r>
          </a:p>
          <a:p>
            <a:pPr eaLnBrk="1" hangingPunct="1">
              <a:lnSpc>
                <a:spcPct val="90000"/>
              </a:lnSpc>
              <a:spcBef>
                <a:spcPts val="500"/>
              </a:spcBef>
              <a:buClrTx/>
              <a:buFontTx/>
              <a:buNone/>
            </a:pPr>
            <a:r>
              <a:rPr lang="en-GB" altLang="en-US" sz="2000">
                <a:solidFill>
                  <a:srgbClr val="000000"/>
                </a:solidFill>
              </a:rPr>
              <a:t>4.1 	Sugar must be obtained from a bowl from the cupboard.</a:t>
            </a:r>
          </a:p>
          <a:p>
            <a:pPr eaLnBrk="1" hangingPunct="1">
              <a:lnSpc>
                <a:spcPct val="90000"/>
              </a:lnSpc>
              <a:spcBef>
                <a:spcPts val="500"/>
              </a:spcBef>
              <a:buClrTx/>
              <a:buFontTx/>
              <a:buNone/>
            </a:pPr>
            <a:r>
              <a:rPr lang="en-GB" altLang="en-US" sz="2000">
                <a:solidFill>
                  <a:srgbClr val="000000"/>
                </a:solidFill>
              </a:rPr>
              <a:t>5.		Boiled water must be obtained</a:t>
            </a:r>
          </a:p>
          <a:p>
            <a:pPr eaLnBrk="1" hangingPunct="1">
              <a:lnSpc>
                <a:spcPct val="90000"/>
              </a:lnSpc>
              <a:spcBef>
                <a:spcPts val="500"/>
              </a:spcBef>
              <a:buClrTx/>
              <a:buFontTx/>
              <a:buNone/>
            </a:pPr>
            <a:r>
              <a:rPr lang="en-GB" altLang="en-US" sz="2000">
                <a:solidFill>
                  <a:srgbClr val="000000"/>
                </a:solidFill>
              </a:rPr>
              <a:t>5.1 	Kettle must be provided</a:t>
            </a:r>
          </a:p>
          <a:p>
            <a:pPr eaLnBrk="1" hangingPunct="1">
              <a:lnSpc>
                <a:spcPct val="90000"/>
              </a:lnSpc>
              <a:spcBef>
                <a:spcPts val="500"/>
              </a:spcBef>
              <a:buClrTx/>
              <a:buFontTx/>
              <a:buNone/>
            </a:pPr>
            <a:r>
              <a:rPr lang="en-GB" altLang="en-US" sz="2000">
                <a:solidFill>
                  <a:srgbClr val="000000"/>
                </a:solidFill>
              </a:rPr>
              <a:t>5.2 	Kettle must be filled with water from tap</a:t>
            </a:r>
          </a:p>
          <a:p>
            <a:pPr eaLnBrk="1" hangingPunct="1">
              <a:lnSpc>
                <a:spcPct val="90000"/>
              </a:lnSpc>
              <a:spcBef>
                <a:spcPts val="500"/>
              </a:spcBef>
              <a:buClrTx/>
              <a:buFontTx/>
              <a:buNone/>
            </a:pPr>
            <a:r>
              <a:rPr lang="en-GB" altLang="en-US" sz="2000">
                <a:solidFill>
                  <a:srgbClr val="000000"/>
                </a:solidFill>
              </a:rPr>
              <a:t>5.3 	Kettle must be plugged into mains power supply to boil 	water</a:t>
            </a:r>
          </a:p>
          <a:p>
            <a:pPr eaLnBrk="1" hangingPunct="1">
              <a:lnSpc>
                <a:spcPct val="90000"/>
              </a:lnSpc>
              <a:spcBef>
                <a:spcPts val="500"/>
              </a:spcBef>
              <a:buClrTx/>
              <a:buFontTx/>
              <a:buNone/>
            </a:pPr>
            <a:r>
              <a:rPr lang="en-GB" altLang="en-US" sz="2000">
                <a:solidFill>
                  <a:srgbClr val="000000"/>
                </a:solidFill>
              </a:rPr>
              <a:t>6. 		Tea must be added to empty mug</a:t>
            </a:r>
          </a:p>
          <a:p>
            <a:pPr eaLnBrk="1" hangingPunct="1">
              <a:lnSpc>
                <a:spcPct val="90000"/>
              </a:lnSpc>
              <a:spcBef>
                <a:spcPts val="500"/>
              </a:spcBef>
              <a:buClrTx/>
              <a:buFontTx/>
              <a:buNone/>
            </a:pPr>
            <a:r>
              <a:rPr lang="en-GB" altLang="en-US" sz="2000">
                <a:solidFill>
                  <a:srgbClr val="000000"/>
                </a:solidFill>
              </a:rPr>
              <a:t>7.       	Boiling water must be poured into the mug after tea bag 	has been added.</a:t>
            </a:r>
          </a:p>
          <a:p>
            <a:pPr eaLnBrk="1" hangingPunct="1">
              <a:lnSpc>
                <a:spcPct val="90000"/>
              </a:lnSpc>
              <a:spcBef>
                <a:spcPts val="500"/>
              </a:spcBef>
              <a:buClrTx/>
              <a:buFontTx/>
              <a:buNone/>
            </a:pPr>
            <a:r>
              <a:rPr lang="en-GB" altLang="en-US" sz="2000">
                <a:solidFill>
                  <a:srgbClr val="000000"/>
                </a:solidFill>
              </a:rPr>
              <a:t>7.1 	Stir tea bag with spoon then remove used tea bag.</a:t>
            </a:r>
          </a:p>
          <a:p>
            <a:pPr eaLnBrk="1" hangingPunct="1">
              <a:lnSpc>
                <a:spcPct val="90000"/>
              </a:lnSpc>
              <a:spcBef>
                <a:spcPts val="500"/>
              </a:spcBef>
              <a:buClrTx/>
              <a:buFontTx/>
              <a:buNone/>
            </a:pPr>
            <a:r>
              <a:rPr lang="en-GB" altLang="en-US" sz="2000">
                <a:solidFill>
                  <a:srgbClr val="000000"/>
                </a:solidFill>
              </a:rPr>
              <a:t>8. 		If required add milk and sugar then stir with spoon</a:t>
            </a:r>
          </a:p>
          <a:p>
            <a:pPr eaLnBrk="1" hangingPunct="1">
              <a:lnSpc>
                <a:spcPct val="90000"/>
              </a:lnSpc>
              <a:spcBef>
                <a:spcPts val="500"/>
              </a:spcBef>
              <a:buClrTx/>
              <a:buFontTx/>
              <a:buNone/>
            </a:pPr>
            <a:endParaRPr lang="en-GB" altLang="en-US" sz="2000">
              <a:solidFill>
                <a:srgbClr val="000000"/>
              </a:solidFill>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176</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1"/>
          <p:cNvSpPr txBox="1">
            <a:spLocks noChangeArrowheads="1"/>
          </p:cNvSpPr>
          <p:nvPr/>
        </p:nvSpPr>
        <p:spPr bwMode="auto">
          <a:xfrm>
            <a:off x="685800" y="608013"/>
            <a:ext cx="7772400"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
        <p:nvSpPr>
          <p:cNvPr id="2" name="Text Box 2"/>
          <p:cNvSpPr txBox="1">
            <a:spLocks noChangeArrowheads="1"/>
          </p:cNvSpPr>
          <p:nvPr/>
        </p:nvSpPr>
        <p:spPr bwMode="auto">
          <a:xfrm>
            <a:off x="685800" y="19812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8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Notice the distinction between the list of actions and the list of requirements. </a:t>
            </a:r>
          </a:p>
          <a:p>
            <a:pPr marL="333375" indent="-331788">
              <a:lnSpc>
                <a:spcPct val="90000"/>
              </a:lnSpc>
              <a:spcBef>
                <a:spcPts val="8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a:solidFill>
                <a:srgbClr val="000000"/>
              </a:solidFill>
            </a:endParaRPr>
          </a:p>
          <a:p>
            <a:pPr marL="731838" lvl="1" indent="-27463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Actions - a series of instructions and assertions repeated in order to solve a given problem or perform a given task. </a:t>
            </a:r>
          </a:p>
          <a:p>
            <a:pPr marL="733425" lvl="1" indent="-274638">
              <a:lnSpc>
                <a:spcPct val="90000"/>
              </a:lnSpc>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a:solidFill>
                <a:srgbClr val="000000"/>
              </a:solidFill>
            </a:endParaRPr>
          </a:p>
          <a:p>
            <a:pPr marL="731838" lvl="1" indent="-27463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rPr>
              <a:t>Requirements - a detailed list of the elements which must be present in the solution and the properties of those elements. </a:t>
            </a: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177</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US" altLang="en-US" dirty="0" smtClean="0"/>
              <a:t>What are the requirements for…?</a:t>
            </a:r>
          </a:p>
        </p:txBody>
      </p:sp>
      <p:sp>
        <p:nvSpPr>
          <p:cNvPr id="49155" name="Content Placeholder 2"/>
          <p:cNvSpPr>
            <a:spLocks noGrp="1"/>
          </p:cNvSpPr>
          <p:nvPr>
            <p:ph idx="1"/>
          </p:nvPr>
        </p:nvSpPr>
        <p:spPr/>
        <p:txBody>
          <a:bodyPr/>
          <a:lstStyle/>
          <a:p>
            <a:r>
              <a:rPr lang="en-GB" altLang="en-US" dirty="0" smtClean="0"/>
              <a:t>…Vending Machine</a:t>
            </a:r>
          </a:p>
          <a:p>
            <a:r>
              <a:rPr lang="en-GB" altLang="en-US" dirty="0" smtClean="0"/>
              <a:t>…Portable DVD Player</a:t>
            </a:r>
          </a:p>
          <a:p>
            <a:endParaRPr lang="en-GB" altLang="en-US" dirty="0" smtClean="0"/>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178</a:t>
            </a:fld>
            <a:endParaRPr lang="en-US"/>
          </a:p>
        </p:txBody>
      </p:sp>
    </p:spTree>
  </p:cSld>
  <p:clrMapOvr>
    <a:masterClrMapping/>
  </p:clrMapOvr>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1"/>
          <p:cNvSpPr txBox="1">
            <a:spLocks noChangeArrowheads="1"/>
          </p:cNvSpPr>
          <p:nvPr/>
        </p:nvSpPr>
        <p:spPr bwMode="auto">
          <a:xfrm>
            <a:off x="685800" y="228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rPr>
              <a:t>Conclusion</a:t>
            </a:r>
          </a:p>
        </p:txBody>
      </p:sp>
      <p:sp>
        <p:nvSpPr>
          <p:cNvPr id="48130" name="Text Box 2"/>
          <p:cNvSpPr txBox="1">
            <a:spLocks noChangeArrowheads="1"/>
          </p:cNvSpPr>
          <p:nvPr/>
        </p:nvSpPr>
        <p:spPr bwMode="auto">
          <a:xfrm>
            <a:off x="685800" y="16002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This first lecture introduced several topics</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Programming</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Algorithms</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Software Engineering</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rPr>
              <a:t>Tomorrow</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Designing simple algorithms (flowcharts and </a:t>
            </a:r>
            <a:r>
              <a:rPr lang="en-GB" sz="2000" dirty="0" err="1" smtClean="0">
                <a:solidFill>
                  <a:srgbClr val="000000"/>
                </a:solidFill>
              </a:rPr>
              <a:t>pseudocode</a:t>
            </a:r>
            <a:r>
              <a:rPr lang="en-GB" sz="2000" dirty="0">
                <a:solidFill>
                  <a:srgbClr val="000000"/>
                </a:solidFill>
              </a:rPr>
              <a:t>)</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Sequence</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Input and output</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Data storage</a:t>
            </a:r>
          </a:p>
          <a:p>
            <a:pPr marL="733425" lvl="1" indent="-27463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endParaRPr>
          </a:p>
          <a:p>
            <a:pPr marL="331788" indent="-33178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   YOU WILL NEED </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PEN</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rPr>
              <a:t>PAPER</a:t>
            </a:r>
          </a:p>
          <a:p>
            <a:pPr marL="733425" lvl="1" indent="-27463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179</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180</a:t>
            </a:fld>
            <a:endParaRPr lang="en-US"/>
          </a:p>
        </p:txBody>
      </p:sp>
      <p:sp>
        <p:nvSpPr>
          <p:cNvPr id="3" name="TextBox 2"/>
          <p:cNvSpPr txBox="1"/>
          <p:nvPr/>
        </p:nvSpPr>
        <p:spPr>
          <a:xfrm>
            <a:off x="827584" y="1916832"/>
            <a:ext cx="7560840" cy="2800767"/>
          </a:xfrm>
          <a:prstGeom prst="rect">
            <a:avLst/>
          </a:prstGeom>
          <a:noFill/>
        </p:spPr>
        <p:txBody>
          <a:bodyPr wrap="square" rtlCol="0">
            <a:spAutoFit/>
          </a:bodyPr>
          <a:lstStyle/>
          <a:p>
            <a:r>
              <a:rPr lang="en-GB" sz="4400" dirty="0" smtClean="0">
                <a:solidFill>
                  <a:schemeClr val="tx1"/>
                </a:solidFill>
              </a:rPr>
              <a:t>There are 10 types of people….</a:t>
            </a:r>
          </a:p>
          <a:p>
            <a:endParaRPr lang="en-GB" sz="4400" dirty="0">
              <a:solidFill>
                <a:schemeClr val="tx1"/>
              </a:solidFill>
            </a:endParaRPr>
          </a:p>
          <a:p>
            <a:r>
              <a:rPr lang="en-GB" sz="4400" dirty="0" smtClean="0">
                <a:solidFill>
                  <a:schemeClr val="tx1"/>
                </a:solidFill>
              </a:rPr>
              <a:t>….those who understand binary and those who don’t! </a:t>
            </a:r>
            <a:r>
              <a:rPr lang="en-GB" sz="4400" dirty="0" smtClean="0">
                <a:solidFill>
                  <a:schemeClr val="tx1"/>
                </a:solidFill>
                <a:sym typeface="Wingdings" panose="05000000000000000000" pitchFamily="2" charset="2"/>
              </a:rPr>
              <a:t></a:t>
            </a:r>
            <a:endParaRPr lang="en-GB" sz="4400" dirty="0">
              <a:solidFill>
                <a:schemeClr val="tx1"/>
              </a:solidFill>
            </a:endParaRPr>
          </a:p>
        </p:txBody>
      </p:sp>
    </p:spTree>
    <p:extLst>
      <p:ext uri="{BB962C8B-B14F-4D97-AF65-F5344CB8AC3E}">
        <p14:creationId xmlns:p14="http://schemas.microsoft.com/office/powerpoint/2010/main" val="954075258"/>
      </p:ext>
    </p:extLst>
  </p:cSld>
  <p:clrMapOvr>
    <a:masterClrMapping/>
  </p:clrMapOvr>
</p:sld>
</file>

<file path=ppt/theme/theme1.xml><?xml version="1.0" encoding="utf-8"?>
<a:theme xmlns:a="http://schemas.openxmlformats.org/drawingml/2006/main" name="Office Theme">
  <a:themeElements>
    <a:clrScheme name="Custom 3">
      <a:dk1>
        <a:srgbClr val="000000"/>
      </a:dk1>
      <a:lt1>
        <a:srgbClr val="FFFFCC"/>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0000"/>
      </a:hlink>
      <a:folHlink>
        <a:srgbClr val="00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2830</TotalTime>
  <Words>5187</Words>
  <Application>Microsoft Office PowerPoint</Application>
  <PresentationFormat>On-screen Show (4:3)</PresentationFormat>
  <Paragraphs>1033</Paragraphs>
  <Slides>180</Slides>
  <Notes>39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180</vt:i4>
      </vt:variant>
    </vt:vector>
  </HeadingPairs>
  <TitlesOfParts>
    <vt:vector size="186" baseType="lpstr">
      <vt:lpstr>Arial Unicode MS</vt:lpstr>
      <vt:lpstr>Arial</vt:lpstr>
      <vt:lpstr>Calibri</vt:lpstr>
      <vt:lpstr>Times New Roman</vt:lpstr>
      <vt:lpstr>Wingdings</vt:lpstr>
      <vt:lpstr>Office Theme</vt:lpstr>
      <vt:lpstr>PowerPoint Presentation</vt:lpstr>
      <vt:lpstr>PowerPoint Presentation</vt:lpstr>
      <vt:lpstr>The Difference Engine (1832) (Charles Babbage)</vt:lpstr>
      <vt:lpstr>Analytic Engine</vt:lpstr>
      <vt:lpstr>Colossus (1943)</vt:lpstr>
      <vt:lpstr>PowerPoint Presentation</vt:lpstr>
      <vt:lpstr>PowerPoint Presentation</vt:lpstr>
      <vt:lpstr>Computers in World War 2</vt:lpstr>
      <vt:lpstr>Harvard Mark 1 (or ASCC) (1944)</vt:lpstr>
      <vt:lpstr>Grace Hopper talks about the Mark1</vt:lpstr>
      <vt:lpstr>Debugging</vt:lpstr>
      <vt:lpstr>PowerPoint Presentation</vt:lpstr>
      <vt:lpstr>Harvard Architecture</vt:lpstr>
      <vt:lpstr>The End of Electromechanical Computers</vt:lpstr>
      <vt:lpstr>PowerPoint Presentation</vt:lpstr>
      <vt:lpstr>ENIAC (1943-1945) Completed 1946</vt:lpstr>
      <vt:lpstr>PowerPoint Presentation</vt:lpstr>
      <vt:lpstr>Programming ENIAC</vt:lpstr>
      <vt:lpstr>Programming ENIAC</vt:lpstr>
      <vt:lpstr>EDVAC (1949)</vt:lpstr>
      <vt:lpstr>PowerPoint Presentation</vt:lpstr>
      <vt:lpstr>Von Neumann Architecture</vt:lpstr>
      <vt:lpstr>Ferranti Mark 1 (1951)</vt:lpstr>
      <vt:lpstr>Transistor Computers</vt:lpstr>
      <vt:lpstr>Integrated Circuits</vt:lpstr>
      <vt:lpstr>Intel</vt:lpstr>
      <vt:lpstr>Semiconductors</vt:lpstr>
      <vt:lpstr>PowerPoint Presentation</vt:lpstr>
      <vt:lpstr>PowerPoint Presentation</vt:lpstr>
      <vt:lpstr>PowerPoint Presentation</vt:lpstr>
      <vt:lpstr>Overclocking</vt:lpstr>
      <vt:lpstr>PowerPoint Presentation</vt:lpstr>
      <vt:lpstr>PowerPoint Presentation</vt:lpstr>
      <vt:lpstr>PowerPoint Presentation</vt:lpstr>
      <vt:lpstr>PowerPoint Presentation</vt:lpstr>
      <vt:lpstr>PowerPoint Presentation</vt:lpstr>
      <vt:lpstr>Personal Computers</vt:lpstr>
      <vt:lpstr>PowerPoint Presentation</vt:lpstr>
      <vt:lpstr>PowerPoint Presentation</vt:lpstr>
      <vt:lpstr>MITS Altair 8800 (1974)</vt:lpstr>
      <vt:lpstr>Quizzes</vt:lpstr>
      <vt:lpstr>Name the computer quiz</vt:lpstr>
      <vt:lpstr>PowerPoint Presentation</vt:lpstr>
      <vt:lpstr>Guess the video game title quiz</vt:lpstr>
      <vt:lpstr>PowerPoint Presentation</vt:lpstr>
      <vt:lpstr>Personal Computers (1980s)</vt:lpstr>
      <vt:lpstr>PowerPoint Presentation</vt:lpstr>
      <vt:lpstr>PowerPoint Presentation</vt:lpstr>
      <vt:lpstr>PowerPoint Presentation</vt:lpstr>
      <vt:lpstr>PowerPoint Presentation</vt:lpstr>
      <vt:lpstr>PowerPoint Presentation</vt:lpstr>
      <vt:lpstr>PowerPoint Presentation</vt:lpstr>
      <vt:lpstr>Games Machines</vt:lpstr>
      <vt:lpstr>IBM PC</vt:lpstr>
      <vt:lpstr>Today</vt:lpstr>
      <vt:lpstr>Apple</vt:lpstr>
      <vt:lpstr>Apple1 (1976)  Cost $600</vt:lpstr>
      <vt:lpstr>Bizarre Story</vt:lpstr>
      <vt:lpstr>Xerox Parc</vt:lpstr>
      <vt:lpstr>Xero Alto Computer</vt:lpstr>
      <vt:lpstr>Xerox Parc</vt:lpstr>
      <vt:lpstr>Xerox Star GUI</vt:lpstr>
      <vt:lpstr>PowerPoint Presentation</vt:lpstr>
      <vt:lpstr>Apple II vs Xerox Parc</vt:lpstr>
      <vt:lpstr>Steve Jobs Visits Xerox Parc</vt:lpstr>
      <vt:lpstr>Apple Lisa (1983)</vt:lpstr>
      <vt:lpstr>PowerPoint Presentation</vt:lpstr>
      <vt:lpstr>GUI History</vt:lpstr>
      <vt:lpstr>Data Storage</vt:lpstr>
      <vt:lpstr>Data Storage (1950s)</vt:lpstr>
      <vt:lpstr>Tape (1951)</vt:lpstr>
      <vt:lpstr>Magnetic Disk Drives</vt:lpstr>
      <vt:lpstr>PowerPoint Presentation</vt:lpstr>
      <vt:lpstr>PowerPoint Presentation</vt:lpstr>
      <vt:lpstr>PowerPoint Presentation</vt:lpstr>
      <vt:lpstr>PowerPoint Presentation</vt:lpstr>
      <vt:lpstr>Removable Disk Packs</vt:lpstr>
      <vt:lpstr>PowerPoint Presentation</vt:lpstr>
      <vt:lpstr>Hard Drives</vt:lpstr>
      <vt:lpstr>PowerPoint Presentation</vt:lpstr>
      <vt:lpstr>From the 1980’s to now</vt:lpstr>
      <vt:lpstr>PowerPoint Presentation</vt:lpstr>
      <vt:lpstr>Floppy Disk Drives</vt:lpstr>
      <vt:lpstr>PowerPoint Presentation</vt:lpstr>
      <vt:lpstr>PowerPoint Presentation</vt:lpstr>
      <vt:lpstr>PowerPoint Presentation</vt:lpstr>
      <vt:lpstr>Magnetic Core Memory (1950s)</vt:lpstr>
      <vt:lpstr>PowerPoint Presentation</vt:lpstr>
      <vt:lpstr>PowerPoint Presentation</vt:lpstr>
      <vt:lpstr>Semiconductor Memory (1970)</vt:lpstr>
      <vt:lpstr>Semiconductor Memory (cont)</vt:lpstr>
      <vt:lpstr>Inputting Code and Data</vt:lpstr>
      <vt:lpstr>Punch Card Writers</vt:lpstr>
      <vt:lpstr>PowerPoint Presentation</vt:lpstr>
      <vt:lpstr>Creating a “program”</vt:lpstr>
      <vt:lpstr>Sorting Data (Pre-Computers)</vt:lpstr>
      <vt:lpstr>IBM’s First Commercial Computer IBM 604 (1948?)</vt:lpstr>
      <vt:lpstr>Programming using punch cards</vt:lpstr>
      <vt:lpstr>PowerPoint Presentation</vt:lpstr>
      <vt:lpstr>Punch Card Data Records, Fields and Rows</vt:lpstr>
      <vt:lpstr>PowerPoint Presentation</vt:lpstr>
      <vt:lpstr>Tape</vt:lpstr>
      <vt:lpstr>Paper Tape</vt:lpstr>
      <vt:lpstr>Paper tape in WW2</vt:lpstr>
      <vt:lpstr>Computers in Business (50s)</vt:lpstr>
      <vt:lpstr>Programming in the 50s</vt:lpstr>
      <vt:lpstr>Magnetic Tape Input</vt:lpstr>
      <vt:lpstr>Flat File Database Management System</vt:lpstr>
      <vt:lpstr>PowerPoint Presentation</vt:lpstr>
      <vt:lpstr>Relational Databases</vt:lpstr>
      <vt:lpstr>PowerPoint Presentation</vt:lpstr>
      <vt:lpstr>Outputting Results Displaying Code and Data</vt:lpstr>
      <vt:lpstr>Dot Matrix Printers</vt:lpstr>
      <vt:lpstr>Dumb Terminals</vt:lpstr>
      <vt:lpstr>Three Tier Architecture</vt:lpstr>
      <vt:lpstr>The Foundations of Computing</vt:lpstr>
      <vt:lpstr>Electromagnetic Calculators (Binary)</vt:lpstr>
      <vt:lpstr>Electromagnetic Relays</vt:lpstr>
      <vt:lpstr>Valve Radio</vt:lpstr>
      <vt:lpstr>Valve Amplifiers</vt:lpstr>
      <vt:lpstr>What if we turn the source voltage off and on? </vt:lpstr>
      <vt:lpstr>Transistor Radios</vt:lpstr>
      <vt:lpstr>Transistor Amplifier</vt:lpstr>
      <vt:lpstr>A Transistor Used as a Switch</vt:lpstr>
      <vt:lpstr>Transistor Circuits</vt:lpstr>
      <vt:lpstr>Binary</vt:lpstr>
      <vt:lpstr>PowerPoint Presentation</vt:lpstr>
      <vt:lpstr>Can you count?</vt:lpstr>
      <vt:lpstr>Decimal</vt:lpstr>
      <vt:lpstr>Binary</vt:lpstr>
      <vt:lpstr>Exercise</vt:lpstr>
      <vt:lpstr>Exercise</vt:lpstr>
      <vt:lpstr>Addressing</vt:lpstr>
      <vt:lpstr>Addressing on the Internet</vt:lpstr>
      <vt:lpstr>Mask</vt:lpstr>
      <vt:lpstr>PowerPoint Presentation</vt:lpstr>
      <vt:lpstr>Transistors (Logic Gates)</vt:lpstr>
      <vt:lpstr>PowerPoint Presentation</vt:lpstr>
      <vt:lpstr>NAND Gate</vt:lpstr>
      <vt:lpstr>7400 IC </vt:lpstr>
      <vt:lpstr>Combine Logic Gates</vt:lpstr>
      <vt:lpstr>Store 8-Bits in Memory</vt:lpstr>
      <vt:lpstr>Intel 3101 Memory (1969)</vt:lpstr>
      <vt:lpstr>How Computers Add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Supermarket of the future??</vt:lpstr>
      <vt:lpstr>PowerPoint Presentation</vt:lpstr>
      <vt:lpstr>PowerPoint Presentation</vt:lpstr>
      <vt:lpstr>PowerPoint Presentation</vt:lpstr>
      <vt:lpstr>Possible Algorithm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requirements for…?</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Bashford, Tim</dc:creator>
  <cp:lastModifiedBy>Gaynor Thomas</cp:lastModifiedBy>
  <cp:revision>110</cp:revision>
  <cp:lastPrinted>1601-01-01T00:00:00Z</cp:lastPrinted>
  <dcterms:created xsi:type="dcterms:W3CDTF">1601-01-01T00:00:00Z</dcterms:created>
  <dcterms:modified xsi:type="dcterms:W3CDTF">2017-10-02T18:39:51Z</dcterms:modified>
</cp:coreProperties>
</file>