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handoutMasterIdLst>
    <p:handoutMasterId r:id="rId8"/>
  </p:handoutMasterIdLst>
  <p:sldIdLst>
    <p:sldId id="261" r:id="rId2"/>
    <p:sldId id="264" r:id="rId3"/>
    <p:sldId id="263" r:id="rId4"/>
    <p:sldId id="262" r:id="rId5"/>
    <p:sldId id="265" r:id="rId6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8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B735D6-D9DC-4453-9006-7E99B694BC66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B5CB39-ABB2-43F8-8C04-A0722A45F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1378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F299CD-5DE4-4719-AB4C-62A331938C69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4C82BE-BAD5-4752-B7CD-16526A5DF0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975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5821950-C067-4830-B623-7F5213F26ED8}" type="slidenum">
              <a:rPr lang="en-GB">
                <a:solidFill>
                  <a:srgbClr val="000000"/>
                </a:solidFill>
              </a:rPr>
              <a:pPr/>
              <a:t>1</a:t>
            </a:fld>
            <a:endParaRPr lang="en-GB">
              <a:solidFill>
                <a:srgbClr val="000000"/>
              </a:solidFill>
            </a:endParaRPr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smtClean="0"/>
              <a:t>Reliability: the accuracy and dependability of repeated performances of service delivery. </a:t>
            </a:r>
          </a:p>
          <a:p>
            <a:pPr eaLnBrk="1" hangingPunct="1"/>
            <a:r>
              <a:rPr lang="en-GB" smtClean="0"/>
              <a:t>Responsiveness: the helpfulness and willingness of staff to provide prompt service.</a:t>
            </a:r>
          </a:p>
          <a:p>
            <a:pPr eaLnBrk="1" hangingPunct="1"/>
            <a:r>
              <a:rPr lang="en-GB" smtClean="0"/>
              <a:t>Assurance: the courtesy, confidence and competence of employees.</a:t>
            </a:r>
          </a:p>
          <a:p>
            <a:pPr eaLnBrk="1" hangingPunct="1"/>
            <a:r>
              <a:rPr lang="en-GB" smtClean="0"/>
              <a:t>Empathy: the ease and individualised care shown towards customers.</a:t>
            </a:r>
          </a:p>
          <a:p>
            <a:pPr eaLnBrk="1" hangingPunct="1"/>
            <a:r>
              <a:rPr lang="en-GB" smtClean="0"/>
              <a:t>Tangibles: the appearance of employees, the physical location, any facilities and equipment and the communication materials.</a:t>
            </a:r>
          </a:p>
        </p:txBody>
      </p:sp>
    </p:spTree>
    <p:extLst>
      <p:ext uri="{BB962C8B-B14F-4D97-AF65-F5344CB8AC3E}">
        <p14:creationId xmlns:p14="http://schemas.microsoft.com/office/powerpoint/2010/main" val="22017919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4F88F9-01B6-43FB-897F-16A5F02C759C}" type="slidenum">
              <a:rPr lang="en-GB" smtClean="0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6402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B35471-9C2C-4617-AB65-F263EA209536}" type="slidenum">
              <a:rPr lang="en-GB" smtClean="0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729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6E8B3BF-B0C6-4263-BDC2-97EC40C70EC0}" type="slidenum">
              <a:rPr lang="en-GB" smtClean="0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0306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50EB9A-186D-4C57-B431-DF1C15605789}" type="slidenum">
              <a:rPr lang="en-GB" smtClean="0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524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13ABFB-7FDA-4BF5-B49E-5C567DAB7556}" type="slidenum">
              <a:rPr lang="en-GB" smtClean="0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8113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C93E01-8388-4AE7-9DE4-B77544444B93}" type="slidenum">
              <a:rPr lang="en-GB" smtClean="0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847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D192136-CC4A-47C4-B887-DBEA3F4F5FA1}" type="slidenum">
              <a:rPr lang="en-GB" smtClean="0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651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B2C190-11E8-417A-BE65-2E29720B325B}" type="slidenum">
              <a:rPr lang="en-GB" smtClean="0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267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AC0F3C-1B01-44B6-AC16-A4775C3D8282}" type="slidenum">
              <a:rPr lang="en-GB" smtClean="0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575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4571B0-3E0C-4FA6-ACD9-B2D13C04B4CC}" type="slidenum">
              <a:rPr lang="en-GB" smtClean="0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93297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2CE427-5BA3-49EF-9879-63F90F801A4A}" type="slidenum">
              <a:rPr lang="en-GB" smtClean="0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423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05A51B6-8E33-4253-83E9-72930B79F7B9}" type="slidenum">
              <a:rPr lang="en-GB" smtClean="0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7863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457827"/>
            <a:ext cx="10363200" cy="1446550"/>
          </a:xfrm>
        </p:spPr>
        <p:txBody>
          <a:bodyPr/>
          <a:lstStyle/>
          <a:p>
            <a:pPr eaLnBrk="1" hangingPunct="1"/>
            <a:r>
              <a:rPr lang="en-GB" smtClean="0"/>
              <a:t>The 5 dimensions of service quality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3200" dirty="0" smtClean="0"/>
              <a:t>Reliability: dependability of repeated performance </a:t>
            </a:r>
          </a:p>
          <a:p>
            <a:pPr eaLnBrk="1" hangingPunct="1"/>
            <a:r>
              <a:rPr lang="en-GB" sz="3200" dirty="0" smtClean="0"/>
              <a:t>Responsiveness (of staff)</a:t>
            </a:r>
          </a:p>
          <a:p>
            <a:pPr eaLnBrk="1" hangingPunct="1"/>
            <a:r>
              <a:rPr lang="en-GB" sz="3200" dirty="0" smtClean="0"/>
              <a:t>Assurance: competence of employees</a:t>
            </a:r>
          </a:p>
          <a:p>
            <a:pPr eaLnBrk="1" hangingPunct="1"/>
            <a:r>
              <a:rPr lang="en-GB" sz="3200" dirty="0" smtClean="0"/>
              <a:t>Empathy: individual care</a:t>
            </a:r>
          </a:p>
          <a:p>
            <a:pPr eaLnBrk="1" hangingPunct="1"/>
            <a:r>
              <a:rPr lang="en-GB" sz="3200" dirty="0" smtClean="0"/>
              <a:t>Tangibles: location, facilities, etc. </a:t>
            </a:r>
          </a:p>
          <a:p>
            <a:pPr eaLnBrk="1" hangingPunct="1"/>
            <a:r>
              <a:rPr lang="en-GB" sz="3200" dirty="0" err="1" smtClean="0"/>
              <a:t>n.b</a:t>
            </a:r>
            <a:r>
              <a:rPr lang="en-GB" sz="3200" dirty="0" smtClean="0"/>
              <a:t>.  the SERVQUAL model</a:t>
            </a:r>
          </a:p>
        </p:txBody>
      </p:sp>
    </p:spTree>
    <p:extLst>
      <p:ext uri="{BB962C8B-B14F-4D97-AF65-F5344CB8AC3E}">
        <p14:creationId xmlns:p14="http://schemas.microsoft.com/office/powerpoint/2010/main" val="3653536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7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7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471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6" grpId="0" autoUpdateAnimBg="0"/>
      <p:bldP spid="47107" grpId="0" build="p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2135560" y="692696"/>
            <a:ext cx="7772400" cy="762000"/>
          </a:xfrm>
        </p:spPr>
        <p:txBody>
          <a:bodyPr/>
          <a:lstStyle/>
          <a:p>
            <a:pPr eaLnBrk="1" hangingPunct="1"/>
            <a:r>
              <a:rPr lang="en-GB" dirty="0" smtClean="0"/>
              <a:t>Example – dentist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736600" y="1568996"/>
            <a:ext cx="9594776" cy="498420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smtClean="0"/>
              <a:t>Reliability</a:t>
            </a:r>
            <a:r>
              <a:rPr lang="en-GB" dirty="0" smtClean="0"/>
              <a:t> </a:t>
            </a:r>
          </a:p>
          <a:p>
            <a:r>
              <a:rPr lang="en-GB" dirty="0" smtClean="0"/>
              <a:t>appointments are kept, accurate diagnosis</a:t>
            </a:r>
          </a:p>
          <a:p>
            <a:r>
              <a:rPr lang="en-GB" b="1" dirty="0" smtClean="0"/>
              <a:t>Responsiveness</a:t>
            </a:r>
            <a:r>
              <a:rPr lang="en-GB" dirty="0" smtClean="0"/>
              <a:t> </a:t>
            </a:r>
          </a:p>
          <a:p>
            <a:r>
              <a:rPr lang="en-GB" dirty="0" smtClean="0"/>
              <a:t>accessible, no waiting, willing to listen</a:t>
            </a:r>
          </a:p>
          <a:p>
            <a:r>
              <a:rPr lang="en-GB" b="1" dirty="0" smtClean="0"/>
              <a:t>Assurance</a:t>
            </a:r>
            <a:r>
              <a:rPr lang="en-GB" dirty="0" smtClean="0"/>
              <a:t> </a:t>
            </a:r>
          </a:p>
          <a:p>
            <a:r>
              <a:rPr lang="en-GB" dirty="0" smtClean="0"/>
              <a:t>knowledge, skills, credentials, reputation</a:t>
            </a:r>
          </a:p>
          <a:p>
            <a:r>
              <a:rPr lang="en-GB" b="1" dirty="0" smtClean="0"/>
              <a:t>Empathy</a:t>
            </a:r>
            <a:r>
              <a:rPr lang="en-GB" dirty="0" smtClean="0"/>
              <a:t> </a:t>
            </a:r>
          </a:p>
          <a:p>
            <a:r>
              <a:rPr lang="en-GB" dirty="0" smtClean="0"/>
              <a:t>acknowledges patients as persons, remembers previous problems, good listening, patience</a:t>
            </a:r>
          </a:p>
          <a:p>
            <a:r>
              <a:rPr lang="en-GB" b="1" dirty="0" smtClean="0"/>
              <a:t>Tangibles </a:t>
            </a:r>
            <a:endParaRPr lang="en-GB" dirty="0"/>
          </a:p>
          <a:p>
            <a:r>
              <a:rPr lang="en-GB" dirty="0" smtClean="0"/>
              <a:t>waiting room, exam room, equipment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424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8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 autoUpdateAnimBg="0"/>
      <p:bldP spid="4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800100"/>
            <a:ext cx="7772400" cy="762000"/>
          </a:xfrm>
        </p:spPr>
        <p:txBody>
          <a:bodyPr/>
          <a:lstStyle/>
          <a:p>
            <a:pPr eaLnBrk="1" hangingPunct="1"/>
            <a:r>
              <a:rPr lang="en-GB" smtClean="0"/>
              <a:t>Example - Airline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b="1"/>
              <a:t>Reliability</a:t>
            </a:r>
            <a:r>
              <a:rPr lang="en-GB" sz="2800"/>
              <a:t> – flights depart and arrive on schedule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b="1"/>
              <a:t>Responsiveness </a:t>
            </a:r>
            <a:r>
              <a:rPr lang="en-GB" sz="2800"/>
              <a:t>– prompt and speedy system for ticketing, in-flight, baggage,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b="1"/>
              <a:t>Assurance</a:t>
            </a:r>
            <a:r>
              <a:rPr lang="en-GB" sz="2800"/>
              <a:t> – trusted name, good safety record, competent employees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b="1"/>
              <a:t>Empathy </a:t>
            </a:r>
            <a:r>
              <a:rPr lang="en-GB" sz="2800"/>
              <a:t>– understanding and anticipating of special individual needs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b="1"/>
              <a:t>Tangibles</a:t>
            </a:r>
            <a:r>
              <a:rPr lang="en-GB" sz="2800"/>
              <a:t> – aircraft, ticketing counters, baggage area, uniforms</a:t>
            </a:r>
          </a:p>
        </p:txBody>
      </p:sp>
    </p:spTree>
    <p:extLst>
      <p:ext uri="{BB962C8B-B14F-4D97-AF65-F5344CB8AC3E}">
        <p14:creationId xmlns:p14="http://schemas.microsoft.com/office/powerpoint/2010/main" val="2599626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9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9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 autoUpdateAnimBg="0"/>
      <p:bldP spid="49155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800100"/>
            <a:ext cx="7772400" cy="762000"/>
          </a:xfrm>
        </p:spPr>
        <p:txBody>
          <a:bodyPr/>
          <a:lstStyle/>
          <a:p>
            <a:pPr eaLnBrk="1" hangingPunct="1"/>
            <a:r>
              <a:rPr lang="en-GB" smtClean="0"/>
              <a:t>Example – car repair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b="1"/>
              <a:t>Reliability</a:t>
            </a:r>
            <a:r>
              <a:rPr lang="en-GB" sz="2800"/>
              <a:t> – problem fixed the first time &amp; ready when promised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b="1"/>
              <a:t>Responsiveness</a:t>
            </a:r>
            <a:r>
              <a:rPr lang="en-GB" sz="2800"/>
              <a:t> – accessible, no waiting, responds to requests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b="1"/>
              <a:t>Assurance</a:t>
            </a:r>
            <a:r>
              <a:rPr lang="en-GB" sz="2800"/>
              <a:t> – knowledgeable mechanics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b="1"/>
              <a:t>Empathy</a:t>
            </a:r>
            <a:r>
              <a:rPr lang="en-GB" sz="2800"/>
              <a:t> – acknowledges customer by name, remembers previous problems and preferences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b="1"/>
              <a:t>Tangibles</a:t>
            </a:r>
            <a:r>
              <a:rPr lang="en-GB" sz="2800"/>
              <a:t> – repair facility, waiting area, uniforms,equipment</a:t>
            </a:r>
          </a:p>
          <a:p>
            <a:pPr eaLnBrk="1" hangingPunct="1">
              <a:lnSpc>
                <a:spcPct val="90000"/>
              </a:lnSpc>
            </a:pP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3417392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0" grpId="0" autoUpdateAnimBg="0"/>
      <p:bldP spid="48131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Reflection and Practice</a:t>
            </a:r>
            <a:endParaRPr lang="en-US" dirty="0"/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1016000" y="1690688"/>
            <a:ext cx="9531350" cy="4011612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dirty="0"/>
              <a:t>Identify a service encounter you have been unhappy with.</a:t>
            </a:r>
          </a:p>
          <a:p>
            <a:pPr eaLnBrk="1" hangingPunct="1"/>
            <a:r>
              <a:rPr lang="en-GB" altLang="en-US" dirty="0"/>
              <a:t>What do you believe the company’s objectives are?</a:t>
            </a:r>
          </a:p>
          <a:p>
            <a:pPr eaLnBrk="1" hangingPunct="1"/>
            <a:r>
              <a:rPr lang="en-GB" altLang="en-US" dirty="0"/>
              <a:t>What were your expectations?</a:t>
            </a:r>
          </a:p>
          <a:p>
            <a:pPr eaLnBrk="1" hangingPunct="1"/>
            <a:r>
              <a:rPr lang="en-GB" altLang="en-US" dirty="0"/>
              <a:t>Were there any mismatches/gaps?</a:t>
            </a:r>
          </a:p>
          <a:p>
            <a:pPr eaLnBrk="1" hangingPunct="1"/>
            <a:r>
              <a:rPr lang="en-GB" altLang="en-US" dirty="0"/>
              <a:t>Were these mismatches sufficient to keep you from repeating the encounter?</a:t>
            </a:r>
          </a:p>
          <a:p>
            <a:pPr eaLnBrk="1" hangingPunct="1"/>
            <a:r>
              <a:rPr lang="en-GB" altLang="en-US" dirty="0"/>
              <a:t>What could the organisation have done about the mismatches in expectations/gaps?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54950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</TotalTime>
  <Words>318</Words>
  <Application>Microsoft Office PowerPoint</Application>
  <PresentationFormat>Widescreen</PresentationFormat>
  <Paragraphs>43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The 5 dimensions of service quality</vt:lpstr>
      <vt:lpstr>Example – dentist</vt:lpstr>
      <vt:lpstr>Example - Airline</vt:lpstr>
      <vt:lpstr>Example – car repair</vt:lpstr>
      <vt:lpstr>Reflection and Practice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5 dimensions of service quality</dc:title>
  <dc:creator>Huw Thomas (Business &amp; Management)</dc:creator>
  <cp:lastModifiedBy>Huw Thomas (Business &amp; Management)</cp:lastModifiedBy>
  <cp:revision>2</cp:revision>
  <cp:lastPrinted>2018-03-05T14:16:41Z</cp:lastPrinted>
  <dcterms:created xsi:type="dcterms:W3CDTF">2018-03-05T14:08:21Z</dcterms:created>
  <dcterms:modified xsi:type="dcterms:W3CDTF">2018-03-05T14:16:46Z</dcterms:modified>
</cp:coreProperties>
</file>