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ppt/comments/comment7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m" initials="S" lastIdx="1" clrIdx="0">
    <p:extLst>
      <p:ext uri="{19B8F6BF-5375-455C-9EA6-DF929625EA0E}">
        <p15:presenceInfo xmlns:p15="http://schemas.microsoft.com/office/powerpoint/2012/main" userId="Sam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commentAuthors" Target="commentAuthor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2T17:48:35.14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2T17:48:35.14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2T17:48:35.14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2T17:48:35.14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2T17:48:35.14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2T17:48:35.14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2T17:48:35.148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E097E-E3E0-47B0-96AA-E3842F3BEB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511D1E-F33F-4E0A-B267-18103D1A2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0CA44-8B96-469E-AD17-C556D07E9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1DA543-F8D1-4F1F-9EA1-DC05762EB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46349C-B558-421B-B47C-25FDACC4EE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6143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AFAC62-95F8-46BD-B810-23A0CF09C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4DC7E-3BC2-4681-86D5-573CBDEE97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D51A0-9F59-4639-B72F-6921251D9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4F04A-5029-46DF-B3C4-F45BEFE09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93F3B-E49C-4540-8C65-D74D9EC6AC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329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BCD294-4A65-46CB-BE4A-6078984EF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AE10E1-8D4C-466B-9B2F-4427022AF7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246F8B-6A70-4993-BE34-4F6CF8393E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2907A-F043-4690-90B4-0D55AA867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A7E2FB-553C-4769-A3F7-C3A9C97A3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175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0C9B9-3FF2-49AC-9C6F-FA847B749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D703A-F5FC-4E25-9577-2C5CDAF43F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B919A6-70D9-4939-A7B1-A45EDA8DC7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874920-4C42-47EA-BFFD-703BA4C41C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272B6A-BBA3-475E-9027-3C3B1E1394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E456A2-F1B6-43FA-AC2E-2763F45B3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3588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7FE8A-F165-4168-A48A-B0EA5DBC08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3404EF-1C21-4EF9-AC86-FF4BDAD0FD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1C163E-248E-4833-9551-0031321132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67BDF6-304C-4D74-868F-97053BE2ED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CD5B76-B942-4DCF-B469-EE3D2A77D5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2B9046-D64F-4377-B2E0-65F7414BA5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177E27B-EEEE-4A1E-A464-54DC49C8DB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02132D-48B2-41ED-B7AE-82DF83B80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392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67EEF-754B-4B95-9677-E346298C81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A3B9C-42B3-4314-A457-8365BD1E0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D1E7925-4C2C-4CD9-A0A4-8D270BA5F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369BC3-C622-4D32-A45B-50B9D017AE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172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2B05B9-44B2-4DFD-B706-C58B18B82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8ABA173-92F6-4820-A76C-5FE20FFB1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E66527-B3A4-4457-8007-E24F0F71B3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7522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CC133-643E-4BEC-BC57-147F9EDBF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536ADC-44FD-4270-B673-510676ACC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2D5A2A-81C4-478F-B330-6C7B516641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5545E8-48FE-4072-80FF-FD5C7A824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BC3AD5-C165-400E-9049-C90B5801D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587C32-0916-4E10-BA41-4C0DCEFD7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2815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EF90E-DC66-4E1B-B612-D712DDAE5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F64C6A-DFEC-48EB-99D9-94D257B3A5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FE90DC-C79A-4CB8-A5CF-E4EB3CB985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5703A-BE15-4B11-BF09-2F40F35D7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86720-0440-4821-AB48-C559E0C19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7E58D-0BE2-497C-B62E-B20B6EFF4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214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60ED6-1175-46E5-AC77-F13799E41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8D9933-156C-43D1-A1A8-78B2501AFE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69777-92B0-4157-B714-743B30F4C8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B48AA2-33EF-4CBF-BA9A-3F2AFA142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82C1D8-3059-4E71-818C-A0BC5CEC4C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40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EF89E7-8764-4189-9BC9-437C2B21F8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BD4C63-17A9-4F75-A6CC-2F5AD80F51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1AB681-F804-4A54-BE6D-B646871FA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785C4-2DEA-4BC2-B13B-A2F6A0625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67FBB-3CAD-4F8B-8FA7-F284B0592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996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9AFABF0-BB69-4193-BEC9-5CFC616D6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14BCB-D745-4199-9F22-143560029C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9E4861-76AE-44D0-B0EC-2FD941A506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67D7C3-3AF4-40E6-B135-E36AC19CE9C6}" type="datetimeFigureOut">
              <a:rPr lang="en-GB" smtClean="0"/>
              <a:t>02/03/2020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38CFC-3770-4B5F-8FD4-B4E280ADA2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81BBDE-2768-47BF-BB51-25ECC4FE323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ADA321-9A53-4231-B14F-7220CEDC64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251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5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6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business/2019/sep/10/bmw-to-close-oxford-factory-for-two-days-as-hard-brexit-looms" TargetMode="External"/><Relationship Id="rId7" Type="http://schemas.openxmlformats.org/officeDocument/2006/relationships/comments" Target="../comments/comment7.xml"/><Relationship Id="rId2" Type="http://schemas.openxmlformats.org/officeDocument/2006/relationships/hyperlink" Target="https://www.bmwgroup.com/en/company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2.deloitte.com/content/dam/Deloitte/uk/Documents/consumer-business/deloitte-uk-the-deloitte-consumer-review-the-brexit-consumer.pdf" TargetMode="External"/><Relationship Id="rId5" Type="http://schemas.openxmlformats.org/officeDocument/2006/relationships/hyperlink" Target="https://www.statista.com/statistics/300446/bmw-car-market-share-in-the-united-kingdom/" TargetMode="External"/><Relationship Id="rId4" Type="http://schemas.openxmlformats.org/officeDocument/2006/relationships/hyperlink" Target="https://fleetworld.co.uk/bmw-warns-no-deal-brexit-could-end-mini-production-in-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00F8D-D765-42C3-B1F3-7D577D8293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8" y="1783959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dirty="0"/>
              <a:t>BMW UK</a:t>
            </a: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A picture containing window&#10;&#10;Description automatically generated">
            <a:extLst>
              <a:ext uri="{FF2B5EF4-FFF2-40B4-BE49-F238E27FC236}">
                <a16:creationId xmlns:a16="http://schemas.microsoft.com/office/drawing/2014/main" id="{909F68C0-9AE3-4EDD-8E83-0683B15CA0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9" r="4220"/>
          <a:stretch/>
        </p:blipFill>
        <p:spPr bwMode="auto"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4E2868-DD01-430B-B250-79E0AF3CC08F}"/>
              </a:ext>
            </a:extLst>
          </p:cNvPr>
          <p:cNvSpPr txBox="1"/>
          <p:nvPr/>
        </p:nvSpPr>
        <p:spPr>
          <a:xfrm>
            <a:off x="10543738" y="6488668"/>
            <a:ext cx="16962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By Sam Thomas</a:t>
            </a:r>
          </a:p>
        </p:txBody>
      </p:sp>
    </p:spTree>
    <p:extLst>
      <p:ext uri="{BB962C8B-B14F-4D97-AF65-F5344CB8AC3E}">
        <p14:creationId xmlns:p14="http://schemas.microsoft.com/office/powerpoint/2010/main" val="23995276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A picture containing window&#10;&#10;Description automatically generated">
            <a:extLst>
              <a:ext uri="{FF2B5EF4-FFF2-40B4-BE49-F238E27FC236}">
                <a16:creationId xmlns:a16="http://schemas.microsoft.com/office/drawing/2014/main" id="{909F68C0-9AE3-4EDD-8E83-0683B15CA0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9" r="4220"/>
          <a:stretch/>
        </p:blipFill>
        <p:spPr bwMode="auto"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42F1FD1-C36A-414C-B03D-B8F98D2CA1A7}"/>
              </a:ext>
            </a:extLst>
          </p:cNvPr>
          <p:cNvSpPr txBox="1"/>
          <p:nvPr/>
        </p:nvSpPr>
        <p:spPr>
          <a:xfrm>
            <a:off x="6414052" y="725555"/>
            <a:ext cx="538038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Background of BMW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DA7D3-B562-48F7-9484-4CA22B4EA3FC}"/>
              </a:ext>
            </a:extLst>
          </p:cNvPr>
          <p:cNvSpPr txBox="1"/>
          <p:nvPr/>
        </p:nvSpPr>
        <p:spPr>
          <a:xfrm>
            <a:off x="6414052" y="2014330"/>
            <a:ext cx="506233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Who are BMW?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What do they do?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When were they founded?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b="1" dirty="0"/>
              <a:t>Where did it all start?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(BMW Group, 2018)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5271228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A picture containing window&#10;&#10;Description automatically generated">
            <a:extLst>
              <a:ext uri="{FF2B5EF4-FFF2-40B4-BE49-F238E27FC236}">
                <a16:creationId xmlns:a16="http://schemas.microsoft.com/office/drawing/2014/main" id="{909F68C0-9AE3-4EDD-8E83-0683B15CA0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9" r="4220"/>
          <a:stretch/>
        </p:blipFill>
        <p:spPr bwMode="auto"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07E6064-C2EE-4FD5-9133-0F55BDA84F0F}"/>
              </a:ext>
            </a:extLst>
          </p:cNvPr>
          <p:cNvSpPr txBox="1"/>
          <p:nvPr/>
        </p:nvSpPr>
        <p:spPr>
          <a:xfrm>
            <a:off x="6167848" y="689113"/>
            <a:ext cx="577641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How can BMW continue to perform to standards after Brexit?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DA8D79-2689-4230-A8D9-4EDF005544E8}"/>
              </a:ext>
            </a:extLst>
          </p:cNvPr>
          <p:cNvSpPr txBox="1"/>
          <p:nvPr/>
        </p:nvSpPr>
        <p:spPr>
          <a:xfrm>
            <a:off x="6096000" y="2459504"/>
            <a:ext cx="5848264" cy="3849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Objectives: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How Brexit could effect BMW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BMW’s Market Strategy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Preparation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Other industry examples</a:t>
            </a:r>
          </a:p>
        </p:txBody>
      </p:sp>
    </p:spTree>
    <p:extLst>
      <p:ext uri="{BB962C8B-B14F-4D97-AF65-F5344CB8AC3E}">
        <p14:creationId xmlns:p14="http://schemas.microsoft.com/office/powerpoint/2010/main" val="38380910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A picture containing window&#10;&#10;Description automatically generated">
            <a:extLst>
              <a:ext uri="{FF2B5EF4-FFF2-40B4-BE49-F238E27FC236}">
                <a16:creationId xmlns:a16="http://schemas.microsoft.com/office/drawing/2014/main" id="{909F68C0-9AE3-4EDD-8E83-0683B15CA0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9" r="4220"/>
          <a:stretch/>
        </p:blipFill>
        <p:spPr bwMode="auto"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67714AE-93C7-4A4E-8190-15A71066DC77}"/>
              </a:ext>
            </a:extLst>
          </p:cNvPr>
          <p:cNvSpPr txBox="1"/>
          <p:nvPr/>
        </p:nvSpPr>
        <p:spPr>
          <a:xfrm>
            <a:off x="6167848" y="1060174"/>
            <a:ext cx="6024132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Methods of Research</a:t>
            </a:r>
          </a:p>
          <a:p>
            <a:pPr algn="ctr"/>
            <a:endParaRPr lang="en-GB" sz="3200" dirty="0"/>
          </a:p>
          <a:p>
            <a:pPr algn="ctr"/>
            <a:endParaRPr lang="en-GB" sz="3200" dirty="0"/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Primary Research?</a:t>
            </a:r>
          </a:p>
          <a:p>
            <a:pPr algn="ctr"/>
            <a:endParaRPr lang="en-GB" sz="3200" dirty="0"/>
          </a:p>
          <a:p>
            <a:pPr algn="ctr"/>
            <a:endParaRPr lang="en-GB" sz="3200" dirty="0"/>
          </a:p>
          <a:p>
            <a:pPr algn="ctr"/>
            <a:endParaRPr lang="en-GB" sz="3200" dirty="0"/>
          </a:p>
          <a:p>
            <a:pPr algn="ctr"/>
            <a:r>
              <a:rPr lang="en-GB" sz="3200" dirty="0"/>
              <a:t>Secondary Research?</a:t>
            </a:r>
          </a:p>
        </p:txBody>
      </p:sp>
    </p:spTree>
    <p:extLst>
      <p:ext uri="{BB962C8B-B14F-4D97-AF65-F5344CB8AC3E}">
        <p14:creationId xmlns:p14="http://schemas.microsoft.com/office/powerpoint/2010/main" val="28706254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A picture containing window&#10;&#10;Description automatically generated">
            <a:extLst>
              <a:ext uri="{FF2B5EF4-FFF2-40B4-BE49-F238E27FC236}">
                <a16:creationId xmlns:a16="http://schemas.microsoft.com/office/drawing/2014/main" id="{909F68C0-9AE3-4EDD-8E83-0683B15CA0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9" r="4220"/>
          <a:stretch/>
        </p:blipFill>
        <p:spPr bwMode="auto"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4315772-7C6C-4E6E-A1A2-2BD0C4DAAE93}"/>
              </a:ext>
            </a:extLst>
          </p:cNvPr>
          <p:cNvSpPr txBox="1"/>
          <p:nvPr/>
        </p:nvSpPr>
        <p:spPr>
          <a:xfrm>
            <a:off x="6172783" y="940904"/>
            <a:ext cx="5846940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Key Literature to support the project</a:t>
            </a:r>
          </a:p>
          <a:p>
            <a:pPr algn="ctr"/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BMW have already seen disruption in UK factories (Farrell, 2019).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Potentially have to discontinue MINI (Musk, 2019).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UK Car industry responsible for 800,000 jobs, EU membership has allowed manufacturing industry to thrive (Bailey &amp; De Propis, 2017).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Reduced confidence = Reduced spending (Walton &amp; Perkins, 2017).</a:t>
            </a:r>
          </a:p>
          <a:p>
            <a:pPr algn="ctr"/>
            <a:endParaRPr lang="en-GB" sz="3200" dirty="0"/>
          </a:p>
          <a:p>
            <a:pPr algn="ctr"/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198217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6" name="Picture 2" descr="A picture containing window&#10;&#10;Description automatically generated">
            <a:extLst>
              <a:ext uri="{FF2B5EF4-FFF2-40B4-BE49-F238E27FC236}">
                <a16:creationId xmlns:a16="http://schemas.microsoft.com/office/drawing/2014/main" id="{909F68C0-9AE3-4EDD-8E83-0683B15CA0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9" r="4220"/>
          <a:stretch/>
        </p:blipFill>
        <p:spPr bwMode="auto"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659B21B-90C1-4979-A5BA-6BBB35C2507E}"/>
              </a:ext>
            </a:extLst>
          </p:cNvPr>
          <p:cNvSpPr txBox="1"/>
          <p:nvPr/>
        </p:nvSpPr>
        <p:spPr>
          <a:xfrm>
            <a:off x="6096000" y="3429000"/>
            <a:ext cx="34030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To Conclude…</a:t>
            </a:r>
          </a:p>
        </p:txBody>
      </p:sp>
    </p:spTree>
    <p:extLst>
      <p:ext uri="{BB962C8B-B14F-4D97-AF65-F5344CB8AC3E}">
        <p14:creationId xmlns:p14="http://schemas.microsoft.com/office/powerpoint/2010/main" val="31065181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178E52F-9CC5-4A62-B0C7-BF0BDAB45F72}"/>
              </a:ext>
            </a:extLst>
          </p:cNvPr>
          <p:cNvSpPr txBox="1"/>
          <p:nvPr/>
        </p:nvSpPr>
        <p:spPr>
          <a:xfrm>
            <a:off x="1033669" y="424070"/>
            <a:ext cx="10124661" cy="75251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u="sng" dirty="0"/>
              <a:t>References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Bailey, D. and De </a:t>
            </a:r>
            <a:r>
              <a:rPr lang="en-GB" sz="1600" dirty="0" err="1"/>
              <a:t>Propris</a:t>
            </a:r>
            <a:r>
              <a:rPr lang="en-GB" sz="1600" dirty="0"/>
              <a:t>, L. (2017) “Brexit and the UK Automotive Industry,” </a:t>
            </a:r>
            <a:r>
              <a:rPr lang="en-GB" sz="1600" i="1" dirty="0"/>
              <a:t>National Institute Economic Review</a:t>
            </a:r>
            <a:r>
              <a:rPr lang="en-GB" sz="1600" dirty="0"/>
              <a:t>. Cambridge University Press, 242, pp. R51–R59. </a:t>
            </a:r>
            <a:r>
              <a:rPr lang="en-GB" sz="1600" dirty="0" err="1"/>
              <a:t>doi</a:t>
            </a:r>
            <a:r>
              <a:rPr lang="en-GB" sz="1600" dirty="0"/>
              <a:t>: 10.1177/002795011724200114.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BMW Group (2018) </a:t>
            </a:r>
            <a:r>
              <a:rPr lang="en-GB" sz="1600" i="1" dirty="0"/>
              <a:t>About the Company. Available from: </a:t>
            </a:r>
            <a:r>
              <a:rPr lang="en-GB" sz="1600" dirty="0">
                <a:hlinkClick r:id="rId2"/>
              </a:rPr>
              <a:t>https://www.bmwgroup.com/en/company.html </a:t>
            </a:r>
            <a:r>
              <a:rPr lang="en-GB" sz="1600" dirty="0"/>
              <a:t>(Accessed 1</a:t>
            </a:r>
            <a:r>
              <a:rPr lang="en-GB" sz="1600" baseline="30000" dirty="0"/>
              <a:t>st</a:t>
            </a:r>
            <a:r>
              <a:rPr lang="en-GB" sz="1600" dirty="0"/>
              <a:t> March 2020).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Farrell, S (2019). </a:t>
            </a:r>
            <a:r>
              <a:rPr lang="en-GB" sz="1600" i="1" dirty="0"/>
              <a:t>BMW to Close Oxford Factory for Two Days as Hard Brexit Looms. </a:t>
            </a:r>
            <a:r>
              <a:rPr lang="en-GB" sz="1600" dirty="0"/>
              <a:t>Available at: </a:t>
            </a:r>
            <a:r>
              <a:rPr lang="en-GB" sz="1600" u="sng" dirty="0">
                <a:hlinkClick r:id="rId3"/>
              </a:rPr>
              <a:t>https://www.theguardian.com/business/2019/sep/10/bmw-to-close-oxford-factory-for-two-days-as-hard-brexit-looms</a:t>
            </a:r>
            <a:r>
              <a:rPr lang="en-GB" sz="1600" dirty="0"/>
              <a:t> (Accessed on 22</a:t>
            </a:r>
            <a:r>
              <a:rPr lang="en-GB" sz="1600" baseline="30000" dirty="0"/>
              <a:t>nd</a:t>
            </a:r>
            <a:r>
              <a:rPr lang="en-GB" sz="1600" dirty="0"/>
              <a:t> February 2020).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Musk, J (2019). </a:t>
            </a:r>
            <a:r>
              <a:rPr lang="en-GB" sz="1600" i="1" dirty="0"/>
              <a:t>BMW Warns No-Deal Brexit Could End Mini Production in UK. </a:t>
            </a:r>
            <a:r>
              <a:rPr lang="en-GB" sz="1600" dirty="0"/>
              <a:t>Available from: </a:t>
            </a:r>
            <a:r>
              <a:rPr lang="en-GB" sz="1600" u="sng" dirty="0">
                <a:hlinkClick r:id="rId4"/>
              </a:rPr>
              <a:t>https://fleetworld.co.uk/bmw-warns-no-deal-brexit-could-end-mini-production-in-uk/</a:t>
            </a:r>
            <a:r>
              <a:rPr lang="en-GB" sz="1600" dirty="0"/>
              <a:t> (Accessed on 22</a:t>
            </a:r>
            <a:r>
              <a:rPr lang="en-GB" sz="1600" baseline="30000" dirty="0"/>
              <a:t>nd</a:t>
            </a:r>
            <a:r>
              <a:rPr lang="en-GB" sz="1600" dirty="0"/>
              <a:t> February 2020).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Statista (2020). </a:t>
            </a:r>
            <a:r>
              <a:rPr lang="en-GB" sz="1600" i="1" dirty="0"/>
              <a:t>Monthly BMW car market share in the United Kingdom (UK) from January 2014 to July 2019. </a:t>
            </a:r>
            <a:r>
              <a:rPr lang="en-GB" sz="1600" dirty="0"/>
              <a:t>Available at: </a:t>
            </a:r>
            <a:r>
              <a:rPr lang="en-GB" sz="1600" u="sng" dirty="0">
                <a:hlinkClick r:id="rId5"/>
              </a:rPr>
              <a:t>https://www.statista.com/statistics/300446/bmw-car-market-share-in-the-united-kingdom/</a:t>
            </a:r>
            <a:r>
              <a:rPr lang="en-GB" sz="1600" dirty="0"/>
              <a:t> (Accessed 1</a:t>
            </a:r>
            <a:r>
              <a:rPr lang="en-GB" sz="1600" baseline="30000" dirty="0"/>
              <a:t>st</a:t>
            </a:r>
            <a:r>
              <a:rPr lang="en-GB" sz="1600" dirty="0"/>
              <a:t> March 2020). 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Walton, B. and Perkins, B. (2017). “The Brexit Consumer”.</a:t>
            </a:r>
            <a:r>
              <a:rPr lang="en-GB" sz="1600" i="1" dirty="0"/>
              <a:t> The Deloitte Consumer Review. December 2017. </a:t>
            </a:r>
            <a:r>
              <a:rPr lang="en-GB" sz="1600" dirty="0"/>
              <a:t>Available from: </a:t>
            </a:r>
            <a:r>
              <a:rPr lang="en-GB" sz="1600" u="sng" dirty="0">
                <a:hlinkClick r:id="rId6"/>
              </a:rPr>
              <a:t>https://www2.deloitte.com/content/dam/Deloitte/uk/Documents/consumer-business/deloitte-uk-the-deloitte-consumer-review-the-brexit-consumer.pdf</a:t>
            </a:r>
            <a:r>
              <a:rPr lang="en-GB" sz="1600" dirty="0"/>
              <a:t> (Accessed on 22</a:t>
            </a:r>
            <a:r>
              <a:rPr lang="en-GB" sz="1600" baseline="30000" dirty="0"/>
              <a:t>nd</a:t>
            </a:r>
            <a:r>
              <a:rPr lang="en-GB" sz="1600" dirty="0"/>
              <a:t> February 2020).</a:t>
            </a:r>
          </a:p>
          <a:p>
            <a:pPr>
              <a:lnSpc>
                <a:spcPct val="150000"/>
              </a:lnSpc>
            </a:pPr>
            <a:endParaRPr lang="en-GB" sz="1600" dirty="0"/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sz="2400" i="1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53087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158</Words>
  <Application>Microsoft Office PowerPoint</Application>
  <PresentationFormat>Widescreen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BMW UK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BMW UK</dc:title>
  <dc:creator>Sam</dc:creator>
  <cp:lastModifiedBy>Sam</cp:lastModifiedBy>
  <cp:revision>10</cp:revision>
  <dcterms:created xsi:type="dcterms:W3CDTF">2020-03-02T17:48:10Z</dcterms:created>
  <dcterms:modified xsi:type="dcterms:W3CDTF">2020-03-02T19:14:03Z</dcterms:modified>
</cp:coreProperties>
</file>