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Override PartName="/ppt/notesSlides/notesSlide56.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notesSlides/notesSlide55.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ppt/notesSlides/notesSlide53.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notesSlides/notesSlide51.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56" r:id="rId2"/>
    <p:sldId id="318" r:id="rId3"/>
    <p:sldId id="319" r:id="rId4"/>
    <p:sldId id="324" r:id="rId5"/>
    <p:sldId id="322" r:id="rId6"/>
    <p:sldId id="323" r:id="rId7"/>
    <p:sldId id="305" r:id="rId8"/>
    <p:sldId id="306" r:id="rId9"/>
    <p:sldId id="307" r:id="rId10"/>
    <p:sldId id="308" r:id="rId11"/>
    <p:sldId id="310" r:id="rId12"/>
    <p:sldId id="312" r:id="rId13"/>
    <p:sldId id="313" r:id="rId14"/>
    <p:sldId id="320" r:id="rId15"/>
    <p:sldId id="314" r:id="rId16"/>
    <p:sldId id="321" r:id="rId17"/>
    <p:sldId id="315" r:id="rId18"/>
    <p:sldId id="325" r:id="rId19"/>
    <p:sldId id="316" r:id="rId20"/>
    <p:sldId id="331" r:id="rId21"/>
    <p:sldId id="317" r:id="rId22"/>
    <p:sldId id="304" r:id="rId23"/>
    <p:sldId id="262" r:id="rId24"/>
    <p:sldId id="303" r:id="rId25"/>
    <p:sldId id="298" r:id="rId26"/>
    <p:sldId id="299" r:id="rId27"/>
    <p:sldId id="301" r:id="rId28"/>
    <p:sldId id="264" r:id="rId29"/>
    <p:sldId id="296" r:id="rId30"/>
    <p:sldId id="266" r:id="rId31"/>
    <p:sldId id="294" r:id="rId32"/>
    <p:sldId id="268" r:id="rId33"/>
    <p:sldId id="269" r:id="rId34"/>
    <p:sldId id="270" r:id="rId35"/>
    <p:sldId id="271" r:id="rId36"/>
    <p:sldId id="273" r:id="rId37"/>
    <p:sldId id="274" r:id="rId38"/>
    <p:sldId id="272" r:id="rId39"/>
    <p:sldId id="293" r:id="rId40"/>
    <p:sldId id="291" r:id="rId41"/>
    <p:sldId id="275" r:id="rId42"/>
    <p:sldId id="276" r:id="rId43"/>
    <p:sldId id="277" r:id="rId44"/>
    <p:sldId id="278" r:id="rId45"/>
    <p:sldId id="279" r:id="rId46"/>
    <p:sldId id="280" r:id="rId47"/>
    <p:sldId id="281" r:id="rId48"/>
    <p:sldId id="282" r:id="rId49"/>
    <p:sldId id="283" r:id="rId50"/>
    <p:sldId id="284" r:id="rId51"/>
    <p:sldId id="285" r:id="rId52"/>
    <p:sldId id="286" r:id="rId53"/>
    <p:sldId id="287" r:id="rId54"/>
    <p:sldId id="288" r:id="rId55"/>
    <p:sldId id="289" r:id="rId56"/>
    <p:sldId id="297" r:id="rId57"/>
    <p:sldId id="292"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804" autoAdjust="0"/>
  </p:normalViewPr>
  <p:slideViewPr>
    <p:cSldViewPr>
      <p:cViewPr varScale="1">
        <p:scale>
          <a:sx n="85" d="100"/>
          <a:sy n="85" d="100"/>
        </p:scale>
        <p:origin x="-1122" y="-7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E3821A-6C8E-47AF-86B6-8DE8B7AE6D06}" type="datetimeFigureOut">
              <a:rPr lang="en-US" smtClean="0"/>
              <a:pPr/>
              <a:t>11/25/2020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3A48E8B-35CD-4B8C-BD88-F9301F24A69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14</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16</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17</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18</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19</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20</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21</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06E72B2-BA72-4114-96EC-93A5F8787A34}" type="slidenum">
              <a:rPr lang="en-GB" smtClean="0"/>
              <a:pPr/>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E92F13C-D014-4854-8878-D6FF2C1F31F0}" type="slidenum">
              <a:rPr lang="en-GB" smtClean="0"/>
              <a:pPr/>
              <a:t>24</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28</a:t>
            </a:fld>
            <a:endParaRPr lang="en-GB" dirty="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D82EEBA-AB82-4C16-974C-CAF810F60589}" type="slidenum">
              <a:rPr lang="en-GB" smtClean="0"/>
              <a:pPr/>
              <a:t>29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30</a:t>
            </a:fld>
            <a:endParaRPr lang="en-GB"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70E3224-0319-432E-878D-9705A16E97B1}" type="slidenum">
              <a:rPr lang="en-GB" smtClean="0"/>
              <a:pPr/>
              <a:t>31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32</a:t>
            </a:fld>
            <a:endParaRPr lang="en-GB"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33</a:t>
            </a:fld>
            <a:endParaRPr lang="en-GB"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34</a:t>
            </a:fld>
            <a:endParaRPr lang="en-GB"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35</a:t>
            </a:fld>
            <a:endParaRPr lang="en-GB"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8BE8973-B6AE-4011-BF93-144D6F7847A9}" type="slidenum">
              <a:rPr lang="en-GB" smtClean="0"/>
              <a:pPr/>
              <a:t>36</a:t>
            </a:fld>
            <a:endParaRPr lang="en-GB"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8BE8973-B6AE-4011-BF93-144D6F7847A9}" type="slidenum">
              <a:rPr lang="en-GB" smtClean="0"/>
              <a:pPr/>
              <a:t>37</a:t>
            </a:fld>
            <a:endParaRPr lang="en-GB"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FBA0CE4-E8B9-4360-9758-7A553FB17DE3}" type="slidenum">
              <a:rPr lang="en-GB" smtClean="0"/>
              <a:pPr/>
              <a:t>38</a:t>
            </a:fld>
            <a:endParaRPr lang="en-GB"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70E3224-0319-432E-878D-9705A16E97B1}" type="slidenum">
              <a:rPr lang="en-GB" smtClean="0"/>
              <a:pPr/>
              <a:t>39</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40</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0E24C39-F5C3-4209-AC61-45940EA5FF86}" type="slidenum">
              <a:rPr lang="en-GB" smtClean="0"/>
              <a:pPr/>
              <a:t>41</a:t>
            </a:fld>
            <a:endParaRPr lang="en-GB" smtClean="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83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D007E15-EBFC-4852-9ABE-5FFBC1D2C670}" type="slidenum">
              <a:rPr lang="en-GB" smtClean="0"/>
              <a:pPr/>
              <a:t>42</a:t>
            </a:fld>
            <a:endParaRPr lang="en-GB"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593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8D5D7AB-05D0-42E2-AB3E-8D9A4CFF5CDE}" type="slidenum">
              <a:rPr lang="en-GB" smtClean="0"/>
              <a:pPr/>
              <a:t>43</a:t>
            </a:fld>
            <a:endParaRPr lang="en-GB" smtClean="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04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93E589A-A74B-4AD8-8810-414D96D57075}" type="slidenum">
              <a:rPr lang="en-GB" smtClean="0"/>
              <a:pPr/>
              <a:t>44</a:t>
            </a:fld>
            <a:endParaRPr lang="en-GB" smtClean="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p:spPr>
      </p:sp>
      <p:sp>
        <p:nvSpPr>
          <p:cNvPr id="6144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144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A54FFEC-0CE9-4AB3-8FE9-E5C7E3DC19BF}" type="slidenum">
              <a:rPr lang="en-GB" smtClean="0"/>
              <a:pPr/>
              <a:t>45</a:t>
            </a:fld>
            <a:endParaRPr lang="en-GB" smtClean="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24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B1E8392-8AAA-4236-9515-EA373BF1FDB0}" type="slidenum">
              <a:rPr lang="en-GB" smtClean="0"/>
              <a:pPr/>
              <a:t>46</a:t>
            </a:fld>
            <a:endParaRPr lang="en-GB" smtClean="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p:spPr>
      </p:sp>
      <p:sp>
        <p:nvSpPr>
          <p:cNvPr id="634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349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EA5B14B-6036-42A1-BC6A-C3A24371552A}" type="slidenum">
              <a:rPr lang="en-GB" smtClean="0"/>
              <a:pPr/>
              <a:t>47</a:t>
            </a:fld>
            <a:endParaRPr lang="en-GB" smtClean="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45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3709703-B0BA-411D-B50E-138A3495F4D8}" type="slidenum">
              <a:rPr lang="en-GB" smtClean="0"/>
              <a:pPr/>
              <a:t>48</a:t>
            </a:fld>
            <a:endParaRPr lang="en-GB" smtClean="0"/>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55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FA90CB9-B2F4-4665-8E47-6A6DE19E01A4}" type="slidenum">
              <a:rPr lang="en-GB" smtClean="0"/>
              <a:pPr/>
              <a:t>49</a:t>
            </a:fld>
            <a:endParaRPr lang="en-GB" smtClean="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656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CD22F32-8472-4971-B309-AEE4CE1DF25C}" type="slidenum">
              <a:rPr lang="en-GB" smtClean="0"/>
              <a:pPr/>
              <a:t>50</a:t>
            </a:fld>
            <a:endParaRPr lang="en-GB" smtClean="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p:spPr>
      </p:sp>
      <p:sp>
        <p:nvSpPr>
          <p:cNvPr id="686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86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8871A9C-233E-40C6-9C8F-33D5B3A753F6}" type="slidenum">
              <a:rPr lang="en-GB" smtClean="0"/>
              <a:pPr/>
              <a:t>51</a:t>
            </a:fld>
            <a:endParaRPr lang="en-GB" smtClean="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p:spPr>
      </p:sp>
      <p:sp>
        <p:nvSpPr>
          <p:cNvPr id="696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696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5CF3A0-558A-4123-AC16-0449444EE566}" type="slidenum">
              <a:rPr lang="en-GB" smtClean="0"/>
              <a:pPr/>
              <a:t>52</a:t>
            </a:fld>
            <a:endParaRPr lang="en-GB" smtClean="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p:spPr>
      </p:sp>
      <p:sp>
        <p:nvSpPr>
          <p:cNvPr id="706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06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C4B861B-65A4-4591-8DB4-7E6A28128C86}" type="slidenum">
              <a:rPr lang="en-GB" smtClean="0"/>
              <a:pPr/>
              <a:t>53</a:t>
            </a:fld>
            <a:endParaRPr lang="en-GB" smtClean="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16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C611838-A4D9-477B-B400-ADB7DE720B76}" type="slidenum">
              <a:rPr lang="en-GB" smtClean="0"/>
              <a:pPr/>
              <a:t>54</a:t>
            </a:fld>
            <a:endParaRPr lang="en-GB" smtClean="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727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8C4E712-5F3B-45F0-89C4-A4E576136B7D}" type="slidenum">
              <a:rPr lang="en-GB" smtClean="0"/>
              <a:pPr/>
              <a:t>55</a:t>
            </a:fld>
            <a:endParaRPr lang="en-GB" smtClean="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56</a:t>
            </a:fld>
            <a:endParaRPr lang="en-GB"/>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A48E8B-35CD-4B8C-BD88-F9301F24A69C}" type="slidenum">
              <a:rPr lang="en-GB" smtClean="0"/>
              <a:pPr/>
              <a:t>57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half" idx="3"/>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US" dirty="0"/>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US" dirty="0"/>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CABD9A8E-E0BF-457B-A741-514133992D46}" type="slidenum">
              <a:rPr lang="en-US"/>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3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23.jpeg"/></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image" Target="../media/image34.jpeg"/><Relationship Id="rId7" Type="http://schemas.openxmlformats.org/officeDocument/2006/relationships/image" Target="../media/image38.jpe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37.jpeg"/><Relationship Id="rId5" Type="http://schemas.openxmlformats.org/officeDocument/2006/relationships/image" Target="../media/image36.jpeg"/><Relationship Id="rId4" Type="http://schemas.openxmlformats.org/officeDocument/2006/relationships/image" Target="../media/image35.jpeg"/><Relationship Id="rId9" Type="http://schemas.openxmlformats.org/officeDocument/2006/relationships/image" Target="../media/image40.jpeg"/></Relationships>
</file>

<file path=ppt/slides/_rels/slide4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1.xml"/><Relationship Id="rId1" Type="http://schemas.openxmlformats.org/officeDocument/2006/relationships/slideLayout" Target="../slideLayouts/slideLayout6.xml"/><Relationship Id="rId4" Type="http://schemas.openxmlformats.org/officeDocument/2006/relationships/image" Target="../media/image45.png"/></Relationships>
</file>

<file path=ppt/slides/_rels/slide5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4.xml"/><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819400"/>
            <a:ext cx="9144000" cy="1470025"/>
          </a:xfrm>
        </p:spPr>
        <p:txBody>
          <a:bodyPr>
            <a:normAutofit fontScale="90000"/>
          </a:bodyPr>
          <a:lstStyle/>
          <a:p>
            <a:r>
              <a:rPr lang="en-GB" b="1" dirty="0" smtClean="0">
                <a:solidFill>
                  <a:schemeClr val="tx2">
                    <a:lumMod val="60000"/>
                    <a:lumOff val="40000"/>
                  </a:schemeClr>
                </a:solidFill>
                <a:latin typeface="Arial" pitchFamily="34" charset="0"/>
                <a:cs typeface="Arial" pitchFamily="34" charset="0"/>
              </a:rPr>
              <a:t>The (</a:t>
            </a:r>
            <a:r>
              <a:rPr lang="en-GB" b="1" dirty="0" err="1" smtClean="0">
                <a:solidFill>
                  <a:schemeClr val="tx2">
                    <a:lumMod val="60000"/>
                    <a:lumOff val="40000"/>
                  </a:schemeClr>
                </a:solidFill>
                <a:latin typeface="Arial" pitchFamily="34" charset="0"/>
                <a:cs typeface="Arial" pitchFamily="34" charset="0"/>
              </a:rPr>
              <a:t>dis</a:t>
            </a:r>
            <a:r>
              <a:rPr lang="en-GB" b="1" dirty="0" smtClean="0">
                <a:solidFill>
                  <a:schemeClr val="tx2">
                    <a:lumMod val="60000"/>
                    <a:lumOff val="40000"/>
                  </a:schemeClr>
                </a:solidFill>
                <a:latin typeface="Arial" pitchFamily="34" charset="0"/>
                <a:cs typeface="Arial" pitchFamily="34" charset="0"/>
              </a:rPr>
              <a:t>)comfort of </a:t>
            </a:r>
            <a:r>
              <a:rPr lang="en-GB" b="1" dirty="0" err="1" smtClean="0">
                <a:solidFill>
                  <a:schemeClr val="tx2">
                    <a:lumMod val="60000"/>
                    <a:lumOff val="40000"/>
                  </a:schemeClr>
                </a:solidFill>
                <a:latin typeface="Arial" pitchFamily="34" charset="0"/>
                <a:cs typeface="Arial" pitchFamily="34" charset="0"/>
              </a:rPr>
              <a:t>diffusionism</a:t>
            </a:r>
            <a:r>
              <a:rPr lang="en-GB" dirty="0" smtClean="0">
                <a:latin typeface="Arial" pitchFamily="34" charset="0"/>
                <a:cs typeface="Arial" pitchFamily="34" charset="0"/>
              </a:rPr>
              <a:t/>
            </a:r>
            <a:br>
              <a:rPr lang="en-GB" dirty="0" smtClean="0">
                <a:latin typeface="Arial" pitchFamily="34" charset="0"/>
                <a:cs typeface="Arial" pitchFamily="34" charset="0"/>
              </a:rPr>
            </a:br>
            <a:r>
              <a:rPr lang="en-GB" dirty="0" smtClean="0">
                <a:latin typeface="Arial" pitchFamily="34" charset="0"/>
                <a:cs typeface="Arial" pitchFamily="34" charset="0"/>
              </a:rPr>
              <a:t> </a:t>
            </a:r>
            <a:r>
              <a:rPr lang="en-GB" dirty="0" smtClean="0">
                <a:latin typeface="Arial" pitchFamily="34" charset="0"/>
                <a:cs typeface="Arial" pitchFamily="34" charset="0"/>
              </a:rPr>
              <a:t/>
            </a:r>
            <a:br>
              <a:rPr lang="en-GB" dirty="0" smtClean="0">
                <a:latin typeface="Arial" pitchFamily="34" charset="0"/>
                <a:cs typeface="Arial" pitchFamily="34" charset="0"/>
              </a:rPr>
            </a:br>
            <a:r>
              <a:rPr lang="en-GB" sz="3100" dirty="0" smtClean="0">
                <a:latin typeface="Arial" pitchFamily="34" charset="0"/>
                <a:cs typeface="Arial" pitchFamily="34" charset="0"/>
              </a:rPr>
              <a:t>archaeological </a:t>
            </a:r>
            <a:r>
              <a:rPr lang="en-GB" sz="3100" dirty="0" smtClean="0">
                <a:latin typeface="Arial" pitchFamily="34" charset="0"/>
                <a:cs typeface="Arial" pitchFamily="34" charset="0"/>
              </a:rPr>
              <a:t>approaches for and against universal human roots / developments</a:t>
            </a:r>
            <a:endParaRPr lang="en-GB" sz="3100" dirty="0">
              <a:latin typeface="Arial" pitchFamily="34" charset="0"/>
              <a:cs typeface="Arial" pitchFamily="34" charset="0"/>
            </a:endParaRPr>
          </a:p>
        </p:txBody>
      </p:sp>
      <p:sp>
        <p:nvSpPr>
          <p:cNvPr id="3" name="Subtitle 2"/>
          <p:cNvSpPr>
            <a:spLocks noGrp="1"/>
          </p:cNvSpPr>
          <p:nvPr>
            <p:ph type="subTitle" idx="1"/>
          </p:nvPr>
        </p:nvSpPr>
        <p:spPr>
          <a:xfrm>
            <a:off x="6477000" y="381000"/>
            <a:ext cx="2057400" cy="533400"/>
          </a:xfrm>
        </p:spPr>
        <p:txBody>
          <a:bodyPr>
            <a:normAutofit lnSpcReduction="10000"/>
          </a:bodyPr>
          <a:lstStyle/>
          <a:p>
            <a:r>
              <a:rPr lang="en-GB" dirty="0" smtClean="0"/>
              <a:t>HPHP4010</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143000"/>
            <a:ext cx="9144001" cy="3847207"/>
          </a:xfrm>
          <a:prstGeom prst="rect">
            <a:avLst/>
          </a:prstGeom>
          <a:noFill/>
        </p:spPr>
        <p:txBody>
          <a:bodyPr wrap="square" rtlCol="0">
            <a:spAutoFit/>
          </a:bodyPr>
          <a:lstStyle/>
          <a:p>
            <a:pPr algn="ctr"/>
            <a:r>
              <a:rPr lang="en-GB" sz="2800" b="1" dirty="0" smtClean="0">
                <a:solidFill>
                  <a:schemeClr val="tx2">
                    <a:lumMod val="60000"/>
                    <a:lumOff val="40000"/>
                  </a:schemeClr>
                </a:solidFill>
                <a:latin typeface="Arial" pitchFamily="34" charset="0"/>
                <a:cs typeface="Arial" pitchFamily="34" charset="0"/>
              </a:rPr>
              <a:t>Two terms / </a:t>
            </a:r>
            <a:r>
              <a:rPr lang="en-GB" sz="2800" b="1" dirty="0" smtClean="0">
                <a:solidFill>
                  <a:schemeClr val="tx2">
                    <a:lumMod val="60000"/>
                    <a:lumOff val="40000"/>
                  </a:schemeClr>
                </a:solidFill>
                <a:latin typeface="Arial" pitchFamily="34" charset="0"/>
                <a:cs typeface="Arial" pitchFamily="34" charset="0"/>
              </a:rPr>
              <a:t> </a:t>
            </a:r>
            <a:r>
              <a:rPr lang="en-GB" sz="2800" b="1" dirty="0" smtClean="0">
                <a:solidFill>
                  <a:schemeClr val="tx2">
                    <a:lumMod val="60000"/>
                    <a:lumOff val="40000"/>
                  </a:schemeClr>
                </a:solidFill>
                <a:latin typeface="Arial" pitchFamily="34" charset="0"/>
                <a:cs typeface="Arial" pitchFamily="34" charset="0"/>
              </a:rPr>
              <a:t>Two opposing ideas</a:t>
            </a:r>
          </a:p>
          <a:p>
            <a:endParaRPr lang="en-GB" sz="2800" dirty="0" smtClean="0">
              <a:latin typeface="Arial" pitchFamily="34" charset="0"/>
              <a:cs typeface="Arial" pitchFamily="34" charset="0"/>
            </a:endParaRPr>
          </a:p>
          <a:p>
            <a:endParaRPr lang="en-GB" sz="2800" dirty="0" smtClean="0">
              <a:latin typeface="Arial" pitchFamily="34" charset="0"/>
              <a:cs typeface="Arial" pitchFamily="34" charset="0"/>
            </a:endParaRPr>
          </a:p>
          <a:p>
            <a:pPr algn="ctr"/>
            <a:r>
              <a:rPr lang="en-GB" sz="2800" b="1" dirty="0" err="1" smtClean="0">
                <a:latin typeface="Arial" pitchFamily="34" charset="0"/>
                <a:cs typeface="Arial" pitchFamily="34" charset="0"/>
              </a:rPr>
              <a:t>m</a:t>
            </a:r>
            <a:r>
              <a:rPr lang="en-GB" sz="2800" b="1" dirty="0" err="1" smtClean="0">
                <a:latin typeface="Arial" pitchFamily="34" charset="0"/>
                <a:cs typeface="Arial" pitchFamily="34" charset="0"/>
              </a:rPr>
              <a:t>igrationism</a:t>
            </a:r>
            <a:r>
              <a:rPr lang="en-GB" sz="2800" dirty="0" smtClean="0">
                <a:latin typeface="Arial" pitchFamily="34" charset="0"/>
                <a:cs typeface="Arial" pitchFamily="34" charset="0"/>
              </a:rPr>
              <a:t>  </a:t>
            </a:r>
          </a:p>
          <a:p>
            <a:pPr algn="ctr"/>
            <a:r>
              <a:rPr lang="en-GB" sz="2400" dirty="0" smtClean="0">
                <a:latin typeface="Arial" pitchFamily="34" charset="0"/>
                <a:cs typeface="Arial" pitchFamily="34" charset="0"/>
              </a:rPr>
              <a:t>cultural change in terms of human migration</a:t>
            </a:r>
          </a:p>
          <a:p>
            <a:pPr algn="ctr"/>
            <a:endParaRPr lang="en-GB" sz="2800" dirty="0" smtClean="0">
              <a:latin typeface="Arial" pitchFamily="34" charset="0"/>
              <a:cs typeface="Arial" pitchFamily="34" charset="0"/>
            </a:endParaRPr>
          </a:p>
          <a:p>
            <a:pPr algn="ctr"/>
            <a:endParaRPr lang="en-GB" sz="2800" dirty="0" smtClean="0">
              <a:latin typeface="Arial" pitchFamily="34" charset="0"/>
              <a:cs typeface="Arial" pitchFamily="34" charset="0"/>
            </a:endParaRPr>
          </a:p>
          <a:p>
            <a:pPr algn="ctr"/>
            <a:r>
              <a:rPr lang="en-GB" sz="2800" b="1" dirty="0" err="1" smtClean="0">
                <a:latin typeface="Arial" pitchFamily="34" charset="0"/>
                <a:cs typeface="Arial" pitchFamily="34" charset="0"/>
              </a:rPr>
              <a:t>d</a:t>
            </a:r>
            <a:r>
              <a:rPr lang="en-GB" sz="2800" b="1" dirty="0" err="1" smtClean="0">
                <a:latin typeface="Arial" pitchFamily="34" charset="0"/>
                <a:cs typeface="Arial" pitchFamily="34" charset="0"/>
              </a:rPr>
              <a:t>iffusionism</a:t>
            </a:r>
            <a:endParaRPr lang="en-GB" sz="2800" b="1" dirty="0" smtClean="0">
              <a:latin typeface="Arial" pitchFamily="34" charset="0"/>
              <a:cs typeface="Arial" pitchFamily="34" charset="0"/>
            </a:endParaRPr>
          </a:p>
          <a:p>
            <a:pPr algn="ctr"/>
            <a:r>
              <a:rPr lang="en-GB" sz="2400" dirty="0" smtClean="0">
                <a:latin typeface="Arial" pitchFamily="34" charset="0"/>
                <a:cs typeface="Arial" pitchFamily="34" charset="0"/>
              </a:rPr>
              <a:t>the trans-cultural diffusion of ideas rather than populations</a:t>
            </a:r>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3400" y="457200"/>
            <a:ext cx="8229600" cy="5632311"/>
          </a:xfrm>
          <a:prstGeom prst="rect">
            <a:avLst/>
          </a:prstGeom>
          <a:noFill/>
        </p:spPr>
        <p:txBody>
          <a:bodyPr wrap="square" rtlCol="0">
            <a:spAutoFit/>
          </a:bodyPr>
          <a:lstStyle/>
          <a:p>
            <a:r>
              <a:rPr lang="en-GB" sz="2400" b="1" dirty="0" smtClean="0">
                <a:latin typeface="Arial" pitchFamily="34" charset="0"/>
                <a:cs typeface="Arial" pitchFamily="34" charset="0"/>
              </a:rPr>
              <a:t>Early – mid 20</a:t>
            </a:r>
            <a:r>
              <a:rPr lang="en-GB" sz="2400" b="1" baseline="30000" dirty="0" smtClean="0">
                <a:latin typeface="Arial" pitchFamily="34" charset="0"/>
                <a:cs typeface="Arial" pitchFamily="34" charset="0"/>
              </a:rPr>
              <a:t>th</a:t>
            </a:r>
            <a:r>
              <a:rPr lang="en-GB" sz="2400" b="1" dirty="0" smtClean="0">
                <a:latin typeface="Arial" pitchFamily="34" charset="0"/>
                <a:cs typeface="Arial" pitchFamily="34" charset="0"/>
              </a:rPr>
              <a:t> Century : </a:t>
            </a:r>
            <a:r>
              <a:rPr lang="en-GB" sz="2400" dirty="0" smtClean="0">
                <a:latin typeface="Arial" pitchFamily="34" charset="0"/>
                <a:cs typeface="Arial" pitchFamily="34" charset="0"/>
              </a:rPr>
              <a:t>migration (and invasion) driving cultural change</a:t>
            </a:r>
          </a:p>
          <a:p>
            <a:r>
              <a:rPr lang="en-GB" sz="2400" dirty="0" smtClean="0">
                <a:latin typeface="Arial" pitchFamily="34" charset="0"/>
                <a:cs typeface="Arial" pitchFamily="34" charset="0"/>
              </a:rPr>
              <a:t>(think WW1 / WW2 and earlier)</a:t>
            </a:r>
          </a:p>
          <a:p>
            <a:endParaRPr lang="en-GB" sz="2400" dirty="0" smtClean="0">
              <a:latin typeface="Arial" pitchFamily="34" charset="0"/>
              <a:cs typeface="Arial" pitchFamily="34" charset="0"/>
            </a:endParaRPr>
          </a:p>
          <a:p>
            <a:r>
              <a:rPr lang="en-GB" sz="2400" b="1" dirty="0" smtClean="0">
                <a:latin typeface="Arial" pitchFamily="34" charset="0"/>
                <a:cs typeface="Arial" pitchFamily="34" charset="0"/>
              </a:rPr>
              <a:t>1960s – 1990s :</a:t>
            </a:r>
            <a:r>
              <a:rPr lang="en-GB" sz="2400" b="1" dirty="0" smtClean="0">
                <a:solidFill>
                  <a:schemeClr val="tx2">
                    <a:lumMod val="60000"/>
                    <a:lumOff val="40000"/>
                  </a:schemeClr>
                </a:solidFill>
                <a:latin typeface="Arial" pitchFamily="34" charset="0"/>
                <a:cs typeface="Arial" pitchFamily="34" charset="0"/>
              </a:rPr>
              <a:t> </a:t>
            </a:r>
            <a:r>
              <a:rPr lang="en-GB" sz="2400" dirty="0" err="1" smtClean="0">
                <a:latin typeface="Arial" pitchFamily="34" charset="0"/>
                <a:cs typeface="Arial" pitchFamily="34" charset="0"/>
              </a:rPr>
              <a:t>migrationism</a:t>
            </a:r>
            <a:r>
              <a:rPr lang="en-GB" sz="2400" dirty="0" smtClean="0">
                <a:latin typeface="Arial" pitchFamily="34" charset="0"/>
                <a:cs typeface="Arial" pitchFamily="34" charset="0"/>
              </a:rPr>
              <a:t> seen as outdated = </a:t>
            </a:r>
            <a:r>
              <a:rPr lang="en-GB" sz="2400" dirty="0" err="1" smtClean="0">
                <a:latin typeface="Arial" pitchFamily="34" charset="0"/>
                <a:cs typeface="Arial" pitchFamily="34" charset="0"/>
              </a:rPr>
              <a:t>diffusionism</a:t>
            </a:r>
            <a:r>
              <a:rPr lang="en-GB" sz="2400" dirty="0" smtClean="0">
                <a:latin typeface="Arial" pitchFamily="34" charset="0"/>
                <a:cs typeface="Arial" pitchFamily="34" charset="0"/>
              </a:rPr>
              <a:t> takes centre stage      </a:t>
            </a:r>
            <a:r>
              <a:rPr lang="en-GB" sz="2400" b="1" dirty="0" smtClean="0">
                <a:solidFill>
                  <a:schemeClr val="tx2">
                    <a:lumMod val="60000"/>
                    <a:lumOff val="40000"/>
                  </a:schemeClr>
                </a:solidFill>
                <a:latin typeface="Arial" pitchFamily="34" charset="0"/>
                <a:cs typeface="Arial" pitchFamily="34" charset="0"/>
              </a:rPr>
              <a:t>(</a:t>
            </a:r>
            <a:r>
              <a:rPr lang="en-GB" sz="2400" b="1" i="1" dirty="0" err="1" smtClean="0">
                <a:solidFill>
                  <a:schemeClr val="tx2">
                    <a:lumMod val="60000"/>
                    <a:lumOff val="40000"/>
                  </a:schemeClr>
                </a:solidFill>
                <a:latin typeface="Arial" pitchFamily="34" charset="0"/>
                <a:cs typeface="Arial" pitchFamily="34" charset="0"/>
              </a:rPr>
              <a:t>processualism</a:t>
            </a:r>
            <a:r>
              <a:rPr lang="en-GB" sz="2400" b="1" dirty="0" smtClean="0">
                <a:solidFill>
                  <a:schemeClr val="tx2">
                    <a:lumMod val="60000"/>
                    <a:lumOff val="40000"/>
                  </a:schemeClr>
                </a:solidFill>
                <a:latin typeface="Arial" pitchFamily="34" charset="0"/>
                <a:cs typeface="Arial" pitchFamily="34" charset="0"/>
              </a:rPr>
              <a:t>)</a:t>
            </a:r>
          </a:p>
          <a:p>
            <a:r>
              <a:rPr lang="en-GB" sz="2400" dirty="0" smtClean="0">
                <a:latin typeface="Arial" pitchFamily="34" charset="0"/>
                <a:cs typeface="Arial" pitchFamily="34" charset="0"/>
              </a:rPr>
              <a:t>(think Cold War – ideological reaction derived from an emphasis on political solutions displacing military action)</a:t>
            </a:r>
          </a:p>
          <a:p>
            <a:endParaRPr lang="en-GB" sz="2400" dirty="0" smtClean="0">
              <a:latin typeface="Arial" pitchFamily="34" charset="0"/>
              <a:cs typeface="Arial" pitchFamily="34" charset="0"/>
            </a:endParaRPr>
          </a:p>
          <a:p>
            <a:r>
              <a:rPr lang="en-GB" sz="2400" b="1" dirty="0" smtClean="0">
                <a:latin typeface="Arial" pitchFamily="34" charset="0"/>
                <a:cs typeface="Arial" pitchFamily="34" charset="0"/>
              </a:rPr>
              <a:t>1990s – 2000s : </a:t>
            </a:r>
            <a:r>
              <a:rPr lang="en-GB" sz="2400" dirty="0" err="1" smtClean="0">
                <a:latin typeface="Arial" pitchFamily="34" charset="0"/>
                <a:cs typeface="Arial" pitchFamily="34" charset="0"/>
              </a:rPr>
              <a:t>migrationism</a:t>
            </a:r>
            <a:r>
              <a:rPr lang="en-GB" sz="2400" dirty="0" smtClean="0">
                <a:latin typeface="Arial" pitchFamily="34" charset="0"/>
                <a:cs typeface="Arial" pitchFamily="34" charset="0"/>
              </a:rPr>
              <a:t> resurfaces as historical and contemporary migrations are re-evaluated. </a:t>
            </a:r>
          </a:p>
          <a:p>
            <a:r>
              <a:rPr lang="en-GB" sz="2400" b="1" dirty="0" smtClean="0">
                <a:solidFill>
                  <a:schemeClr val="tx2">
                    <a:lumMod val="60000"/>
                    <a:lumOff val="40000"/>
                  </a:schemeClr>
                </a:solidFill>
                <a:latin typeface="Arial" pitchFamily="34" charset="0"/>
                <a:cs typeface="Arial" pitchFamily="34" charset="0"/>
              </a:rPr>
              <a:t>(</a:t>
            </a:r>
            <a:r>
              <a:rPr lang="en-GB" sz="2400" b="1" i="1" dirty="0" smtClean="0">
                <a:solidFill>
                  <a:schemeClr val="tx2">
                    <a:lumMod val="60000"/>
                    <a:lumOff val="40000"/>
                  </a:schemeClr>
                </a:solidFill>
                <a:latin typeface="Arial" pitchFamily="34" charset="0"/>
                <a:cs typeface="Arial" pitchFamily="34" charset="0"/>
              </a:rPr>
              <a:t>post-</a:t>
            </a:r>
            <a:r>
              <a:rPr lang="en-GB" sz="2400" b="1" i="1" dirty="0" err="1" smtClean="0">
                <a:solidFill>
                  <a:schemeClr val="tx2">
                    <a:lumMod val="60000"/>
                    <a:lumOff val="40000"/>
                  </a:schemeClr>
                </a:solidFill>
                <a:latin typeface="Arial" pitchFamily="34" charset="0"/>
                <a:cs typeface="Arial" pitchFamily="34" charset="0"/>
              </a:rPr>
              <a:t>processualism</a:t>
            </a:r>
            <a:r>
              <a:rPr lang="en-GB" sz="2400" b="1" dirty="0" smtClean="0">
                <a:solidFill>
                  <a:schemeClr val="tx2">
                    <a:lumMod val="60000"/>
                    <a:lumOff val="40000"/>
                  </a:schemeClr>
                </a:solidFill>
                <a:latin typeface="Arial" pitchFamily="34" charset="0"/>
                <a:cs typeface="Arial" pitchFamily="34" charset="0"/>
              </a:rPr>
              <a:t>)</a:t>
            </a:r>
            <a:endParaRPr lang="en-GB" sz="2400" dirty="0" smtClean="0">
              <a:latin typeface="Arial" pitchFamily="34" charset="0"/>
              <a:cs typeface="Arial" pitchFamily="34" charset="0"/>
            </a:endParaRPr>
          </a:p>
          <a:p>
            <a:endParaRPr lang="en-GB" sz="2400" dirty="0" smtClean="0">
              <a:latin typeface="Arial" pitchFamily="34" charset="0"/>
              <a:cs typeface="Arial" pitchFamily="34" charset="0"/>
            </a:endParaRPr>
          </a:p>
          <a:p>
            <a:r>
              <a:rPr lang="en-GB" sz="2400" b="1" dirty="0" smtClean="0">
                <a:latin typeface="Arial" pitchFamily="34" charset="0"/>
                <a:cs typeface="Arial" pitchFamily="34" charset="0"/>
              </a:rPr>
              <a:t>2000s -  : </a:t>
            </a:r>
            <a:r>
              <a:rPr lang="en-GB" sz="2400" dirty="0" err="1" smtClean="0">
                <a:latin typeface="Arial" pitchFamily="34" charset="0"/>
                <a:cs typeface="Arial" pitchFamily="34" charset="0"/>
              </a:rPr>
              <a:t>archaeogenetics</a:t>
            </a:r>
            <a:r>
              <a:rPr lang="en-GB" sz="2400" dirty="0" smtClean="0">
                <a:latin typeface="Arial" pitchFamily="34" charset="0"/>
                <a:cs typeface="Arial" pitchFamily="34" charset="0"/>
              </a:rPr>
              <a:t> allow for new investigative approaches with the analysis of ancient DNA</a:t>
            </a:r>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9" name="Picture 3" descr="Kossinna, Gustav"/>
          <p:cNvPicPr>
            <a:picLocks noChangeAspect="1" noChangeArrowheads="1"/>
          </p:cNvPicPr>
          <p:nvPr/>
        </p:nvPicPr>
        <p:blipFill>
          <a:blip r:embed="rId2" cstate="print"/>
          <a:srcRect/>
          <a:stretch>
            <a:fillRect/>
          </a:stretch>
        </p:blipFill>
        <p:spPr bwMode="auto">
          <a:xfrm>
            <a:off x="6400800" y="914400"/>
            <a:ext cx="1721961" cy="2805130"/>
          </a:xfrm>
          <a:prstGeom prst="rect">
            <a:avLst/>
          </a:prstGeom>
          <a:noFill/>
        </p:spPr>
      </p:pic>
      <p:pic>
        <p:nvPicPr>
          <p:cNvPr id="157700" name="Picture 4" descr="Kossinna, Gustav 02"/>
          <p:cNvPicPr>
            <a:picLocks noChangeAspect="1" noChangeArrowheads="1"/>
          </p:cNvPicPr>
          <p:nvPr/>
        </p:nvPicPr>
        <p:blipFill>
          <a:blip r:embed="rId3" cstate="print"/>
          <a:srcRect/>
          <a:stretch>
            <a:fillRect/>
          </a:stretch>
        </p:blipFill>
        <p:spPr bwMode="auto">
          <a:xfrm>
            <a:off x="0" y="0"/>
            <a:ext cx="4907120" cy="6858000"/>
          </a:xfrm>
          <a:prstGeom prst="rect">
            <a:avLst/>
          </a:prstGeom>
          <a:noFill/>
        </p:spPr>
      </p:pic>
      <p:sp>
        <p:nvSpPr>
          <p:cNvPr id="157701" name="Text Box 5"/>
          <p:cNvSpPr txBox="1">
            <a:spLocks noChangeArrowheads="1"/>
          </p:cNvSpPr>
          <p:nvPr/>
        </p:nvSpPr>
        <p:spPr bwMode="auto">
          <a:xfrm>
            <a:off x="6248400" y="228600"/>
            <a:ext cx="2133918" cy="646331"/>
          </a:xfrm>
          <a:prstGeom prst="rect">
            <a:avLst/>
          </a:prstGeom>
          <a:noFill/>
          <a:ln w="9525">
            <a:noFill/>
            <a:miter lim="800000"/>
            <a:headEnd/>
            <a:tailEnd/>
          </a:ln>
          <a:effectLst/>
        </p:spPr>
        <p:txBody>
          <a:bodyPr wrap="none">
            <a:spAutoFit/>
          </a:bodyPr>
          <a:lstStyle/>
          <a:p>
            <a:pPr algn="ctr"/>
            <a:r>
              <a:rPr lang="en-GB" b="1" dirty="0">
                <a:latin typeface="Arial" pitchFamily="34" charset="0"/>
                <a:cs typeface="Arial" pitchFamily="34" charset="0"/>
              </a:rPr>
              <a:t>Gustav </a:t>
            </a:r>
            <a:r>
              <a:rPr lang="en-GB" b="1" dirty="0" err="1">
                <a:latin typeface="Arial" pitchFamily="34" charset="0"/>
                <a:cs typeface="Arial" pitchFamily="34" charset="0"/>
              </a:rPr>
              <a:t>Kossinna</a:t>
            </a:r>
            <a:r>
              <a:rPr lang="en-GB" b="1" dirty="0">
                <a:latin typeface="Arial" pitchFamily="34" charset="0"/>
                <a:cs typeface="Arial" pitchFamily="34" charset="0"/>
              </a:rPr>
              <a:t> </a:t>
            </a:r>
          </a:p>
          <a:p>
            <a:pPr algn="ctr"/>
            <a:r>
              <a:rPr lang="en-GB" dirty="0">
                <a:latin typeface="Arial" pitchFamily="34" charset="0"/>
                <a:cs typeface="Arial" pitchFamily="34" charset="0"/>
              </a:rPr>
              <a:t>(1858 – 1931)</a:t>
            </a:r>
            <a:endParaRPr lang="en-US" dirty="0">
              <a:latin typeface="Arial" pitchFamily="34" charset="0"/>
              <a:cs typeface="Arial" pitchFamily="34" charset="0"/>
            </a:endParaRPr>
          </a:p>
        </p:txBody>
      </p:sp>
      <p:sp>
        <p:nvSpPr>
          <p:cNvPr id="157702" name="Text Box 6"/>
          <p:cNvSpPr txBox="1">
            <a:spLocks noChangeArrowheads="1"/>
          </p:cNvSpPr>
          <p:nvPr/>
        </p:nvSpPr>
        <p:spPr bwMode="auto">
          <a:xfrm>
            <a:off x="5181600" y="3810000"/>
            <a:ext cx="3749809" cy="369332"/>
          </a:xfrm>
          <a:prstGeom prst="rect">
            <a:avLst/>
          </a:prstGeom>
          <a:noFill/>
          <a:ln w="9525">
            <a:noFill/>
            <a:miter lim="800000"/>
            <a:headEnd/>
            <a:tailEnd/>
          </a:ln>
          <a:effectLst/>
        </p:spPr>
        <p:txBody>
          <a:bodyPr wrap="none">
            <a:spAutoFit/>
          </a:bodyPr>
          <a:lstStyle/>
          <a:p>
            <a:r>
              <a:rPr lang="en-GB" sz="1800" b="1" dirty="0">
                <a:latin typeface="Arial" pitchFamily="34" charset="0"/>
                <a:cs typeface="Arial" pitchFamily="34" charset="0"/>
              </a:rPr>
              <a:t>1911 </a:t>
            </a:r>
            <a:r>
              <a:rPr lang="en-GB" sz="1800" b="1" dirty="0" smtClean="0">
                <a:latin typeface="Arial" pitchFamily="34" charset="0"/>
                <a:cs typeface="Arial" pitchFamily="34" charset="0"/>
              </a:rPr>
              <a:t>‘</a:t>
            </a:r>
            <a:r>
              <a:rPr lang="en-GB" sz="1800" b="1" i="1" dirty="0">
                <a:latin typeface="Arial" pitchFamily="34" charset="0"/>
                <a:cs typeface="Arial" pitchFamily="34" charset="0"/>
              </a:rPr>
              <a:t>The origin of the Germans</a:t>
            </a:r>
            <a:r>
              <a:rPr lang="en-GB" sz="1800" b="1" dirty="0">
                <a:latin typeface="Arial" pitchFamily="34" charset="0"/>
                <a:cs typeface="Arial" pitchFamily="34" charset="0"/>
              </a:rPr>
              <a:t>’</a:t>
            </a:r>
            <a:endParaRPr lang="en-US" sz="1800" b="1" dirty="0">
              <a:latin typeface="Arial" pitchFamily="34" charset="0"/>
              <a:cs typeface="Arial" pitchFamily="34" charset="0"/>
            </a:endParaRPr>
          </a:p>
        </p:txBody>
      </p:sp>
      <p:sp>
        <p:nvSpPr>
          <p:cNvPr id="157704" name="Text Box 8"/>
          <p:cNvSpPr txBox="1">
            <a:spLocks noChangeArrowheads="1"/>
          </p:cNvSpPr>
          <p:nvPr/>
        </p:nvSpPr>
        <p:spPr bwMode="auto">
          <a:xfrm>
            <a:off x="5162553" y="4549676"/>
            <a:ext cx="3981447" cy="2585323"/>
          </a:xfrm>
          <a:prstGeom prst="rect">
            <a:avLst/>
          </a:prstGeom>
          <a:noFill/>
          <a:ln w="9525">
            <a:noFill/>
            <a:miter lim="800000"/>
            <a:headEnd/>
            <a:tailEnd/>
          </a:ln>
          <a:effectLst/>
        </p:spPr>
        <p:txBody>
          <a:bodyPr wrap="square">
            <a:spAutoFit/>
          </a:bodyPr>
          <a:lstStyle/>
          <a:p>
            <a:r>
              <a:rPr lang="en-GB" sz="1800" b="1" dirty="0">
                <a:latin typeface="Arial" pitchFamily="34" charset="0"/>
                <a:cs typeface="Arial" pitchFamily="34" charset="0"/>
              </a:rPr>
              <a:t>Develops the concept of </a:t>
            </a:r>
            <a:r>
              <a:rPr lang="en-GB" sz="1800" b="1" dirty="0" smtClean="0">
                <a:solidFill>
                  <a:srgbClr val="CC0000"/>
                </a:solidFill>
                <a:latin typeface="Arial" pitchFamily="34" charset="0"/>
                <a:cs typeface="Arial" pitchFamily="34" charset="0"/>
              </a:rPr>
              <a:t>KULTURKREIS  </a:t>
            </a:r>
            <a:r>
              <a:rPr lang="en-GB" sz="1800" b="1" dirty="0" smtClean="0">
                <a:latin typeface="Arial" pitchFamily="34" charset="0"/>
                <a:cs typeface="Arial" pitchFamily="34" charset="0"/>
              </a:rPr>
              <a:t>(Culture </a:t>
            </a:r>
            <a:r>
              <a:rPr lang="en-GB" sz="1800" b="1" dirty="0">
                <a:latin typeface="Arial" pitchFamily="34" charset="0"/>
                <a:cs typeface="Arial" pitchFamily="34" charset="0"/>
              </a:rPr>
              <a:t>Area) </a:t>
            </a:r>
          </a:p>
          <a:p>
            <a:pPr algn="ctr"/>
            <a:endParaRPr lang="en-GB" sz="1800" b="1" dirty="0" smtClean="0">
              <a:latin typeface="Arial" pitchFamily="34" charset="0"/>
              <a:cs typeface="Arial" pitchFamily="34" charset="0"/>
            </a:endParaRPr>
          </a:p>
          <a:p>
            <a:pPr algn="ctr"/>
            <a:r>
              <a:rPr lang="en-GB" sz="1800" b="1" dirty="0" smtClean="0">
                <a:latin typeface="Arial" pitchFamily="34" charset="0"/>
                <a:cs typeface="Arial" pitchFamily="34" charset="0"/>
              </a:rPr>
              <a:t>– </a:t>
            </a:r>
            <a:r>
              <a:rPr lang="en-GB" sz="1800" b="1" dirty="0">
                <a:latin typeface="Arial" pitchFamily="34" charset="0"/>
                <a:cs typeface="Arial" pitchFamily="34" charset="0"/>
              </a:rPr>
              <a:t>drawing on </a:t>
            </a:r>
            <a:endParaRPr lang="en-GB" sz="1800" b="1" dirty="0" smtClean="0">
              <a:latin typeface="Arial" pitchFamily="34" charset="0"/>
              <a:cs typeface="Arial" pitchFamily="34" charset="0"/>
            </a:endParaRPr>
          </a:p>
          <a:p>
            <a:pPr algn="ctr"/>
            <a:r>
              <a:rPr lang="en-GB" b="1" i="1" dirty="0" smtClean="0">
                <a:latin typeface="Arial" pitchFamily="34" charset="0"/>
                <a:cs typeface="Arial" pitchFamily="34" charset="0"/>
              </a:rPr>
              <a:t>Comte</a:t>
            </a:r>
            <a:r>
              <a:rPr lang="en-GB" b="1" dirty="0" smtClean="0">
                <a:latin typeface="Arial" pitchFamily="34" charset="0"/>
                <a:cs typeface="Arial" pitchFamily="34" charset="0"/>
              </a:rPr>
              <a:t> </a:t>
            </a:r>
            <a:r>
              <a:rPr lang="en-GB" b="1" dirty="0" smtClean="0">
                <a:latin typeface="Arial" pitchFamily="34" charset="0"/>
                <a:cs typeface="Arial" pitchFamily="34" charset="0"/>
              </a:rPr>
              <a:t>Joseph Arthur de </a:t>
            </a:r>
            <a:r>
              <a:rPr lang="en-GB" b="1" dirty="0" err="1" smtClean="0">
                <a:latin typeface="Arial" pitchFamily="34" charset="0"/>
                <a:cs typeface="Arial" pitchFamily="34" charset="0"/>
              </a:rPr>
              <a:t>Gobineau</a:t>
            </a:r>
            <a:endParaRPr lang="en-GB" b="1" dirty="0" smtClean="0">
              <a:latin typeface="Arial" pitchFamily="34" charset="0"/>
              <a:cs typeface="Arial" pitchFamily="34" charset="0"/>
            </a:endParaRPr>
          </a:p>
          <a:p>
            <a:pPr algn="ctr"/>
            <a:r>
              <a:rPr lang="en-GB" dirty="0" smtClean="0">
                <a:latin typeface="Arial" pitchFamily="34" charset="0"/>
                <a:cs typeface="Arial" pitchFamily="34" charset="0"/>
              </a:rPr>
              <a:t>(1816 – 1882</a:t>
            </a:r>
            <a:r>
              <a:rPr lang="en-GB" dirty="0" smtClean="0">
                <a:latin typeface="Arial" pitchFamily="34" charset="0"/>
                <a:cs typeface="Arial" pitchFamily="34" charset="0"/>
              </a:rPr>
              <a:t>) </a:t>
            </a:r>
            <a:r>
              <a:rPr lang="en-GB" dirty="0" smtClean="0">
                <a:latin typeface="Arial" pitchFamily="34" charset="0"/>
                <a:cs typeface="Arial" pitchFamily="34" charset="0"/>
              </a:rPr>
              <a:t>1853  </a:t>
            </a:r>
            <a:r>
              <a:rPr lang="en-GB" i="1" dirty="0" smtClean="0">
                <a:latin typeface="Arial" pitchFamily="34" charset="0"/>
                <a:cs typeface="Arial" pitchFamily="34" charset="0"/>
              </a:rPr>
              <a:t>‘</a:t>
            </a:r>
            <a:r>
              <a:rPr lang="en-GB" i="1" dirty="0" err="1" smtClean="0">
                <a:latin typeface="Arial" pitchFamily="34" charset="0"/>
                <a:cs typeface="Arial" pitchFamily="34" charset="0"/>
              </a:rPr>
              <a:t>Essai</a:t>
            </a:r>
            <a:r>
              <a:rPr lang="en-GB" i="1" dirty="0" smtClean="0">
                <a:latin typeface="Arial" pitchFamily="34" charset="0"/>
                <a:cs typeface="Arial" pitchFamily="34" charset="0"/>
              </a:rPr>
              <a:t> </a:t>
            </a:r>
            <a:r>
              <a:rPr lang="en-GB" i="1" dirty="0" err="1" smtClean="0">
                <a:latin typeface="Arial" pitchFamily="34" charset="0"/>
                <a:cs typeface="Arial" pitchFamily="34" charset="0"/>
              </a:rPr>
              <a:t>sur</a:t>
            </a:r>
            <a:r>
              <a:rPr lang="en-GB" i="1" dirty="0" smtClean="0">
                <a:latin typeface="Arial" pitchFamily="34" charset="0"/>
                <a:cs typeface="Arial" pitchFamily="34" charset="0"/>
              </a:rPr>
              <a:t> </a:t>
            </a:r>
            <a:r>
              <a:rPr lang="en-GB" i="1" dirty="0" err="1" smtClean="0">
                <a:latin typeface="Arial" pitchFamily="34" charset="0"/>
                <a:cs typeface="Arial" pitchFamily="34" charset="0"/>
              </a:rPr>
              <a:t>l’inégalite</a:t>
            </a:r>
            <a:r>
              <a:rPr lang="en-GB" i="1" dirty="0" smtClean="0">
                <a:latin typeface="Arial" pitchFamily="34" charset="0"/>
                <a:cs typeface="Arial" pitchFamily="34" charset="0"/>
              </a:rPr>
              <a:t> des races </a:t>
            </a:r>
            <a:r>
              <a:rPr lang="en-GB" i="1" dirty="0" err="1" smtClean="0">
                <a:latin typeface="Arial" pitchFamily="34" charset="0"/>
                <a:cs typeface="Arial" pitchFamily="34" charset="0"/>
              </a:rPr>
              <a:t>humanes</a:t>
            </a:r>
            <a:r>
              <a:rPr lang="en-GB" i="1" dirty="0" smtClean="0">
                <a:latin typeface="Arial" pitchFamily="34" charset="0"/>
                <a:cs typeface="Arial" pitchFamily="34" charset="0"/>
              </a:rPr>
              <a:t>’</a:t>
            </a:r>
            <a:endParaRPr lang="en-US" i="1" dirty="0" smtClean="0">
              <a:latin typeface="Arial" pitchFamily="34" charset="0"/>
              <a:cs typeface="Arial" pitchFamily="34" charset="0"/>
            </a:endParaRPr>
          </a:p>
          <a:p>
            <a:pPr algn="ctr"/>
            <a:endParaRPr lang="en-US" dirty="0" smtClean="0">
              <a:latin typeface="Arial" pitchFamily="34" charset="0"/>
              <a:cs typeface="Arial" pitchFamily="34" charset="0"/>
            </a:endParaRPr>
          </a:p>
          <a:p>
            <a:endParaRPr lang="en-US" sz="18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228600" y="974110"/>
            <a:ext cx="5715000" cy="498598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sz="2400" b="1" i="0" u="none" strike="noStrike" cap="none" normalizeH="0" baseline="0" dirty="0" smtClean="0">
                <a:ln>
                  <a:noFill/>
                </a:ln>
                <a:solidFill>
                  <a:schemeClr val="tx2">
                    <a:lumMod val="60000"/>
                    <a:lumOff val="40000"/>
                  </a:schemeClr>
                </a:solidFill>
                <a:effectLst/>
                <a:latin typeface="Arial" pitchFamily="34" charset="0"/>
                <a:ea typeface="Times New Roman" pitchFamily="18" charset="0"/>
                <a:cs typeface="Arial" pitchFamily="34" charset="0"/>
              </a:rPr>
              <a:t>Childe and the Neolithic “revolution” </a:t>
            </a:r>
          </a:p>
          <a:p>
            <a:pPr marL="0" marR="0" lvl="0" indent="0" algn="just"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sz="2400" b="1" i="0" u="none" strike="noStrike" cap="none" normalizeH="0" baseline="0" dirty="0" smtClean="0">
                <a:ln>
                  <a:noFill/>
                </a:ln>
                <a:solidFill>
                  <a:schemeClr val="tx2">
                    <a:lumMod val="60000"/>
                    <a:lumOff val="40000"/>
                  </a:schemeClr>
                </a:solidFill>
                <a:effectLst/>
                <a:latin typeface="Arial" pitchFamily="34" charset="0"/>
                <a:ea typeface="Times New Roman" pitchFamily="18" charset="0"/>
                <a:cs typeface="Arial" pitchFamily="34" charset="0"/>
              </a:rPr>
              <a:t>(the origins of agriculture)</a:t>
            </a:r>
          </a:p>
          <a:p>
            <a:pPr marL="0" marR="0" lvl="0" indent="0" algn="just" defTabSz="914400" rtl="0" eaLnBrk="1" fontAlgn="base" latinLnBrk="0" hangingPunct="1">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Childe</a:t>
            </a:r>
            <a:r>
              <a:rPr kumimoji="0" lang="en-US" b="0" i="0" u="none" strike="noStrike" cap="none" normalizeH="0" dirty="0" smtClean="0">
                <a:ln>
                  <a:noFill/>
                </a:ln>
                <a:solidFill>
                  <a:schemeClr val="tx1"/>
                </a:solidFill>
                <a:effectLst/>
                <a:latin typeface="Arial" pitchFamily="34" charset="0"/>
                <a:ea typeface="Times New Roman" pitchFamily="18" charset="0"/>
                <a:cs typeface="Arial" pitchFamily="34" charset="0"/>
              </a:rPr>
              <a:t> was </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influenced by Marxism and social evolutionism. </a:t>
            </a: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…..he put forward a model which was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stagist</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and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unilinear</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society was seen as progressing through </a:t>
            </a:r>
            <a:r>
              <a:rPr kumimoji="0" lang="en-US"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savagery to barbarism to </a:t>
            </a:r>
            <a:r>
              <a:rPr kumimoji="0" lang="en-US" b="1"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civilisation</a:t>
            </a:r>
            <a:r>
              <a:rPr kumimoji="0" lang="en-US"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US" dirty="0" smtClean="0">
              <a:latin typeface="Arial" pitchFamily="34"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Unlike many social evolutionary theories, however, Childe suggested that not only was the natural environment an important force for change, but that </a:t>
            </a:r>
            <a:r>
              <a:rPr kumimoji="0" lang="en-US"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social change, when it did occur, was unlikely to have come from inside but was rather the result of external factors. </a:t>
            </a: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US" dirty="0" smtClean="0">
              <a:latin typeface="Arial" pitchFamily="34" charset="0"/>
              <a:ea typeface="Times New Roman" pitchFamily="18" charset="0"/>
              <a:cs typeface="Arial" pitchFamily="34" charset="0"/>
            </a:endParaRPr>
          </a:p>
        </p:txBody>
      </p:sp>
      <p:pic>
        <p:nvPicPr>
          <p:cNvPr id="3" name="Picture 2" descr="mw122583.jpg"/>
          <p:cNvPicPr>
            <a:picLocks noChangeAspect="1"/>
          </p:cNvPicPr>
          <p:nvPr/>
        </p:nvPicPr>
        <p:blipFill>
          <a:blip r:embed="rId3" cstate="print"/>
          <a:stretch>
            <a:fillRect/>
          </a:stretch>
        </p:blipFill>
        <p:spPr>
          <a:xfrm>
            <a:off x="7304532" y="0"/>
            <a:ext cx="1839468" cy="2590800"/>
          </a:xfrm>
          <a:prstGeom prst="rect">
            <a:avLst/>
          </a:prstGeom>
        </p:spPr>
      </p:pic>
      <p:pic>
        <p:nvPicPr>
          <p:cNvPr id="4" name="Picture 3" descr="download.jpg"/>
          <p:cNvPicPr>
            <a:picLocks noChangeAspect="1"/>
          </p:cNvPicPr>
          <p:nvPr/>
        </p:nvPicPr>
        <p:blipFill>
          <a:blip r:embed="rId4" cstate="print"/>
          <a:stretch>
            <a:fillRect/>
          </a:stretch>
        </p:blipFill>
        <p:spPr>
          <a:xfrm>
            <a:off x="7391400" y="4391379"/>
            <a:ext cx="1752600" cy="2466621"/>
          </a:xfrm>
          <a:prstGeom prst="rect">
            <a:avLst/>
          </a:prstGeom>
        </p:spPr>
      </p:pic>
      <p:sp>
        <p:nvSpPr>
          <p:cNvPr id="5" name="TextBox 4"/>
          <p:cNvSpPr txBox="1"/>
          <p:nvPr/>
        </p:nvSpPr>
        <p:spPr>
          <a:xfrm>
            <a:off x="6705601" y="2667000"/>
            <a:ext cx="2438399" cy="646331"/>
          </a:xfrm>
          <a:prstGeom prst="rect">
            <a:avLst/>
          </a:prstGeom>
          <a:noFill/>
        </p:spPr>
        <p:txBody>
          <a:bodyPr wrap="square" rtlCol="0">
            <a:spAutoFit/>
          </a:bodyPr>
          <a:lstStyle/>
          <a:p>
            <a:pPr algn="r"/>
            <a:r>
              <a:rPr lang="en-GB" dirty="0" err="1" smtClean="0">
                <a:latin typeface="Arial" pitchFamily="34" charset="0"/>
                <a:cs typeface="Arial" pitchFamily="34" charset="0"/>
              </a:rPr>
              <a:t>Vere</a:t>
            </a:r>
            <a:r>
              <a:rPr lang="en-GB" dirty="0" smtClean="0">
                <a:latin typeface="Arial" pitchFamily="34" charset="0"/>
                <a:cs typeface="Arial" pitchFamily="34" charset="0"/>
              </a:rPr>
              <a:t> </a:t>
            </a:r>
            <a:r>
              <a:rPr lang="en-GB" b="1" dirty="0" smtClean="0">
                <a:latin typeface="Arial" pitchFamily="34" charset="0"/>
                <a:cs typeface="Arial" pitchFamily="34" charset="0"/>
              </a:rPr>
              <a:t>Gordon Childe</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pPr algn="r"/>
            <a:r>
              <a:rPr lang="en-GB" dirty="0" smtClean="0">
                <a:latin typeface="Arial" pitchFamily="34" charset="0"/>
                <a:cs typeface="Arial" pitchFamily="34" charset="0"/>
              </a:rPr>
              <a:t>(1892 - 1957</a:t>
            </a:r>
            <a:r>
              <a:rPr lang="en-GB" dirty="0" smtClean="0">
                <a:latin typeface="Arial" pitchFamily="34" charset="0"/>
                <a:cs typeface="Arial" pitchFamily="34" charset="0"/>
              </a:rPr>
              <a:t>) </a:t>
            </a:r>
            <a:endParaRPr lang="en-GB" dirty="0">
              <a:latin typeface="Arial" pitchFamily="34" charset="0"/>
              <a:cs typeface="Arial" pitchFamily="34" charset="0"/>
            </a:endParaRPr>
          </a:p>
        </p:txBody>
      </p:sp>
      <p:sp>
        <p:nvSpPr>
          <p:cNvPr id="6" name="TextBox 5"/>
          <p:cNvSpPr txBox="1"/>
          <p:nvPr/>
        </p:nvSpPr>
        <p:spPr>
          <a:xfrm>
            <a:off x="6629400" y="3657600"/>
            <a:ext cx="2514600" cy="646331"/>
          </a:xfrm>
          <a:prstGeom prst="rect">
            <a:avLst/>
          </a:prstGeom>
          <a:noFill/>
        </p:spPr>
        <p:txBody>
          <a:bodyPr wrap="square" rtlCol="0">
            <a:spAutoFit/>
          </a:bodyPr>
          <a:lstStyle/>
          <a:p>
            <a:pPr algn="r"/>
            <a:r>
              <a:rPr lang="en-GB" b="1" dirty="0" smtClean="0">
                <a:latin typeface="Arial" pitchFamily="34" charset="0"/>
                <a:cs typeface="Arial" pitchFamily="34" charset="0"/>
              </a:rPr>
              <a:t>Karl Heinrich Marx </a:t>
            </a:r>
            <a:endParaRPr lang="en-GB" b="1" dirty="0" smtClean="0">
              <a:latin typeface="Arial" pitchFamily="34" charset="0"/>
              <a:cs typeface="Arial" pitchFamily="34" charset="0"/>
            </a:endParaRPr>
          </a:p>
          <a:p>
            <a:pPr algn="r"/>
            <a:r>
              <a:rPr lang="en-GB" dirty="0" smtClean="0">
                <a:latin typeface="Arial" pitchFamily="34" charset="0"/>
                <a:cs typeface="Arial" pitchFamily="34" charset="0"/>
              </a:rPr>
              <a:t>(1818 </a:t>
            </a:r>
            <a:r>
              <a:rPr lang="en-GB" dirty="0" smtClean="0">
                <a:latin typeface="Arial" pitchFamily="34" charset="0"/>
                <a:cs typeface="Arial" pitchFamily="34" charset="0"/>
              </a:rPr>
              <a:t>– </a:t>
            </a:r>
            <a:r>
              <a:rPr lang="en-GB" dirty="0" smtClean="0">
                <a:latin typeface="Arial" pitchFamily="34" charset="0"/>
                <a:cs typeface="Arial" pitchFamily="34" charset="0"/>
              </a:rPr>
              <a:t>1883</a:t>
            </a:r>
            <a:r>
              <a:rPr lang="en-GB" dirty="0" smtClean="0">
                <a:latin typeface="Arial" pitchFamily="34" charset="0"/>
                <a:cs typeface="Arial" pitchFamily="34" charset="0"/>
              </a:rPr>
              <a:t>)</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304800" y="927943"/>
            <a:ext cx="4495800" cy="50783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Diffusion of ideas, by means of the movement of people, was a major part of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Childe's</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vision of the spread of agriculture, as was the concept of the revolution with all its Marxist connotation of rapid upheaval.</a:t>
            </a: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US" dirty="0" smtClean="0">
              <a:latin typeface="Arial" pitchFamily="34"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idea of diffusion, or the introduction of agricultural techniques in parts of Europe as the result of a movement or invasion of people has persisted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Ammerman</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and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Cavalli</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-Sforza 1984,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Sokal</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et al. 1991, Renfrew 1987, Renfrew and </a:t>
            </a:r>
            <a:r>
              <a:rPr kumimoji="0" lang="en-US"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Zubrow</a:t>
            </a: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1994). </a:t>
            </a: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US" dirty="0" smtClean="0">
              <a:latin typeface="Arial" pitchFamily="34" charset="0"/>
              <a:ea typeface="Times New Roman" pitchFamily="18"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kumimoji="0" lang="en-US"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Although people are a little bit more circumspect about which region they are referring to now!</a:t>
            </a:r>
            <a:endParaRPr kumimoji="0" lang="en-US" b="0" i="0" u="none" strike="noStrike" cap="none" normalizeH="0" baseline="0" dirty="0" smtClean="0">
              <a:ln>
                <a:noFill/>
              </a:ln>
              <a:solidFill>
                <a:schemeClr val="tx1"/>
              </a:solidFill>
              <a:effectLst/>
              <a:latin typeface="Arial" pitchFamily="34" charset="0"/>
              <a:cs typeface="Arial" pitchFamily="34" charset="0"/>
            </a:endParaRPr>
          </a:p>
        </p:txBody>
      </p:sp>
      <p:pic>
        <p:nvPicPr>
          <p:cNvPr id="3" name="Picture 2" descr="Lenin-Pinkham_img.jpg"/>
          <p:cNvPicPr>
            <a:picLocks noChangeAspect="1"/>
          </p:cNvPicPr>
          <p:nvPr/>
        </p:nvPicPr>
        <p:blipFill>
          <a:blip r:embed="rId3" cstate="print"/>
          <a:stretch>
            <a:fillRect/>
          </a:stretch>
        </p:blipFill>
        <p:spPr>
          <a:xfrm>
            <a:off x="5197642" y="762000"/>
            <a:ext cx="3946358" cy="312420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52400" y="394692"/>
            <a:ext cx="3733800" cy="6617196"/>
          </a:xfrm>
          <a:prstGeom prst="rect">
            <a:avLst/>
          </a:prstGeom>
          <a:noFill/>
        </p:spPr>
        <p:txBody>
          <a:bodyPr wrap="square" rtlCol="0">
            <a:spAutoFit/>
          </a:bodyPr>
          <a:lstStyle/>
          <a:p>
            <a:pPr hangingPunct="0"/>
            <a:r>
              <a:rPr lang="en-US" sz="2000" b="1" dirty="0" smtClean="0">
                <a:solidFill>
                  <a:schemeClr val="tx2">
                    <a:lumMod val="60000"/>
                    <a:lumOff val="40000"/>
                  </a:schemeClr>
                </a:solidFill>
                <a:latin typeface="Arial" pitchFamily="34" charset="0"/>
                <a:cs typeface="Arial" pitchFamily="34" charset="0"/>
              </a:rPr>
              <a:t>Question : Adoption </a:t>
            </a:r>
            <a:r>
              <a:rPr lang="en-US" sz="2000" b="1" dirty="0" smtClean="0">
                <a:solidFill>
                  <a:schemeClr val="tx2">
                    <a:lumMod val="60000"/>
                    <a:lumOff val="40000"/>
                  </a:schemeClr>
                </a:solidFill>
                <a:latin typeface="Arial" pitchFamily="34" charset="0"/>
                <a:cs typeface="Arial" pitchFamily="34" charset="0"/>
              </a:rPr>
              <a:t>by </a:t>
            </a:r>
            <a:r>
              <a:rPr lang="en-US" sz="2000" b="1" dirty="0" err="1" smtClean="0">
                <a:solidFill>
                  <a:schemeClr val="tx2">
                    <a:lumMod val="60000"/>
                    <a:lumOff val="40000"/>
                  </a:schemeClr>
                </a:solidFill>
                <a:latin typeface="Arial" pitchFamily="34" charset="0"/>
                <a:cs typeface="Arial" pitchFamily="34" charset="0"/>
              </a:rPr>
              <a:t>indigneous</a:t>
            </a:r>
            <a:r>
              <a:rPr lang="en-US" sz="2000" b="1" dirty="0" smtClean="0">
                <a:solidFill>
                  <a:schemeClr val="tx2">
                    <a:lumMod val="60000"/>
                    <a:lumOff val="40000"/>
                  </a:schemeClr>
                </a:solidFill>
                <a:latin typeface="Arial" pitchFamily="34" charset="0"/>
                <a:cs typeface="Arial" pitchFamily="34" charset="0"/>
              </a:rPr>
              <a:t> hunter-gatherers of bits and pieces of farming technology….or colonization by farmers?</a:t>
            </a:r>
            <a:endParaRPr lang="en-GB" sz="2000" b="1" dirty="0" smtClean="0">
              <a:solidFill>
                <a:schemeClr val="tx2">
                  <a:lumMod val="60000"/>
                  <a:lumOff val="40000"/>
                </a:schemeClr>
              </a:solidFill>
              <a:latin typeface="Arial" pitchFamily="34" charset="0"/>
              <a:cs typeface="Arial" pitchFamily="34" charset="0"/>
            </a:endParaRPr>
          </a:p>
          <a:p>
            <a:pPr hangingPunct="0"/>
            <a:r>
              <a:rPr lang="en-US" dirty="0" smtClean="0">
                <a:latin typeface="Arial" pitchFamily="34" charset="0"/>
                <a:cs typeface="Arial" pitchFamily="34" charset="0"/>
              </a:rPr>
              <a:t> </a:t>
            </a:r>
            <a:endParaRPr lang="en-US" dirty="0" smtClean="0">
              <a:latin typeface="Arial" pitchFamily="34" charset="0"/>
              <a:cs typeface="Arial" pitchFamily="34" charset="0"/>
            </a:endParaRPr>
          </a:p>
          <a:p>
            <a:pPr hangingPunct="0"/>
            <a:r>
              <a:rPr lang="en-US" dirty="0" smtClean="0">
                <a:latin typeface="Arial" pitchFamily="34" charset="0"/>
                <a:cs typeface="Arial" pitchFamily="34" charset="0"/>
              </a:rPr>
              <a:t>Childe </a:t>
            </a:r>
            <a:r>
              <a:rPr lang="en-US" dirty="0" smtClean="0">
                <a:latin typeface="Arial" pitchFamily="34" charset="0"/>
                <a:cs typeface="Arial" pitchFamily="34" charset="0"/>
              </a:rPr>
              <a:t>(1925) suggested that climatic changes in the post Pleistocene period brought about rising sea levels and forestation of what had previously been open plain in much of Europe. Large tracts of coastal plain were also drowned by rising sea levels. </a:t>
            </a:r>
            <a:endParaRPr lang="en-US" dirty="0" smtClean="0">
              <a:latin typeface="Arial" pitchFamily="34" charset="0"/>
              <a:cs typeface="Arial" pitchFamily="34" charset="0"/>
            </a:endParaRPr>
          </a:p>
          <a:p>
            <a:pPr hangingPunct="0"/>
            <a:endParaRPr lang="en-US" dirty="0" smtClean="0">
              <a:latin typeface="Arial" pitchFamily="34" charset="0"/>
              <a:cs typeface="Arial" pitchFamily="34" charset="0"/>
            </a:endParaRPr>
          </a:p>
          <a:p>
            <a:pPr hangingPunct="0"/>
            <a:r>
              <a:rPr lang="en-US" dirty="0" smtClean="0">
                <a:latin typeface="Arial" pitchFamily="34" charset="0"/>
                <a:cs typeface="Arial" pitchFamily="34" charset="0"/>
              </a:rPr>
              <a:t>This </a:t>
            </a:r>
            <a:r>
              <a:rPr lang="en-US" dirty="0" smtClean="0">
                <a:latin typeface="Arial" pitchFamily="34" charset="0"/>
                <a:cs typeface="Arial" pitchFamily="34" charset="0"/>
              </a:rPr>
              <a:t>had the effect of circumscribing the territories of </a:t>
            </a:r>
            <a:r>
              <a:rPr lang="en-US" dirty="0" err="1" smtClean="0">
                <a:latin typeface="Arial" pitchFamily="34" charset="0"/>
                <a:cs typeface="Arial" pitchFamily="34" charset="0"/>
              </a:rPr>
              <a:t>mesolithic</a:t>
            </a:r>
            <a:r>
              <a:rPr lang="en-US" dirty="0" smtClean="0">
                <a:latin typeface="Arial" pitchFamily="34" charset="0"/>
                <a:cs typeface="Arial" pitchFamily="34" charset="0"/>
              </a:rPr>
              <a:t> hunter-gatherers, and made the following and trapping of herds of large plains game no longer feasible as a strategy of subsistence. </a:t>
            </a:r>
            <a:endParaRPr lang="en-GB" dirty="0" smtClean="0">
              <a:latin typeface="Arial" pitchFamily="34" charset="0"/>
              <a:cs typeface="Arial" pitchFamily="34" charset="0"/>
            </a:endParaRPr>
          </a:p>
          <a:p>
            <a:endParaRPr lang="en-GB" dirty="0">
              <a:latin typeface="Arial" pitchFamily="34" charset="0"/>
              <a:cs typeface="Arial" pitchFamily="34" charset="0"/>
            </a:endParaRPr>
          </a:p>
        </p:txBody>
      </p:sp>
      <p:pic>
        <p:nvPicPr>
          <p:cNvPr id="6" name="Picture 5" descr="1529p.jpg"/>
          <p:cNvPicPr>
            <a:picLocks noChangeAspect="1"/>
          </p:cNvPicPr>
          <p:nvPr/>
        </p:nvPicPr>
        <p:blipFill>
          <a:blip r:embed="rId3" cstate="print"/>
          <a:stretch>
            <a:fillRect/>
          </a:stretch>
        </p:blipFill>
        <p:spPr>
          <a:xfrm>
            <a:off x="4267200" y="0"/>
            <a:ext cx="4876800" cy="2718816"/>
          </a:xfrm>
          <a:prstGeom prst="rect">
            <a:avLst/>
          </a:prstGeom>
        </p:spPr>
      </p:pic>
      <p:pic>
        <p:nvPicPr>
          <p:cNvPr id="7" name="Picture 6" descr="pleistocene.png"/>
          <p:cNvPicPr>
            <a:picLocks noChangeAspect="1"/>
          </p:cNvPicPr>
          <p:nvPr/>
        </p:nvPicPr>
        <p:blipFill>
          <a:blip r:embed="rId4" cstate="print"/>
          <a:stretch>
            <a:fillRect/>
          </a:stretch>
        </p:blipFill>
        <p:spPr>
          <a:xfrm>
            <a:off x="4215468" y="3276600"/>
            <a:ext cx="4928532" cy="358140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8601" y="304800"/>
            <a:ext cx="5105399" cy="6647974"/>
          </a:xfrm>
          <a:prstGeom prst="rect">
            <a:avLst/>
          </a:prstGeom>
          <a:noFill/>
        </p:spPr>
        <p:txBody>
          <a:bodyPr wrap="square" rtlCol="0">
            <a:spAutoFit/>
          </a:bodyPr>
          <a:lstStyle/>
          <a:p>
            <a:pPr hangingPunct="0"/>
            <a:r>
              <a:rPr lang="en-US" dirty="0" smtClean="0">
                <a:latin typeface="Arial" pitchFamily="34" charset="0"/>
                <a:cs typeface="Arial" pitchFamily="34" charset="0"/>
              </a:rPr>
              <a:t>The rising temperatures in north Africa and the Near East brought about a period of aridity such that vegetation was concentrated around limited water sources and oases were formed. </a:t>
            </a:r>
            <a:endParaRPr lang="en-US" dirty="0" smtClean="0">
              <a:latin typeface="Arial" pitchFamily="34" charset="0"/>
              <a:cs typeface="Arial" pitchFamily="34" charset="0"/>
            </a:endParaRPr>
          </a:p>
          <a:p>
            <a:pPr hangingPunct="0"/>
            <a:endParaRPr lang="en-US" dirty="0" smtClean="0">
              <a:latin typeface="Arial" pitchFamily="34" charset="0"/>
              <a:cs typeface="Arial" pitchFamily="34" charset="0"/>
            </a:endParaRPr>
          </a:p>
          <a:p>
            <a:pPr hangingPunct="0"/>
            <a:r>
              <a:rPr lang="en-US" dirty="0" smtClean="0">
                <a:latin typeface="Arial" pitchFamily="34" charset="0"/>
                <a:cs typeface="Arial" pitchFamily="34" charset="0"/>
              </a:rPr>
              <a:t>People </a:t>
            </a:r>
            <a:r>
              <a:rPr lang="en-US" dirty="0" smtClean="0">
                <a:latin typeface="Arial" pitchFamily="34" charset="0"/>
                <a:cs typeface="Arial" pitchFamily="34" charset="0"/>
              </a:rPr>
              <a:t>were forced to aggregate in resource-rich "oases" and it was the pressure on resources felt in these areas of aggregation which made the transition to agriculture necessary. </a:t>
            </a:r>
            <a:endParaRPr lang="en-US" dirty="0" smtClean="0">
              <a:latin typeface="Arial" pitchFamily="34" charset="0"/>
              <a:cs typeface="Arial" pitchFamily="34" charset="0"/>
            </a:endParaRPr>
          </a:p>
          <a:p>
            <a:pPr hangingPunct="0"/>
            <a:endParaRPr lang="en-US" dirty="0" smtClean="0">
              <a:latin typeface="Arial" pitchFamily="34" charset="0"/>
              <a:cs typeface="Arial" pitchFamily="34" charset="0"/>
            </a:endParaRPr>
          </a:p>
          <a:p>
            <a:pPr hangingPunct="0"/>
            <a:r>
              <a:rPr lang="en-US" dirty="0" smtClean="0">
                <a:latin typeface="Arial" pitchFamily="34" charset="0"/>
                <a:cs typeface="Arial" pitchFamily="34" charset="0"/>
              </a:rPr>
              <a:t>For </a:t>
            </a:r>
            <a:r>
              <a:rPr lang="en-US" dirty="0" smtClean="0">
                <a:latin typeface="Arial" pitchFamily="34" charset="0"/>
                <a:cs typeface="Arial" pitchFamily="34" charset="0"/>
              </a:rPr>
              <a:t>Childe the origins of agriculture took place in areas which suffered resource stress. Childe asserted that; </a:t>
            </a:r>
            <a:endParaRPr lang="en-GB" dirty="0" smtClean="0">
              <a:latin typeface="Arial" pitchFamily="34" charset="0"/>
              <a:cs typeface="Arial" pitchFamily="34" charset="0"/>
            </a:endParaRPr>
          </a:p>
          <a:p>
            <a:pPr hangingPunct="0"/>
            <a:r>
              <a:rPr lang="en-US" dirty="0" smtClean="0">
                <a:latin typeface="Arial" pitchFamily="34" charset="0"/>
                <a:cs typeface="Arial" pitchFamily="34" charset="0"/>
              </a:rPr>
              <a:t> </a:t>
            </a:r>
            <a:endParaRPr lang="en-GB" dirty="0" smtClean="0">
              <a:latin typeface="Arial" pitchFamily="34" charset="0"/>
              <a:cs typeface="Arial" pitchFamily="34" charset="0"/>
            </a:endParaRPr>
          </a:p>
          <a:p>
            <a:pPr hangingPunct="0"/>
            <a:r>
              <a:rPr lang="en-US" sz="2400" b="1" dirty="0" smtClean="0">
                <a:latin typeface="Arial" pitchFamily="34" charset="0"/>
                <a:cs typeface="Arial" pitchFamily="34" charset="0"/>
              </a:rPr>
              <a:t>"the Neolithic Revolution was accomplished in South-western Asia; its fruits - cultivated cereals and domestic stock - were slowly diffused thence into Europe" </a:t>
            </a:r>
            <a:endParaRPr lang="en-US" sz="2400" b="1" dirty="0" smtClean="0">
              <a:latin typeface="Arial" pitchFamily="34" charset="0"/>
              <a:cs typeface="Arial" pitchFamily="34" charset="0"/>
            </a:endParaRPr>
          </a:p>
          <a:p>
            <a:pPr hangingPunct="0"/>
            <a:r>
              <a:rPr lang="en-US" dirty="0" smtClean="0">
                <a:latin typeface="Arial" pitchFamily="34" charset="0"/>
                <a:cs typeface="Arial" pitchFamily="34" charset="0"/>
              </a:rPr>
              <a:t>(</a:t>
            </a:r>
            <a:r>
              <a:rPr lang="en-US" dirty="0" smtClean="0">
                <a:latin typeface="Arial" pitchFamily="34" charset="0"/>
                <a:cs typeface="Arial" pitchFamily="34" charset="0"/>
              </a:rPr>
              <a:t>Childe 1925:342).</a:t>
            </a:r>
            <a:endParaRPr lang="en-GB" dirty="0" smtClean="0">
              <a:latin typeface="Arial" pitchFamily="34" charset="0"/>
              <a:cs typeface="Arial" pitchFamily="34" charset="0"/>
            </a:endParaRPr>
          </a:p>
          <a:p>
            <a:endParaRPr lang="en-GB" dirty="0">
              <a:latin typeface="Arial" pitchFamily="34" charset="0"/>
              <a:cs typeface="Arial" pitchFamily="34" charset="0"/>
            </a:endParaRPr>
          </a:p>
        </p:txBody>
      </p:sp>
      <p:pic>
        <p:nvPicPr>
          <p:cNvPr id="3" name="Picture 2" descr="a1_105.jpg"/>
          <p:cNvPicPr>
            <a:picLocks noChangeAspect="1"/>
          </p:cNvPicPr>
          <p:nvPr/>
        </p:nvPicPr>
        <p:blipFill>
          <a:blip r:embed="rId3" cstate="print"/>
          <a:stretch>
            <a:fillRect/>
          </a:stretch>
        </p:blipFill>
        <p:spPr>
          <a:xfrm>
            <a:off x="5410201" y="1752600"/>
            <a:ext cx="3733799" cy="2487643"/>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28600" y="117693"/>
            <a:ext cx="4572000" cy="3139321"/>
          </a:xfrm>
          <a:prstGeom prst="rect">
            <a:avLst/>
          </a:prstGeom>
          <a:noFill/>
        </p:spPr>
        <p:txBody>
          <a:bodyPr wrap="square" rtlCol="0">
            <a:spAutoFit/>
          </a:bodyPr>
          <a:lstStyle/>
          <a:p>
            <a:pPr hangingPunct="0"/>
            <a:r>
              <a:rPr lang="en-US" dirty="0" smtClean="0">
                <a:latin typeface="Arial" pitchFamily="34" charset="0"/>
                <a:cs typeface="Arial" pitchFamily="34" charset="0"/>
              </a:rPr>
              <a:t>Childe </a:t>
            </a:r>
            <a:r>
              <a:rPr lang="en-US" dirty="0" smtClean="0">
                <a:latin typeface="Arial" pitchFamily="34" charset="0"/>
                <a:cs typeface="Arial" pitchFamily="34" charset="0"/>
              </a:rPr>
              <a:t>suggested that the reason farming developed in the Near East, and not in any other part of Europe experiencing climatic fluctuations, was because of the presence of the wild progenitors of domesticated plants and animals in that zone. </a:t>
            </a:r>
            <a:endParaRPr lang="en-US" dirty="0" smtClean="0">
              <a:latin typeface="Arial" pitchFamily="34" charset="0"/>
              <a:cs typeface="Arial" pitchFamily="34" charset="0"/>
            </a:endParaRPr>
          </a:p>
          <a:p>
            <a:pPr hangingPunct="0"/>
            <a:endParaRPr lang="en-US" dirty="0" smtClean="0">
              <a:latin typeface="Arial" pitchFamily="34" charset="0"/>
              <a:cs typeface="Arial" pitchFamily="34" charset="0"/>
            </a:endParaRPr>
          </a:p>
          <a:p>
            <a:pPr hangingPunct="0"/>
            <a:r>
              <a:rPr lang="en-US" dirty="0" smtClean="0">
                <a:latin typeface="Arial" pitchFamily="34" charset="0"/>
                <a:cs typeface="Arial" pitchFamily="34" charset="0"/>
              </a:rPr>
              <a:t>From </a:t>
            </a:r>
            <a:r>
              <a:rPr lang="en-US" dirty="0" smtClean="0">
                <a:latin typeface="Arial" pitchFamily="34" charset="0"/>
                <a:cs typeface="Arial" pitchFamily="34" charset="0"/>
              </a:rPr>
              <a:t>there, the dispersal of the Neolithic package throughout Europe must have been the result of the movement of peoples</a:t>
            </a:r>
            <a:r>
              <a:rPr lang="en-US" dirty="0" smtClean="0">
                <a:latin typeface="Arial" pitchFamily="34" charset="0"/>
                <a:cs typeface="Arial" pitchFamily="34" charset="0"/>
              </a:rPr>
              <a:t>:</a:t>
            </a:r>
            <a:endParaRPr lang="en-GB" dirty="0" smtClean="0">
              <a:latin typeface="Arial" pitchFamily="34" charset="0"/>
              <a:cs typeface="Arial" pitchFamily="34" charset="0"/>
            </a:endParaRPr>
          </a:p>
        </p:txBody>
      </p:sp>
      <p:pic>
        <p:nvPicPr>
          <p:cNvPr id="4" name="Picture 3" descr="Goats-goat-herder-Little-Petra-1024x664.jpg"/>
          <p:cNvPicPr>
            <a:picLocks noChangeAspect="1"/>
          </p:cNvPicPr>
          <p:nvPr/>
        </p:nvPicPr>
        <p:blipFill>
          <a:blip r:embed="rId3" cstate="print"/>
          <a:stretch>
            <a:fillRect/>
          </a:stretch>
        </p:blipFill>
        <p:spPr>
          <a:xfrm>
            <a:off x="5159567" y="609600"/>
            <a:ext cx="3984433" cy="2583656"/>
          </a:xfrm>
          <a:prstGeom prst="rect">
            <a:avLst/>
          </a:prstGeom>
        </p:spPr>
      </p:pic>
      <p:sp>
        <p:nvSpPr>
          <p:cNvPr id="5" name="TextBox 4"/>
          <p:cNvSpPr txBox="1"/>
          <p:nvPr/>
        </p:nvSpPr>
        <p:spPr>
          <a:xfrm>
            <a:off x="304800" y="3657600"/>
            <a:ext cx="8229600" cy="3139321"/>
          </a:xfrm>
          <a:prstGeom prst="rect">
            <a:avLst/>
          </a:prstGeom>
          <a:noFill/>
        </p:spPr>
        <p:txBody>
          <a:bodyPr wrap="square" rtlCol="0">
            <a:spAutoFit/>
          </a:bodyPr>
          <a:lstStyle/>
          <a:p>
            <a:r>
              <a:rPr lang="en-GB" sz="2000" b="1" dirty="0" smtClean="0">
                <a:latin typeface="Arial" pitchFamily="34" charset="0"/>
                <a:cs typeface="Arial" pitchFamily="34" charset="0"/>
              </a:rPr>
              <a:t>"Is it not significant that Mesolithic cultures are most richly represented in regions remote from the oldest historical centres of civilisation and the native habitat of wild cereals and wild sheep? </a:t>
            </a:r>
            <a:endParaRPr lang="en-GB" sz="2000" b="1" dirty="0" smtClean="0">
              <a:latin typeface="Arial" pitchFamily="34" charset="0"/>
              <a:cs typeface="Arial" pitchFamily="34" charset="0"/>
            </a:endParaRPr>
          </a:p>
          <a:p>
            <a:endParaRPr lang="en-GB" sz="2000" b="1" dirty="0" smtClean="0">
              <a:latin typeface="Arial" pitchFamily="34" charset="0"/>
              <a:cs typeface="Arial" pitchFamily="34" charset="0"/>
            </a:endParaRPr>
          </a:p>
          <a:p>
            <a:r>
              <a:rPr lang="en-GB" sz="2000" b="1" dirty="0" smtClean="0">
                <a:latin typeface="Arial" pitchFamily="34" charset="0"/>
                <a:cs typeface="Arial" pitchFamily="34" charset="0"/>
              </a:rPr>
              <a:t>Whatever </a:t>
            </a:r>
            <a:r>
              <a:rPr lang="en-GB" sz="2000" b="1" dirty="0" smtClean="0">
                <a:latin typeface="Arial" pitchFamily="34" charset="0"/>
                <a:cs typeface="Arial" pitchFamily="34" charset="0"/>
              </a:rPr>
              <a:t>part Mesolithic folk may have formed in Neolithic populations, the flocks of sheep and the seeds of grain on which the new economy was based were not carried by wind or intertribal barter, but brought by actual immigrant shepherds and cultivators"</a:t>
            </a:r>
            <a:r>
              <a:rPr lang="en-GB" sz="2000" dirty="0" smtClean="0">
                <a:latin typeface="Arial" pitchFamily="34" charset="0"/>
                <a:cs typeface="Arial" pitchFamily="34" charset="0"/>
              </a:rPr>
              <a:t> </a:t>
            </a:r>
            <a:r>
              <a:rPr lang="en-GB" dirty="0" smtClean="0">
                <a:latin typeface="Arial" pitchFamily="34" charset="0"/>
                <a:cs typeface="Arial" pitchFamily="34" charset="0"/>
              </a:rPr>
              <a:t>(Childe 1925:14). </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90800" y="2514600"/>
            <a:ext cx="3861955" cy="1938992"/>
          </a:xfrm>
          <a:prstGeom prst="rect">
            <a:avLst/>
          </a:prstGeom>
          <a:noFill/>
        </p:spPr>
        <p:txBody>
          <a:bodyPr wrap="none" rtlCol="0">
            <a:spAutoFit/>
          </a:bodyPr>
          <a:lstStyle/>
          <a:p>
            <a:r>
              <a:rPr lang="en-GB" sz="4000" b="1" dirty="0" smtClean="0">
                <a:solidFill>
                  <a:schemeClr val="tx2">
                    <a:lumMod val="60000"/>
                    <a:lumOff val="40000"/>
                  </a:schemeClr>
                </a:solidFill>
                <a:latin typeface="Arial" pitchFamily="34" charset="0"/>
                <a:cs typeface="Arial" pitchFamily="34" charset="0"/>
              </a:rPr>
              <a:t>d</a:t>
            </a:r>
            <a:r>
              <a:rPr lang="en-GB" sz="4000" b="1" dirty="0" smtClean="0">
                <a:solidFill>
                  <a:schemeClr val="tx2">
                    <a:lumMod val="60000"/>
                    <a:lumOff val="40000"/>
                  </a:schemeClr>
                </a:solidFill>
                <a:latin typeface="Arial" pitchFamily="34" charset="0"/>
                <a:cs typeface="Arial" pitchFamily="34" charset="0"/>
              </a:rPr>
              <a:t>omestication</a:t>
            </a:r>
          </a:p>
          <a:p>
            <a:endParaRPr lang="en-GB" sz="4000" b="1" dirty="0" smtClean="0">
              <a:solidFill>
                <a:schemeClr val="tx2">
                  <a:lumMod val="60000"/>
                  <a:lumOff val="40000"/>
                </a:schemeClr>
              </a:solidFill>
              <a:latin typeface="Arial" pitchFamily="34" charset="0"/>
              <a:cs typeface="Arial" pitchFamily="34" charset="0"/>
            </a:endParaRPr>
          </a:p>
          <a:p>
            <a:r>
              <a:rPr lang="en-GB" sz="4000" b="1" dirty="0" smtClean="0">
                <a:solidFill>
                  <a:schemeClr val="tx2">
                    <a:lumMod val="60000"/>
                    <a:lumOff val="40000"/>
                  </a:schemeClr>
                </a:solidFill>
                <a:latin typeface="Arial" pitchFamily="34" charset="0"/>
                <a:cs typeface="Arial" pitchFamily="34" charset="0"/>
              </a:rPr>
              <a:t>...the evidence</a:t>
            </a:r>
            <a:endParaRPr lang="en-GB" sz="4000" b="1" dirty="0">
              <a:solidFill>
                <a:schemeClr val="tx2">
                  <a:lumMod val="60000"/>
                  <a:lumOff val="40000"/>
                </a:schemeClr>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85800"/>
            <a:ext cx="4800600" cy="3970318"/>
          </a:xfrm>
          <a:prstGeom prst="rect">
            <a:avLst/>
          </a:prstGeom>
          <a:noFill/>
        </p:spPr>
        <p:txBody>
          <a:bodyPr wrap="square" rtlCol="0">
            <a:spAutoFit/>
          </a:bodyPr>
          <a:lstStyle/>
          <a:p>
            <a:r>
              <a:rPr lang="en-GB" sz="2400" b="1" dirty="0" smtClean="0">
                <a:solidFill>
                  <a:schemeClr val="tx2">
                    <a:lumMod val="60000"/>
                    <a:lumOff val="40000"/>
                  </a:schemeClr>
                </a:solidFill>
                <a:latin typeface="Arial" pitchFamily="34" charset="0"/>
                <a:cs typeface="Arial" pitchFamily="34" charset="0"/>
              </a:rPr>
              <a:t>The origins of agriculture: DOMESTICATION, plants and animals</a:t>
            </a:r>
            <a:endParaRPr lang="en-GB" sz="2400" dirty="0" smtClean="0">
              <a:solidFill>
                <a:schemeClr val="tx2">
                  <a:lumMod val="60000"/>
                  <a:lumOff val="40000"/>
                </a:schemeClr>
              </a:solidFill>
              <a:latin typeface="Arial" pitchFamily="34" charset="0"/>
              <a:cs typeface="Arial" pitchFamily="34" charset="0"/>
            </a:endParaRPr>
          </a:p>
          <a:p>
            <a:r>
              <a:rPr lang="en-GB" b="1" dirty="0" smtClean="0">
                <a:latin typeface="Arial" pitchFamily="34" charset="0"/>
                <a:cs typeface="Arial" pitchFamily="34" charset="0"/>
              </a:rPr>
              <a:t> </a:t>
            </a:r>
            <a:endParaRPr lang="en-GB" b="1"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The basic premise is that hunter-gatherers use wild resources and farmers use domesticated resources.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However</a:t>
            </a:r>
            <a:r>
              <a:rPr lang="en-GB" dirty="0" smtClean="0">
                <a:latin typeface="Arial" pitchFamily="34" charset="0"/>
                <a:cs typeface="Arial" pitchFamily="34" charset="0"/>
              </a:rPr>
              <a:t>, many studies have shown that these distinctions have been difficult to characterise archaeologically</a:t>
            </a:r>
          </a:p>
          <a:p>
            <a:endParaRPr lang="en-GB" dirty="0">
              <a:latin typeface="Arial" pitchFamily="34" charset="0"/>
              <a:cs typeface="Arial" pitchFamily="34" charset="0"/>
            </a:endParaRPr>
          </a:p>
        </p:txBody>
      </p:sp>
      <p:pic>
        <p:nvPicPr>
          <p:cNvPr id="3" name="Picture 2" descr="cuillette-histoire-web-1.png"/>
          <p:cNvPicPr>
            <a:picLocks noChangeAspect="1"/>
          </p:cNvPicPr>
          <p:nvPr/>
        </p:nvPicPr>
        <p:blipFill>
          <a:blip r:embed="rId3" cstate="print"/>
          <a:stretch>
            <a:fillRect/>
          </a:stretch>
        </p:blipFill>
        <p:spPr>
          <a:xfrm>
            <a:off x="5486400" y="-1"/>
            <a:ext cx="3657600" cy="4164943"/>
          </a:xfrm>
          <a:prstGeom prst="rect">
            <a:avLst/>
          </a:prstGeom>
        </p:spPr>
      </p:pic>
      <p:pic>
        <p:nvPicPr>
          <p:cNvPr id="4" name="Picture 3" descr="617080b8658362e3f5d91f75b7e75d88.jpg"/>
          <p:cNvPicPr>
            <a:picLocks noChangeAspect="1"/>
          </p:cNvPicPr>
          <p:nvPr/>
        </p:nvPicPr>
        <p:blipFill>
          <a:blip r:embed="rId4" cstate="print"/>
          <a:stretch>
            <a:fillRect/>
          </a:stretch>
        </p:blipFill>
        <p:spPr>
          <a:xfrm>
            <a:off x="5517310" y="4343400"/>
            <a:ext cx="3626690" cy="2514599"/>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4800" y="685800"/>
            <a:ext cx="8610600" cy="5447645"/>
          </a:xfrm>
          <a:prstGeom prst="rect">
            <a:avLst/>
          </a:prstGeom>
          <a:noFill/>
        </p:spPr>
        <p:txBody>
          <a:bodyPr wrap="square" rtlCol="0">
            <a:spAutoFit/>
          </a:bodyPr>
          <a:lstStyle/>
          <a:p>
            <a:r>
              <a:rPr lang="en-GB" sz="2400" b="1" dirty="0" smtClean="0">
                <a:solidFill>
                  <a:schemeClr val="tx2">
                    <a:lumMod val="60000"/>
                    <a:lumOff val="40000"/>
                  </a:schemeClr>
                </a:solidFill>
                <a:latin typeface="Arial" pitchFamily="34" charset="0"/>
                <a:cs typeface="Arial" pitchFamily="34" charset="0"/>
              </a:rPr>
              <a:t>PLANTS</a:t>
            </a:r>
          </a:p>
          <a:p>
            <a:endParaRPr lang="en-GB" dirty="0" smtClean="0">
              <a:latin typeface="Arial" pitchFamily="34" charset="0"/>
              <a:cs typeface="Arial" pitchFamily="34" charset="0"/>
            </a:endParaRPr>
          </a:p>
          <a:p>
            <a:r>
              <a:rPr lang="en-GB" dirty="0" smtClean="0">
                <a:latin typeface="Arial" pitchFamily="34" charset="0"/>
                <a:cs typeface="Arial" pitchFamily="34" charset="0"/>
              </a:rPr>
              <a:t>Example</a:t>
            </a:r>
            <a:r>
              <a:rPr lang="en-GB" dirty="0" smtClean="0">
                <a:latin typeface="Arial" pitchFamily="34" charset="0"/>
                <a:cs typeface="Arial" pitchFamily="34" charset="0"/>
              </a:rPr>
              <a:t>: Cereals</a:t>
            </a:r>
          </a:p>
          <a:p>
            <a:r>
              <a:rPr lang="en-GB" dirty="0" smtClean="0">
                <a:latin typeface="Arial" pitchFamily="34" charset="0"/>
                <a:cs typeface="Arial" pitchFamily="34" charset="0"/>
              </a:rPr>
              <a:t>Wild forms – Small </a:t>
            </a:r>
            <a:r>
              <a:rPr lang="en-GB" dirty="0" err="1" smtClean="0">
                <a:latin typeface="Arial" pitchFamily="34" charset="0"/>
                <a:cs typeface="Arial" pitchFamily="34" charset="0"/>
              </a:rPr>
              <a:t>propagule</a:t>
            </a:r>
            <a:r>
              <a:rPr lang="en-GB" dirty="0" smtClean="0">
                <a:latin typeface="Arial" pitchFamily="34" charset="0"/>
                <a:cs typeface="Arial" pitchFamily="34" charset="0"/>
              </a:rPr>
              <a:t> (seed head), weak rachis (the part that joins the seed head to the stem) which breaks easily in the wind and disperses the seeds.</a:t>
            </a:r>
          </a:p>
          <a:p>
            <a:r>
              <a:rPr lang="en-GB" dirty="0" smtClean="0">
                <a:latin typeface="Arial" pitchFamily="34" charset="0"/>
                <a:cs typeface="Arial" pitchFamily="34" charset="0"/>
              </a:rPr>
              <a:t>Domesticated forms – toughened rachis, stops the seed dispersing itself. Humans disperse seed, leaving plant with energy to develop </a:t>
            </a:r>
            <a:r>
              <a:rPr lang="en-GB" dirty="0" err="1" smtClean="0">
                <a:latin typeface="Arial" pitchFamily="34" charset="0"/>
                <a:cs typeface="Arial" pitchFamily="34" charset="0"/>
              </a:rPr>
              <a:t>propagule</a:t>
            </a:r>
            <a:r>
              <a:rPr lang="en-GB" dirty="0" smtClean="0">
                <a:latin typeface="Arial" pitchFamily="34" charset="0"/>
                <a:cs typeface="Arial" pitchFamily="34" charset="0"/>
              </a:rPr>
              <a:t> (seed head) thus making more food available to humans per plant</a:t>
            </a: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From </a:t>
            </a:r>
            <a:r>
              <a:rPr lang="en-GB" dirty="0" smtClean="0">
                <a:latin typeface="Arial" pitchFamily="34" charset="0"/>
                <a:cs typeface="Arial" pitchFamily="34" charset="0"/>
              </a:rPr>
              <a:t>the site at </a:t>
            </a:r>
            <a:r>
              <a:rPr lang="en-GB" dirty="0" err="1" smtClean="0">
                <a:latin typeface="Arial" pitchFamily="34" charset="0"/>
                <a:cs typeface="Arial" pitchFamily="34" charset="0"/>
              </a:rPr>
              <a:t>Jilat</a:t>
            </a:r>
            <a:r>
              <a:rPr lang="en-GB" dirty="0" smtClean="0">
                <a:latin typeface="Arial" pitchFamily="34" charset="0"/>
                <a:cs typeface="Arial" pitchFamily="34" charset="0"/>
              </a:rPr>
              <a:t> in the southern Levant </a:t>
            </a:r>
            <a:r>
              <a:rPr lang="en-GB" dirty="0" smtClean="0">
                <a:latin typeface="Arial" pitchFamily="34" charset="0"/>
                <a:cs typeface="Arial" pitchFamily="34" charset="0"/>
              </a:rPr>
              <a:t>(c</a:t>
            </a:r>
            <a:r>
              <a:rPr lang="en-GB" dirty="0" smtClean="0">
                <a:latin typeface="Arial" pitchFamily="34" charset="0"/>
                <a:cs typeface="Arial" pitchFamily="34" charset="0"/>
              </a:rPr>
              <a:t>. </a:t>
            </a:r>
            <a:r>
              <a:rPr lang="en-GB" dirty="0" smtClean="0">
                <a:latin typeface="Arial" pitchFamily="34" charset="0"/>
                <a:cs typeface="Arial" pitchFamily="34" charset="0"/>
              </a:rPr>
              <a:t>7500 - 5500bc</a:t>
            </a:r>
            <a:r>
              <a:rPr lang="en-GB" dirty="0" smtClean="0">
                <a:latin typeface="Arial" pitchFamily="34" charset="0"/>
                <a:cs typeface="Arial" pitchFamily="34" charset="0"/>
              </a:rPr>
              <a:t>), no settlement but contexts classified as early middle late PPNB (pre-pottery Neolithic </a:t>
            </a:r>
            <a:r>
              <a:rPr lang="en-GB" dirty="0" smtClean="0">
                <a:latin typeface="Arial" pitchFamily="34" charset="0"/>
                <a:cs typeface="Arial" pitchFamily="34" charset="0"/>
              </a:rPr>
              <a:t>B). </a:t>
            </a:r>
          </a:p>
          <a:p>
            <a:r>
              <a:rPr lang="en-GB" dirty="0" smtClean="0">
                <a:latin typeface="Arial" pitchFamily="34" charset="0"/>
                <a:cs typeface="Arial" pitchFamily="34" charset="0"/>
              </a:rPr>
              <a:t>The </a:t>
            </a:r>
            <a:r>
              <a:rPr lang="en-GB" dirty="0" smtClean="0">
                <a:latin typeface="Arial" pitchFamily="34" charset="0"/>
                <a:cs typeface="Arial" pitchFamily="34" charset="0"/>
              </a:rPr>
              <a:t>assemblages </a:t>
            </a:r>
            <a:r>
              <a:rPr lang="en-GB" dirty="0" smtClean="0">
                <a:latin typeface="Arial" pitchFamily="34" charset="0"/>
                <a:cs typeface="Arial" pitchFamily="34" charset="0"/>
              </a:rPr>
              <a:t>contained </a:t>
            </a:r>
            <a:r>
              <a:rPr lang="en-GB" dirty="0" smtClean="0">
                <a:latin typeface="Arial" pitchFamily="34" charset="0"/>
                <a:cs typeface="Arial" pitchFamily="34" charset="0"/>
              </a:rPr>
              <a:t>wild and domesticated type einkorn, </a:t>
            </a:r>
            <a:r>
              <a:rPr lang="en-GB" dirty="0" smtClean="0">
                <a:latin typeface="Arial" pitchFamily="34" charset="0"/>
                <a:cs typeface="Arial" pitchFamily="34" charset="0"/>
              </a:rPr>
              <a:t>domestic </a:t>
            </a:r>
            <a:r>
              <a:rPr lang="en-GB" dirty="0" smtClean="0">
                <a:latin typeface="Arial" pitchFamily="34" charset="0"/>
                <a:cs typeface="Arial" pitchFamily="34" charset="0"/>
              </a:rPr>
              <a:t>type </a:t>
            </a:r>
            <a:r>
              <a:rPr lang="en-GB" dirty="0" smtClean="0">
                <a:latin typeface="Arial" pitchFamily="34" charset="0"/>
                <a:cs typeface="Arial" pitchFamily="34" charset="0"/>
              </a:rPr>
              <a:t>emmer, </a:t>
            </a:r>
            <a:r>
              <a:rPr lang="en-GB" dirty="0" smtClean="0">
                <a:latin typeface="Arial" pitchFamily="34" charset="0"/>
                <a:cs typeface="Arial" pitchFamily="34" charset="0"/>
              </a:rPr>
              <a:t>wild and domestic  </a:t>
            </a:r>
            <a:r>
              <a:rPr lang="en-GB" dirty="0" smtClean="0">
                <a:latin typeface="Arial" pitchFamily="34" charset="0"/>
                <a:cs typeface="Arial" pitchFamily="34" charset="0"/>
              </a:rPr>
              <a:t>type </a:t>
            </a:r>
            <a:r>
              <a:rPr lang="en-GB" dirty="0" smtClean="0">
                <a:latin typeface="Arial" pitchFamily="34" charset="0"/>
                <a:cs typeface="Arial" pitchFamily="34" charset="0"/>
              </a:rPr>
              <a:t>barley </a:t>
            </a:r>
          </a:p>
          <a:p>
            <a:r>
              <a:rPr lang="en-GB" dirty="0" smtClean="0">
                <a:latin typeface="Arial" pitchFamily="34" charset="0"/>
                <a:cs typeface="Arial" pitchFamily="34" charset="0"/>
              </a:rPr>
              <a:t> </a:t>
            </a:r>
          </a:p>
          <a:p>
            <a:r>
              <a:rPr lang="en-GB" dirty="0" smtClean="0">
                <a:latin typeface="Arial" pitchFamily="34" charset="0"/>
                <a:cs typeface="Arial" pitchFamily="34" charset="0"/>
              </a:rPr>
              <a:t> </a:t>
            </a:r>
          </a:p>
          <a:p>
            <a:r>
              <a:rPr lang="en-GB" dirty="0" smtClean="0">
                <a:latin typeface="Arial" pitchFamily="34" charset="0"/>
                <a:cs typeface="Arial" pitchFamily="34" charset="0"/>
              </a:rPr>
              <a:t>By the time these morphological changes take place, human-plant interaction will have been going on for a </a:t>
            </a:r>
            <a:r>
              <a:rPr lang="en-GB" dirty="0" smtClean="0">
                <a:latin typeface="Arial" pitchFamily="34" charset="0"/>
                <a:cs typeface="Arial" pitchFamily="34" charset="0"/>
              </a:rPr>
              <a:t>long time</a:t>
            </a:r>
            <a:endParaRPr lang="en-GB" dirty="0" smtClean="0">
              <a:latin typeface="Arial" pitchFamily="34" charset="0"/>
              <a:cs typeface="Arial" pitchFamily="34" charset="0"/>
            </a:endParaRP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685800"/>
            <a:ext cx="8610600" cy="3416320"/>
          </a:xfrm>
          <a:prstGeom prst="rect">
            <a:avLst/>
          </a:prstGeom>
          <a:noFill/>
        </p:spPr>
        <p:txBody>
          <a:bodyPr wrap="square" rtlCol="0">
            <a:spAutoFit/>
          </a:bodyPr>
          <a:lstStyle/>
          <a:p>
            <a:r>
              <a:rPr lang="en-GB" dirty="0" smtClean="0">
                <a:latin typeface="Arial" pitchFamily="34" charset="0"/>
                <a:cs typeface="Arial" pitchFamily="34" charset="0"/>
              </a:rPr>
              <a:t>In terms of human </a:t>
            </a:r>
            <a:r>
              <a:rPr lang="en-GB" i="1" dirty="0" smtClean="0">
                <a:latin typeface="Arial" pitchFamily="34" charset="0"/>
                <a:cs typeface="Arial" pitchFamily="34" charset="0"/>
              </a:rPr>
              <a:t>behaviour</a:t>
            </a:r>
            <a:r>
              <a:rPr lang="en-GB" dirty="0" smtClean="0">
                <a:latin typeface="Arial" pitchFamily="34" charset="0"/>
                <a:cs typeface="Arial" pitchFamily="34" charset="0"/>
              </a:rPr>
              <a:t> towards plant resources, in this case there is little difference between the intensive harvesting of wild resources and the harvesting of cultivated resources.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Studies on </a:t>
            </a:r>
            <a:r>
              <a:rPr lang="en-GB" dirty="0" smtClean="0">
                <a:latin typeface="Arial" pitchFamily="34" charset="0"/>
                <a:cs typeface="Arial" pitchFamily="34" charset="0"/>
              </a:rPr>
              <a:t>the domestication of </a:t>
            </a:r>
            <a:r>
              <a:rPr lang="en-GB" dirty="0" smtClean="0">
                <a:latin typeface="Arial" pitchFamily="34" charset="0"/>
                <a:cs typeface="Arial" pitchFamily="34" charset="0"/>
              </a:rPr>
              <a:t>plants have shown that</a:t>
            </a:r>
            <a:r>
              <a:rPr lang="en-GB" dirty="0" smtClean="0">
                <a:latin typeface="Arial" pitchFamily="34" charset="0"/>
                <a:cs typeface="Arial" pitchFamily="34" charset="0"/>
              </a:rPr>
              <a:t>; </a:t>
            </a:r>
            <a:r>
              <a:rPr lang="en-GB" dirty="0" smtClean="0">
                <a:latin typeface="Arial" pitchFamily="34" charset="0"/>
                <a:cs typeface="Arial" pitchFamily="34" charset="0"/>
              </a:rPr>
              <a:t>‘a </a:t>
            </a:r>
            <a:r>
              <a:rPr lang="en-GB" dirty="0" smtClean="0">
                <a:latin typeface="Arial" pitchFamily="34" charset="0"/>
                <a:cs typeface="Arial" pitchFamily="34" charset="0"/>
              </a:rPr>
              <a:t>family group, beginning harvesting near the base of </a:t>
            </a:r>
            <a:r>
              <a:rPr lang="en-GB" dirty="0" err="1" smtClean="0">
                <a:latin typeface="Arial" pitchFamily="34" charset="0"/>
                <a:cs typeface="Arial" pitchFamily="34" charset="0"/>
              </a:rPr>
              <a:t>Karacadag</a:t>
            </a:r>
            <a:r>
              <a:rPr lang="en-GB" dirty="0" smtClean="0">
                <a:latin typeface="Arial" pitchFamily="34" charset="0"/>
                <a:cs typeface="Arial" pitchFamily="34" charset="0"/>
              </a:rPr>
              <a:t> [Turkey] and working slowly upslope as the season progressed, could easily harvest wild cereals over a three-week span or more and, without even working very hard, could gather more grain than the family could possibly consume in a </a:t>
            </a:r>
            <a:r>
              <a:rPr lang="en-GB" dirty="0" smtClean="0">
                <a:latin typeface="Arial" pitchFamily="34" charset="0"/>
                <a:cs typeface="Arial" pitchFamily="34" charset="0"/>
              </a:rPr>
              <a:t>year’</a:t>
            </a:r>
            <a:endParaRPr lang="en-GB" dirty="0" smtClean="0">
              <a:latin typeface="Arial" pitchFamily="34" charset="0"/>
              <a:cs typeface="Arial" pitchFamily="34" charset="0"/>
            </a:endParaRPr>
          </a:p>
          <a:p>
            <a:r>
              <a:rPr lang="en-GB" dirty="0" smtClean="0">
                <a:latin typeface="Arial" pitchFamily="34" charset="0"/>
                <a:cs typeface="Arial" pitchFamily="34" charset="0"/>
              </a:rPr>
              <a:t> </a:t>
            </a: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371600"/>
            <a:ext cx="8610600" cy="3970318"/>
          </a:xfrm>
          <a:prstGeom prst="rect">
            <a:avLst/>
          </a:prstGeom>
        </p:spPr>
        <p:txBody>
          <a:bodyPr wrap="square">
            <a:spAutoFit/>
          </a:bodyPr>
          <a:lstStyle/>
          <a:p>
            <a:r>
              <a:rPr lang="en-GB" dirty="0" err="1" smtClean="0">
                <a:latin typeface="Arial" pitchFamily="34" charset="0"/>
                <a:cs typeface="Arial" pitchFamily="34" charset="0"/>
              </a:rPr>
              <a:t>Dennell</a:t>
            </a:r>
            <a:r>
              <a:rPr lang="en-GB" dirty="0" smtClean="0">
                <a:latin typeface="Arial" pitchFamily="34" charset="0"/>
                <a:cs typeface="Arial" pitchFamily="34" charset="0"/>
              </a:rPr>
              <a:t> (1976) discussed the </a:t>
            </a:r>
            <a:r>
              <a:rPr lang="en-GB" dirty="0" err="1" smtClean="0">
                <a:latin typeface="Arial" pitchFamily="34" charset="0"/>
                <a:cs typeface="Arial" pitchFamily="34" charset="0"/>
              </a:rPr>
              <a:t>taphonomic</a:t>
            </a:r>
            <a:r>
              <a:rPr lang="en-GB" dirty="0" smtClean="0">
                <a:latin typeface="Arial" pitchFamily="34" charset="0"/>
                <a:cs typeface="Arial" pitchFamily="34" charset="0"/>
              </a:rPr>
              <a:t> factors involved in the reconstruction of a prehistoric crop economy and made a number of suggestions.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For example </a:t>
            </a:r>
            <a:r>
              <a:rPr lang="en-GB" dirty="0" err="1" smtClean="0">
                <a:latin typeface="Arial" pitchFamily="34" charset="0"/>
                <a:cs typeface="Arial" pitchFamily="34" charset="0"/>
              </a:rPr>
              <a:t>Dennell</a:t>
            </a:r>
            <a:r>
              <a:rPr lang="en-GB" dirty="0" smtClean="0">
                <a:latin typeface="Arial" pitchFamily="34" charset="0"/>
                <a:cs typeface="Arial" pitchFamily="34" charset="0"/>
              </a:rPr>
              <a:t> showed that because the leaves, roots and stalks of plants do not preserve very well, the use of root and leaf crops in prehistory is likely to be underestimated.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The </a:t>
            </a:r>
            <a:r>
              <a:rPr lang="en-GB" i="1" dirty="0" smtClean="0">
                <a:latin typeface="Arial" pitchFamily="34" charset="0"/>
                <a:cs typeface="Arial" pitchFamily="34" charset="0"/>
              </a:rPr>
              <a:t>uses</a:t>
            </a:r>
            <a:r>
              <a:rPr lang="en-GB" dirty="0" smtClean="0">
                <a:latin typeface="Arial" pitchFamily="34" charset="0"/>
                <a:cs typeface="Arial" pitchFamily="34" charset="0"/>
              </a:rPr>
              <a:t> </a:t>
            </a:r>
            <a:r>
              <a:rPr lang="en-GB" dirty="0" smtClean="0">
                <a:latin typeface="Arial" pitchFamily="34" charset="0"/>
                <a:cs typeface="Arial" pitchFamily="34" charset="0"/>
              </a:rPr>
              <a:t>made of a plant will also affect its chances of preservation.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For </a:t>
            </a:r>
            <a:r>
              <a:rPr lang="en-GB" dirty="0" smtClean="0">
                <a:latin typeface="Arial" pitchFamily="34" charset="0"/>
                <a:cs typeface="Arial" pitchFamily="34" charset="0"/>
              </a:rPr>
              <a:t>example, a plant that is regarded as a weed might have a better chance of preservation than does a crop. This is because a crop will be eaten and will leave few remains, whereas weeds would have been systematically removed from a crop by a farmer and discarded, and they might stand a better chance of survival than did the crop itself, if they were thrown intact onto a rubbish heap (</a:t>
            </a:r>
            <a:r>
              <a:rPr lang="en-GB" dirty="0" err="1" smtClean="0">
                <a:latin typeface="Arial" pitchFamily="34" charset="0"/>
                <a:cs typeface="Arial" pitchFamily="34" charset="0"/>
              </a:rPr>
              <a:t>Dennell</a:t>
            </a:r>
            <a:r>
              <a:rPr lang="en-GB" dirty="0" smtClean="0">
                <a:latin typeface="Arial" pitchFamily="34" charset="0"/>
                <a:cs typeface="Arial" pitchFamily="34" charset="0"/>
              </a:rPr>
              <a:t> </a:t>
            </a:r>
            <a:r>
              <a:rPr lang="en-GB" dirty="0" smtClean="0">
                <a:latin typeface="Arial" pitchFamily="34" charset="0"/>
                <a:cs typeface="Arial" pitchFamily="34" charset="0"/>
              </a:rPr>
              <a:t>1976).</a:t>
            </a:r>
            <a:endParaRPr lang="en-GB"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457200"/>
            <a:ext cx="8382000" cy="3323987"/>
          </a:xfrm>
          <a:prstGeom prst="rect">
            <a:avLst/>
          </a:prstGeom>
          <a:noFill/>
        </p:spPr>
        <p:txBody>
          <a:bodyPr wrap="square" rtlCol="0">
            <a:spAutoFit/>
          </a:bodyPr>
          <a:lstStyle/>
          <a:p>
            <a:r>
              <a:rPr lang="en-GB" sz="2400" b="1" dirty="0" smtClean="0">
                <a:solidFill>
                  <a:schemeClr val="tx2">
                    <a:lumMod val="60000"/>
                    <a:lumOff val="40000"/>
                  </a:schemeClr>
                </a:solidFill>
                <a:latin typeface="Arial" pitchFamily="34" charset="0"/>
                <a:cs typeface="Arial" pitchFamily="34" charset="0"/>
              </a:rPr>
              <a:t>ANIMALS</a:t>
            </a:r>
          </a:p>
          <a:p>
            <a:endParaRPr lang="en-GB" sz="2400" dirty="0" smtClean="0">
              <a:solidFill>
                <a:schemeClr val="tx2">
                  <a:lumMod val="60000"/>
                  <a:lumOff val="40000"/>
                </a:schemeClr>
              </a:solidFill>
              <a:latin typeface="Arial" pitchFamily="34" charset="0"/>
              <a:cs typeface="Arial" pitchFamily="34" charset="0"/>
            </a:endParaRPr>
          </a:p>
          <a:p>
            <a:r>
              <a:rPr lang="en-GB" dirty="0" smtClean="0">
                <a:latin typeface="Arial" pitchFamily="34" charset="0"/>
                <a:cs typeface="Arial" pitchFamily="34" charset="0"/>
              </a:rPr>
              <a:t>As with plants, there is no clear distinction between domesticated animals and wild ones.</a:t>
            </a:r>
          </a:p>
          <a:p>
            <a:r>
              <a:rPr lang="en-GB" dirty="0" smtClean="0">
                <a:latin typeface="Arial" pitchFamily="34" charset="0"/>
                <a:cs typeface="Arial" pitchFamily="34" charset="0"/>
              </a:rPr>
              <a:t> </a:t>
            </a:r>
          </a:p>
          <a:p>
            <a:r>
              <a:rPr lang="en-GB" dirty="0" err="1" smtClean="0">
                <a:latin typeface="Arial" pitchFamily="34" charset="0"/>
                <a:cs typeface="Arial" pitchFamily="34" charset="0"/>
              </a:rPr>
              <a:t>Tchernov</a:t>
            </a:r>
            <a:r>
              <a:rPr lang="en-GB" dirty="0" smtClean="0">
                <a:latin typeface="Arial" pitchFamily="34" charset="0"/>
                <a:cs typeface="Arial" pitchFamily="34" charset="0"/>
              </a:rPr>
              <a:t> and </a:t>
            </a:r>
            <a:r>
              <a:rPr lang="en-GB" dirty="0" err="1" smtClean="0">
                <a:latin typeface="Arial" pitchFamily="34" charset="0"/>
                <a:cs typeface="Arial" pitchFamily="34" charset="0"/>
              </a:rPr>
              <a:t>Horwitz</a:t>
            </a:r>
            <a:r>
              <a:rPr lang="en-GB" dirty="0" smtClean="0">
                <a:latin typeface="Arial" pitchFamily="34" charset="0"/>
                <a:cs typeface="Arial" pitchFamily="34" charset="0"/>
              </a:rPr>
              <a:t> 1991 argued that domesticated animals are smaller than their wild progenitors. Dog-wolf, pig-boar, cow-</a:t>
            </a:r>
            <a:r>
              <a:rPr lang="en-GB" dirty="0" err="1" smtClean="0">
                <a:latin typeface="Arial" pitchFamily="34" charset="0"/>
                <a:cs typeface="Arial" pitchFamily="34" charset="0"/>
              </a:rPr>
              <a:t>auroch</a:t>
            </a:r>
            <a:r>
              <a:rPr lang="en-GB" dirty="0" smtClean="0">
                <a:latin typeface="Arial" pitchFamily="34" charset="0"/>
                <a:cs typeface="Arial" pitchFamily="34" charset="0"/>
              </a:rPr>
              <a:t> and domesticated goats as compared to their wild </a:t>
            </a:r>
            <a:r>
              <a:rPr lang="en-GB" dirty="0" smtClean="0">
                <a:latin typeface="Arial" pitchFamily="34" charset="0"/>
                <a:cs typeface="Arial" pitchFamily="34" charset="0"/>
              </a:rPr>
              <a:t>forms.</a:t>
            </a:r>
            <a:endParaRPr lang="en-GB" dirty="0" smtClean="0">
              <a:latin typeface="Arial" pitchFamily="34" charset="0"/>
              <a:cs typeface="Arial" pitchFamily="34" charset="0"/>
            </a:endParaRPr>
          </a:p>
          <a:p>
            <a:r>
              <a:rPr lang="en-GB" dirty="0" smtClean="0">
                <a:latin typeface="Arial" pitchFamily="34" charset="0"/>
                <a:cs typeface="Arial" pitchFamily="34" charset="0"/>
              </a:rPr>
              <a:t> </a:t>
            </a:r>
          </a:p>
          <a:p>
            <a:endParaRPr lang="en-GB" dirty="0" smtClean="0">
              <a:latin typeface="Arial" pitchFamily="34" charset="0"/>
              <a:cs typeface="Arial" pitchFamily="34" charset="0"/>
            </a:endParaRP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457201"/>
            <a:ext cx="8382000" cy="4801314"/>
          </a:xfrm>
          <a:prstGeom prst="rect">
            <a:avLst/>
          </a:prstGeom>
        </p:spPr>
        <p:txBody>
          <a:bodyPr wrap="square">
            <a:spAutoFit/>
          </a:bodyPr>
          <a:lstStyle/>
          <a:p>
            <a:r>
              <a:rPr lang="en-GB" dirty="0" err="1" smtClean="0">
                <a:latin typeface="Arial" pitchFamily="34" charset="0"/>
                <a:cs typeface="Arial" pitchFamily="34" charset="0"/>
              </a:rPr>
              <a:t>Tchernov</a:t>
            </a:r>
            <a:r>
              <a:rPr lang="en-GB" dirty="0" smtClean="0">
                <a:latin typeface="Arial" pitchFamily="34" charset="0"/>
                <a:cs typeface="Arial" pitchFamily="34" charset="0"/>
              </a:rPr>
              <a:t> and </a:t>
            </a:r>
            <a:r>
              <a:rPr lang="en-GB" dirty="0" err="1" smtClean="0">
                <a:latin typeface="Arial" pitchFamily="34" charset="0"/>
                <a:cs typeface="Arial" pitchFamily="34" charset="0"/>
              </a:rPr>
              <a:t>Horwitz</a:t>
            </a:r>
            <a:r>
              <a:rPr lang="en-GB" dirty="0" smtClean="0">
                <a:latin typeface="Arial" pitchFamily="34" charset="0"/>
                <a:cs typeface="Arial" pitchFamily="34" charset="0"/>
              </a:rPr>
              <a:t> </a:t>
            </a:r>
            <a:r>
              <a:rPr lang="en-GB" dirty="0" smtClean="0">
                <a:latin typeface="Arial" pitchFamily="34" charset="0"/>
                <a:cs typeface="Arial" pitchFamily="34" charset="0"/>
              </a:rPr>
              <a:t>described </a:t>
            </a:r>
            <a:r>
              <a:rPr lang="en-GB" dirty="0" smtClean="0">
                <a:latin typeface="Arial" pitchFamily="34" charset="0"/>
                <a:cs typeface="Arial" pitchFamily="34" charset="0"/>
              </a:rPr>
              <a:t>a mechanism by which this diminution in body size could be brought about as a result of unconscious selection by human </a:t>
            </a:r>
            <a:r>
              <a:rPr lang="en-GB" dirty="0" smtClean="0">
                <a:latin typeface="Arial" pitchFamily="34" charset="0"/>
                <a:cs typeface="Arial" pitchFamily="34" charset="0"/>
              </a:rPr>
              <a:t>beings:</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....as </a:t>
            </a:r>
            <a:r>
              <a:rPr lang="en-GB" dirty="0" smtClean="0">
                <a:latin typeface="Arial" pitchFamily="34" charset="0"/>
                <a:cs typeface="Arial" pitchFamily="34" charset="0"/>
              </a:rPr>
              <a:t>human beings became more sedentary the areas around their settlements became more and more denuded of resources. Certain animals were attracted into this environment where they encountered conditions which led to the reduction of competition between members of different species but an increase in competition between numbers of the same species.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This </a:t>
            </a:r>
            <a:r>
              <a:rPr lang="en-GB" dirty="0" smtClean="0">
                <a:latin typeface="Arial" pitchFamily="34" charset="0"/>
                <a:cs typeface="Arial" pitchFamily="34" charset="0"/>
              </a:rPr>
              <a:t>in turn led to morphological changes related to a switch from a K-selected to an r-selection strategy (</a:t>
            </a:r>
            <a:r>
              <a:rPr lang="en-GB" b="1" dirty="0" smtClean="0">
                <a:latin typeface="Arial" pitchFamily="34" charset="0"/>
                <a:cs typeface="Arial" pitchFamily="34" charset="0"/>
              </a:rPr>
              <a:t>Think of KANGAROOS and RABBITS!</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......litter </a:t>
            </a:r>
            <a:r>
              <a:rPr lang="en-GB" dirty="0" smtClean="0">
                <a:latin typeface="Arial" pitchFamily="34" charset="0"/>
                <a:cs typeface="Arial" pitchFamily="34" charset="0"/>
              </a:rPr>
              <a:t>sizes became larger, animals matured earlier. This led to smaller parents with smaller offspring and the characteristic was maintained as a result of the environmental zone created by humans around settlements. </a:t>
            </a:r>
          </a:p>
          <a:p>
            <a:r>
              <a:rPr lang="en-GB" dirty="0" smtClean="0">
                <a:latin typeface="Arial" pitchFamily="34" charset="0"/>
                <a:cs typeface="Arial" pitchFamily="34" charset="0"/>
              </a:rPr>
              <a:t> </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533400"/>
            <a:ext cx="8381999" cy="3970318"/>
          </a:xfrm>
          <a:prstGeom prst="rect">
            <a:avLst/>
          </a:prstGeom>
          <a:noFill/>
        </p:spPr>
        <p:txBody>
          <a:bodyPr wrap="square" rtlCol="0">
            <a:spAutoFit/>
          </a:bodyPr>
          <a:lstStyle/>
          <a:p>
            <a:r>
              <a:rPr lang="en-GB" dirty="0" smtClean="0">
                <a:latin typeface="Arial" pitchFamily="34" charset="0"/>
                <a:cs typeface="Arial" pitchFamily="34" charset="0"/>
              </a:rPr>
              <a:t>Others questioned </a:t>
            </a:r>
            <a:r>
              <a:rPr lang="en-GB" dirty="0" smtClean="0">
                <a:latin typeface="Arial" pitchFamily="34" charset="0"/>
                <a:cs typeface="Arial" pitchFamily="34" charset="0"/>
              </a:rPr>
              <a:t>the assumptions inherent in the argument that morphological changes in animals are indicative of domestication by humans, on the following grounds: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Firstly, that </a:t>
            </a:r>
            <a:r>
              <a:rPr lang="en-GB" dirty="0" smtClean="0">
                <a:latin typeface="Arial" pitchFamily="34" charset="0"/>
                <a:cs typeface="Arial" pitchFamily="34" charset="0"/>
              </a:rPr>
              <a:t>processes other than human intervention, such as climatic change or "natural" evolutionary mechanisms could be responsible for the morphological changes observed in animals. </a:t>
            </a:r>
            <a:r>
              <a:rPr lang="en-GB" dirty="0" smtClean="0">
                <a:latin typeface="Arial" pitchFamily="34" charset="0"/>
                <a:cs typeface="Arial" pitchFamily="34" charset="0"/>
              </a:rPr>
              <a:t>(Higgs </a:t>
            </a:r>
            <a:r>
              <a:rPr lang="en-GB" dirty="0" smtClean="0">
                <a:latin typeface="Arial" pitchFamily="34" charset="0"/>
                <a:cs typeface="Arial" pitchFamily="34" charset="0"/>
              </a:rPr>
              <a:t>and </a:t>
            </a:r>
            <a:r>
              <a:rPr lang="en-GB" dirty="0" err="1" smtClean="0">
                <a:latin typeface="Arial" pitchFamily="34" charset="0"/>
                <a:cs typeface="Arial" pitchFamily="34" charset="0"/>
              </a:rPr>
              <a:t>Jarman</a:t>
            </a:r>
            <a:r>
              <a:rPr lang="en-GB" dirty="0" smtClean="0">
                <a:latin typeface="Arial" pitchFamily="34" charset="0"/>
                <a:cs typeface="Arial" pitchFamily="34" charset="0"/>
              </a:rPr>
              <a:t> </a:t>
            </a:r>
            <a:r>
              <a:rPr lang="en-GB" dirty="0" smtClean="0">
                <a:latin typeface="Arial" pitchFamily="34" charset="0"/>
                <a:cs typeface="Arial" pitchFamily="34" charset="0"/>
              </a:rPr>
              <a:t>1969</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Secondly</a:t>
            </a:r>
            <a:r>
              <a:rPr lang="en-GB" dirty="0" smtClean="0">
                <a:latin typeface="Arial" pitchFamily="34" charset="0"/>
                <a:cs typeface="Arial" pitchFamily="34" charset="0"/>
              </a:rPr>
              <a:t>, </a:t>
            </a:r>
            <a:r>
              <a:rPr lang="en-GB" dirty="0" smtClean="0">
                <a:latin typeface="Arial" pitchFamily="34" charset="0"/>
                <a:cs typeface="Arial" pitchFamily="34" charset="0"/>
              </a:rPr>
              <a:t>it </a:t>
            </a:r>
            <a:r>
              <a:rPr lang="en-GB" dirty="0" smtClean="0">
                <a:latin typeface="Arial" pitchFamily="34" charset="0"/>
                <a:cs typeface="Arial" pitchFamily="34" charset="0"/>
              </a:rPr>
              <a:t>is difficult to understand how some of the observed morphological changes, such as the twisting of a goat's horns, will have benefited human groups; thus the argument that domestication arose as a result of conscious selection on the part of human beings in order to improve their stock, is negated. </a:t>
            </a:r>
            <a:r>
              <a:rPr lang="en-GB" dirty="0" smtClean="0">
                <a:latin typeface="Arial" pitchFamily="34" charset="0"/>
                <a:cs typeface="Arial" pitchFamily="34" charset="0"/>
              </a:rPr>
              <a:t>(Higgs </a:t>
            </a:r>
            <a:r>
              <a:rPr lang="en-GB" dirty="0" smtClean="0">
                <a:latin typeface="Arial" pitchFamily="34" charset="0"/>
                <a:cs typeface="Arial" pitchFamily="34" charset="0"/>
              </a:rPr>
              <a:t>and </a:t>
            </a:r>
            <a:r>
              <a:rPr lang="en-GB" dirty="0" err="1" smtClean="0">
                <a:latin typeface="Arial" pitchFamily="34" charset="0"/>
                <a:cs typeface="Arial" pitchFamily="34" charset="0"/>
              </a:rPr>
              <a:t>Jarman</a:t>
            </a:r>
            <a:r>
              <a:rPr lang="en-GB" dirty="0" smtClean="0">
                <a:latin typeface="Arial" pitchFamily="34" charset="0"/>
                <a:cs typeface="Arial" pitchFamily="34" charset="0"/>
              </a:rPr>
              <a:t> </a:t>
            </a:r>
            <a:r>
              <a:rPr lang="en-GB" dirty="0" smtClean="0">
                <a:latin typeface="Arial" pitchFamily="34" charset="0"/>
                <a:cs typeface="Arial" pitchFamily="34" charset="0"/>
              </a:rPr>
              <a:t>1969</a:t>
            </a:r>
            <a:r>
              <a:rPr lang="en-GB" dirty="0" smtClean="0">
                <a:latin typeface="Arial" pitchFamily="34" charset="0"/>
                <a:cs typeface="Arial" pitchFamily="34" charset="0"/>
              </a:rPr>
              <a:t>)  </a:t>
            </a: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335846"/>
            <a:ext cx="8305800" cy="3970318"/>
          </a:xfrm>
          <a:prstGeom prst="rect">
            <a:avLst/>
          </a:prstGeom>
        </p:spPr>
        <p:txBody>
          <a:bodyPr wrap="square">
            <a:spAutoFit/>
          </a:bodyPr>
          <a:lstStyle/>
          <a:p>
            <a:r>
              <a:rPr lang="en-GB" dirty="0" smtClean="0">
                <a:latin typeface="Arial" pitchFamily="34" charset="0"/>
                <a:cs typeface="Arial" pitchFamily="34" charset="0"/>
              </a:rPr>
              <a:t>"</a:t>
            </a:r>
            <a:r>
              <a:rPr lang="en-GB" dirty="0" smtClean="0">
                <a:latin typeface="Arial" pitchFamily="34" charset="0"/>
                <a:cs typeface="Arial" pitchFamily="34" charset="0"/>
              </a:rPr>
              <a:t>the classes "domesticated animal" and "domestication" are ill-defined for wild animals merge into domesticated animals by imperceptible gradations" (Higgs and </a:t>
            </a:r>
            <a:r>
              <a:rPr lang="en-GB" dirty="0" err="1" smtClean="0">
                <a:latin typeface="Arial" pitchFamily="34" charset="0"/>
                <a:cs typeface="Arial" pitchFamily="34" charset="0"/>
              </a:rPr>
              <a:t>Jarman</a:t>
            </a:r>
            <a:r>
              <a:rPr lang="en-GB" dirty="0" smtClean="0">
                <a:latin typeface="Arial" pitchFamily="34" charset="0"/>
                <a:cs typeface="Arial" pitchFamily="34" charset="0"/>
              </a:rPr>
              <a:t> </a:t>
            </a:r>
            <a:r>
              <a:rPr lang="en-GB" dirty="0" smtClean="0">
                <a:latin typeface="Arial" pitchFamily="34" charset="0"/>
                <a:cs typeface="Arial" pitchFamily="34" charset="0"/>
              </a:rPr>
              <a:t>1969)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t>
            </a:r>
            <a:r>
              <a:rPr lang="en-GB" dirty="0" smtClean="0">
                <a:latin typeface="Arial" pitchFamily="34" charset="0"/>
                <a:cs typeface="Arial" pitchFamily="34" charset="0"/>
              </a:rPr>
              <a:t>Then, as now, there may have been hunters, hunter-gatherers and those practising close man/animal, man/plant symbiotic relationships according to the environment. </a:t>
            </a:r>
            <a:endParaRPr lang="en-GB" dirty="0" smtClean="0">
              <a:latin typeface="Arial" pitchFamily="34" charset="0"/>
              <a:cs typeface="Arial" pitchFamily="34" charset="0"/>
            </a:endParaRPr>
          </a:p>
          <a:p>
            <a:r>
              <a:rPr lang="en-GB" dirty="0" smtClean="0">
                <a:latin typeface="Arial" pitchFamily="34" charset="0"/>
                <a:cs typeface="Arial" pitchFamily="34" charset="0"/>
              </a:rPr>
              <a:t>The </a:t>
            </a:r>
            <a:r>
              <a:rPr lang="en-GB" dirty="0" smtClean="0">
                <a:latin typeface="Arial" pitchFamily="34" charset="0"/>
                <a:cs typeface="Arial" pitchFamily="34" charset="0"/>
              </a:rPr>
              <a:t>last two forms of economic exploitation gradually became more successful and tended to supersede other forms...The choice of which form of exploitation was to be pursued may have been determined by which form of economy was the more successful in particular environments. If this is so, one may expect to find a long continuity of close man/animal relationships in particular areas..." (Higgs and </a:t>
            </a:r>
            <a:r>
              <a:rPr lang="en-GB" dirty="0" err="1" smtClean="0">
                <a:latin typeface="Arial" pitchFamily="34" charset="0"/>
                <a:cs typeface="Arial" pitchFamily="34" charset="0"/>
              </a:rPr>
              <a:t>Jarman</a:t>
            </a:r>
            <a:r>
              <a:rPr lang="en-GB" dirty="0" smtClean="0">
                <a:latin typeface="Arial" pitchFamily="34" charset="0"/>
                <a:cs typeface="Arial" pitchFamily="34" charset="0"/>
              </a:rPr>
              <a:t> </a:t>
            </a:r>
            <a:r>
              <a:rPr lang="en-GB" dirty="0" smtClean="0">
                <a:latin typeface="Arial" pitchFamily="34" charset="0"/>
                <a:cs typeface="Arial" pitchFamily="34" charset="0"/>
              </a:rPr>
              <a:t>1969). </a:t>
            </a:r>
            <a:endParaRPr lang="en-GB" dirty="0" smtClean="0">
              <a:latin typeface="Arial" pitchFamily="34" charset="0"/>
              <a:cs typeface="Arial" pitchFamily="34" charset="0"/>
            </a:endParaRPr>
          </a:p>
          <a:p>
            <a:r>
              <a:rPr lang="en-GB" dirty="0" smtClean="0">
                <a:latin typeface="Arial" pitchFamily="34" charset="0"/>
                <a:cs typeface="Arial" pitchFamily="34" charset="0"/>
              </a:rPr>
              <a:t>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1" y="457200"/>
            <a:ext cx="8610599" cy="3231654"/>
          </a:xfrm>
          <a:prstGeom prst="rect">
            <a:avLst/>
          </a:prstGeom>
          <a:noFill/>
        </p:spPr>
        <p:txBody>
          <a:bodyPr wrap="square" rtlCol="0">
            <a:spAutoFit/>
          </a:bodyPr>
          <a:lstStyle/>
          <a:p>
            <a:r>
              <a:rPr lang="en-GB" sz="2400" b="1" dirty="0" smtClean="0">
                <a:solidFill>
                  <a:schemeClr val="tx2">
                    <a:lumMod val="60000"/>
                    <a:lumOff val="40000"/>
                  </a:schemeClr>
                </a:solidFill>
                <a:latin typeface="Arial" pitchFamily="34" charset="0"/>
                <a:cs typeface="Arial" pitchFamily="34" charset="0"/>
              </a:rPr>
              <a:t>HUMAN BONE</a:t>
            </a:r>
            <a:r>
              <a:rPr lang="en-GB" sz="2400" dirty="0" smtClean="0">
                <a:solidFill>
                  <a:schemeClr val="tx2">
                    <a:lumMod val="60000"/>
                    <a:lumOff val="40000"/>
                  </a:schemeClr>
                </a:solidFill>
                <a:latin typeface="Arial" pitchFamily="34" charset="0"/>
                <a:cs typeface="Arial" pitchFamily="34" charset="0"/>
              </a:rPr>
              <a:t> </a:t>
            </a:r>
            <a:endParaRPr lang="en-GB" sz="2400" dirty="0" smtClean="0">
              <a:solidFill>
                <a:schemeClr val="tx2">
                  <a:lumMod val="60000"/>
                  <a:lumOff val="40000"/>
                </a:schemeClr>
              </a:solidFill>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Can </a:t>
            </a:r>
            <a:r>
              <a:rPr lang="en-GB" dirty="0" smtClean="0">
                <a:latin typeface="Arial" pitchFamily="34" charset="0"/>
                <a:cs typeface="Arial" pitchFamily="34" charset="0"/>
              </a:rPr>
              <a:t>be used to identify the quantity of meat or cereal in a person’s diet.</a:t>
            </a:r>
          </a:p>
          <a:p>
            <a:r>
              <a:rPr lang="en-GB" dirty="0" smtClean="0">
                <a:latin typeface="Arial" pitchFamily="34" charset="0"/>
                <a:cs typeface="Arial" pitchFamily="34" charset="0"/>
              </a:rPr>
              <a:t> </a:t>
            </a:r>
          </a:p>
          <a:p>
            <a:r>
              <a:rPr lang="en-GB" dirty="0" smtClean="0">
                <a:latin typeface="Arial" pitchFamily="34" charset="0"/>
                <a:cs typeface="Arial" pitchFamily="34" charset="0"/>
              </a:rPr>
              <a:t>Dental indicators – Dental caries (holes in the teeth) is an indicator of farmers as it is caused by the sucrose in cereals.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Teeth </a:t>
            </a:r>
            <a:r>
              <a:rPr lang="en-GB" dirty="0" smtClean="0">
                <a:latin typeface="Arial" pitchFamily="34" charset="0"/>
                <a:cs typeface="Arial" pitchFamily="34" charset="0"/>
              </a:rPr>
              <a:t>that show signs of dental attrition (being worn down) are attributed to hunter-gatherer diet of bones and nuts.</a:t>
            </a:r>
          </a:p>
          <a:p>
            <a:r>
              <a:rPr lang="en-GB" dirty="0" smtClean="0">
                <a:latin typeface="Arial" pitchFamily="34" charset="0"/>
                <a:cs typeface="Arial" pitchFamily="34" charset="0"/>
              </a:rPr>
              <a:t> </a:t>
            </a:r>
          </a:p>
          <a:p>
            <a:r>
              <a:rPr lang="en-GB" dirty="0" smtClean="0">
                <a:latin typeface="Arial" pitchFamily="34" charset="0"/>
                <a:cs typeface="Arial" pitchFamily="34" charset="0"/>
              </a:rPr>
              <a:t>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474345"/>
            <a:ext cx="8610600" cy="3416320"/>
          </a:xfrm>
          <a:prstGeom prst="rect">
            <a:avLst/>
          </a:prstGeom>
        </p:spPr>
        <p:txBody>
          <a:bodyPr wrap="square">
            <a:spAutoFit/>
          </a:bodyPr>
          <a:lstStyle/>
          <a:p>
            <a:r>
              <a:rPr lang="en-GB" dirty="0" smtClean="0">
                <a:latin typeface="Arial" pitchFamily="34" charset="0"/>
                <a:cs typeface="Arial" pitchFamily="34" charset="0"/>
              </a:rPr>
              <a:t>Human bone – analysis of the ratios of carbon 13 to nitrogen in human bone are indicative of diet. Ratio “clusters” indicate differences between aquatic, terrestrial and marine diets. These have been mapped on modern hunter-gatherer populations and can be compared to prehistoric </a:t>
            </a:r>
            <a:r>
              <a:rPr lang="en-GB" dirty="0" smtClean="0">
                <a:latin typeface="Arial" pitchFamily="34" charset="0"/>
                <a:cs typeface="Arial" pitchFamily="34" charset="0"/>
              </a:rPr>
              <a:t>populations.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There </a:t>
            </a:r>
            <a:r>
              <a:rPr lang="en-GB" dirty="0" smtClean="0">
                <a:latin typeface="Arial" pitchFamily="34" charset="0"/>
                <a:cs typeface="Arial" pitchFamily="34" charset="0"/>
              </a:rPr>
              <a:t>are some problems with the method but basically a fairly good indicator of relative importance in hunter-gatherer diet of terrestrial and aquatic resources </a:t>
            </a:r>
            <a:r>
              <a:rPr lang="en-GB" b="1" i="1" dirty="0" smtClean="0">
                <a:latin typeface="Arial" pitchFamily="34" charset="0"/>
                <a:cs typeface="Arial" pitchFamily="34" charset="0"/>
              </a:rPr>
              <a:t>and/or the switch to agriculture (for some reason nitrogen/carbon ratios of domesticated and wild terrestrial herbivores differs – perhaps because of their own feeding patterns). </a:t>
            </a:r>
            <a:r>
              <a:rPr lang="en-GB" dirty="0" smtClean="0">
                <a:latin typeface="Arial" pitchFamily="34" charset="0"/>
                <a:cs typeface="Arial" pitchFamily="34" charset="0"/>
              </a:rPr>
              <a:t>There is also a difference in the ratio depending on how much terrestrial meat/vegetables a person has eaten (leading </a:t>
            </a:r>
            <a:r>
              <a:rPr lang="en-GB" dirty="0" smtClean="0">
                <a:latin typeface="Arial" pitchFamily="34" charset="0"/>
                <a:cs typeface="Arial" pitchFamily="34" charset="0"/>
              </a:rPr>
              <a:t>to studies </a:t>
            </a:r>
            <a:r>
              <a:rPr lang="en-GB" dirty="0" smtClean="0">
                <a:latin typeface="Arial" pitchFamily="34" charset="0"/>
                <a:cs typeface="Arial" pitchFamily="34" charset="0"/>
              </a:rPr>
              <a:t>of meat eating according to sex)</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1" y="685800"/>
            <a:ext cx="8305799" cy="4708981"/>
          </a:xfrm>
          <a:prstGeom prst="rect">
            <a:avLst/>
          </a:prstGeom>
          <a:noFill/>
        </p:spPr>
        <p:txBody>
          <a:bodyPr wrap="square" rtlCol="0">
            <a:spAutoFit/>
          </a:bodyPr>
          <a:lstStyle/>
          <a:p>
            <a:r>
              <a:rPr lang="en-GB" sz="2400" b="1" dirty="0" smtClean="0">
                <a:solidFill>
                  <a:schemeClr val="tx2">
                    <a:lumMod val="60000"/>
                    <a:lumOff val="40000"/>
                  </a:schemeClr>
                </a:solidFill>
                <a:latin typeface="Arial" pitchFamily="34" charset="0"/>
                <a:cs typeface="Arial" pitchFamily="34" charset="0"/>
              </a:rPr>
              <a:t>......conclusions ?</a:t>
            </a:r>
            <a:endParaRPr lang="en-GB" sz="2400" b="1" dirty="0" smtClean="0">
              <a:solidFill>
                <a:schemeClr val="tx2">
                  <a:lumMod val="60000"/>
                  <a:lumOff val="40000"/>
                </a:schemeClr>
              </a:solidFill>
              <a:latin typeface="Arial" pitchFamily="34" charset="0"/>
              <a:cs typeface="Arial" pitchFamily="34" charset="0"/>
            </a:endParaRPr>
          </a:p>
          <a:p>
            <a:endParaRPr lang="en-GB" i="1" dirty="0" smtClean="0">
              <a:latin typeface="Arial" pitchFamily="34" charset="0"/>
              <a:cs typeface="Arial" pitchFamily="34" charset="0"/>
            </a:endParaRPr>
          </a:p>
          <a:p>
            <a:endParaRPr lang="en-GB" i="1" dirty="0" smtClean="0">
              <a:latin typeface="Arial" pitchFamily="34" charset="0"/>
              <a:cs typeface="Arial" pitchFamily="34" charset="0"/>
            </a:endParaRPr>
          </a:p>
          <a:p>
            <a:endParaRPr lang="en-GB" i="1" dirty="0" smtClean="0">
              <a:latin typeface="Arial" pitchFamily="34" charset="0"/>
              <a:cs typeface="Arial" pitchFamily="34" charset="0"/>
            </a:endParaRPr>
          </a:p>
          <a:p>
            <a:r>
              <a:rPr lang="en-GB" sz="2400" b="1" i="1" dirty="0" smtClean="0">
                <a:latin typeface="Arial" pitchFamily="34" charset="0"/>
                <a:cs typeface="Arial" pitchFamily="34" charset="0"/>
              </a:rPr>
              <a:t>Gradualism</a:t>
            </a:r>
            <a:r>
              <a:rPr lang="en-GB" sz="2400" b="1" i="1" dirty="0" smtClean="0">
                <a:latin typeface="Arial" pitchFamily="34" charset="0"/>
                <a:cs typeface="Arial" pitchFamily="34" charset="0"/>
              </a:rPr>
              <a:t>:</a:t>
            </a:r>
            <a:r>
              <a:rPr lang="en-GB" sz="2400" b="1" dirty="0" smtClean="0">
                <a:latin typeface="Arial" pitchFamily="34" charset="0"/>
                <a:cs typeface="Arial" pitchFamily="34" charset="0"/>
              </a:rPr>
              <a:t> </a:t>
            </a:r>
            <a:endParaRPr lang="en-GB" sz="2400" b="1" dirty="0" smtClean="0">
              <a:latin typeface="Arial" pitchFamily="34" charset="0"/>
              <a:cs typeface="Arial" pitchFamily="34" charset="0"/>
            </a:endParaRPr>
          </a:p>
          <a:p>
            <a:r>
              <a:rPr lang="en-GB" dirty="0" smtClean="0">
                <a:latin typeface="Arial" pitchFamily="34" charset="0"/>
                <a:cs typeface="Arial" pitchFamily="34" charset="0"/>
              </a:rPr>
              <a:t>Much </a:t>
            </a:r>
            <a:r>
              <a:rPr lang="en-GB" dirty="0" smtClean="0">
                <a:latin typeface="Arial" pitchFamily="34" charset="0"/>
                <a:cs typeface="Arial" pitchFamily="34" charset="0"/>
              </a:rPr>
              <a:t>of the plant and faunal evidence is suggestive of a long process of domestication in which the distinction between wild and domesticated has come to be viewed as a continuum rather than a specific point marked by a morphological change.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Also </a:t>
            </a:r>
            <a:r>
              <a:rPr lang="en-GB" dirty="0" smtClean="0">
                <a:latin typeface="Arial" pitchFamily="34" charset="0"/>
                <a:cs typeface="Arial" pitchFamily="34" charset="0"/>
              </a:rPr>
              <a:t>human behavioural changes with regard to plants and animals take place long before morphological changes in plants and animals are apparent.</a:t>
            </a:r>
          </a:p>
          <a:p>
            <a:endParaRPr lang="en-GB" dirty="0" smtClean="0">
              <a:latin typeface="Arial" pitchFamily="34" charset="0"/>
              <a:cs typeface="Arial" pitchFamily="34" charset="0"/>
            </a:endParaRPr>
          </a:p>
          <a:p>
            <a:r>
              <a:rPr lang="en-GB" dirty="0" smtClean="0">
                <a:latin typeface="Arial" pitchFamily="34" charset="0"/>
                <a:cs typeface="Arial" pitchFamily="34" charset="0"/>
              </a:rPr>
              <a:t>Further, human </a:t>
            </a:r>
            <a:r>
              <a:rPr lang="en-GB" dirty="0" smtClean="0">
                <a:latin typeface="Arial" pitchFamily="34" charset="0"/>
                <a:cs typeface="Arial" pitchFamily="34" charset="0"/>
              </a:rPr>
              <a:t>bone analysis gives a broad picture, and requires a large sample</a:t>
            </a:r>
          </a:p>
          <a:p>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Prehistory of Europe</a:t>
            </a:r>
            <a:endParaRPr lang="en-GB" dirty="0"/>
          </a:p>
        </p:txBody>
      </p:sp>
      <p:sp>
        <p:nvSpPr>
          <p:cNvPr id="3" name="Subtitle 2"/>
          <p:cNvSpPr>
            <a:spLocks noGrp="1"/>
          </p:cNvSpPr>
          <p:nvPr>
            <p:ph type="subTitle" idx="1"/>
          </p:nvPr>
        </p:nvSpPr>
        <p:spPr/>
        <p:txBody>
          <a:bodyPr/>
          <a:lstStyle/>
          <a:p>
            <a:r>
              <a:rPr lang="en-GB" dirty="0" smtClean="0"/>
              <a:t>Early Neolithic</a:t>
            </a:r>
          </a:p>
          <a:p>
            <a:r>
              <a:rPr lang="en-GB" dirty="0" smtClean="0"/>
              <a:t>Background (and Near East)</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smtClean="0">
                <a:solidFill>
                  <a:schemeClr val="tx2">
                    <a:lumMod val="60000"/>
                    <a:lumOff val="40000"/>
                  </a:schemeClr>
                </a:solidFill>
                <a:latin typeface="Arial" pitchFamily="34" charset="0"/>
                <a:cs typeface="Arial" pitchFamily="34" charset="0"/>
              </a:rPr>
              <a:t>Introduction - The origins of agriculture</a:t>
            </a:r>
            <a:endParaRPr lang="en-US" sz="2800" b="1" dirty="0">
              <a:solidFill>
                <a:schemeClr val="tx2">
                  <a:lumMod val="60000"/>
                  <a:lumOff val="40000"/>
                </a:schemeClr>
              </a:solidFill>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r>
              <a:rPr lang="en-US" dirty="0" smtClean="0">
                <a:latin typeface="Arial" pitchFamily="34" charset="0"/>
                <a:cs typeface="Arial" pitchFamily="34" charset="0"/>
              </a:rPr>
              <a:t>We have already seen that hunting and gathering has been a successful means of subsistence</a:t>
            </a:r>
            <a:r>
              <a:rPr lang="en-US" dirty="0" smtClean="0">
                <a:latin typeface="Arial" pitchFamily="34" charset="0"/>
                <a:cs typeface="Arial" pitchFamily="34" charset="0"/>
              </a:rPr>
              <a:t>.</a:t>
            </a:r>
          </a:p>
          <a:p>
            <a:endParaRPr lang="en-US" dirty="0" smtClean="0">
              <a:latin typeface="Arial" pitchFamily="34" charset="0"/>
              <a:cs typeface="Arial" pitchFamily="34" charset="0"/>
            </a:endParaRPr>
          </a:p>
          <a:p>
            <a:r>
              <a:rPr lang="en-US" dirty="0" smtClean="0">
                <a:latin typeface="Arial" pitchFamily="34" charset="0"/>
                <a:cs typeface="Arial" pitchFamily="34" charset="0"/>
              </a:rPr>
              <a:t>Evidence suggests that in </a:t>
            </a:r>
            <a:r>
              <a:rPr lang="en-US" b="1" dirty="0" smtClean="0">
                <a:latin typeface="Arial" pitchFamily="34" charset="0"/>
                <a:cs typeface="Arial" pitchFamily="34" charset="0"/>
              </a:rPr>
              <a:t>about</a:t>
            </a:r>
            <a:r>
              <a:rPr lang="en-US" dirty="0" smtClean="0">
                <a:latin typeface="Arial" pitchFamily="34" charset="0"/>
                <a:cs typeface="Arial" pitchFamily="34" charset="0"/>
              </a:rPr>
              <a:t> eight different locations, all over the world, at </a:t>
            </a:r>
            <a:r>
              <a:rPr lang="en-US" b="1" dirty="0" smtClean="0">
                <a:latin typeface="Arial" pitchFamily="34" charset="0"/>
                <a:cs typeface="Arial" pitchFamily="34" charset="0"/>
              </a:rPr>
              <a:t>around </a:t>
            </a:r>
            <a:r>
              <a:rPr lang="en-US" dirty="0" smtClean="0">
                <a:latin typeface="Arial" pitchFamily="34" charset="0"/>
                <a:cs typeface="Arial" pitchFamily="34" charset="0"/>
              </a:rPr>
              <a:t>10 000bc, human beings started farming</a:t>
            </a:r>
            <a:r>
              <a:rPr lang="en-US" dirty="0" smtClean="0">
                <a:latin typeface="Arial" pitchFamily="34" charset="0"/>
                <a:cs typeface="Arial" pitchFamily="34" charset="0"/>
              </a:rPr>
              <a:t>. (rice, Japan / China – maize, Mexico etc) </a:t>
            </a:r>
          </a:p>
          <a:p>
            <a:endParaRPr lang="en-US" dirty="0" smtClean="0">
              <a:latin typeface="Arial" pitchFamily="34" charset="0"/>
              <a:cs typeface="Arial" pitchFamily="34" charset="0"/>
            </a:endParaRPr>
          </a:p>
          <a:p>
            <a:r>
              <a:rPr lang="en-US" dirty="0" smtClean="0">
                <a:latin typeface="Arial" pitchFamily="34" charset="0"/>
                <a:cs typeface="Arial" pitchFamily="34" charset="0"/>
              </a:rPr>
              <a:t>So one of the biggest question in archaeology is why, suddenly (in archaeological terms) and how, did that happen?</a:t>
            </a:r>
          </a:p>
          <a:p>
            <a:endParaRPr lang="en-US" dirty="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chemeClr val="tx2">
                    <a:lumMod val="60000"/>
                    <a:lumOff val="40000"/>
                  </a:schemeClr>
                </a:solidFill>
                <a:latin typeface="Arial" pitchFamily="34" charset="0"/>
                <a:cs typeface="Arial" pitchFamily="34" charset="0"/>
              </a:rPr>
              <a:t>European chronology cultural typology 1820s</a:t>
            </a:r>
            <a:endParaRPr lang="en-GB" sz="2800" b="1" dirty="0">
              <a:solidFill>
                <a:schemeClr val="tx2">
                  <a:lumMod val="60000"/>
                  <a:lumOff val="40000"/>
                </a:schemeClr>
              </a:solidFill>
              <a:latin typeface="Arial" pitchFamily="34" charset="0"/>
              <a:cs typeface="Arial" pitchFamily="34" charset="0"/>
            </a:endParaRPr>
          </a:p>
        </p:txBody>
      </p:sp>
      <p:pic>
        <p:nvPicPr>
          <p:cNvPr id="6" name="Content Placeholder 5" descr="Rowley-Conwy_Thomsen.jpg"/>
          <p:cNvPicPr>
            <a:picLocks noGrp="1" noChangeAspect="1"/>
          </p:cNvPicPr>
          <p:nvPr>
            <p:ph sz="half" idx="1"/>
          </p:nvPr>
        </p:nvPicPr>
        <p:blipFill>
          <a:blip r:embed="rId3" cstate="print"/>
          <a:stretch>
            <a:fillRect/>
          </a:stretch>
        </p:blipFill>
        <p:spPr>
          <a:xfrm>
            <a:off x="457200" y="1791971"/>
            <a:ext cx="4038600" cy="4142420"/>
          </a:xfrm>
        </p:spPr>
      </p:pic>
      <p:sp>
        <p:nvSpPr>
          <p:cNvPr id="5" name="Content Placeholder 4"/>
          <p:cNvSpPr>
            <a:spLocks noGrp="1"/>
          </p:cNvSpPr>
          <p:nvPr>
            <p:ph sz="half" idx="2"/>
          </p:nvPr>
        </p:nvSpPr>
        <p:spPr/>
        <p:txBody>
          <a:bodyPr>
            <a:normAutofit fontScale="85000" lnSpcReduction="10000"/>
          </a:bodyPr>
          <a:lstStyle/>
          <a:p>
            <a:r>
              <a:rPr lang="en-GB" dirty="0" smtClean="0">
                <a:latin typeface="Arial" pitchFamily="34" charset="0"/>
                <a:cs typeface="Arial" pitchFamily="34" charset="0"/>
              </a:rPr>
              <a:t>Stone age</a:t>
            </a:r>
          </a:p>
          <a:p>
            <a:r>
              <a:rPr lang="en-GB" dirty="0" smtClean="0">
                <a:latin typeface="Arial" pitchFamily="34" charset="0"/>
                <a:cs typeface="Arial" pitchFamily="34" charset="0"/>
              </a:rPr>
              <a:t>Bronze age</a:t>
            </a:r>
          </a:p>
          <a:p>
            <a:r>
              <a:rPr lang="en-GB" dirty="0" smtClean="0">
                <a:latin typeface="Arial" pitchFamily="34" charset="0"/>
                <a:cs typeface="Arial" pitchFamily="34" charset="0"/>
              </a:rPr>
              <a:t>Iron </a:t>
            </a:r>
            <a:r>
              <a:rPr lang="en-GB" dirty="0" smtClean="0">
                <a:latin typeface="Arial" pitchFamily="34" charset="0"/>
                <a:cs typeface="Arial" pitchFamily="34" charset="0"/>
              </a:rPr>
              <a:t>age</a:t>
            </a:r>
          </a:p>
          <a:p>
            <a:pPr>
              <a:buNone/>
            </a:pPr>
            <a:r>
              <a:rPr lang="en-GB" dirty="0" smtClean="0">
                <a:latin typeface="Arial" pitchFamily="34" charset="0"/>
                <a:cs typeface="Arial" pitchFamily="34" charset="0"/>
              </a:rPr>
              <a:t>(Thomsen’s 3-Age system)</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Palaeolithic old stone age – </a:t>
            </a:r>
            <a:r>
              <a:rPr lang="en-GB" i="1" dirty="0" smtClean="0">
                <a:latin typeface="Arial" pitchFamily="34" charset="0"/>
                <a:cs typeface="Arial" pitchFamily="34" charset="0"/>
              </a:rPr>
              <a:t>(lower, middle and upper)</a:t>
            </a:r>
          </a:p>
          <a:p>
            <a:r>
              <a:rPr lang="en-GB" i="1" dirty="0" err="1" smtClean="0">
                <a:latin typeface="Arial" pitchFamily="34" charset="0"/>
                <a:cs typeface="Arial" pitchFamily="34" charset="0"/>
              </a:rPr>
              <a:t>mesolithic</a:t>
            </a:r>
            <a:endParaRPr lang="en-GB" i="1" dirty="0" smtClean="0">
              <a:latin typeface="Arial" pitchFamily="34" charset="0"/>
              <a:cs typeface="Arial" pitchFamily="34" charset="0"/>
            </a:endParaRPr>
          </a:p>
          <a:p>
            <a:r>
              <a:rPr lang="en-GB" dirty="0" smtClean="0">
                <a:latin typeface="Arial" pitchFamily="34" charset="0"/>
                <a:cs typeface="Arial" pitchFamily="34" charset="0"/>
              </a:rPr>
              <a:t>Neolithic new stone age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Upper Palaeolithic Europe – cave sites (west) and open air sites (east)</a:t>
            </a:r>
            <a:endParaRPr lang="en-GB" sz="2800" dirty="0"/>
          </a:p>
        </p:txBody>
      </p:sp>
      <p:pic>
        <p:nvPicPr>
          <p:cNvPr id="4" name="Picture 5" descr="800px-Map_of_Palaeolithic_Art"/>
          <p:cNvPicPr>
            <a:picLocks noGrp="1" noChangeAspect="1" noChangeArrowheads="1"/>
          </p:cNvPicPr>
          <p:nvPr>
            <p:ph idx="1"/>
          </p:nvPr>
        </p:nvPicPr>
        <p:blipFill>
          <a:blip r:embed="rId3" cstate="print"/>
          <a:srcRect/>
          <a:stretch>
            <a:fillRect/>
          </a:stretch>
        </p:blipFill>
        <p:spPr bwMode="auto">
          <a:xfrm>
            <a:off x="533400" y="1447800"/>
            <a:ext cx="8274013" cy="5181600"/>
          </a:xfrm>
          <a:prstGeom prst="rect">
            <a:avLst/>
          </a:prstGeom>
          <a:noFill/>
        </p:spPr>
      </p:pic>
      <p:sp>
        <p:nvSpPr>
          <p:cNvPr id="5" name="Oval 4"/>
          <p:cNvSpPr/>
          <p:nvPr/>
        </p:nvSpPr>
        <p:spPr>
          <a:xfrm>
            <a:off x="1066800" y="2286000"/>
            <a:ext cx="2209800" cy="2209800"/>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181600" cy="2392362"/>
          </a:xfrm>
        </p:spPr>
        <p:txBody>
          <a:bodyPr>
            <a:noAutofit/>
          </a:bodyPr>
          <a:lstStyle/>
          <a:p>
            <a:pPr algn="l"/>
            <a:r>
              <a:rPr lang="en-GB" sz="2400" b="1" dirty="0" smtClean="0">
                <a:latin typeface="Arial" pitchFamily="34" charset="0"/>
                <a:cs typeface="Arial" pitchFamily="34" charset="0"/>
              </a:rPr>
              <a:t>Mesolithic </a:t>
            </a:r>
            <a:r>
              <a:rPr lang="en-GB" sz="2400" b="1" dirty="0" smtClean="0">
                <a:latin typeface="Arial" pitchFamily="34" charset="0"/>
                <a:cs typeface="Arial" pitchFamily="34" charset="0"/>
              </a:rPr>
              <a:t> Europe </a:t>
            </a:r>
            <a:r>
              <a:rPr lang="en-GB" sz="2400" b="1" dirty="0" smtClean="0">
                <a:latin typeface="Arial" pitchFamily="34" charset="0"/>
                <a:cs typeface="Arial" pitchFamily="34" charset="0"/>
              </a:rPr>
              <a:t>– </a:t>
            </a:r>
            <a:r>
              <a:rPr lang="en-GB" sz="2400" b="1" dirty="0" smtClean="0">
                <a:latin typeface="Arial" pitchFamily="34" charset="0"/>
                <a:cs typeface="Arial" pitchFamily="34" charset="0"/>
              </a:rPr>
              <a:t/>
            </a:r>
            <a:br>
              <a:rPr lang="en-GB" sz="2400" b="1" dirty="0" smtClean="0">
                <a:latin typeface="Arial" pitchFamily="34" charset="0"/>
                <a:cs typeface="Arial" pitchFamily="34" charset="0"/>
              </a:rPr>
            </a:br>
            <a:r>
              <a:rPr lang="en-GB" sz="2400" b="1" dirty="0" smtClean="0">
                <a:latin typeface="Arial" pitchFamily="34" charset="0"/>
                <a:cs typeface="Arial" pitchFamily="34" charset="0"/>
              </a:rPr>
              <a:t>“complex</a:t>
            </a:r>
            <a:r>
              <a:rPr lang="en-GB" sz="2400" b="1" dirty="0" smtClean="0">
                <a:latin typeface="Arial" pitchFamily="34" charset="0"/>
                <a:cs typeface="Arial" pitchFamily="34" charset="0"/>
              </a:rPr>
              <a:t>” </a:t>
            </a:r>
            <a:r>
              <a:rPr lang="en-GB" sz="2400" b="1" dirty="0" smtClean="0">
                <a:latin typeface="Arial" pitchFamily="34" charset="0"/>
                <a:cs typeface="Arial" pitchFamily="34" charset="0"/>
              </a:rPr>
              <a:t>hunter</a:t>
            </a:r>
            <a:r>
              <a:rPr lang="en-GB" sz="2400" b="1" dirty="0" smtClean="0">
                <a:latin typeface="Arial" pitchFamily="34" charset="0"/>
                <a:cs typeface="Arial" pitchFamily="34" charset="0"/>
              </a:rPr>
              <a:t/>
            </a:r>
            <a:br>
              <a:rPr lang="en-GB" sz="2400" b="1" dirty="0" smtClean="0">
                <a:latin typeface="Arial" pitchFamily="34" charset="0"/>
                <a:cs typeface="Arial" pitchFamily="34" charset="0"/>
              </a:rPr>
            </a:br>
            <a:r>
              <a:rPr lang="en-GB" sz="2400" b="1" dirty="0" smtClean="0">
                <a:latin typeface="Arial" pitchFamily="34" charset="0"/>
                <a:cs typeface="Arial" pitchFamily="34" charset="0"/>
              </a:rPr>
              <a:t>gatherers</a:t>
            </a:r>
            <a:endParaRPr lang="en-GB" sz="2400" b="1" dirty="0">
              <a:latin typeface="Arial" pitchFamily="34" charset="0"/>
              <a:cs typeface="Arial" pitchFamily="34" charset="0"/>
            </a:endParaRPr>
          </a:p>
        </p:txBody>
      </p:sp>
      <p:pic>
        <p:nvPicPr>
          <p:cNvPr id="6" name="Picture 3" descr="star carr overheads 008"/>
          <p:cNvPicPr>
            <a:picLocks noGrp="1" noChangeAspect="1" noChangeArrowheads="1"/>
          </p:cNvPicPr>
          <p:nvPr>
            <p:ph idx="1"/>
          </p:nvPr>
        </p:nvPicPr>
        <p:blipFill>
          <a:blip r:embed="rId3" cstate="print"/>
          <a:srcRect/>
          <a:stretch>
            <a:fillRect/>
          </a:stretch>
        </p:blipFill>
        <p:spPr bwMode="auto">
          <a:xfrm>
            <a:off x="3429000" y="-27243"/>
            <a:ext cx="4881007" cy="6885243"/>
          </a:xfrm>
          <a:prstGeom prst="rect">
            <a:avLst/>
          </a:prstGeom>
          <a:noFill/>
        </p:spPr>
      </p:pic>
      <p:sp>
        <p:nvSpPr>
          <p:cNvPr id="7" name="TextBox 6"/>
          <p:cNvSpPr txBox="1"/>
          <p:nvPr/>
        </p:nvSpPr>
        <p:spPr>
          <a:xfrm>
            <a:off x="2971800" y="762000"/>
            <a:ext cx="5334000" cy="369332"/>
          </a:xfrm>
          <a:prstGeom prst="rect">
            <a:avLst/>
          </a:prstGeom>
          <a:solidFill>
            <a:schemeClr val="bg1"/>
          </a:solidFill>
        </p:spPr>
        <p:txBody>
          <a:bodyPr wrap="square" rtlCol="0">
            <a:spAutoFit/>
          </a:bodyPr>
          <a:lstStyle/>
          <a:p>
            <a:endParaRPr lang="en-GB" dirty="0"/>
          </a:p>
        </p:txBody>
      </p:sp>
      <p:sp>
        <p:nvSpPr>
          <p:cNvPr id="8" name="Oval 7"/>
          <p:cNvSpPr/>
          <p:nvPr/>
        </p:nvSpPr>
        <p:spPr>
          <a:xfrm>
            <a:off x="5181600" y="3048000"/>
            <a:ext cx="914400" cy="914400"/>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a:off x="6019800" y="4572000"/>
            <a:ext cx="914400" cy="914400"/>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8001000" y="5486400"/>
            <a:ext cx="914400" cy="914400"/>
          </a:xfrm>
          <a:prstGeom prst="ellipse">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514600" cy="3429000"/>
          </a:xfrm>
        </p:spPr>
        <p:txBody>
          <a:bodyPr>
            <a:normAutofit/>
          </a:bodyPr>
          <a:lstStyle/>
          <a:p>
            <a:r>
              <a:rPr lang="en-GB" sz="2400" b="1" dirty="0" smtClean="0">
                <a:solidFill>
                  <a:schemeClr val="tx2">
                    <a:lumMod val="60000"/>
                    <a:lumOff val="40000"/>
                  </a:schemeClr>
                </a:solidFill>
                <a:latin typeface="Arial" pitchFamily="34" charset="0"/>
                <a:cs typeface="Arial" pitchFamily="34" charset="0"/>
              </a:rPr>
              <a:t>Spread of agriculture across Europe</a:t>
            </a:r>
            <a:br>
              <a:rPr lang="en-GB" sz="2400" b="1" dirty="0" smtClean="0">
                <a:solidFill>
                  <a:schemeClr val="tx2">
                    <a:lumMod val="60000"/>
                    <a:lumOff val="40000"/>
                  </a:schemeClr>
                </a:solidFill>
                <a:latin typeface="Arial" pitchFamily="34" charset="0"/>
                <a:cs typeface="Arial" pitchFamily="34" charset="0"/>
              </a:rPr>
            </a:br>
            <a:r>
              <a:rPr lang="en-GB" sz="2400" b="1" dirty="0" smtClean="0">
                <a:latin typeface="Arial" pitchFamily="34" charset="0"/>
                <a:cs typeface="Arial" pitchFamily="34" charset="0"/>
              </a:rPr>
              <a:t>(early </a:t>
            </a:r>
            <a:r>
              <a:rPr lang="en-GB" sz="2400" b="1" dirty="0" err="1" smtClean="0">
                <a:latin typeface="Arial" pitchFamily="34" charset="0"/>
                <a:cs typeface="Arial" pitchFamily="34" charset="0"/>
              </a:rPr>
              <a:t>neolithic</a:t>
            </a:r>
            <a:r>
              <a:rPr lang="en-GB" sz="2400" b="1" dirty="0" smtClean="0">
                <a:latin typeface="Arial" pitchFamily="34" charset="0"/>
                <a:cs typeface="Arial" pitchFamily="34" charset="0"/>
              </a:rPr>
              <a:t>)</a:t>
            </a:r>
            <a:endParaRPr lang="en-GB" sz="2400" b="1" dirty="0">
              <a:latin typeface="Arial" pitchFamily="34" charset="0"/>
              <a:cs typeface="Arial" pitchFamily="34" charset="0"/>
            </a:endParaRPr>
          </a:p>
        </p:txBody>
      </p:sp>
      <p:pic>
        <p:nvPicPr>
          <p:cNvPr id="4" name="Content Placeholder 3" descr="farming map"/>
          <p:cNvPicPr>
            <a:picLocks noGrp="1" noChangeAspect="1" noChangeArrowheads="1"/>
          </p:cNvPicPr>
          <p:nvPr>
            <p:ph idx="1"/>
          </p:nvPr>
        </p:nvPicPr>
        <p:blipFill>
          <a:blip r:embed="rId3" cstate="print"/>
          <a:srcRect/>
          <a:stretch>
            <a:fillRect/>
          </a:stretch>
        </p:blipFill>
        <p:spPr>
          <a:xfrm>
            <a:off x="2590800" y="937308"/>
            <a:ext cx="5638800" cy="5920692"/>
          </a:xfrm>
          <a:noFill/>
          <a:ln/>
        </p:spPr>
      </p:pic>
      <p:sp>
        <p:nvSpPr>
          <p:cNvPr id="6" name="Oval 5"/>
          <p:cNvSpPr/>
          <p:nvPr/>
        </p:nvSpPr>
        <p:spPr>
          <a:xfrm>
            <a:off x="8229600" y="5943600"/>
            <a:ext cx="914400" cy="914400"/>
          </a:xfrm>
          <a:prstGeom prst="ellipse">
            <a:avLst/>
          </a:prstGeom>
          <a:noFill/>
          <a:ln>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200" dirty="0" smtClean="0"/>
              <a:t/>
            </a:r>
            <a:br>
              <a:rPr lang="en-US" sz="3200" dirty="0" smtClean="0"/>
            </a:br>
            <a:r>
              <a:rPr lang="en-US" sz="3200" dirty="0" smtClean="0"/>
              <a:t/>
            </a:r>
            <a:br>
              <a:rPr lang="en-US" sz="3200" dirty="0" smtClean="0"/>
            </a:br>
            <a:r>
              <a:rPr lang="en-US" sz="3200" dirty="0" smtClean="0"/>
              <a:t/>
            </a:r>
            <a:br>
              <a:rPr lang="en-US" sz="3200" dirty="0" smtClean="0"/>
            </a:br>
            <a:r>
              <a:rPr lang="en-US" sz="3100" b="1" dirty="0" smtClean="0">
                <a:solidFill>
                  <a:schemeClr val="tx2">
                    <a:lumMod val="60000"/>
                    <a:lumOff val="40000"/>
                  </a:schemeClr>
                </a:solidFill>
                <a:latin typeface="Arial" pitchFamily="34" charset="0"/>
                <a:cs typeface="Arial" pitchFamily="34" charset="0"/>
              </a:rPr>
              <a:t>generally speaking, what is the evidence?</a:t>
            </a:r>
            <a:endParaRPr lang="en-US" sz="3100" b="1" dirty="0">
              <a:solidFill>
                <a:schemeClr val="tx2">
                  <a:lumMod val="60000"/>
                  <a:lumOff val="40000"/>
                </a:schemeClr>
              </a:solidFill>
              <a:latin typeface="Arial" pitchFamily="34" charset="0"/>
              <a:cs typeface="Arial" pitchFamily="34" charset="0"/>
            </a:endParaRPr>
          </a:p>
        </p:txBody>
      </p:sp>
      <p:sp>
        <p:nvSpPr>
          <p:cNvPr id="3" name="Content Placeholder 2"/>
          <p:cNvSpPr>
            <a:spLocks noGrp="1"/>
          </p:cNvSpPr>
          <p:nvPr>
            <p:ph idx="1"/>
          </p:nvPr>
        </p:nvSpPr>
        <p:spPr>
          <a:xfrm>
            <a:off x="685800" y="1905000"/>
            <a:ext cx="7467600" cy="4648200"/>
          </a:xfrm>
        </p:spPr>
        <p:txBody>
          <a:bodyPr>
            <a:normAutofit/>
          </a:bodyPr>
          <a:lstStyle/>
          <a:p>
            <a:pPr lvl="8"/>
            <a:endParaRPr lang="en-US" sz="2400" dirty="0" smtClean="0">
              <a:latin typeface="Arial" pitchFamily="34" charset="0"/>
              <a:cs typeface="Arial" pitchFamily="34" charset="0"/>
            </a:endParaRPr>
          </a:p>
          <a:p>
            <a:endParaRPr lang="en-US" sz="2400" dirty="0" smtClean="0">
              <a:latin typeface="Arial" pitchFamily="34" charset="0"/>
              <a:cs typeface="Arial" pitchFamily="34" charset="0"/>
            </a:endParaRPr>
          </a:p>
          <a:p>
            <a:pPr>
              <a:buNone/>
            </a:pPr>
            <a:endParaRPr lang="en-US" sz="2400" dirty="0" smtClean="0">
              <a:latin typeface="Arial" pitchFamily="34" charset="0"/>
              <a:cs typeface="Arial" pitchFamily="34" charset="0"/>
            </a:endParaRPr>
          </a:p>
          <a:p>
            <a:r>
              <a:rPr lang="en-US" sz="2400" dirty="0" smtClean="0">
                <a:latin typeface="Arial" pitchFamily="34" charset="0"/>
                <a:cs typeface="Arial" pitchFamily="34" charset="0"/>
              </a:rPr>
              <a:t>Domesticated resources - How do we identify them?</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4" name="Picture 4" descr="wheat"/>
          <p:cNvPicPr>
            <a:picLocks noChangeAspect="1" noChangeArrowheads="1"/>
          </p:cNvPicPr>
          <p:nvPr/>
        </p:nvPicPr>
        <p:blipFill>
          <a:blip r:embed="rId3" cstate="print">
            <a:lum bright="12000"/>
          </a:blip>
          <a:srcRect/>
          <a:stretch>
            <a:fillRect/>
          </a:stretch>
        </p:blipFill>
        <p:spPr bwMode="auto">
          <a:xfrm>
            <a:off x="609600" y="0"/>
            <a:ext cx="7315200" cy="6384925"/>
          </a:xfrm>
          <a:prstGeom prst="rect">
            <a:avLst/>
          </a:prstGeom>
          <a:noFill/>
        </p:spPr>
      </p:pic>
      <p:sp>
        <p:nvSpPr>
          <p:cNvPr id="46085" name="Oval 5"/>
          <p:cNvSpPr>
            <a:spLocks noChangeArrowheads="1"/>
          </p:cNvSpPr>
          <p:nvPr/>
        </p:nvSpPr>
        <p:spPr bwMode="auto">
          <a:xfrm>
            <a:off x="1447800" y="1752600"/>
            <a:ext cx="762000" cy="304800"/>
          </a:xfrm>
          <a:prstGeom prst="ellipse">
            <a:avLst/>
          </a:prstGeom>
          <a:solidFill>
            <a:schemeClr val="bg1"/>
          </a:solidFill>
          <a:ln w="9525">
            <a:solidFill>
              <a:schemeClr val="bg1"/>
            </a:solidFill>
            <a:round/>
            <a:headEnd/>
            <a:tailEnd/>
          </a:ln>
          <a:effectLst/>
        </p:spPr>
        <p:txBody>
          <a:bodyPr wrap="none" anchor="ctr"/>
          <a:lstStyle/>
          <a:p>
            <a:endParaRPr lang="en-GB"/>
          </a:p>
        </p:txBody>
      </p:sp>
      <p:sp>
        <p:nvSpPr>
          <p:cNvPr id="46086" name="Oval 6"/>
          <p:cNvSpPr>
            <a:spLocks noChangeArrowheads="1"/>
          </p:cNvSpPr>
          <p:nvPr/>
        </p:nvSpPr>
        <p:spPr bwMode="auto">
          <a:xfrm>
            <a:off x="1143000" y="1828800"/>
            <a:ext cx="1066800" cy="685800"/>
          </a:xfrm>
          <a:prstGeom prst="ellipse">
            <a:avLst/>
          </a:prstGeom>
          <a:solidFill>
            <a:schemeClr val="bg1"/>
          </a:solidFill>
          <a:ln w="9525">
            <a:solidFill>
              <a:schemeClr val="bg1"/>
            </a:solidFill>
            <a:round/>
            <a:headEnd/>
            <a:tailEnd/>
          </a:ln>
          <a:effectLst/>
        </p:spPr>
        <p:txBody>
          <a:bodyPr wrap="none" anchor="ctr"/>
          <a:lstStyle/>
          <a:p>
            <a:endParaRPr lang="en-GB"/>
          </a:p>
        </p:txBody>
      </p:sp>
      <p:sp>
        <p:nvSpPr>
          <p:cNvPr id="46087" name="Oval 7"/>
          <p:cNvSpPr>
            <a:spLocks noChangeArrowheads="1"/>
          </p:cNvSpPr>
          <p:nvPr/>
        </p:nvSpPr>
        <p:spPr bwMode="auto">
          <a:xfrm>
            <a:off x="1295400" y="1447800"/>
            <a:ext cx="457200" cy="609600"/>
          </a:xfrm>
          <a:prstGeom prst="ellipse">
            <a:avLst/>
          </a:prstGeom>
          <a:solidFill>
            <a:schemeClr val="bg1"/>
          </a:solidFill>
          <a:ln w="9525">
            <a:solidFill>
              <a:schemeClr val="bg1"/>
            </a:solidFill>
            <a:round/>
            <a:headEnd/>
            <a:tailEnd/>
          </a:ln>
          <a:effectLst/>
        </p:spPr>
        <p:txBody>
          <a:bodyPr wrap="none" anchor="ctr"/>
          <a:lstStyle/>
          <a:p>
            <a:endParaRPr lang="en-GB"/>
          </a:p>
        </p:txBody>
      </p:sp>
      <p:sp>
        <p:nvSpPr>
          <p:cNvPr id="46088" name="Text Box 8"/>
          <p:cNvSpPr txBox="1">
            <a:spLocks noChangeArrowheads="1"/>
          </p:cNvSpPr>
          <p:nvPr/>
        </p:nvSpPr>
        <p:spPr bwMode="auto">
          <a:xfrm>
            <a:off x="6781800" y="4800600"/>
            <a:ext cx="1447800" cy="461665"/>
          </a:xfrm>
          <a:prstGeom prst="rect">
            <a:avLst/>
          </a:prstGeom>
          <a:noFill/>
          <a:ln w="9525">
            <a:noFill/>
            <a:miter lim="800000"/>
            <a:headEnd/>
            <a:tailEnd/>
          </a:ln>
          <a:effectLst/>
        </p:spPr>
        <p:txBody>
          <a:bodyPr wrap="square">
            <a:spAutoFit/>
          </a:bodyPr>
          <a:lstStyle/>
          <a:p>
            <a:r>
              <a:rPr lang="en-GB" sz="2400" b="1" dirty="0">
                <a:latin typeface="Arial" pitchFamily="34" charset="0"/>
                <a:cs typeface="Arial" pitchFamily="34" charset="0"/>
              </a:rPr>
              <a:t>rachis</a:t>
            </a:r>
          </a:p>
        </p:txBody>
      </p:sp>
      <p:sp>
        <p:nvSpPr>
          <p:cNvPr id="9" name="TextBox 8"/>
          <p:cNvSpPr txBox="1"/>
          <p:nvPr/>
        </p:nvSpPr>
        <p:spPr>
          <a:xfrm>
            <a:off x="762000" y="685800"/>
            <a:ext cx="2195455" cy="646331"/>
          </a:xfrm>
          <a:prstGeom prst="rect">
            <a:avLst/>
          </a:prstGeom>
          <a:noFill/>
        </p:spPr>
        <p:txBody>
          <a:bodyPr wrap="square" rtlCol="0">
            <a:spAutoFit/>
          </a:bodyPr>
          <a:lstStyle/>
          <a:p>
            <a:r>
              <a:rPr lang="en-GB" sz="3600" b="1" dirty="0" smtClean="0">
                <a:latin typeface="Arial" pitchFamily="34" charset="0"/>
                <a:cs typeface="Arial" pitchFamily="34" charset="0"/>
              </a:rPr>
              <a:t>PLANTS</a:t>
            </a:r>
            <a:endParaRPr lang="en-GB" sz="3600" b="1" dirty="0">
              <a:latin typeface="Arial" pitchFamily="34" charset="0"/>
              <a:cs typeface="Arial" pitchFamily="34" charset="0"/>
            </a:endParaRPr>
          </a:p>
        </p:txBody>
      </p:sp>
      <p:sp>
        <p:nvSpPr>
          <p:cNvPr id="10" name="Oval 9"/>
          <p:cNvSpPr/>
          <p:nvPr/>
        </p:nvSpPr>
        <p:spPr>
          <a:xfrm>
            <a:off x="6096000" y="4953000"/>
            <a:ext cx="457200" cy="457200"/>
          </a:xfrm>
          <a:prstGeom prst="ellipse">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1905000" y="1447800"/>
            <a:ext cx="1219200" cy="762000"/>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9" name="Picture 5" descr="p034"/>
          <p:cNvPicPr>
            <a:picLocks noChangeAspect="1" noChangeArrowheads="1"/>
          </p:cNvPicPr>
          <p:nvPr/>
        </p:nvPicPr>
        <p:blipFill>
          <a:blip r:embed="rId3" cstate="print"/>
          <a:srcRect/>
          <a:stretch>
            <a:fillRect/>
          </a:stretch>
        </p:blipFill>
        <p:spPr bwMode="auto">
          <a:xfrm>
            <a:off x="381000" y="1371600"/>
            <a:ext cx="4495800" cy="4943475"/>
          </a:xfrm>
          <a:prstGeom prst="rect">
            <a:avLst/>
          </a:prstGeom>
          <a:noFill/>
        </p:spPr>
      </p:pic>
      <p:sp>
        <p:nvSpPr>
          <p:cNvPr id="4" name="Title 3"/>
          <p:cNvSpPr>
            <a:spLocks noGrp="1"/>
          </p:cNvSpPr>
          <p:nvPr>
            <p:ph type="title"/>
          </p:nvPr>
        </p:nvSpPr>
        <p:spPr/>
        <p:txBody>
          <a:bodyPr>
            <a:normAutofit fontScale="90000"/>
          </a:bodyPr>
          <a:lstStyle/>
          <a:p>
            <a:r>
              <a:rPr lang="en-US" sz="2200" dirty="0" smtClean="0">
                <a:latin typeface="Arial" pitchFamily="34" charset="0"/>
                <a:cs typeface="Arial" pitchFamily="34" charset="0"/>
              </a:rPr>
              <a:t>Hillman, C.G. and M.S. Davies 1990 measuring domestication rates in wild </a:t>
            </a:r>
            <a:r>
              <a:rPr lang="en-US" sz="2200" dirty="0" err="1" smtClean="0">
                <a:latin typeface="Arial" pitchFamily="34" charset="0"/>
                <a:cs typeface="Arial" pitchFamily="34" charset="0"/>
              </a:rPr>
              <a:t>wheats</a:t>
            </a:r>
            <a:r>
              <a:rPr lang="en-US" sz="2200" dirty="0" smtClean="0">
                <a:latin typeface="Arial" pitchFamily="34" charset="0"/>
                <a:cs typeface="Arial" pitchFamily="34" charset="0"/>
              </a:rPr>
              <a:t> and barley under primitive cultivation, and their archaeological implications </a:t>
            </a:r>
            <a:r>
              <a:rPr lang="en-US" sz="2200" i="1" dirty="0" smtClean="0">
                <a:latin typeface="Arial" pitchFamily="34" charset="0"/>
                <a:cs typeface="Arial" pitchFamily="34" charset="0"/>
              </a:rPr>
              <a:t>Journal of World Prehistory</a:t>
            </a:r>
            <a:r>
              <a:rPr lang="en-US" sz="2200" dirty="0" smtClean="0">
                <a:latin typeface="Arial" pitchFamily="34" charset="0"/>
                <a:cs typeface="Arial" pitchFamily="34" charset="0"/>
              </a:rPr>
              <a:t> 4: 157-222</a:t>
            </a:r>
            <a:r>
              <a:rPr lang="en-GB" dirty="0" smtClean="0"/>
              <a:t/>
            </a:r>
            <a:br>
              <a:rPr lang="en-GB" dirty="0" smtClean="0"/>
            </a:br>
            <a:endParaRPr lang="en-GB" dirty="0"/>
          </a:p>
        </p:txBody>
      </p:sp>
      <p:sp>
        <p:nvSpPr>
          <p:cNvPr id="6" name="Content Placeholder 5"/>
          <p:cNvSpPr>
            <a:spLocks noGrp="1"/>
          </p:cNvSpPr>
          <p:nvPr>
            <p:ph sz="half" idx="2"/>
          </p:nvPr>
        </p:nvSpPr>
        <p:spPr/>
        <p:txBody>
          <a:bodyPr>
            <a:normAutofit/>
          </a:bodyPr>
          <a:lstStyle/>
          <a:p>
            <a:r>
              <a:rPr lang="en-US" sz="2000" dirty="0" smtClean="0">
                <a:latin typeface="Arial" pitchFamily="34" charset="0"/>
                <a:cs typeface="Arial" pitchFamily="34" charset="0"/>
              </a:rPr>
              <a:t>Carbonized plant remains of </a:t>
            </a:r>
            <a:r>
              <a:rPr lang="en-US" sz="2000" i="1" dirty="0" err="1" smtClean="0">
                <a:latin typeface="Arial" pitchFamily="34" charset="0"/>
                <a:cs typeface="Arial" pitchFamily="34" charset="0"/>
              </a:rPr>
              <a:t>Triticum</a:t>
            </a:r>
            <a:r>
              <a:rPr lang="en-US" sz="2000" i="1" dirty="0" smtClean="0">
                <a:latin typeface="Arial" pitchFamily="34" charset="0"/>
                <a:cs typeface="Arial" pitchFamily="34" charset="0"/>
              </a:rPr>
              <a:t>/</a:t>
            </a:r>
            <a:r>
              <a:rPr lang="en-US" sz="2000" i="1" dirty="0" err="1" smtClean="0">
                <a:latin typeface="Arial" pitchFamily="34" charset="0"/>
                <a:cs typeface="Arial" pitchFamily="34" charset="0"/>
              </a:rPr>
              <a:t>Secale</a:t>
            </a:r>
            <a:r>
              <a:rPr lang="en-US" sz="2000" i="1" dirty="0" smtClean="0">
                <a:latin typeface="Arial" pitchFamily="34" charset="0"/>
                <a:cs typeface="Arial" pitchFamily="34" charset="0"/>
              </a:rPr>
              <a:t> </a:t>
            </a:r>
            <a:r>
              <a:rPr lang="en-US" sz="2000" dirty="0" smtClean="0">
                <a:latin typeface="Arial" pitchFamily="34" charset="0"/>
                <a:cs typeface="Arial" pitchFamily="34" charset="0"/>
              </a:rPr>
              <a:t>grains; 1 and 2 (</a:t>
            </a:r>
            <a:r>
              <a:rPr lang="en-US" sz="2000" dirty="0" err="1" smtClean="0">
                <a:latin typeface="Arial" pitchFamily="34" charset="0"/>
                <a:cs typeface="Arial" pitchFamily="34" charset="0"/>
              </a:rPr>
              <a:t>Jerf</a:t>
            </a:r>
            <a:r>
              <a:rPr lang="en-US" sz="2000" dirty="0" smtClean="0">
                <a:latin typeface="Arial" pitchFamily="34" charset="0"/>
                <a:cs typeface="Arial" pitchFamily="34" charset="0"/>
              </a:rPr>
              <a:t> al </a:t>
            </a:r>
            <a:r>
              <a:rPr lang="en-US" sz="2000" dirty="0" err="1" smtClean="0">
                <a:latin typeface="Arial" pitchFamily="34" charset="0"/>
                <a:cs typeface="Arial" pitchFamily="34" charset="0"/>
              </a:rPr>
              <a:t>Amhar</a:t>
            </a:r>
            <a:r>
              <a:rPr lang="en-US" sz="2000" dirty="0" smtClean="0">
                <a:latin typeface="Arial" pitchFamily="34" charset="0"/>
                <a:cs typeface="Arial" pitchFamily="34" charset="0"/>
              </a:rPr>
              <a:t>) and 3 (</a:t>
            </a:r>
            <a:r>
              <a:rPr lang="en-US" sz="2000" dirty="0" err="1" smtClean="0">
                <a:latin typeface="Arial" pitchFamily="34" charset="0"/>
                <a:cs typeface="Arial" pitchFamily="34" charset="0"/>
              </a:rPr>
              <a:t>D'jade</a:t>
            </a:r>
            <a:r>
              <a:rPr lang="en-US" sz="2000" dirty="0" smtClean="0">
                <a:latin typeface="Arial" pitchFamily="34" charset="0"/>
                <a:cs typeface="Arial" pitchFamily="34" charset="0"/>
              </a:rPr>
              <a:t>). Plump-type barley grains which are not known in the wild but occur on PPNA sites associated with wild-type rachis fragments: 4 (</a:t>
            </a:r>
            <a:r>
              <a:rPr lang="en-US" sz="2000" dirty="0" err="1" smtClean="0">
                <a:latin typeface="Arial" pitchFamily="34" charset="0"/>
                <a:cs typeface="Arial" pitchFamily="34" charset="0"/>
              </a:rPr>
              <a:t>Jerf</a:t>
            </a:r>
            <a:r>
              <a:rPr lang="en-US" sz="2000" dirty="0" smtClean="0">
                <a:latin typeface="Arial" pitchFamily="34" charset="0"/>
                <a:cs typeface="Arial" pitchFamily="34" charset="0"/>
              </a:rPr>
              <a:t> al </a:t>
            </a:r>
            <a:r>
              <a:rPr lang="en-US" sz="2000" dirty="0" err="1" smtClean="0">
                <a:latin typeface="Arial" pitchFamily="34" charset="0"/>
                <a:cs typeface="Arial" pitchFamily="34" charset="0"/>
              </a:rPr>
              <a:t>Ahmar</a:t>
            </a:r>
            <a:r>
              <a:rPr lang="en-US" sz="2000" dirty="0" smtClean="0">
                <a:latin typeface="Arial" pitchFamily="34" charset="0"/>
                <a:cs typeface="Arial" pitchFamily="34" charset="0"/>
              </a:rPr>
              <a:t>), 5 and 6 (</a:t>
            </a:r>
            <a:r>
              <a:rPr lang="en-US" sz="2000" dirty="0" err="1" smtClean="0">
                <a:latin typeface="Arial" pitchFamily="34" charset="0"/>
                <a:cs typeface="Arial" pitchFamily="34" charset="0"/>
              </a:rPr>
              <a:t>D'jade</a:t>
            </a:r>
            <a:r>
              <a:rPr lang="en-US" sz="2000" dirty="0" smtClean="0">
                <a:latin typeface="Arial" pitchFamily="34" charset="0"/>
                <a:cs typeface="Arial" pitchFamily="34" charset="0"/>
              </a:rPr>
              <a:t>). This last grain is similar to two-row hulled domesticated barley but is associated with wild-type rachis fragments.</a:t>
            </a:r>
          </a:p>
          <a:p>
            <a:endParaRPr lang="en-GB" sz="20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5" name="Picture 7" descr="cave_painting"/>
          <p:cNvPicPr>
            <a:picLocks noChangeAspect="1" noChangeArrowheads="1"/>
          </p:cNvPicPr>
          <p:nvPr/>
        </p:nvPicPr>
        <p:blipFill>
          <a:blip r:embed="rId3" cstate="print"/>
          <a:srcRect/>
          <a:stretch>
            <a:fillRect/>
          </a:stretch>
        </p:blipFill>
        <p:spPr bwMode="auto">
          <a:xfrm>
            <a:off x="0" y="0"/>
            <a:ext cx="6124575" cy="4332288"/>
          </a:xfrm>
          <a:prstGeom prst="rect">
            <a:avLst/>
          </a:prstGeom>
          <a:noFill/>
        </p:spPr>
      </p:pic>
      <p:pic>
        <p:nvPicPr>
          <p:cNvPr id="12297" name="Picture 9" descr="MAD_COW_TRACKING_WX102500x365"/>
          <p:cNvPicPr>
            <a:picLocks noChangeAspect="1" noChangeArrowheads="1"/>
          </p:cNvPicPr>
          <p:nvPr/>
        </p:nvPicPr>
        <p:blipFill>
          <a:blip r:embed="rId4" cstate="print"/>
          <a:srcRect/>
          <a:stretch>
            <a:fillRect/>
          </a:stretch>
        </p:blipFill>
        <p:spPr bwMode="auto">
          <a:xfrm>
            <a:off x="4381500" y="3381375"/>
            <a:ext cx="4762500" cy="3476625"/>
          </a:xfrm>
          <a:prstGeom prst="rect">
            <a:avLst/>
          </a:prstGeom>
          <a:noFill/>
        </p:spPr>
      </p:pic>
      <p:sp>
        <p:nvSpPr>
          <p:cNvPr id="12298" name="Text Box 10"/>
          <p:cNvSpPr txBox="1">
            <a:spLocks noChangeArrowheads="1"/>
          </p:cNvSpPr>
          <p:nvPr/>
        </p:nvSpPr>
        <p:spPr bwMode="auto">
          <a:xfrm>
            <a:off x="228600" y="4419600"/>
            <a:ext cx="3706464" cy="461665"/>
          </a:xfrm>
          <a:prstGeom prst="rect">
            <a:avLst/>
          </a:prstGeom>
          <a:noFill/>
          <a:ln w="9525">
            <a:noFill/>
            <a:miter lim="800000"/>
            <a:headEnd/>
            <a:tailEnd/>
          </a:ln>
          <a:effectLst/>
        </p:spPr>
        <p:txBody>
          <a:bodyPr wrap="none">
            <a:spAutoFit/>
          </a:bodyPr>
          <a:lstStyle/>
          <a:p>
            <a:r>
              <a:rPr lang="en-GB" sz="2400" b="1" i="1" dirty="0" err="1">
                <a:latin typeface="Arial" pitchFamily="34" charset="0"/>
                <a:cs typeface="Arial" pitchFamily="34" charset="0"/>
              </a:rPr>
              <a:t>Bos</a:t>
            </a:r>
            <a:r>
              <a:rPr lang="en-GB" sz="2400" b="1" i="1" dirty="0">
                <a:latin typeface="Arial" pitchFamily="34" charset="0"/>
                <a:cs typeface="Arial" pitchFamily="34" charset="0"/>
              </a:rPr>
              <a:t> </a:t>
            </a:r>
            <a:r>
              <a:rPr lang="en-GB" sz="2400" b="1" i="1" dirty="0" err="1">
                <a:latin typeface="Arial" pitchFamily="34" charset="0"/>
                <a:cs typeface="Arial" pitchFamily="34" charset="0"/>
              </a:rPr>
              <a:t>primigenius</a:t>
            </a:r>
            <a:r>
              <a:rPr lang="en-GB" sz="2400" dirty="0">
                <a:latin typeface="Arial" pitchFamily="34" charset="0"/>
                <a:cs typeface="Arial" pitchFamily="34" charset="0"/>
              </a:rPr>
              <a:t>, </a:t>
            </a:r>
            <a:r>
              <a:rPr lang="en-GB" sz="2400" dirty="0" err="1">
                <a:latin typeface="Arial" pitchFamily="34" charset="0"/>
                <a:cs typeface="Arial" pitchFamily="34" charset="0"/>
              </a:rPr>
              <a:t>auroch</a:t>
            </a:r>
            <a:endParaRPr lang="en-US" sz="2400" dirty="0">
              <a:latin typeface="Arial" pitchFamily="34" charset="0"/>
              <a:cs typeface="Arial" pitchFamily="34" charset="0"/>
            </a:endParaRPr>
          </a:p>
        </p:txBody>
      </p:sp>
      <p:sp>
        <p:nvSpPr>
          <p:cNvPr id="12300" name="Text Box 12"/>
          <p:cNvSpPr txBox="1">
            <a:spLocks noChangeArrowheads="1"/>
          </p:cNvSpPr>
          <p:nvPr/>
        </p:nvSpPr>
        <p:spPr bwMode="auto">
          <a:xfrm>
            <a:off x="1905000" y="6248400"/>
            <a:ext cx="2510624" cy="461665"/>
          </a:xfrm>
          <a:prstGeom prst="rect">
            <a:avLst/>
          </a:prstGeom>
          <a:noFill/>
          <a:ln w="9525">
            <a:noFill/>
            <a:miter lim="800000"/>
            <a:headEnd/>
            <a:tailEnd/>
          </a:ln>
          <a:effectLst/>
        </p:spPr>
        <p:txBody>
          <a:bodyPr wrap="none">
            <a:spAutoFit/>
          </a:bodyPr>
          <a:lstStyle/>
          <a:p>
            <a:r>
              <a:rPr lang="en-GB" sz="2400" b="1" i="1" dirty="0" err="1">
                <a:latin typeface="Arial" pitchFamily="34" charset="0"/>
                <a:cs typeface="Arial" pitchFamily="34" charset="0"/>
              </a:rPr>
              <a:t>Bos</a:t>
            </a:r>
            <a:r>
              <a:rPr lang="en-GB" sz="2400" b="1" i="1" dirty="0">
                <a:latin typeface="Arial" pitchFamily="34" charset="0"/>
                <a:cs typeface="Arial" pitchFamily="34" charset="0"/>
              </a:rPr>
              <a:t> </a:t>
            </a:r>
            <a:r>
              <a:rPr lang="en-GB" sz="2400" b="1" i="1" dirty="0" err="1">
                <a:latin typeface="Arial" pitchFamily="34" charset="0"/>
                <a:cs typeface="Arial" pitchFamily="34" charset="0"/>
              </a:rPr>
              <a:t>taurus</a:t>
            </a:r>
            <a:r>
              <a:rPr lang="en-GB" sz="2400" dirty="0">
                <a:latin typeface="Arial" pitchFamily="34" charset="0"/>
                <a:cs typeface="Arial" pitchFamily="34" charset="0"/>
              </a:rPr>
              <a:t>, cow</a:t>
            </a:r>
            <a:endParaRPr lang="en-US" sz="2400" dirty="0">
              <a:latin typeface="Arial" pitchFamily="34" charset="0"/>
              <a:cs typeface="Arial" pitchFamily="34" charset="0"/>
            </a:endParaRPr>
          </a:p>
        </p:txBody>
      </p:sp>
      <p:sp>
        <p:nvSpPr>
          <p:cNvPr id="6" name="Rectangle 5"/>
          <p:cNvSpPr/>
          <p:nvPr/>
        </p:nvSpPr>
        <p:spPr>
          <a:xfrm>
            <a:off x="6248400" y="457200"/>
            <a:ext cx="2667000" cy="2308324"/>
          </a:xfrm>
          <a:prstGeom prst="rect">
            <a:avLst/>
          </a:prstGeom>
        </p:spPr>
        <p:txBody>
          <a:bodyPr wrap="square">
            <a:spAutoFit/>
          </a:bodyPr>
          <a:lstStyle/>
          <a:p>
            <a:r>
              <a:rPr lang="en-US" sz="2400" b="1" dirty="0" smtClean="0">
                <a:latin typeface="Arial" pitchFamily="34" charset="0"/>
                <a:cs typeface="Arial" pitchFamily="34" charset="0"/>
              </a:rPr>
              <a:t>Domesticated animals are generally smaller and less fierce than their wild progenitors</a:t>
            </a:r>
            <a:endParaRPr lang="en-GB" sz="2400" dirty="0">
              <a:latin typeface="Arial" pitchFamily="34" charset="0"/>
              <a:cs typeface="Arial" pitchFamily="34" charset="0"/>
            </a:endParaRPr>
          </a:p>
        </p:txBody>
      </p:sp>
      <p:sp>
        <p:nvSpPr>
          <p:cNvPr id="7" name="TextBox 6"/>
          <p:cNvSpPr txBox="1"/>
          <p:nvPr/>
        </p:nvSpPr>
        <p:spPr>
          <a:xfrm>
            <a:off x="457200" y="457200"/>
            <a:ext cx="2198382" cy="584775"/>
          </a:xfrm>
          <a:prstGeom prst="rect">
            <a:avLst/>
          </a:prstGeom>
          <a:noFill/>
        </p:spPr>
        <p:txBody>
          <a:bodyPr wrap="square" rtlCol="0">
            <a:spAutoFit/>
          </a:bodyPr>
          <a:lstStyle/>
          <a:p>
            <a:r>
              <a:rPr lang="en-GB" sz="3200" b="1" dirty="0" smtClean="0">
                <a:solidFill>
                  <a:schemeClr val="bg1"/>
                </a:solidFill>
                <a:latin typeface="Arial" pitchFamily="34" charset="0"/>
                <a:cs typeface="Arial" pitchFamily="34" charset="0"/>
              </a:rPr>
              <a:t>ANIMALS</a:t>
            </a:r>
            <a:endParaRPr lang="en-GB" sz="32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9" name="Picture 5" descr="dog_tag1"/>
          <p:cNvPicPr>
            <a:picLocks noChangeAspect="1" noChangeArrowheads="1"/>
          </p:cNvPicPr>
          <p:nvPr/>
        </p:nvPicPr>
        <p:blipFill>
          <a:blip r:embed="rId3" cstate="print"/>
          <a:srcRect/>
          <a:stretch>
            <a:fillRect/>
          </a:stretch>
        </p:blipFill>
        <p:spPr bwMode="auto">
          <a:xfrm>
            <a:off x="250825" y="3409950"/>
            <a:ext cx="3333750" cy="3448050"/>
          </a:xfrm>
          <a:prstGeom prst="rect">
            <a:avLst/>
          </a:prstGeom>
          <a:noFill/>
        </p:spPr>
      </p:pic>
      <p:sp>
        <p:nvSpPr>
          <p:cNvPr id="11272" name="Text Box 8"/>
          <p:cNvSpPr txBox="1">
            <a:spLocks noChangeArrowheads="1"/>
          </p:cNvSpPr>
          <p:nvPr/>
        </p:nvSpPr>
        <p:spPr bwMode="auto">
          <a:xfrm>
            <a:off x="4762500" y="1828800"/>
            <a:ext cx="4381500" cy="4431983"/>
          </a:xfrm>
          <a:prstGeom prst="rect">
            <a:avLst/>
          </a:prstGeom>
          <a:noFill/>
          <a:ln w="9525">
            <a:noFill/>
            <a:miter lim="800000"/>
            <a:headEnd/>
            <a:tailEnd/>
          </a:ln>
          <a:effectLst/>
        </p:spPr>
        <p:txBody>
          <a:bodyPr wrap="square">
            <a:spAutoFit/>
          </a:bodyPr>
          <a:lstStyle/>
          <a:p>
            <a:endParaRPr lang="en-GB" sz="2400" b="1" dirty="0" smtClean="0">
              <a:latin typeface="Arial" pitchFamily="34" charset="0"/>
              <a:cs typeface="Arial" pitchFamily="34" charset="0"/>
            </a:endParaRPr>
          </a:p>
          <a:p>
            <a:pPr>
              <a:buFont typeface="Arial" pitchFamily="34" charset="0"/>
              <a:buChar char="•"/>
            </a:pPr>
            <a:r>
              <a:rPr lang="en-GB" sz="2400" b="1" dirty="0" smtClean="0">
                <a:latin typeface="Arial" pitchFamily="34" charset="0"/>
                <a:cs typeface="Arial" pitchFamily="34" charset="0"/>
              </a:rPr>
              <a:t>  pack, herding animals</a:t>
            </a:r>
          </a:p>
          <a:p>
            <a:pPr>
              <a:buFont typeface="Arial" pitchFamily="34" charset="0"/>
              <a:buChar char="•"/>
            </a:pPr>
            <a:r>
              <a:rPr lang="en-GB" sz="2400" b="1" dirty="0" smtClean="0">
                <a:latin typeface="Arial" pitchFamily="34" charset="0"/>
                <a:cs typeface="Arial" pitchFamily="34" charset="0"/>
              </a:rPr>
              <a:t> </a:t>
            </a:r>
            <a:r>
              <a:rPr lang="en-GB" sz="2400" b="1" dirty="0" smtClean="0">
                <a:latin typeface="Arial" pitchFamily="34" charset="0"/>
                <a:cs typeface="Arial" pitchFamily="34" charset="0"/>
              </a:rPr>
              <a:t> not TOO dangerous</a:t>
            </a:r>
          </a:p>
          <a:p>
            <a:pPr>
              <a:buFont typeface="Arial" pitchFamily="34" charset="0"/>
              <a:buChar char="•"/>
            </a:pPr>
            <a:r>
              <a:rPr lang="en-GB" sz="2400" b="1" dirty="0" smtClean="0">
                <a:latin typeface="Arial" pitchFamily="34" charset="0"/>
                <a:cs typeface="Arial" pitchFamily="34" charset="0"/>
              </a:rPr>
              <a:t> </a:t>
            </a:r>
            <a:r>
              <a:rPr lang="en-GB" sz="2400" b="1" dirty="0" smtClean="0">
                <a:latin typeface="Arial" pitchFamily="34" charset="0"/>
                <a:cs typeface="Arial" pitchFamily="34" charset="0"/>
              </a:rPr>
              <a:t> meat bearing</a:t>
            </a:r>
          </a:p>
          <a:p>
            <a:pPr>
              <a:buFont typeface="Arial" pitchFamily="34" charset="0"/>
              <a:buChar char="•"/>
            </a:pPr>
            <a:r>
              <a:rPr lang="en-GB" sz="2400" b="1" dirty="0" smtClean="0">
                <a:latin typeface="Arial" pitchFamily="34" charset="0"/>
                <a:cs typeface="Arial" pitchFamily="34" charset="0"/>
              </a:rPr>
              <a:t> </a:t>
            </a:r>
            <a:r>
              <a:rPr lang="en-GB" sz="2400" b="1" dirty="0" smtClean="0">
                <a:latin typeface="Arial" pitchFamily="34" charset="0"/>
                <a:cs typeface="Arial" pitchFamily="34" charset="0"/>
              </a:rPr>
              <a:t> r-selected</a:t>
            </a:r>
            <a:endParaRPr lang="en-GB" sz="2400" b="1" dirty="0" smtClean="0">
              <a:latin typeface="Arial" pitchFamily="34" charset="0"/>
              <a:cs typeface="Arial" pitchFamily="34" charset="0"/>
            </a:endParaRPr>
          </a:p>
          <a:p>
            <a:endParaRPr lang="en-GB" sz="3600" dirty="0" smtClean="0"/>
          </a:p>
          <a:p>
            <a:r>
              <a:rPr lang="en-GB" dirty="0" smtClean="0"/>
              <a:t>See </a:t>
            </a:r>
            <a:r>
              <a:rPr lang="en-US" dirty="0" err="1" smtClean="0"/>
              <a:t>Tchernov</a:t>
            </a:r>
            <a:r>
              <a:rPr lang="en-US" dirty="0" smtClean="0"/>
              <a:t>, E. and </a:t>
            </a:r>
            <a:r>
              <a:rPr lang="en-US" dirty="0" err="1" smtClean="0"/>
              <a:t>Horwitz</a:t>
            </a:r>
            <a:r>
              <a:rPr lang="en-US" dirty="0" smtClean="0"/>
              <a:t>, L.K. (1991) Body Size Diminution Under Domestication: Unconscious Selection in Primeval Domesticates </a:t>
            </a:r>
            <a:r>
              <a:rPr lang="en-US" i="1" dirty="0" smtClean="0"/>
              <a:t>Journal of Anthropological Archaeology</a:t>
            </a:r>
            <a:r>
              <a:rPr lang="en-US" dirty="0" smtClean="0"/>
              <a:t> 10 pp 54-75</a:t>
            </a:r>
            <a:endParaRPr lang="en-GB" dirty="0" smtClean="0"/>
          </a:p>
          <a:p>
            <a:endParaRPr lang="en-US" sz="3600" dirty="0"/>
          </a:p>
        </p:txBody>
      </p:sp>
      <p:sp>
        <p:nvSpPr>
          <p:cNvPr id="11273" name="Text Box 9"/>
          <p:cNvSpPr txBox="1">
            <a:spLocks noChangeArrowheads="1"/>
          </p:cNvSpPr>
          <p:nvPr/>
        </p:nvSpPr>
        <p:spPr bwMode="auto">
          <a:xfrm>
            <a:off x="2967038" y="6400800"/>
            <a:ext cx="2076209" cy="400110"/>
          </a:xfrm>
          <a:prstGeom prst="rect">
            <a:avLst/>
          </a:prstGeom>
          <a:noFill/>
          <a:ln w="9525">
            <a:noFill/>
            <a:miter lim="800000"/>
            <a:headEnd/>
            <a:tailEnd/>
          </a:ln>
          <a:effectLst/>
        </p:spPr>
        <p:txBody>
          <a:bodyPr wrap="none">
            <a:spAutoFit/>
          </a:bodyPr>
          <a:lstStyle/>
          <a:p>
            <a:r>
              <a:rPr lang="en-GB" sz="2000" b="1" i="1" dirty="0">
                <a:latin typeface="Arial" pitchFamily="34" charset="0"/>
                <a:cs typeface="Arial" pitchFamily="34" charset="0"/>
              </a:rPr>
              <a:t>Canis familiaris</a:t>
            </a:r>
            <a:endParaRPr lang="en-US" sz="2000" b="1" i="1" dirty="0">
              <a:latin typeface="Arial" pitchFamily="34" charset="0"/>
              <a:cs typeface="Arial" pitchFamily="34" charset="0"/>
            </a:endParaRPr>
          </a:p>
        </p:txBody>
      </p:sp>
      <p:sp>
        <p:nvSpPr>
          <p:cNvPr id="7" name="Title 6"/>
          <p:cNvSpPr>
            <a:spLocks noGrp="1"/>
          </p:cNvSpPr>
          <p:nvPr>
            <p:ph type="title"/>
          </p:nvPr>
        </p:nvSpPr>
        <p:spPr>
          <a:xfrm>
            <a:off x="457200" y="381000"/>
            <a:ext cx="8229600" cy="1066800"/>
          </a:xfrm>
        </p:spPr>
        <p:txBody>
          <a:bodyPr>
            <a:normAutofit fontScale="90000"/>
          </a:bodyPr>
          <a:lstStyle/>
          <a:p>
            <a:r>
              <a:rPr lang="en-GB" dirty="0" smtClean="0"/>
              <a:t/>
            </a:r>
            <a:br>
              <a:rPr lang="en-GB" dirty="0" smtClean="0"/>
            </a:br>
            <a:r>
              <a:rPr lang="en-GB" b="1" dirty="0" smtClean="0">
                <a:solidFill>
                  <a:schemeClr val="tx2">
                    <a:lumMod val="60000"/>
                    <a:lumOff val="40000"/>
                  </a:schemeClr>
                </a:solidFill>
                <a:latin typeface="Arial" pitchFamily="34" charset="0"/>
                <a:cs typeface="Arial" pitchFamily="34" charset="0"/>
              </a:rPr>
              <a:t>Animals that are generally good for domestication:</a:t>
            </a:r>
            <a:r>
              <a:rPr lang="en-GB" dirty="0" smtClean="0"/>
              <a:t/>
            </a:r>
            <a:br>
              <a:rPr lang="en-GB" dirty="0" smtClean="0"/>
            </a:br>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sz="2800" b="1" dirty="0" smtClean="0">
                <a:solidFill>
                  <a:schemeClr val="tx2">
                    <a:lumMod val="60000"/>
                    <a:lumOff val="40000"/>
                  </a:schemeClr>
                </a:solidFill>
                <a:latin typeface="Arial" pitchFamily="34" charset="0"/>
                <a:cs typeface="Arial" pitchFamily="34" charset="0"/>
              </a:rPr>
              <a:t>Domestication (plants and animals) </a:t>
            </a:r>
            <a:endParaRPr lang="en-US" dirty="0"/>
          </a:p>
        </p:txBody>
      </p:sp>
      <p:sp>
        <p:nvSpPr>
          <p:cNvPr id="24579" name="Rectangle 3"/>
          <p:cNvSpPr>
            <a:spLocks noGrp="1" noChangeArrowheads="1"/>
          </p:cNvSpPr>
          <p:nvPr>
            <p:ph type="body" idx="1"/>
          </p:nvPr>
        </p:nvSpPr>
        <p:spPr/>
        <p:txBody>
          <a:bodyPr>
            <a:normAutofit/>
          </a:bodyPr>
          <a:lstStyle/>
          <a:p>
            <a:pPr>
              <a:lnSpc>
                <a:spcPct val="90000"/>
              </a:lnSpc>
            </a:pPr>
            <a:r>
              <a:rPr lang="en-GB" sz="2400" dirty="0">
                <a:latin typeface="Arial" pitchFamily="34" charset="0"/>
                <a:cs typeface="Arial" pitchFamily="34" charset="0"/>
              </a:rPr>
              <a:t>Domestication of plants and animals is best seen as a process rather than an event because, although morphological changes are discernible, by the time they are apparent in plants and animals on domestication, changing human-animal-plant relationships will have been taking place for centuries (see Higgs and Jarman 1969, Harris 1996, Tchernov and Horwitz 1991</a:t>
            </a:r>
            <a:r>
              <a:rPr lang="en-GB" sz="2400" dirty="0" smtClean="0">
                <a:latin typeface="Arial" pitchFamily="34" charset="0"/>
                <a:cs typeface="Arial" pitchFamily="34" charset="0"/>
              </a:rPr>
              <a:t>)</a:t>
            </a:r>
          </a:p>
          <a:p>
            <a:pPr>
              <a:lnSpc>
                <a:spcPct val="90000"/>
              </a:lnSpc>
            </a:pPr>
            <a:endParaRPr lang="en-GB" sz="2400" dirty="0" smtClean="0">
              <a:latin typeface="Arial" pitchFamily="34" charset="0"/>
              <a:cs typeface="Arial" pitchFamily="34" charset="0"/>
            </a:endParaRPr>
          </a:p>
          <a:p>
            <a:pPr>
              <a:lnSpc>
                <a:spcPct val="90000"/>
              </a:lnSpc>
            </a:pPr>
            <a:r>
              <a:rPr lang="en-US" sz="1800" dirty="0" smtClean="0">
                <a:latin typeface="Arial" pitchFamily="34" charset="0"/>
                <a:cs typeface="Arial" pitchFamily="34" charset="0"/>
              </a:rPr>
              <a:t>Harris, D.H. 1996 An evolutionary continuum of people-plant interaction. In Harris, D.H. and G.C. Hillman (eds.) 1989 </a:t>
            </a:r>
            <a:r>
              <a:rPr lang="en-US" sz="1800" i="1" dirty="0" smtClean="0">
                <a:latin typeface="Arial" pitchFamily="34" charset="0"/>
                <a:cs typeface="Arial" pitchFamily="34" charset="0"/>
              </a:rPr>
              <a:t>Foraging and Farming: The evolution of plant exploitation</a:t>
            </a:r>
            <a:r>
              <a:rPr lang="en-US" sz="1800" dirty="0" smtClean="0">
                <a:latin typeface="Arial" pitchFamily="34" charset="0"/>
                <a:cs typeface="Arial" pitchFamily="34" charset="0"/>
              </a:rPr>
              <a:t> 11-26 London: </a:t>
            </a:r>
            <a:r>
              <a:rPr lang="en-US" sz="1800" dirty="0" err="1" smtClean="0">
                <a:latin typeface="Arial" pitchFamily="34" charset="0"/>
                <a:cs typeface="Arial" pitchFamily="34" charset="0"/>
              </a:rPr>
              <a:t>Unwin</a:t>
            </a:r>
            <a:r>
              <a:rPr lang="en-US" sz="1800" dirty="0" smtClean="0">
                <a:latin typeface="Arial" pitchFamily="34" charset="0"/>
                <a:cs typeface="Arial" pitchFamily="34" charset="0"/>
              </a:rPr>
              <a:t> Hyman</a:t>
            </a:r>
            <a:endParaRPr lang="en-GB" sz="1800" dirty="0" smtClean="0">
              <a:latin typeface="Arial" pitchFamily="34" charset="0"/>
              <a:cs typeface="Arial" pitchFamily="34" charset="0"/>
            </a:endParaRPr>
          </a:p>
          <a:p>
            <a:pPr>
              <a:lnSpc>
                <a:spcPct val="90000"/>
              </a:lnSpc>
            </a:pPr>
            <a:r>
              <a:rPr lang="en-US" sz="1800" dirty="0" smtClean="0">
                <a:latin typeface="Arial" pitchFamily="34" charset="0"/>
                <a:cs typeface="Arial" pitchFamily="34" charset="0"/>
              </a:rPr>
              <a:t>Higgs, E. S., and J. M.R. 1969. The Origins of Agriculture: A Reconsideration. </a:t>
            </a:r>
            <a:r>
              <a:rPr lang="en-US" sz="1800" i="1" dirty="0" smtClean="0">
                <a:latin typeface="Arial" pitchFamily="34" charset="0"/>
                <a:cs typeface="Arial" pitchFamily="34" charset="0"/>
              </a:rPr>
              <a:t>Antiquity </a:t>
            </a:r>
            <a:r>
              <a:rPr lang="en-US" sz="1800" dirty="0" smtClean="0">
                <a:latin typeface="Arial" pitchFamily="34" charset="0"/>
                <a:cs typeface="Arial" pitchFamily="34" charset="0"/>
              </a:rPr>
              <a:t>XLIII:31-41</a:t>
            </a:r>
            <a:endParaRPr lang="en-GB" sz="1800" dirty="0" smtClean="0">
              <a:latin typeface="Arial" pitchFamily="34" charset="0"/>
              <a:cs typeface="Arial" pitchFamily="34" charset="0"/>
            </a:endParaRPr>
          </a:p>
          <a:p>
            <a:pPr>
              <a:lnSpc>
                <a:spcPct val="90000"/>
              </a:lnSpc>
            </a:pPr>
            <a:endParaRPr lang="en-GB" sz="1800" dirty="0" smtClean="0">
              <a:latin typeface="Arial" pitchFamily="34" charset="0"/>
              <a:cs typeface="Arial" pitchFamily="34" charset="0"/>
            </a:endParaRPr>
          </a:p>
          <a:p>
            <a:pPr>
              <a:lnSpc>
                <a:spcPct val="90000"/>
              </a:lnSpc>
            </a:pPr>
            <a:endParaRPr lang="en-GB" sz="24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800600" y="274638"/>
            <a:ext cx="4114800" cy="2392362"/>
          </a:xfrm>
        </p:spPr>
        <p:txBody>
          <a:bodyPr>
            <a:normAutofit/>
          </a:bodyPr>
          <a:lstStyle/>
          <a:p>
            <a:r>
              <a:rPr lang="en-US" sz="2800" dirty="0" smtClean="0">
                <a:latin typeface="Arial" pitchFamily="34" charset="0"/>
                <a:cs typeface="Arial" pitchFamily="34" charset="0"/>
              </a:rPr>
              <a:t>Human skeletal analysis can tell archaeologists whether wild or domesticated resources have been consumed </a:t>
            </a:r>
            <a:endParaRPr lang="en-US" sz="2800" dirty="0">
              <a:latin typeface="Arial" pitchFamily="34" charset="0"/>
              <a:cs typeface="Arial" pitchFamily="34" charset="0"/>
            </a:endParaRPr>
          </a:p>
        </p:txBody>
      </p:sp>
      <p:sp>
        <p:nvSpPr>
          <p:cNvPr id="31749" name="Rectangle 5"/>
          <p:cNvSpPr>
            <a:spLocks noGrp="1" noChangeArrowheads="1"/>
          </p:cNvSpPr>
          <p:nvPr>
            <p:ph sz="half" idx="2"/>
          </p:nvPr>
        </p:nvSpPr>
        <p:spPr>
          <a:xfrm>
            <a:off x="4876800" y="3124200"/>
            <a:ext cx="4038600" cy="3733800"/>
          </a:xfrm>
        </p:spPr>
        <p:txBody>
          <a:bodyPr/>
          <a:lstStyle/>
          <a:p>
            <a:r>
              <a:rPr lang="en-GB" sz="2400" dirty="0">
                <a:latin typeface="Arial" pitchFamily="34" charset="0"/>
                <a:cs typeface="Arial" pitchFamily="34" charset="0"/>
              </a:rPr>
              <a:t>Carbon 13 to nitrogen </a:t>
            </a:r>
            <a:r>
              <a:rPr lang="en-GB" sz="2400" dirty="0" smtClean="0">
                <a:latin typeface="Arial" pitchFamily="34" charset="0"/>
                <a:cs typeface="Arial" pitchFamily="34" charset="0"/>
              </a:rPr>
              <a:t>ratios</a:t>
            </a:r>
            <a:endParaRPr lang="en-GB" sz="2400" dirty="0">
              <a:latin typeface="Arial" pitchFamily="34" charset="0"/>
              <a:cs typeface="Arial" pitchFamily="34" charset="0"/>
            </a:endParaRPr>
          </a:p>
          <a:p>
            <a:r>
              <a:rPr lang="en-GB" sz="2400" dirty="0">
                <a:latin typeface="Arial" pitchFamily="34" charset="0"/>
                <a:cs typeface="Arial" pitchFamily="34" charset="0"/>
              </a:rPr>
              <a:t>Marine, freshwater, terrestrial </a:t>
            </a:r>
            <a:r>
              <a:rPr lang="en-GB" sz="2400" dirty="0" smtClean="0">
                <a:latin typeface="Arial" pitchFamily="34" charset="0"/>
                <a:cs typeface="Arial" pitchFamily="34" charset="0"/>
              </a:rPr>
              <a:t>diets</a:t>
            </a:r>
            <a:endParaRPr lang="en-GB" sz="2400" dirty="0">
              <a:latin typeface="Arial" pitchFamily="34" charset="0"/>
              <a:cs typeface="Arial" pitchFamily="34" charset="0"/>
            </a:endParaRPr>
          </a:p>
          <a:p>
            <a:r>
              <a:rPr lang="en-GB" sz="2400" dirty="0">
                <a:latin typeface="Arial" pitchFamily="34" charset="0"/>
                <a:cs typeface="Arial" pitchFamily="34" charset="0"/>
              </a:rPr>
              <a:t>Varies according to whether domesticated or wild terrestrial herbivores have been </a:t>
            </a:r>
            <a:r>
              <a:rPr lang="en-GB" sz="2400" dirty="0" smtClean="0">
                <a:latin typeface="Arial" pitchFamily="34" charset="0"/>
                <a:cs typeface="Arial" pitchFamily="34" charset="0"/>
              </a:rPr>
              <a:t>eaten</a:t>
            </a:r>
            <a:endParaRPr lang="en-US" dirty="0"/>
          </a:p>
        </p:txBody>
      </p:sp>
      <p:pic>
        <p:nvPicPr>
          <p:cNvPr id="6" name="Picture 4" descr="skeleton"/>
          <p:cNvPicPr>
            <a:picLocks noGrp="1" noChangeAspect="1" noChangeArrowheads="1"/>
          </p:cNvPicPr>
          <p:nvPr>
            <p:ph sz="half" idx="1"/>
          </p:nvPr>
        </p:nvPicPr>
        <p:blipFill>
          <a:blip r:embed="rId3" cstate="print"/>
          <a:srcRect/>
          <a:stretch>
            <a:fillRect/>
          </a:stretch>
        </p:blipFill>
        <p:spPr bwMode="auto">
          <a:xfrm>
            <a:off x="0" y="0"/>
            <a:ext cx="4540598" cy="6858000"/>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8" name="Rectangle 6"/>
          <p:cNvSpPr>
            <a:spLocks noGrp="1" noChangeArrowheads="1"/>
          </p:cNvSpPr>
          <p:nvPr>
            <p:ph type="title"/>
          </p:nvPr>
        </p:nvSpPr>
        <p:spPr/>
        <p:txBody>
          <a:bodyPr>
            <a:normAutofit/>
          </a:bodyPr>
          <a:lstStyle/>
          <a:p>
            <a:r>
              <a:rPr lang="en-GB" sz="3200" b="1" dirty="0">
                <a:latin typeface="Arial" pitchFamily="34" charset="0"/>
                <a:cs typeface="Arial" pitchFamily="34" charset="0"/>
              </a:rPr>
              <a:t>teeth</a:t>
            </a:r>
            <a:endParaRPr lang="en-US" sz="3200" b="1" dirty="0">
              <a:latin typeface="Arial" pitchFamily="34" charset="0"/>
              <a:cs typeface="Arial" pitchFamily="34" charset="0"/>
            </a:endParaRPr>
          </a:p>
        </p:txBody>
      </p:sp>
      <p:sp>
        <p:nvSpPr>
          <p:cNvPr id="33799" name="Rectangle 7"/>
          <p:cNvSpPr>
            <a:spLocks noGrp="1" noChangeArrowheads="1"/>
          </p:cNvSpPr>
          <p:nvPr>
            <p:ph sz="half" idx="1"/>
          </p:nvPr>
        </p:nvSpPr>
        <p:spPr/>
        <p:txBody>
          <a:bodyPr/>
          <a:lstStyle/>
          <a:p>
            <a:r>
              <a:rPr lang="en-GB" b="1" dirty="0">
                <a:latin typeface="Arial" pitchFamily="34" charset="0"/>
                <a:cs typeface="Arial" pitchFamily="34" charset="0"/>
              </a:rPr>
              <a:t>Dental caries </a:t>
            </a:r>
            <a:r>
              <a:rPr lang="en-GB" dirty="0">
                <a:latin typeface="Arial" pitchFamily="34" charset="0"/>
                <a:cs typeface="Arial" pitchFamily="34" charset="0"/>
              </a:rPr>
              <a:t>– farmers with sucrose in cereal diet?</a:t>
            </a:r>
            <a:endParaRPr lang="en-US" dirty="0">
              <a:latin typeface="Arial" pitchFamily="34" charset="0"/>
              <a:cs typeface="Arial" pitchFamily="34" charset="0"/>
            </a:endParaRPr>
          </a:p>
        </p:txBody>
      </p:sp>
      <p:sp>
        <p:nvSpPr>
          <p:cNvPr id="33800" name="Rectangle 8"/>
          <p:cNvSpPr>
            <a:spLocks noGrp="1" noChangeArrowheads="1"/>
          </p:cNvSpPr>
          <p:nvPr>
            <p:ph sz="half" idx="2"/>
          </p:nvPr>
        </p:nvSpPr>
        <p:spPr/>
        <p:txBody>
          <a:bodyPr/>
          <a:lstStyle/>
          <a:p>
            <a:r>
              <a:rPr lang="en-GB" b="1" dirty="0">
                <a:latin typeface="Arial" pitchFamily="34" charset="0"/>
                <a:cs typeface="Arial" pitchFamily="34" charset="0"/>
              </a:rPr>
              <a:t>Dental attrition </a:t>
            </a:r>
            <a:r>
              <a:rPr lang="en-GB" dirty="0">
                <a:latin typeface="Arial" pitchFamily="34" charset="0"/>
                <a:cs typeface="Arial" pitchFamily="34" charset="0"/>
              </a:rPr>
              <a:t>– huntergatherers with rough diet?</a:t>
            </a:r>
            <a:endParaRPr lang="en-US" dirty="0">
              <a:latin typeface="Arial" pitchFamily="34" charset="0"/>
              <a:cs typeface="Arial" pitchFamily="34" charset="0"/>
            </a:endParaRPr>
          </a:p>
        </p:txBody>
      </p:sp>
      <p:pic>
        <p:nvPicPr>
          <p:cNvPr id="33797" name="Picture 5" descr="attrition"/>
          <p:cNvPicPr>
            <a:picLocks noChangeAspect="1" noChangeArrowheads="1"/>
          </p:cNvPicPr>
          <p:nvPr/>
        </p:nvPicPr>
        <p:blipFill>
          <a:blip r:embed="rId3" cstate="print"/>
          <a:srcRect/>
          <a:stretch>
            <a:fillRect/>
          </a:stretch>
        </p:blipFill>
        <p:spPr bwMode="auto">
          <a:xfrm>
            <a:off x="5292725" y="3429000"/>
            <a:ext cx="2895600" cy="2581275"/>
          </a:xfrm>
          <a:prstGeom prst="rect">
            <a:avLst/>
          </a:prstGeom>
          <a:noFill/>
        </p:spPr>
      </p:pic>
      <p:pic>
        <p:nvPicPr>
          <p:cNvPr id="33802" name="Picture 10" descr="T012525A"/>
          <p:cNvPicPr>
            <a:picLocks noChangeAspect="1" noChangeArrowheads="1"/>
          </p:cNvPicPr>
          <p:nvPr/>
        </p:nvPicPr>
        <p:blipFill>
          <a:blip r:embed="rId4" cstate="print"/>
          <a:srcRect/>
          <a:stretch>
            <a:fillRect/>
          </a:stretch>
        </p:blipFill>
        <p:spPr bwMode="auto">
          <a:xfrm>
            <a:off x="827088" y="3429000"/>
            <a:ext cx="3240087" cy="2586038"/>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endParaRPr lang="en-US" dirty="0"/>
          </a:p>
        </p:txBody>
      </p:sp>
      <p:sp>
        <p:nvSpPr>
          <p:cNvPr id="49155" name="Rectangle 3"/>
          <p:cNvSpPr>
            <a:spLocks noGrp="1" noChangeArrowheads="1"/>
          </p:cNvSpPr>
          <p:nvPr>
            <p:ph type="body" idx="1"/>
          </p:nvPr>
        </p:nvSpPr>
        <p:spPr/>
        <p:txBody>
          <a:bodyPr/>
          <a:lstStyle/>
          <a:p>
            <a:endParaRPr lang="en-US" dirty="0"/>
          </a:p>
        </p:txBody>
      </p:sp>
      <p:pic>
        <p:nvPicPr>
          <p:cNvPr id="49156" name="Picture 4" descr="neolithic stone"/>
          <p:cNvPicPr>
            <a:picLocks noChangeAspect="1" noChangeArrowheads="1"/>
          </p:cNvPicPr>
          <p:nvPr/>
        </p:nvPicPr>
        <p:blipFill>
          <a:blip r:embed="rId3" cstate="print"/>
          <a:srcRect/>
          <a:stretch>
            <a:fillRect/>
          </a:stretch>
        </p:blipFill>
        <p:spPr bwMode="auto">
          <a:xfrm>
            <a:off x="0" y="-111125"/>
            <a:ext cx="9144000" cy="7080250"/>
          </a:xfrm>
          <a:prstGeom prst="rect">
            <a:avLst/>
          </a:prstGeom>
          <a:noFill/>
        </p:spPr>
      </p:pic>
      <p:sp>
        <p:nvSpPr>
          <p:cNvPr id="49157" name="Text Box 5"/>
          <p:cNvSpPr txBox="1">
            <a:spLocks noChangeArrowheads="1"/>
          </p:cNvSpPr>
          <p:nvPr/>
        </p:nvSpPr>
        <p:spPr bwMode="auto">
          <a:xfrm>
            <a:off x="2209800" y="3657600"/>
            <a:ext cx="1905000" cy="1384995"/>
          </a:xfrm>
          <a:prstGeom prst="rect">
            <a:avLst/>
          </a:prstGeom>
          <a:noFill/>
          <a:ln w="9525">
            <a:noFill/>
            <a:miter lim="800000"/>
            <a:headEnd/>
            <a:tailEnd/>
          </a:ln>
          <a:effectLst/>
        </p:spPr>
        <p:txBody>
          <a:bodyPr>
            <a:spAutoFit/>
          </a:bodyPr>
          <a:lstStyle/>
          <a:p>
            <a:pPr algn="ctr"/>
            <a:r>
              <a:rPr lang="en-GB" sz="2800" b="1" dirty="0">
                <a:solidFill>
                  <a:schemeClr val="bg1"/>
                </a:solidFill>
                <a:latin typeface="Arial" pitchFamily="34" charset="0"/>
                <a:cs typeface="Arial" pitchFamily="34" charset="0"/>
              </a:rPr>
              <a:t>Neolithic</a:t>
            </a:r>
          </a:p>
          <a:p>
            <a:pPr algn="ctr"/>
            <a:r>
              <a:rPr lang="en-GB" sz="2800" b="1" dirty="0">
                <a:solidFill>
                  <a:schemeClr val="bg1"/>
                </a:solidFill>
                <a:latin typeface="Arial" pitchFamily="34" charset="0"/>
                <a:cs typeface="Arial" pitchFamily="34" charset="0"/>
              </a:rPr>
              <a:t> polished</a:t>
            </a:r>
          </a:p>
          <a:p>
            <a:pPr algn="ctr"/>
            <a:r>
              <a:rPr lang="en-GB" sz="2800" b="1" dirty="0">
                <a:solidFill>
                  <a:schemeClr val="bg1"/>
                </a:solidFill>
                <a:latin typeface="Arial" pitchFamily="34" charset="0"/>
                <a:cs typeface="Arial" pitchFamily="34" charset="0"/>
              </a:rPr>
              <a:t> stone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pottery1"/>
          <p:cNvPicPr>
            <a:picLocks noChangeAspect="1" noChangeArrowheads="1"/>
          </p:cNvPicPr>
          <p:nvPr/>
        </p:nvPicPr>
        <p:blipFill>
          <a:blip r:embed="rId3" cstate="print"/>
          <a:srcRect/>
          <a:stretch>
            <a:fillRect/>
          </a:stretch>
        </p:blipFill>
        <p:spPr bwMode="auto">
          <a:xfrm>
            <a:off x="0" y="0"/>
            <a:ext cx="9296400" cy="6849208"/>
          </a:xfrm>
          <a:prstGeom prst="rect">
            <a:avLst/>
          </a:prstGeom>
          <a:noFill/>
        </p:spPr>
      </p:pic>
      <p:sp>
        <p:nvSpPr>
          <p:cNvPr id="50179" name="Text Box 3"/>
          <p:cNvSpPr txBox="1">
            <a:spLocks noGrp="1" noChangeArrowheads="1"/>
          </p:cNvSpPr>
          <p:nvPr>
            <p:ph type="body" idx="1"/>
          </p:nvPr>
        </p:nvSpPr>
        <p:spPr>
          <a:xfrm>
            <a:off x="1600200" y="6019800"/>
            <a:ext cx="7261225" cy="838200"/>
          </a:xfrm>
          <a:noFill/>
          <a:ln/>
        </p:spPr>
        <p:txBody>
          <a:bodyPr/>
          <a:lstStyle/>
          <a:p>
            <a:pPr algn="ctr">
              <a:lnSpc>
                <a:spcPct val="90000"/>
              </a:lnSpc>
              <a:spcBef>
                <a:spcPct val="0"/>
              </a:spcBef>
              <a:buFontTx/>
              <a:buNone/>
            </a:pPr>
            <a:r>
              <a:rPr lang="en-GB" sz="2400" b="1" dirty="0">
                <a:latin typeface="Arial" pitchFamily="34" charset="0"/>
                <a:cs typeface="Arial" pitchFamily="34" charset="0"/>
              </a:rPr>
              <a:t>Early Neolithic pottery, </a:t>
            </a:r>
          </a:p>
          <a:p>
            <a:pPr algn="ctr">
              <a:lnSpc>
                <a:spcPct val="90000"/>
              </a:lnSpc>
              <a:spcBef>
                <a:spcPct val="0"/>
              </a:spcBef>
              <a:buFontTx/>
              <a:buNone/>
            </a:pPr>
            <a:r>
              <a:rPr lang="en-GB" sz="2400" b="1" dirty="0">
                <a:latin typeface="Arial" pitchFamily="34" charset="0"/>
                <a:cs typeface="Arial" pitchFamily="34" charset="0"/>
              </a:rPr>
              <a:t>Franchthi cave, Greece, c.6000bc</a:t>
            </a:r>
          </a:p>
          <a:p>
            <a:pPr algn="ctr">
              <a:lnSpc>
                <a:spcPct val="90000"/>
              </a:lnSpc>
              <a:spcBef>
                <a:spcPct val="0"/>
              </a:spcBef>
              <a:buFontTx/>
              <a:buNone/>
            </a:pPr>
            <a:endParaRPr lang="en-GB" sz="2400" b="1" dirty="0">
              <a:latin typeface="Arial" pitchFamily="34" charset="0"/>
              <a:cs typeface="Arial" pitchFamily="34" charset="0"/>
            </a:endParaRPr>
          </a:p>
          <a:p>
            <a:pPr algn="ctr">
              <a:lnSpc>
                <a:spcPct val="90000"/>
              </a:lnSpc>
              <a:spcBef>
                <a:spcPct val="0"/>
              </a:spcBef>
              <a:buFontTx/>
              <a:buNone/>
            </a:pPr>
            <a:endParaRPr lang="en-GB" sz="2400" b="1" dirty="0"/>
          </a:p>
          <a:p>
            <a:pPr algn="ctr">
              <a:lnSpc>
                <a:spcPct val="90000"/>
              </a:lnSpc>
              <a:spcBef>
                <a:spcPct val="0"/>
              </a:spcBef>
              <a:buFontTx/>
              <a:buNone/>
            </a:pPr>
            <a:endParaRPr lang="en-GB" sz="2400" dirty="0"/>
          </a:p>
          <a:p>
            <a:pPr>
              <a:lnSpc>
                <a:spcPct val="90000"/>
              </a:lnSpc>
              <a:spcBef>
                <a:spcPct val="0"/>
              </a:spcBef>
              <a:buFontTx/>
              <a:buNone/>
            </a:pPr>
            <a:endParaRPr lang="en-GB" sz="24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Autofit/>
          </a:bodyPr>
          <a:lstStyle/>
          <a:p>
            <a:r>
              <a:rPr lang="en-GB" sz="2800" b="1" dirty="0" smtClean="0">
                <a:solidFill>
                  <a:schemeClr val="tx2">
                    <a:lumMod val="60000"/>
                    <a:lumOff val="40000"/>
                  </a:schemeClr>
                </a:solidFill>
                <a:latin typeface="Arial" pitchFamily="34" charset="0"/>
                <a:cs typeface="Arial" pitchFamily="34" charset="0"/>
              </a:rPr>
              <a:t>Material culture associated with farming</a:t>
            </a:r>
            <a:endParaRPr lang="en-US" sz="2800" b="1" dirty="0">
              <a:solidFill>
                <a:schemeClr val="tx2">
                  <a:lumMod val="60000"/>
                  <a:lumOff val="40000"/>
                </a:schemeClr>
              </a:solidFill>
              <a:latin typeface="Arial" pitchFamily="34" charset="0"/>
              <a:cs typeface="Arial" pitchFamily="34" charset="0"/>
            </a:endParaRPr>
          </a:p>
        </p:txBody>
      </p:sp>
      <p:pic>
        <p:nvPicPr>
          <p:cNvPr id="27655" name="Picture 7" descr="Cluster-9"/>
          <p:cNvPicPr>
            <a:picLocks noChangeAspect="1" noChangeArrowheads="1"/>
          </p:cNvPicPr>
          <p:nvPr/>
        </p:nvPicPr>
        <p:blipFill>
          <a:blip r:embed="rId3" cstate="print"/>
          <a:srcRect/>
          <a:stretch>
            <a:fillRect/>
          </a:stretch>
        </p:blipFill>
        <p:spPr bwMode="auto">
          <a:xfrm>
            <a:off x="1403350" y="1412875"/>
            <a:ext cx="6096000" cy="3876675"/>
          </a:xfrm>
          <a:prstGeom prst="rect">
            <a:avLst/>
          </a:prstGeom>
          <a:noFill/>
        </p:spPr>
      </p:pic>
      <p:sp>
        <p:nvSpPr>
          <p:cNvPr id="27659" name="Rectangle 11"/>
          <p:cNvSpPr>
            <a:spLocks noChangeArrowheads="1"/>
          </p:cNvSpPr>
          <p:nvPr/>
        </p:nvSpPr>
        <p:spPr bwMode="auto">
          <a:xfrm>
            <a:off x="827088" y="5661025"/>
            <a:ext cx="7056437" cy="1015663"/>
          </a:xfrm>
          <a:prstGeom prst="rect">
            <a:avLst/>
          </a:prstGeom>
          <a:noFill/>
          <a:ln w="9525">
            <a:noFill/>
            <a:miter lim="800000"/>
            <a:headEnd/>
            <a:tailEnd/>
          </a:ln>
          <a:effectLst/>
        </p:spPr>
        <p:txBody>
          <a:bodyPr>
            <a:spAutoFit/>
          </a:bodyPr>
          <a:lstStyle/>
          <a:p>
            <a:r>
              <a:rPr lang="en-US" sz="2000" dirty="0">
                <a:latin typeface="Arial" pitchFamily="34" charset="0"/>
                <a:cs typeface="Arial" pitchFamily="34" charset="0"/>
              </a:rPr>
              <a:t>Sickle from Wadi Hammeh, Levant</a:t>
            </a:r>
          </a:p>
          <a:p>
            <a:r>
              <a:rPr lang="en-US" sz="2000" dirty="0">
                <a:latin typeface="Arial" pitchFamily="34" charset="0"/>
                <a:cs typeface="Arial" pitchFamily="34" charset="0"/>
              </a:rPr>
              <a:t>Natufian (ca. 12/800-10.300 b.p. (uncalibrated))</a:t>
            </a:r>
          </a:p>
          <a:p>
            <a:r>
              <a:rPr lang="en-US" sz="2000" dirty="0">
                <a:latin typeface="Arial" pitchFamily="34" charset="0"/>
                <a:cs typeface="Arial" pitchFamily="34" charset="0"/>
              </a:rPr>
              <a:t>Just prior to the time of transition to agriculture there </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23"/>
          <p:cNvPicPr>
            <a:picLocks noChangeAspect="1" noChangeArrowheads="1"/>
          </p:cNvPicPr>
          <p:nvPr/>
        </p:nvPicPr>
        <p:blipFill>
          <a:blip r:embed="rId3" cstate="print"/>
          <a:srcRect/>
          <a:stretch>
            <a:fillRect/>
          </a:stretch>
        </p:blipFill>
        <p:spPr bwMode="auto">
          <a:xfrm>
            <a:off x="5076825" y="260350"/>
            <a:ext cx="3810000" cy="1600200"/>
          </a:xfrm>
          <a:prstGeom prst="rect">
            <a:avLst/>
          </a:prstGeom>
          <a:noFill/>
        </p:spPr>
      </p:pic>
      <p:pic>
        <p:nvPicPr>
          <p:cNvPr id="36867" name="Picture 3" descr="47199%20Turkey%20Turkie%20Farmer%20Cutting%20Wheat%20Near%20Diyarbakir"/>
          <p:cNvPicPr>
            <a:picLocks noChangeAspect="1" noChangeArrowheads="1"/>
          </p:cNvPicPr>
          <p:nvPr/>
        </p:nvPicPr>
        <p:blipFill>
          <a:blip r:embed="rId4" cstate="print"/>
          <a:srcRect/>
          <a:stretch>
            <a:fillRect/>
          </a:stretch>
        </p:blipFill>
        <p:spPr bwMode="auto">
          <a:xfrm>
            <a:off x="1619250" y="1773238"/>
            <a:ext cx="7315200" cy="4876800"/>
          </a:xfrm>
          <a:prstGeom prst="rect">
            <a:avLst/>
          </a:prstGeom>
          <a:noFill/>
        </p:spPr>
      </p:pic>
      <p:sp>
        <p:nvSpPr>
          <p:cNvPr id="36868" name="Text Box 4"/>
          <p:cNvSpPr txBox="1">
            <a:spLocks noChangeArrowheads="1"/>
          </p:cNvSpPr>
          <p:nvPr/>
        </p:nvSpPr>
        <p:spPr bwMode="auto">
          <a:xfrm>
            <a:off x="684213" y="836613"/>
            <a:ext cx="2540000" cy="4760912"/>
          </a:xfrm>
          <a:prstGeom prst="rect">
            <a:avLst/>
          </a:prstGeom>
          <a:solidFill>
            <a:schemeClr val="bg1"/>
          </a:solidFill>
          <a:ln w="9525">
            <a:noFill/>
            <a:miter lim="800000"/>
            <a:headEnd/>
            <a:tailEnd/>
          </a:ln>
          <a:effectLst/>
        </p:spPr>
        <p:txBody>
          <a:bodyPr>
            <a:spAutoFit/>
          </a:bodyPr>
          <a:lstStyle/>
          <a:p>
            <a:r>
              <a:rPr lang="en-GB"/>
              <a:t>"a family group, beginning harvesting near the base of Karacadag [Turkey] and working slowly upslope as the season progressed, could easily harvest wild cereals over a three-week span or more and, without even working very hard, could gather more grain than the family could possibly consume in a year" (Harlan 1967:198).</a:t>
            </a:r>
            <a:r>
              <a:rPr lang="en-US"/>
              <a:t> </a:t>
            </a:r>
          </a:p>
        </p:txBody>
      </p:sp>
      <p:sp>
        <p:nvSpPr>
          <p:cNvPr id="5" name="TextBox 4"/>
          <p:cNvSpPr txBox="1"/>
          <p:nvPr/>
        </p:nvSpPr>
        <p:spPr>
          <a:xfrm>
            <a:off x="1752600" y="5562600"/>
            <a:ext cx="6957164" cy="1231106"/>
          </a:xfrm>
          <a:prstGeom prst="rect">
            <a:avLst/>
          </a:prstGeom>
          <a:noFill/>
        </p:spPr>
        <p:txBody>
          <a:bodyPr wrap="square" rtlCol="0">
            <a:spAutoFit/>
          </a:bodyPr>
          <a:lstStyle/>
          <a:p>
            <a:r>
              <a:rPr lang="en-US" sz="2800" dirty="0" smtClean="0"/>
              <a:t>Harlan, J. (1967) A Wild Wheat Harvest in Turkey  </a:t>
            </a:r>
            <a:r>
              <a:rPr lang="en-US" sz="2800" i="1" dirty="0" smtClean="0"/>
              <a:t>Archaeology </a:t>
            </a:r>
            <a:r>
              <a:rPr lang="en-US" sz="2800" dirty="0" smtClean="0"/>
              <a:t>20 (3) pp 197-201</a:t>
            </a:r>
            <a:endParaRPr lang="en-GB" sz="2800" dirty="0" smtClean="0"/>
          </a:p>
          <a:p>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38400"/>
            <a:ext cx="8229600" cy="1143000"/>
          </a:xfrm>
        </p:spPr>
        <p:txBody>
          <a:bodyPr>
            <a:normAutofit fontScale="90000"/>
          </a:bodyPr>
          <a:lstStyle/>
          <a:p>
            <a:r>
              <a:rPr lang="en-GB" b="1" dirty="0" smtClean="0">
                <a:solidFill>
                  <a:schemeClr val="tx2">
                    <a:lumMod val="60000"/>
                    <a:lumOff val="40000"/>
                  </a:schemeClr>
                </a:solidFill>
                <a:latin typeface="Arial" pitchFamily="34" charset="0"/>
                <a:cs typeface="Arial" pitchFamily="34" charset="0"/>
              </a:rPr>
              <a:t>The Near Eastern </a:t>
            </a:r>
            <a:r>
              <a:rPr lang="en-GB" sz="3200" b="1" dirty="0" smtClean="0">
                <a:solidFill>
                  <a:schemeClr val="tx2">
                    <a:lumMod val="60000"/>
                    <a:lumOff val="40000"/>
                  </a:schemeClr>
                </a:solidFill>
                <a:latin typeface="Arial" pitchFamily="34" charset="0"/>
                <a:cs typeface="Arial" pitchFamily="34" charset="0"/>
              </a:rPr>
              <a:t/>
            </a:r>
            <a:br>
              <a:rPr lang="en-GB" sz="3200" b="1" dirty="0" smtClean="0">
                <a:solidFill>
                  <a:schemeClr val="tx2">
                    <a:lumMod val="60000"/>
                    <a:lumOff val="40000"/>
                  </a:schemeClr>
                </a:solidFill>
                <a:latin typeface="Arial" pitchFamily="34" charset="0"/>
                <a:cs typeface="Arial" pitchFamily="34" charset="0"/>
              </a:rPr>
            </a:br>
            <a:r>
              <a:rPr lang="en-GB" sz="3200" b="1" dirty="0" smtClean="0">
                <a:solidFill>
                  <a:schemeClr val="tx2">
                    <a:lumMod val="60000"/>
                    <a:lumOff val="40000"/>
                  </a:schemeClr>
                </a:solidFill>
                <a:latin typeface="Arial" pitchFamily="34" charset="0"/>
                <a:cs typeface="Arial" pitchFamily="34" charset="0"/>
              </a:rPr>
              <a:t>(problematic term : near to who / what?</a:t>
            </a:r>
            <a:br>
              <a:rPr lang="en-GB" sz="3200" b="1" dirty="0" smtClean="0">
                <a:solidFill>
                  <a:schemeClr val="tx2">
                    <a:lumMod val="60000"/>
                    <a:lumOff val="40000"/>
                  </a:schemeClr>
                </a:solidFill>
                <a:latin typeface="Arial" pitchFamily="34" charset="0"/>
                <a:cs typeface="Arial" pitchFamily="34" charset="0"/>
              </a:rPr>
            </a:br>
            <a:r>
              <a:rPr lang="en-GB" sz="3200" b="1" dirty="0" smtClean="0">
                <a:solidFill>
                  <a:schemeClr val="tx2">
                    <a:lumMod val="60000"/>
                    <a:lumOff val="40000"/>
                  </a:schemeClr>
                </a:solidFill>
                <a:latin typeface="Arial" pitchFamily="34" charset="0"/>
                <a:cs typeface="Arial" pitchFamily="34" charset="0"/>
              </a:rPr>
              <a:t>/ south </a:t>
            </a:r>
            <a:r>
              <a:rPr lang="en-GB" sz="3200" b="1" dirty="0" smtClean="0">
                <a:solidFill>
                  <a:schemeClr val="tx2">
                    <a:lumMod val="60000"/>
                    <a:lumOff val="40000"/>
                  </a:schemeClr>
                </a:solidFill>
                <a:latin typeface="Arial" pitchFamily="34" charset="0"/>
                <a:cs typeface="Arial" pitchFamily="34" charset="0"/>
              </a:rPr>
              <a:t>west </a:t>
            </a:r>
            <a:r>
              <a:rPr lang="en-GB" sz="3200" b="1" dirty="0" smtClean="0">
                <a:solidFill>
                  <a:schemeClr val="tx2">
                    <a:lumMod val="60000"/>
                    <a:lumOff val="40000"/>
                  </a:schemeClr>
                </a:solidFill>
                <a:latin typeface="Arial" pitchFamily="34" charset="0"/>
                <a:cs typeface="Arial" pitchFamily="34" charset="0"/>
              </a:rPr>
              <a:t>Asian better) </a:t>
            </a:r>
            <a:br>
              <a:rPr lang="en-GB" sz="3200" b="1" dirty="0" smtClean="0">
                <a:solidFill>
                  <a:schemeClr val="tx2">
                    <a:lumMod val="60000"/>
                    <a:lumOff val="40000"/>
                  </a:schemeClr>
                </a:solidFill>
                <a:latin typeface="Arial" pitchFamily="34" charset="0"/>
                <a:cs typeface="Arial" pitchFamily="34" charset="0"/>
              </a:rPr>
            </a:br>
            <a:r>
              <a:rPr lang="en-GB" b="1" dirty="0" smtClean="0">
                <a:solidFill>
                  <a:schemeClr val="tx2">
                    <a:lumMod val="60000"/>
                    <a:lumOff val="40000"/>
                  </a:schemeClr>
                </a:solidFill>
                <a:latin typeface="Arial" pitchFamily="34" charset="0"/>
                <a:cs typeface="Arial" pitchFamily="34" charset="0"/>
              </a:rPr>
              <a:t>sequence</a:t>
            </a:r>
            <a:endParaRPr lang="en-GB" b="1" dirty="0">
              <a:solidFill>
                <a:schemeClr val="tx2">
                  <a:lumMod val="60000"/>
                  <a:lumOff val="40000"/>
                </a:schemeClr>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descr="p029"/>
          <p:cNvPicPr>
            <a:picLocks noChangeAspect="1" noChangeArrowheads="1"/>
          </p:cNvPicPr>
          <p:nvPr/>
        </p:nvPicPr>
        <p:blipFill>
          <a:blip r:embed="rId3" cstate="print"/>
          <a:srcRect/>
          <a:stretch>
            <a:fillRect/>
          </a:stretch>
        </p:blipFill>
        <p:spPr bwMode="auto">
          <a:xfrm>
            <a:off x="0" y="620713"/>
            <a:ext cx="11430000" cy="5686425"/>
          </a:xfrm>
          <a:prstGeom prst="rect">
            <a:avLst/>
          </a:prstGeom>
          <a:noFill/>
          <a:ln w="9525">
            <a:noFill/>
            <a:miter lim="800000"/>
            <a:headEnd/>
            <a:tailEnd/>
          </a:ln>
        </p:spPr>
      </p:pic>
      <p:sp>
        <p:nvSpPr>
          <p:cNvPr id="20483" name="TextBox 2"/>
          <p:cNvSpPr txBox="1">
            <a:spLocks noChangeArrowheads="1"/>
          </p:cNvSpPr>
          <p:nvPr/>
        </p:nvSpPr>
        <p:spPr bwMode="auto">
          <a:xfrm>
            <a:off x="2428875" y="6000750"/>
            <a:ext cx="1044575" cy="369888"/>
          </a:xfrm>
          <a:prstGeom prst="rect">
            <a:avLst/>
          </a:prstGeom>
          <a:noFill/>
          <a:ln w="9525">
            <a:noFill/>
            <a:miter lim="800000"/>
            <a:headEnd/>
            <a:tailEnd/>
          </a:ln>
        </p:spPr>
        <p:txBody>
          <a:bodyPr wrap="none">
            <a:spAutoFit/>
          </a:bodyPr>
          <a:lstStyle/>
          <a:p>
            <a:r>
              <a:rPr lang="en-GB"/>
              <a:t>Natufian</a:t>
            </a:r>
          </a:p>
        </p:txBody>
      </p:sp>
      <p:sp>
        <p:nvSpPr>
          <p:cNvPr id="4" name="Oval 3"/>
          <p:cNvSpPr/>
          <p:nvPr/>
        </p:nvSpPr>
        <p:spPr>
          <a:xfrm>
            <a:off x="1500188" y="3786188"/>
            <a:ext cx="914400" cy="914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Oval 4"/>
          <p:cNvSpPr/>
          <p:nvPr/>
        </p:nvSpPr>
        <p:spPr>
          <a:xfrm>
            <a:off x="2286000" y="4286250"/>
            <a:ext cx="914400" cy="914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ctr" eaLnBrk="1" hangingPunct="1"/>
            <a:r>
              <a:rPr lang="en-GB" sz="3400" b="1" dirty="0" err="1" smtClean="0">
                <a:solidFill>
                  <a:schemeClr val="tx2">
                    <a:lumMod val="60000"/>
                    <a:lumOff val="40000"/>
                  </a:schemeClr>
                </a:solidFill>
                <a:latin typeface="Arial" pitchFamily="34" charset="0"/>
                <a:cs typeface="Arial" pitchFamily="34" charset="0"/>
              </a:rPr>
              <a:t>Natufian</a:t>
            </a:r>
            <a:r>
              <a:rPr lang="en-GB" sz="3400" b="1" dirty="0" smtClean="0">
                <a:solidFill>
                  <a:schemeClr val="tx2">
                    <a:lumMod val="60000"/>
                    <a:lumOff val="40000"/>
                  </a:schemeClr>
                </a:solidFill>
                <a:latin typeface="Arial" pitchFamily="34" charset="0"/>
                <a:cs typeface="Arial" pitchFamily="34" charset="0"/>
              </a:rPr>
              <a:t> 11000-8000bc</a:t>
            </a:r>
            <a:endParaRPr lang="en-US" sz="3400" b="1" dirty="0" smtClean="0">
              <a:solidFill>
                <a:schemeClr val="tx2">
                  <a:lumMod val="60000"/>
                  <a:lumOff val="40000"/>
                </a:schemeClr>
              </a:solidFill>
              <a:latin typeface="Arial" pitchFamily="34" charset="0"/>
              <a:cs typeface="Arial" pitchFamily="34" charset="0"/>
            </a:endParaRPr>
          </a:p>
        </p:txBody>
      </p:sp>
      <p:sp>
        <p:nvSpPr>
          <p:cNvPr id="21507" name="Rectangle 3"/>
          <p:cNvSpPr>
            <a:spLocks noGrp="1" noChangeArrowheads="1"/>
          </p:cNvSpPr>
          <p:nvPr>
            <p:ph type="body" idx="1"/>
          </p:nvPr>
        </p:nvSpPr>
        <p:spPr/>
        <p:txBody>
          <a:bodyPr/>
          <a:lstStyle/>
          <a:p>
            <a:pPr eaLnBrk="1" hangingPunct="1"/>
            <a:endParaRPr lang="en-US" dirty="0" smtClean="0"/>
          </a:p>
        </p:txBody>
      </p:sp>
      <p:sp>
        <p:nvSpPr>
          <p:cNvPr id="21508" name="Text Box 5"/>
          <p:cNvSpPr txBox="1">
            <a:spLocks noChangeArrowheads="1"/>
          </p:cNvSpPr>
          <p:nvPr/>
        </p:nvSpPr>
        <p:spPr bwMode="auto">
          <a:xfrm>
            <a:off x="5219700" y="1643063"/>
            <a:ext cx="3384550" cy="3785652"/>
          </a:xfrm>
          <a:prstGeom prst="rect">
            <a:avLst/>
          </a:prstGeom>
          <a:noFill/>
          <a:ln w="9525">
            <a:noFill/>
            <a:miter lim="800000"/>
            <a:headEnd/>
            <a:tailEnd/>
          </a:ln>
        </p:spPr>
        <p:txBody>
          <a:bodyPr>
            <a:spAutoFit/>
          </a:bodyPr>
          <a:lstStyle/>
          <a:p>
            <a:r>
              <a:rPr lang="en-GB" sz="2400" dirty="0">
                <a:latin typeface="Arial" pitchFamily="34" charset="0"/>
                <a:cs typeface="Arial" pitchFamily="34" charset="0"/>
              </a:rPr>
              <a:t>Wild resources are found on </a:t>
            </a:r>
            <a:r>
              <a:rPr lang="en-GB" sz="2400" dirty="0" err="1">
                <a:latin typeface="Arial" pitchFamily="34" charset="0"/>
                <a:cs typeface="Arial" pitchFamily="34" charset="0"/>
              </a:rPr>
              <a:t>Natufian</a:t>
            </a:r>
            <a:r>
              <a:rPr lang="en-GB" sz="2400" dirty="0">
                <a:latin typeface="Arial" pitchFamily="34" charset="0"/>
                <a:cs typeface="Arial" pitchFamily="34" charset="0"/>
              </a:rPr>
              <a:t> sites- Gazelle, wild cattle (</a:t>
            </a:r>
            <a:r>
              <a:rPr lang="en-GB" sz="2400" dirty="0" err="1">
                <a:latin typeface="Arial" pitchFamily="34" charset="0"/>
                <a:cs typeface="Arial" pitchFamily="34" charset="0"/>
              </a:rPr>
              <a:t>Bos</a:t>
            </a:r>
            <a:r>
              <a:rPr lang="en-GB" sz="2400" dirty="0">
                <a:latin typeface="Arial" pitchFamily="34" charset="0"/>
                <a:cs typeface="Arial" pitchFamily="34" charset="0"/>
              </a:rPr>
              <a:t> </a:t>
            </a:r>
            <a:r>
              <a:rPr lang="en-GB" sz="2400" dirty="0" err="1">
                <a:latin typeface="Arial" pitchFamily="34" charset="0"/>
                <a:cs typeface="Arial" pitchFamily="34" charset="0"/>
              </a:rPr>
              <a:t>primigenius</a:t>
            </a:r>
            <a:r>
              <a:rPr lang="en-GB" sz="2400" dirty="0">
                <a:latin typeface="Arial" pitchFamily="34" charset="0"/>
                <a:cs typeface="Arial" pitchFamily="34" charset="0"/>
              </a:rPr>
              <a:t>), wild boar (</a:t>
            </a:r>
            <a:r>
              <a:rPr lang="en-GB" sz="2400" dirty="0" err="1">
                <a:latin typeface="Arial" pitchFamily="34" charset="0"/>
                <a:cs typeface="Arial" pitchFamily="34" charset="0"/>
              </a:rPr>
              <a:t>Sus</a:t>
            </a:r>
            <a:r>
              <a:rPr lang="en-GB" sz="2400" dirty="0">
                <a:latin typeface="Arial" pitchFamily="34" charset="0"/>
                <a:cs typeface="Arial" pitchFamily="34" charset="0"/>
              </a:rPr>
              <a:t> </a:t>
            </a:r>
            <a:r>
              <a:rPr lang="en-GB" sz="2400" dirty="0" err="1">
                <a:latin typeface="Arial" pitchFamily="34" charset="0"/>
                <a:cs typeface="Arial" pitchFamily="34" charset="0"/>
              </a:rPr>
              <a:t>scrofa</a:t>
            </a:r>
            <a:r>
              <a:rPr lang="en-GB" sz="2400" dirty="0">
                <a:latin typeface="Arial" pitchFamily="34" charset="0"/>
                <a:cs typeface="Arial" pitchFamily="34" charset="0"/>
              </a:rPr>
              <a:t>), ibex (Capra ibex).</a:t>
            </a:r>
          </a:p>
          <a:p>
            <a:endParaRPr lang="en-GB" sz="2400" dirty="0">
              <a:latin typeface="Arial" pitchFamily="34" charset="0"/>
              <a:cs typeface="Arial" pitchFamily="34" charset="0"/>
            </a:endParaRPr>
          </a:p>
          <a:p>
            <a:r>
              <a:rPr lang="en-GB" sz="2400" dirty="0">
                <a:latin typeface="Arial" pitchFamily="34" charset="0"/>
                <a:cs typeface="Arial" pitchFamily="34" charset="0"/>
              </a:rPr>
              <a:t>...and extraordinary burials </a:t>
            </a:r>
            <a:endParaRPr lang="en-US" sz="2400" dirty="0">
              <a:latin typeface="Arial" pitchFamily="34" charset="0"/>
              <a:cs typeface="Arial" pitchFamily="34" charset="0"/>
            </a:endParaRPr>
          </a:p>
        </p:txBody>
      </p:sp>
      <p:pic>
        <p:nvPicPr>
          <p:cNvPr id="21509" name="Picture 5" descr="nat1.jpg"/>
          <p:cNvPicPr>
            <a:picLocks noChangeAspect="1"/>
          </p:cNvPicPr>
          <p:nvPr/>
        </p:nvPicPr>
        <p:blipFill>
          <a:blip r:embed="rId3" cstate="print"/>
          <a:srcRect/>
          <a:stretch>
            <a:fillRect/>
          </a:stretch>
        </p:blipFill>
        <p:spPr bwMode="auto">
          <a:xfrm>
            <a:off x="571500" y="1643063"/>
            <a:ext cx="4508500" cy="4508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fertilec"/>
          <p:cNvPicPr>
            <a:picLocks noChangeAspect="1" noChangeArrowheads="1"/>
          </p:cNvPicPr>
          <p:nvPr/>
        </p:nvPicPr>
        <p:blipFill>
          <a:blip r:embed="rId3" cstate="print"/>
          <a:srcRect/>
          <a:stretch>
            <a:fillRect/>
          </a:stretch>
        </p:blipFill>
        <p:spPr bwMode="auto">
          <a:xfrm>
            <a:off x="2411413" y="1268413"/>
            <a:ext cx="4352925" cy="5105400"/>
          </a:xfrm>
          <a:prstGeom prst="rect">
            <a:avLst/>
          </a:prstGeom>
          <a:noFill/>
          <a:ln w="9525">
            <a:noFill/>
            <a:miter lim="800000"/>
            <a:headEnd/>
            <a:tailEnd/>
          </a:ln>
        </p:spPr>
      </p:pic>
      <p:sp>
        <p:nvSpPr>
          <p:cNvPr id="22531" name="Text Box 3"/>
          <p:cNvSpPr txBox="1">
            <a:spLocks noChangeArrowheads="1"/>
          </p:cNvSpPr>
          <p:nvPr/>
        </p:nvSpPr>
        <p:spPr bwMode="auto">
          <a:xfrm>
            <a:off x="1" y="260350"/>
            <a:ext cx="9144000" cy="830997"/>
          </a:xfrm>
          <a:prstGeom prst="rect">
            <a:avLst/>
          </a:prstGeom>
          <a:noFill/>
          <a:ln w="9525">
            <a:noFill/>
            <a:miter lim="800000"/>
            <a:headEnd/>
            <a:tailEnd/>
          </a:ln>
        </p:spPr>
        <p:txBody>
          <a:bodyPr wrap="square">
            <a:spAutoFit/>
          </a:bodyPr>
          <a:lstStyle/>
          <a:p>
            <a:pPr algn="ctr"/>
            <a:r>
              <a:rPr lang="en-GB" sz="2400" b="1" dirty="0">
                <a:solidFill>
                  <a:schemeClr val="tx2">
                    <a:lumMod val="60000"/>
                    <a:lumOff val="40000"/>
                  </a:schemeClr>
                </a:solidFill>
                <a:latin typeface="Arial" pitchFamily="34" charset="0"/>
                <a:cs typeface="Arial" pitchFamily="34" charset="0"/>
              </a:rPr>
              <a:t>PPNA </a:t>
            </a:r>
            <a:r>
              <a:rPr lang="en-GB" sz="2400" b="1" dirty="0" smtClean="0">
                <a:solidFill>
                  <a:schemeClr val="tx2">
                    <a:lumMod val="60000"/>
                    <a:lumOff val="40000"/>
                  </a:schemeClr>
                </a:solidFill>
                <a:latin typeface="Arial" pitchFamily="34" charset="0"/>
                <a:cs typeface="Arial" pitchFamily="34" charset="0"/>
              </a:rPr>
              <a:t>(pre-pottery Neolithic A) </a:t>
            </a:r>
          </a:p>
          <a:p>
            <a:pPr algn="ctr"/>
            <a:r>
              <a:rPr lang="en-GB" sz="2400" b="1" dirty="0" smtClean="0">
                <a:solidFill>
                  <a:schemeClr val="tx2">
                    <a:lumMod val="60000"/>
                    <a:lumOff val="40000"/>
                  </a:schemeClr>
                </a:solidFill>
                <a:latin typeface="Arial" pitchFamily="34" charset="0"/>
                <a:cs typeface="Arial" pitchFamily="34" charset="0"/>
              </a:rPr>
              <a:t>– </a:t>
            </a:r>
            <a:r>
              <a:rPr lang="en-GB" sz="2400" b="1" dirty="0">
                <a:solidFill>
                  <a:schemeClr val="tx2">
                    <a:lumMod val="60000"/>
                    <a:lumOff val="40000"/>
                  </a:schemeClr>
                </a:solidFill>
                <a:latin typeface="Arial" pitchFamily="34" charset="0"/>
                <a:cs typeface="Arial" pitchFamily="34" charset="0"/>
              </a:rPr>
              <a:t>western arm of the Fertile Crescent</a:t>
            </a:r>
            <a:endParaRPr lang="en-US" sz="2400" b="1" dirty="0">
              <a:solidFill>
                <a:schemeClr val="tx2">
                  <a:lumMod val="60000"/>
                  <a:lumOff val="40000"/>
                </a:schemeClr>
              </a:solidFill>
              <a:latin typeface="Arial" pitchFamily="34" charset="0"/>
              <a:cs typeface="Arial" pitchFamily="34" charset="0"/>
            </a:endParaRPr>
          </a:p>
        </p:txBody>
      </p:sp>
      <p:sp>
        <p:nvSpPr>
          <p:cNvPr id="4" name="Oval 3"/>
          <p:cNvSpPr/>
          <p:nvPr/>
        </p:nvSpPr>
        <p:spPr>
          <a:xfrm>
            <a:off x="3071813" y="2786063"/>
            <a:ext cx="914400" cy="914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pPr algn="l" eaLnBrk="1" hangingPunct="1"/>
            <a:r>
              <a:rPr lang="en-GB" sz="2800" b="1" dirty="0" smtClean="0">
                <a:solidFill>
                  <a:schemeClr val="tx2">
                    <a:lumMod val="60000"/>
                    <a:lumOff val="40000"/>
                  </a:schemeClr>
                </a:solidFill>
                <a:latin typeface="Arial" pitchFamily="34" charset="0"/>
                <a:cs typeface="Arial" pitchFamily="34" charset="0"/>
              </a:rPr>
              <a:t>PPNA plant</a:t>
            </a:r>
            <a:br>
              <a:rPr lang="en-GB" sz="2800" b="1" dirty="0" smtClean="0">
                <a:solidFill>
                  <a:schemeClr val="tx2">
                    <a:lumMod val="60000"/>
                    <a:lumOff val="40000"/>
                  </a:schemeClr>
                </a:solidFill>
                <a:latin typeface="Arial" pitchFamily="34" charset="0"/>
                <a:cs typeface="Arial" pitchFamily="34" charset="0"/>
              </a:rPr>
            </a:br>
            <a:r>
              <a:rPr lang="en-GB" sz="2800" b="1" dirty="0" smtClean="0">
                <a:solidFill>
                  <a:schemeClr val="tx2">
                    <a:lumMod val="60000"/>
                    <a:lumOff val="40000"/>
                  </a:schemeClr>
                </a:solidFill>
                <a:latin typeface="Arial" pitchFamily="34" charset="0"/>
                <a:cs typeface="Arial" pitchFamily="34" charset="0"/>
              </a:rPr>
              <a:t>domestication</a:t>
            </a:r>
            <a:endParaRPr lang="en-US" sz="2800" b="1" dirty="0" smtClean="0">
              <a:solidFill>
                <a:schemeClr val="tx2">
                  <a:lumMod val="60000"/>
                  <a:lumOff val="40000"/>
                </a:schemeClr>
              </a:solidFill>
              <a:latin typeface="Arial" pitchFamily="34" charset="0"/>
              <a:cs typeface="Arial" pitchFamily="34" charset="0"/>
            </a:endParaRPr>
          </a:p>
        </p:txBody>
      </p:sp>
      <p:pic>
        <p:nvPicPr>
          <p:cNvPr id="23556" name="Picture 5" descr="einkorn_g"/>
          <p:cNvPicPr>
            <a:picLocks noChangeAspect="1" noChangeArrowheads="1"/>
          </p:cNvPicPr>
          <p:nvPr/>
        </p:nvPicPr>
        <p:blipFill>
          <a:blip r:embed="rId3" cstate="print"/>
          <a:srcRect/>
          <a:stretch>
            <a:fillRect/>
          </a:stretch>
        </p:blipFill>
        <p:spPr bwMode="auto">
          <a:xfrm>
            <a:off x="4572000" y="-19050"/>
            <a:ext cx="4572000" cy="6877050"/>
          </a:xfrm>
          <a:prstGeom prst="rect">
            <a:avLst/>
          </a:prstGeom>
          <a:noFill/>
          <a:ln w="9525">
            <a:noFill/>
            <a:miter lim="800000"/>
            <a:headEnd/>
            <a:tailEnd/>
          </a:ln>
        </p:spPr>
      </p:pic>
      <p:sp>
        <p:nvSpPr>
          <p:cNvPr id="23557" name="Text Box 6"/>
          <p:cNvSpPr txBox="1">
            <a:spLocks noChangeArrowheads="1"/>
          </p:cNvSpPr>
          <p:nvPr/>
        </p:nvSpPr>
        <p:spPr bwMode="auto">
          <a:xfrm>
            <a:off x="533400" y="1828800"/>
            <a:ext cx="3886200" cy="3046988"/>
          </a:xfrm>
          <a:prstGeom prst="rect">
            <a:avLst/>
          </a:prstGeom>
          <a:noFill/>
          <a:ln w="9525">
            <a:noFill/>
            <a:miter lim="800000"/>
            <a:headEnd/>
            <a:tailEnd/>
          </a:ln>
        </p:spPr>
        <p:txBody>
          <a:bodyPr wrap="square">
            <a:spAutoFit/>
          </a:bodyPr>
          <a:lstStyle/>
          <a:p>
            <a:r>
              <a:rPr lang="en-GB" sz="2400" dirty="0">
                <a:latin typeface="Arial" pitchFamily="34" charset="0"/>
                <a:cs typeface="Arial" pitchFamily="34" charset="0"/>
              </a:rPr>
              <a:t>8300 - 7600bc</a:t>
            </a:r>
          </a:p>
          <a:p>
            <a:r>
              <a:rPr lang="en-GB" sz="2400" dirty="0">
                <a:latin typeface="Arial" pitchFamily="34" charset="0"/>
                <a:cs typeface="Arial" pitchFamily="34" charset="0"/>
              </a:rPr>
              <a:t>western “arm” of the fertile crescent, the Levant </a:t>
            </a:r>
            <a:endParaRPr lang="en-GB" sz="2400" dirty="0" smtClean="0">
              <a:latin typeface="Arial" pitchFamily="34" charset="0"/>
              <a:cs typeface="Arial" pitchFamily="34" charset="0"/>
            </a:endParaRPr>
          </a:p>
          <a:p>
            <a:endParaRPr lang="en-GB" sz="2400" dirty="0" smtClean="0">
              <a:latin typeface="Arial" pitchFamily="34" charset="0"/>
              <a:cs typeface="Arial" pitchFamily="34" charset="0"/>
            </a:endParaRPr>
          </a:p>
          <a:p>
            <a:r>
              <a:rPr lang="en-GB" sz="2400" dirty="0" err="1" smtClean="0">
                <a:latin typeface="Arial" pitchFamily="34" charset="0"/>
                <a:cs typeface="Arial" pitchFamily="34" charset="0"/>
              </a:rPr>
              <a:t>Eg</a:t>
            </a:r>
            <a:r>
              <a:rPr lang="en-GB" sz="2400" dirty="0">
                <a:latin typeface="Arial" pitchFamily="34" charset="0"/>
                <a:cs typeface="Arial" pitchFamily="34" charset="0"/>
              </a:rPr>
              <a:t>: Lowland sites – ‘Ain Ghazal, Jericho, Tel Abu </a:t>
            </a:r>
            <a:r>
              <a:rPr lang="en-GB" sz="2400" dirty="0" err="1">
                <a:latin typeface="Arial" pitchFamily="34" charset="0"/>
                <a:cs typeface="Arial" pitchFamily="34" charset="0"/>
              </a:rPr>
              <a:t>Hureyra</a:t>
            </a:r>
            <a:r>
              <a:rPr lang="en-GB" sz="2400" dirty="0">
                <a:latin typeface="Arial" pitchFamily="34" charset="0"/>
                <a:cs typeface="Arial" pitchFamily="34" charset="0"/>
              </a:rPr>
              <a:t> (querns), </a:t>
            </a:r>
            <a:r>
              <a:rPr lang="en-GB" sz="2400" dirty="0" err="1">
                <a:latin typeface="Arial" pitchFamily="34" charset="0"/>
                <a:cs typeface="Arial" pitchFamily="34" charset="0"/>
              </a:rPr>
              <a:t>Beidha</a:t>
            </a:r>
            <a:r>
              <a:rPr lang="en-GB" sz="2400" dirty="0">
                <a:latin typeface="Arial" pitchFamily="34" charset="0"/>
                <a:cs typeface="Arial" pitchFamily="34" charset="0"/>
              </a:rPr>
              <a:t> (square houses, villages)</a:t>
            </a:r>
            <a:endParaRPr lang="en-US"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80" name="Picture 5" descr="Slide04"/>
          <p:cNvPicPr>
            <a:picLocks noChangeAspect="1" noChangeArrowheads="1"/>
          </p:cNvPicPr>
          <p:nvPr/>
        </p:nvPicPr>
        <p:blipFill>
          <a:blip r:embed="rId3" cstate="print"/>
          <a:srcRect/>
          <a:stretch>
            <a:fillRect/>
          </a:stretch>
        </p:blipFill>
        <p:spPr bwMode="auto">
          <a:xfrm>
            <a:off x="0" y="685800"/>
            <a:ext cx="4940135" cy="4876800"/>
          </a:xfrm>
          <a:prstGeom prst="rect">
            <a:avLst/>
          </a:prstGeom>
          <a:noFill/>
          <a:ln w="9525">
            <a:noFill/>
            <a:miter lim="800000"/>
            <a:headEnd/>
            <a:tailEnd/>
          </a:ln>
        </p:spPr>
      </p:pic>
      <p:sp>
        <p:nvSpPr>
          <p:cNvPr id="24581" name="Text Box 6"/>
          <p:cNvSpPr txBox="1">
            <a:spLocks noChangeArrowheads="1"/>
          </p:cNvSpPr>
          <p:nvPr/>
        </p:nvSpPr>
        <p:spPr bwMode="auto">
          <a:xfrm>
            <a:off x="5181600" y="685800"/>
            <a:ext cx="3962400" cy="4401205"/>
          </a:xfrm>
          <a:prstGeom prst="rect">
            <a:avLst/>
          </a:prstGeom>
          <a:solidFill>
            <a:schemeClr val="bg1"/>
          </a:solidFill>
          <a:ln w="9525">
            <a:noFill/>
            <a:miter lim="800000"/>
            <a:headEnd/>
            <a:tailEnd/>
          </a:ln>
        </p:spPr>
        <p:txBody>
          <a:bodyPr wrap="square">
            <a:spAutoFit/>
          </a:bodyPr>
          <a:lstStyle/>
          <a:p>
            <a:r>
              <a:rPr lang="en-GB" sz="2000" dirty="0">
                <a:latin typeface="Arial" pitchFamily="34" charset="0"/>
                <a:cs typeface="Arial" pitchFamily="34" charset="0"/>
              </a:rPr>
              <a:t>The Levantine corridor, an area in which population pressure rises as a result of environmental change provides abundant wild progenitors of domesticates</a:t>
            </a:r>
            <a:r>
              <a:rPr lang="en-GB" sz="2000" dirty="0" smtClean="0">
                <a:latin typeface="Arial" pitchFamily="34" charset="0"/>
                <a:cs typeface="Arial" pitchFamily="34" charset="0"/>
              </a:rPr>
              <a:t>.</a:t>
            </a:r>
          </a:p>
          <a:p>
            <a:endParaRPr lang="en-GB" sz="2000" dirty="0">
              <a:latin typeface="Arial" pitchFamily="34" charset="0"/>
              <a:cs typeface="Arial" pitchFamily="34" charset="0"/>
            </a:endParaRPr>
          </a:p>
          <a:p>
            <a:r>
              <a:rPr lang="en-GB" sz="2000" dirty="0">
                <a:latin typeface="Arial" pitchFamily="34" charset="0"/>
                <a:cs typeface="Arial" pitchFamily="34" charset="0"/>
              </a:rPr>
              <a:t>The first sites to relinquish morphologically domesticated crops are to be found in the western “arm” of the fertile crescent, the Levant </a:t>
            </a:r>
            <a:r>
              <a:rPr lang="en-GB" sz="2000" dirty="0" err="1">
                <a:latin typeface="Arial" pitchFamily="34" charset="0"/>
                <a:cs typeface="Arial" pitchFamily="34" charset="0"/>
              </a:rPr>
              <a:t>Eg</a:t>
            </a:r>
            <a:r>
              <a:rPr lang="en-GB" sz="2000" dirty="0">
                <a:latin typeface="Arial" pitchFamily="34" charset="0"/>
                <a:cs typeface="Arial" pitchFamily="34" charset="0"/>
              </a:rPr>
              <a:t>: Lowland sites – ‘Ain Ghazal, Jericho, Tel Abu </a:t>
            </a:r>
            <a:r>
              <a:rPr lang="en-GB" sz="2000" dirty="0" err="1">
                <a:latin typeface="Arial" pitchFamily="34" charset="0"/>
                <a:cs typeface="Arial" pitchFamily="34" charset="0"/>
              </a:rPr>
              <a:t>Hureyra</a:t>
            </a:r>
            <a:r>
              <a:rPr lang="en-GB" sz="2000" dirty="0">
                <a:latin typeface="Arial" pitchFamily="34" charset="0"/>
                <a:cs typeface="Arial" pitchFamily="34" charset="0"/>
              </a:rPr>
              <a:t> (querns), </a:t>
            </a:r>
            <a:r>
              <a:rPr lang="en-GB" sz="2000" dirty="0" err="1">
                <a:latin typeface="Arial" pitchFamily="34" charset="0"/>
                <a:cs typeface="Arial" pitchFamily="34" charset="0"/>
              </a:rPr>
              <a:t>Beidha</a:t>
            </a:r>
            <a:r>
              <a:rPr lang="en-GB" sz="2000" dirty="0">
                <a:latin typeface="Arial" pitchFamily="34" charset="0"/>
                <a:cs typeface="Arial" pitchFamily="34" charset="0"/>
              </a:rPr>
              <a:t> (square houses, villages)</a:t>
            </a:r>
            <a:endParaRPr lang="en-US"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381000" y="0"/>
            <a:ext cx="8229600" cy="1143000"/>
          </a:xfrm>
        </p:spPr>
        <p:txBody>
          <a:bodyPr>
            <a:normAutofit/>
          </a:bodyPr>
          <a:lstStyle/>
          <a:p>
            <a:pPr eaLnBrk="1" hangingPunct="1"/>
            <a:r>
              <a:rPr lang="en-GB" sz="2800" b="1" dirty="0" smtClean="0">
                <a:solidFill>
                  <a:schemeClr val="tx2">
                    <a:lumMod val="60000"/>
                    <a:lumOff val="40000"/>
                  </a:schemeClr>
                </a:solidFill>
                <a:latin typeface="Arial" pitchFamily="34" charset="0"/>
                <a:cs typeface="Arial" pitchFamily="34" charset="0"/>
              </a:rPr>
              <a:t>Jericho, </a:t>
            </a:r>
            <a:r>
              <a:rPr lang="en-US" sz="2800" b="1" dirty="0" smtClean="0">
                <a:solidFill>
                  <a:schemeClr val="tx2">
                    <a:lumMod val="60000"/>
                    <a:lumOff val="40000"/>
                  </a:schemeClr>
                </a:solidFill>
                <a:latin typeface="Arial" pitchFamily="34" charset="0"/>
                <a:cs typeface="Arial" pitchFamily="34" charset="0"/>
              </a:rPr>
              <a:t>'</a:t>
            </a:r>
            <a:r>
              <a:rPr lang="en-US" sz="2800" b="1" dirty="0" err="1" smtClean="0">
                <a:solidFill>
                  <a:schemeClr val="tx2">
                    <a:lumMod val="60000"/>
                    <a:lumOff val="40000"/>
                  </a:schemeClr>
                </a:solidFill>
                <a:latin typeface="Arial" pitchFamily="34" charset="0"/>
                <a:cs typeface="Arial" pitchFamily="34" charset="0"/>
              </a:rPr>
              <a:t>Ain</a:t>
            </a:r>
            <a:r>
              <a:rPr lang="en-US" sz="2800" b="1" dirty="0" smtClean="0">
                <a:solidFill>
                  <a:schemeClr val="tx2">
                    <a:lumMod val="60000"/>
                    <a:lumOff val="40000"/>
                  </a:schemeClr>
                </a:solidFill>
                <a:latin typeface="Arial" pitchFamily="34" charset="0"/>
                <a:cs typeface="Arial" pitchFamily="34" charset="0"/>
              </a:rPr>
              <a:t> Ghazal </a:t>
            </a:r>
            <a:r>
              <a:rPr lang="en-GB" sz="2800" b="1" dirty="0" smtClean="0">
                <a:solidFill>
                  <a:schemeClr val="tx2">
                    <a:lumMod val="60000"/>
                    <a:lumOff val="40000"/>
                  </a:schemeClr>
                </a:solidFill>
                <a:latin typeface="Arial" pitchFamily="34" charset="0"/>
                <a:cs typeface="Arial" pitchFamily="34" charset="0"/>
              </a:rPr>
              <a:t> PPNA</a:t>
            </a:r>
            <a:endParaRPr lang="en-US" sz="2800" b="1" dirty="0" smtClean="0">
              <a:solidFill>
                <a:schemeClr val="tx2">
                  <a:lumMod val="60000"/>
                  <a:lumOff val="40000"/>
                </a:schemeClr>
              </a:solidFill>
              <a:latin typeface="Arial" pitchFamily="34" charset="0"/>
              <a:cs typeface="Arial" pitchFamily="34" charset="0"/>
            </a:endParaRPr>
          </a:p>
        </p:txBody>
      </p:sp>
      <p:pic>
        <p:nvPicPr>
          <p:cNvPr id="25604" name="Picture 5" descr="fig8"/>
          <p:cNvPicPr>
            <a:picLocks noChangeAspect="1" noChangeArrowheads="1"/>
          </p:cNvPicPr>
          <p:nvPr/>
        </p:nvPicPr>
        <p:blipFill>
          <a:blip r:embed="rId3" cstate="print"/>
          <a:srcRect/>
          <a:stretch>
            <a:fillRect/>
          </a:stretch>
        </p:blipFill>
        <p:spPr bwMode="auto">
          <a:xfrm>
            <a:off x="395288" y="3500438"/>
            <a:ext cx="3067050" cy="1247775"/>
          </a:xfrm>
          <a:prstGeom prst="rect">
            <a:avLst/>
          </a:prstGeom>
          <a:noFill/>
          <a:ln w="9525">
            <a:noFill/>
            <a:miter lim="800000"/>
            <a:headEnd/>
            <a:tailEnd/>
          </a:ln>
        </p:spPr>
      </p:pic>
      <p:pic>
        <p:nvPicPr>
          <p:cNvPr id="25605" name="Picture 7" descr="fig9"/>
          <p:cNvPicPr>
            <a:picLocks noChangeAspect="1" noChangeArrowheads="1"/>
          </p:cNvPicPr>
          <p:nvPr/>
        </p:nvPicPr>
        <p:blipFill>
          <a:blip r:embed="rId4" cstate="print"/>
          <a:srcRect/>
          <a:stretch>
            <a:fillRect/>
          </a:stretch>
        </p:blipFill>
        <p:spPr bwMode="auto">
          <a:xfrm>
            <a:off x="6300788" y="1052513"/>
            <a:ext cx="1828800" cy="2609850"/>
          </a:xfrm>
          <a:prstGeom prst="rect">
            <a:avLst/>
          </a:prstGeom>
          <a:noFill/>
          <a:ln w="9525">
            <a:noFill/>
            <a:miter lim="800000"/>
            <a:headEnd/>
            <a:tailEnd/>
          </a:ln>
        </p:spPr>
      </p:pic>
      <p:pic>
        <p:nvPicPr>
          <p:cNvPr id="25606" name="Picture 9" descr="fig10"/>
          <p:cNvPicPr>
            <a:picLocks noChangeAspect="1" noChangeArrowheads="1"/>
          </p:cNvPicPr>
          <p:nvPr/>
        </p:nvPicPr>
        <p:blipFill>
          <a:blip r:embed="rId5" cstate="print"/>
          <a:srcRect/>
          <a:stretch>
            <a:fillRect/>
          </a:stretch>
        </p:blipFill>
        <p:spPr bwMode="auto">
          <a:xfrm>
            <a:off x="6300788" y="4508500"/>
            <a:ext cx="2295525" cy="1828800"/>
          </a:xfrm>
          <a:prstGeom prst="rect">
            <a:avLst/>
          </a:prstGeom>
          <a:noFill/>
          <a:ln w="9525">
            <a:noFill/>
            <a:miter lim="800000"/>
            <a:headEnd/>
            <a:tailEnd/>
          </a:ln>
        </p:spPr>
      </p:pic>
      <p:pic>
        <p:nvPicPr>
          <p:cNvPr id="25607" name="Picture 11" descr="fig7"/>
          <p:cNvPicPr>
            <a:picLocks noChangeAspect="1" noChangeArrowheads="1"/>
          </p:cNvPicPr>
          <p:nvPr/>
        </p:nvPicPr>
        <p:blipFill>
          <a:blip r:embed="rId6" cstate="print"/>
          <a:srcRect/>
          <a:stretch>
            <a:fillRect/>
          </a:stretch>
        </p:blipFill>
        <p:spPr bwMode="auto">
          <a:xfrm>
            <a:off x="323850" y="1196975"/>
            <a:ext cx="3009900" cy="1933575"/>
          </a:xfrm>
          <a:prstGeom prst="rect">
            <a:avLst/>
          </a:prstGeom>
          <a:noFill/>
          <a:ln w="9525">
            <a:noFill/>
            <a:miter lim="800000"/>
            <a:headEnd/>
            <a:tailEnd/>
          </a:ln>
        </p:spPr>
      </p:pic>
      <p:pic>
        <p:nvPicPr>
          <p:cNvPr id="25608" name="Picture 13" descr="fig6"/>
          <p:cNvPicPr>
            <a:picLocks noChangeAspect="1" noChangeArrowheads="1"/>
          </p:cNvPicPr>
          <p:nvPr/>
        </p:nvPicPr>
        <p:blipFill>
          <a:blip r:embed="rId7" cstate="print"/>
          <a:srcRect/>
          <a:stretch>
            <a:fillRect/>
          </a:stretch>
        </p:blipFill>
        <p:spPr bwMode="auto">
          <a:xfrm>
            <a:off x="3995738" y="1484313"/>
            <a:ext cx="1809750" cy="3076575"/>
          </a:xfrm>
          <a:prstGeom prst="rect">
            <a:avLst/>
          </a:prstGeom>
          <a:noFill/>
          <a:ln w="9525">
            <a:noFill/>
            <a:miter lim="800000"/>
            <a:headEnd/>
            <a:tailEnd/>
          </a:ln>
        </p:spPr>
      </p:pic>
      <p:pic>
        <p:nvPicPr>
          <p:cNvPr id="25609" name="Picture 15" descr="fig1b"/>
          <p:cNvPicPr>
            <a:picLocks noChangeAspect="1" noChangeArrowheads="1"/>
          </p:cNvPicPr>
          <p:nvPr/>
        </p:nvPicPr>
        <p:blipFill>
          <a:blip r:embed="rId8" cstate="print"/>
          <a:srcRect/>
          <a:stretch>
            <a:fillRect/>
          </a:stretch>
        </p:blipFill>
        <p:spPr bwMode="auto">
          <a:xfrm>
            <a:off x="2700338" y="3141663"/>
            <a:ext cx="1485900" cy="3286125"/>
          </a:xfrm>
          <a:prstGeom prst="rect">
            <a:avLst/>
          </a:prstGeom>
          <a:noFill/>
          <a:ln w="9525">
            <a:noFill/>
            <a:miter lim="800000"/>
            <a:headEnd/>
            <a:tailEnd/>
          </a:ln>
        </p:spPr>
      </p:pic>
      <p:pic>
        <p:nvPicPr>
          <p:cNvPr id="25610" name="Picture 17" descr="350px-Jericho_plastered_skull"/>
          <p:cNvPicPr>
            <a:picLocks noChangeAspect="1" noChangeArrowheads="1"/>
          </p:cNvPicPr>
          <p:nvPr/>
        </p:nvPicPr>
        <p:blipFill>
          <a:blip r:embed="rId9" cstate="print"/>
          <a:srcRect/>
          <a:stretch>
            <a:fillRect/>
          </a:stretch>
        </p:blipFill>
        <p:spPr bwMode="auto">
          <a:xfrm>
            <a:off x="5810250" y="3524250"/>
            <a:ext cx="3333750" cy="33337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pPr eaLnBrk="1" hangingPunct="1"/>
            <a:r>
              <a:rPr lang="en-GB" sz="2800" b="1" dirty="0" smtClean="0">
                <a:solidFill>
                  <a:schemeClr val="tx2">
                    <a:lumMod val="60000"/>
                    <a:lumOff val="40000"/>
                  </a:schemeClr>
                </a:solidFill>
                <a:latin typeface="Arial" pitchFamily="34" charset="0"/>
                <a:cs typeface="Arial" pitchFamily="34" charset="0"/>
              </a:rPr>
              <a:t>Abu </a:t>
            </a:r>
            <a:r>
              <a:rPr lang="en-GB" sz="2800" b="1" dirty="0" err="1" smtClean="0">
                <a:solidFill>
                  <a:schemeClr val="tx2">
                    <a:lumMod val="60000"/>
                    <a:lumOff val="40000"/>
                  </a:schemeClr>
                </a:solidFill>
                <a:latin typeface="Arial" pitchFamily="34" charset="0"/>
                <a:cs typeface="Arial" pitchFamily="34" charset="0"/>
              </a:rPr>
              <a:t>Hureyra</a:t>
            </a:r>
            <a:endParaRPr lang="en-US" sz="2800" b="1" dirty="0" smtClean="0">
              <a:solidFill>
                <a:schemeClr val="tx2">
                  <a:lumMod val="60000"/>
                  <a:lumOff val="40000"/>
                </a:schemeClr>
              </a:solidFill>
              <a:latin typeface="Arial" pitchFamily="34" charset="0"/>
              <a:cs typeface="Arial" pitchFamily="34" charset="0"/>
            </a:endParaRPr>
          </a:p>
        </p:txBody>
      </p:sp>
      <p:pic>
        <p:nvPicPr>
          <p:cNvPr id="26628" name="Picture 5" descr="quern"/>
          <p:cNvPicPr>
            <a:picLocks noChangeAspect="1" noChangeArrowheads="1"/>
          </p:cNvPicPr>
          <p:nvPr/>
        </p:nvPicPr>
        <p:blipFill>
          <a:blip r:embed="rId3" cstate="print"/>
          <a:srcRect/>
          <a:stretch>
            <a:fillRect/>
          </a:stretch>
        </p:blipFill>
        <p:spPr bwMode="auto">
          <a:xfrm>
            <a:off x="0" y="1703070"/>
            <a:ext cx="4267200" cy="4145280"/>
          </a:xfrm>
          <a:prstGeom prst="rect">
            <a:avLst/>
          </a:prstGeom>
          <a:noFill/>
          <a:ln w="9525">
            <a:noFill/>
            <a:miter lim="800000"/>
            <a:headEnd/>
            <a:tailEnd/>
          </a:ln>
        </p:spPr>
      </p:pic>
      <p:sp>
        <p:nvSpPr>
          <p:cNvPr id="26629" name="Text Box 6"/>
          <p:cNvSpPr txBox="1">
            <a:spLocks noChangeArrowheads="1"/>
          </p:cNvSpPr>
          <p:nvPr/>
        </p:nvSpPr>
        <p:spPr bwMode="auto">
          <a:xfrm>
            <a:off x="4724400" y="1828800"/>
            <a:ext cx="4419600" cy="4093428"/>
          </a:xfrm>
          <a:prstGeom prst="rect">
            <a:avLst/>
          </a:prstGeom>
          <a:noFill/>
          <a:ln w="9525">
            <a:noFill/>
            <a:miter lim="800000"/>
            <a:headEnd/>
            <a:tailEnd/>
          </a:ln>
        </p:spPr>
        <p:txBody>
          <a:bodyPr wrap="square">
            <a:spAutoFit/>
          </a:bodyPr>
          <a:lstStyle/>
          <a:p>
            <a:r>
              <a:rPr lang="en-US" sz="2000" dirty="0">
                <a:latin typeface="Arial" pitchFamily="34" charset="0"/>
                <a:cs typeface="Arial" pitchFamily="34" charset="0"/>
              </a:rPr>
              <a:t>Abu </a:t>
            </a:r>
            <a:r>
              <a:rPr lang="en-US" sz="2000" dirty="0" err="1">
                <a:latin typeface="Arial" pitchFamily="34" charset="0"/>
                <a:cs typeface="Arial" pitchFamily="34" charset="0"/>
              </a:rPr>
              <a:t>Hureyra</a:t>
            </a:r>
            <a:r>
              <a:rPr lang="en-US" sz="2000" dirty="0">
                <a:latin typeface="Arial" pitchFamily="34" charset="0"/>
                <a:cs typeface="Arial" pitchFamily="34" charset="0"/>
              </a:rPr>
              <a:t> was populated in two </a:t>
            </a:r>
            <a:r>
              <a:rPr lang="en-US" sz="2000" dirty="0" smtClean="0">
                <a:latin typeface="Arial" pitchFamily="34" charset="0"/>
                <a:cs typeface="Arial" pitchFamily="34" charset="0"/>
              </a:rPr>
              <a:t>period: </a:t>
            </a:r>
            <a:endParaRPr lang="en-US" sz="2000" dirty="0">
              <a:latin typeface="Arial" pitchFamily="34" charset="0"/>
              <a:cs typeface="Arial" pitchFamily="34" charset="0"/>
            </a:endParaRPr>
          </a:p>
          <a:p>
            <a:endParaRPr lang="en-US" sz="2000" b="1" dirty="0" smtClean="0">
              <a:latin typeface="Arial" pitchFamily="34" charset="0"/>
              <a:cs typeface="Arial" pitchFamily="34" charset="0"/>
            </a:endParaRPr>
          </a:p>
          <a:p>
            <a:r>
              <a:rPr lang="en-US" sz="2000" b="1" dirty="0" smtClean="0">
                <a:latin typeface="Arial" pitchFamily="34" charset="0"/>
                <a:cs typeface="Arial" pitchFamily="34" charset="0"/>
              </a:rPr>
              <a:t>9,500 </a:t>
            </a:r>
            <a:r>
              <a:rPr lang="en-US" sz="2000" b="1" dirty="0">
                <a:latin typeface="Arial" pitchFamily="34" charset="0"/>
                <a:cs typeface="Arial" pitchFamily="34" charset="0"/>
              </a:rPr>
              <a:t>to 8000 </a:t>
            </a:r>
            <a:r>
              <a:rPr lang="en-US" sz="2000" b="1" dirty="0" err="1">
                <a:latin typeface="Arial" pitchFamily="34" charset="0"/>
                <a:cs typeface="Arial" pitchFamily="34" charset="0"/>
              </a:rPr>
              <a:t>bc</a:t>
            </a:r>
            <a:r>
              <a:rPr lang="en-US" sz="2000" dirty="0">
                <a:latin typeface="Arial" pitchFamily="34" charset="0"/>
                <a:cs typeface="Arial" pitchFamily="34" charset="0"/>
              </a:rPr>
              <a:t> </a:t>
            </a:r>
          </a:p>
          <a:p>
            <a:r>
              <a:rPr lang="en-US" sz="2000" dirty="0">
                <a:latin typeface="Arial" pitchFamily="34" charset="0"/>
                <a:cs typeface="Arial" pitchFamily="34" charset="0"/>
              </a:rPr>
              <a:t>wild  barley, lentils, rye, hackberries and pistachios were collected and gazelle were hunted</a:t>
            </a:r>
          </a:p>
          <a:p>
            <a:endParaRPr lang="en-US" sz="2000" b="1" dirty="0" smtClean="0">
              <a:latin typeface="Arial" pitchFamily="34" charset="0"/>
              <a:cs typeface="Arial" pitchFamily="34" charset="0"/>
            </a:endParaRPr>
          </a:p>
          <a:p>
            <a:r>
              <a:rPr lang="en-US" sz="2000" b="1" dirty="0" smtClean="0">
                <a:latin typeface="Arial" pitchFamily="34" charset="0"/>
                <a:cs typeface="Arial" pitchFamily="34" charset="0"/>
              </a:rPr>
              <a:t>8,500 </a:t>
            </a:r>
            <a:r>
              <a:rPr lang="en-US" sz="2000" b="1" dirty="0">
                <a:latin typeface="Arial" pitchFamily="34" charset="0"/>
                <a:cs typeface="Arial" pitchFamily="34" charset="0"/>
              </a:rPr>
              <a:t>to 5000 </a:t>
            </a:r>
            <a:r>
              <a:rPr lang="en-US" sz="2000" b="1" dirty="0" err="1">
                <a:latin typeface="Arial" pitchFamily="34" charset="0"/>
                <a:cs typeface="Arial" pitchFamily="34" charset="0"/>
              </a:rPr>
              <a:t>bc</a:t>
            </a:r>
            <a:r>
              <a:rPr lang="en-US" sz="2000" b="1" dirty="0">
                <a:latin typeface="Arial" pitchFamily="34" charset="0"/>
                <a:cs typeface="Arial" pitchFamily="34" charset="0"/>
              </a:rPr>
              <a:t> </a:t>
            </a:r>
          </a:p>
          <a:p>
            <a:r>
              <a:rPr lang="en-US" sz="2000" dirty="0">
                <a:latin typeface="Arial" pitchFamily="34" charset="0"/>
                <a:cs typeface="Arial" pitchFamily="34" charset="0"/>
              </a:rPr>
              <a:t>settlers who had cultivated a variety of domesticated seeds, such as oats, domesticated barley, chickpeas, emmer and lentils</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a:bodyPr>
          <a:lstStyle/>
          <a:p>
            <a:pPr eaLnBrk="1" hangingPunct="1"/>
            <a:r>
              <a:rPr lang="en-GB" sz="2800" b="1" dirty="0" err="1" smtClean="0">
                <a:solidFill>
                  <a:schemeClr val="tx2">
                    <a:lumMod val="60000"/>
                    <a:lumOff val="40000"/>
                  </a:schemeClr>
                </a:solidFill>
                <a:latin typeface="Arial" pitchFamily="34" charset="0"/>
                <a:cs typeface="Arial" pitchFamily="34" charset="0"/>
              </a:rPr>
              <a:t>Beidha</a:t>
            </a:r>
            <a:r>
              <a:rPr lang="en-GB" sz="2800" b="1" dirty="0" smtClean="0">
                <a:solidFill>
                  <a:schemeClr val="tx2">
                    <a:lumMod val="60000"/>
                    <a:lumOff val="40000"/>
                  </a:schemeClr>
                </a:solidFill>
                <a:latin typeface="Arial" pitchFamily="34" charset="0"/>
                <a:cs typeface="Arial" pitchFamily="34" charset="0"/>
              </a:rPr>
              <a:t> PPNA 8300-7600 </a:t>
            </a:r>
            <a:r>
              <a:rPr lang="en-GB" sz="2800" b="1" dirty="0" err="1" smtClean="0">
                <a:solidFill>
                  <a:schemeClr val="tx2">
                    <a:lumMod val="60000"/>
                    <a:lumOff val="40000"/>
                  </a:schemeClr>
                </a:solidFill>
                <a:latin typeface="Arial" pitchFamily="34" charset="0"/>
                <a:cs typeface="Arial" pitchFamily="34" charset="0"/>
              </a:rPr>
              <a:t>bc</a:t>
            </a:r>
            <a:endParaRPr lang="en-US" sz="2800" b="1" dirty="0" smtClean="0">
              <a:solidFill>
                <a:schemeClr val="tx2">
                  <a:lumMod val="60000"/>
                  <a:lumOff val="40000"/>
                </a:schemeClr>
              </a:solidFill>
              <a:latin typeface="Arial" pitchFamily="34" charset="0"/>
              <a:cs typeface="Arial" pitchFamily="34" charset="0"/>
            </a:endParaRPr>
          </a:p>
        </p:txBody>
      </p:sp>
      <p:sp>
        <p:nvSpPr>
          <p:cNvPr id="27651" name="Rectangle 3"/>
          <p:cNvSpPr>
            <a:spLocks noGrp="1" noChangeArrowheads="1"/>
          </p:cNvSpPr>
          <p:nvPr>
            <p:ph type="body" idx="1"/>
          </p:nvPr>
        </p:nvSpPr>
        <p:spPr/>
        <p:txBody>
          <a:bodyPr/>
          <a:lstStyle/>
          <a:p>
            <a:pPr eaLnBrk="1" hangingPunct="1"/>
            <a:endParaRPr lang="en-US" smtClean="0"/>
          </a:p>
        </p:txBody>
      </p:sp>
      <p:pic>
        <p:nvPicPr>
          <p:cNvPr id="27652" name="Picture 5" descr="Beidha"/>
          <p:cNvPicPr>
            <a:picLocks noChangeAspect="1" noChangeArrowheads="1"/>
          </p:cNvPicPr>
          <p:nvPr/>
        </p:nvPicPr>
        <p:blipFill>
          <a:blip r:embed="rId3" cstate="print"/>
          <a:srcRect/>
          <a:stretch>
            <a:fillRect/>
          </a:stretch>
        </p:blipFill>
        <p:spPr bwMode="auto">
          <a:xfrm>
            <a:off x="250825" y="1162050"/>
            <a:ext cx="8543925" cy="5695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fertilec"/>
          <p:cNvPicPr>
            <a:picLocks noChangeAspect="1" noChangeArrowheads="1"/>
          </p:cNvPicPr>
          <p:nvPr/>
        </p:nvPicPr>
        <p:blipFill>
          <a:blip r:embed="rId3" cstate="print"/>
          <a:srcRect/>
          <a:stretch>
            <a:fillRect/>
          </a:stretch>
        </p:blipFill>
        <p:spPr bwMode="auto">
          <a:xfrm>
            <a:off x="2411413" y="1268413"/>
            <a:ext cx="4352925" cy="5105400"/>
          </a:xfrm>
          <a:prstGeom prst="rect">
            <a:avLst/>
          </a:prstGeom>
          <a:noFill/>
          <a:ln w="9525">
            <a:noFill/>
            <a:miter lim="800000"/>
            <a:headEnd/>
            <a:tailEnd/>
          </a:ln>
        </p:spPr>
      </p:pic>
      <p:sp>
        <p:nvSpPr>
          <p:cNvPr id="28675" name="Text Box 3"/>
          <p:cNvSpPr txBox="1">
            <a:spLocks noChangeArrowheads="1"/>
          </p:cNvSpPr>
          <p:nvPr/>
        </p:nvSpPr>
        <p:spPr bwMode="auto">
          <a:xfrm>
            <a:off x="1676400" y="228600"/>
            <a:ext cx="6429375" cy="830997"/>
          </a:xfrm>
          <a:prstGeom prst="rect">
            <a:avLst/>
          </a:prstGeom>
          <a:noFill/>
          <a:ln w="9525">
            <a:noFill/>
            <a:miter lim="800000"/>
            <a:headEnd/>
            <a:tailEnd/>
          </a:ln>
        </p:spPr>
        <p:txBody>
          <a:bodyPr>
            <a:spAutoFit/>
          </a:bodyPr>
          <a:lstStyle/>
          <a:p>
            <a:r>
              <a:rPr lang="en-GB" sz="2400" b="1" dirty="0">
                <a:solidFill>
                  <a:schemeClr val="tx2">
                    <a:lumMod val="60000"/>
                    <a:lumOff val="40000"/>
                  </a:schemeClr>
                </a:solidFill>
                <a:latin typeface="Arial" pitchFamily="34" charset="0"/>
                <a:cs typeface="Arial" pitchFamily="34" charset="0"/>
              </a:rPr>
              <a:t>PPNB </a:t>
            </a:r>
            <a:r>
              <a:rPr lang="en-GB" sz="2400" b="1" dirty="0" smtClean="0">
                <a:solidFill>
                  <a:schemeClr val="tx2">
                    <a:lumMod val="60000"/>
                    <a:lumOff val="40000"/>
                  </a:schemeClr>
                </a:solidFill>
                <a:latin typeface="Arial" pitchFamily="34" charset="0"/>
                <a:cs typeface="Arial" pitchFamily="34" charset="0"/>
              </a:rPr>
              <a:t>(pre-pottery Neolithic B) </a:t>
            </a:r>
          </a:p>
          <a:p>
            <a:r>
              <a:rPr lang="en-GB" sz="2400" b="1" dirty="0" smtClean="0">
                <a:solidFill>
                  <a:schemeClr val="tx2">
                    <a:lumMod val="60000"/>
                    <a:lumOff val="40000"/>
                  </a:schemeClr>
                </a:solidFill>
                <a:latin typeface="Arial" pitchFamily="34" charset="0"/>
                <a:cs typeface="Arial" pitchFamily="34" charset="0"/>
              </a:rPr>
              <a:t>– </a:t>
            </a:r>
            <a:r>
              <a:rPr lang="en-GB" sz="2400" b="1" dirty="0">
                <a:solidFill>
                  <a:schemeClr val="tx2">
                    <a:lumMod val="60000"/>
                    <a:lumOff val="40000"/>
                  </a:schemeClr>
                </a:solidFill>
                <a:latin typeface="Arial" pitchFamily="34" charset="0"/>
                <a:cs typeface="Arial" pitchFamily="34" charset="0"/>
              </a:rPr>
              <a:t>eastern arm of the Fertile Crescent</a:t>
            </a:r>
            <a:endParaRPr lang="en-US" sz="2400" b="1" dirty="0">
              <a:solidFill>
                <a:schemeClr val="tx2">
                  <a:lumMod val="60000"/>
                  <a:lumOff val="40000"/>
                </a:schemeClr>
              </a:solidFill>
              <a:latin typeface="Arial" pitchFamily="34" charset="0"/>
              <a:cs typeface="Arial" pitchFamily="34" charset="0"/>
            </a:endParaRPr>
          </a:p>
        </p:txBody>
      </p:sp>
      <p:sp>
        <p:nvSpPr>
          <p:cNvPr id="4" name="Oval 3"/>
          <p:cNvSpPr/>
          <p:nvPr/>
        </p:nvSpPr>
        <p:spPr>
          <a:xfrm>
            <a:off x="4071938" y="2428875"/>
            <a:ext cx="914400" cy="914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700" name="Picture 5" descr="AnimalDomesticWildCattleSheepPigCAWEB"/>
          <p:cNvPicPr>
            <a:picLocks noChangeAspect="1" noChangeArrowheads="1"/>
          </p:cNvPicPr>
          <p:nvPr/>
        </p:nvPicPr>
        <p:blipFill>
          <a:blip r:embed="rId3" cstate="print"/>
          <a:srcRect/>
          <a:stretch>
            <a:fillRect/>
          </a:stretch>
        </p:blipFill>
        <p:spPr bwMode="auto">
          <a:xfrm>
            <a:off x="0" y="845156"/>
            <a:ext cx="9144000" cy="6012844"/>
          </a:xfrm>
          <a:prstGeom prst="rect">
            <a:avLst/>
          </a:prstGeom>
          <a:noFill/>
          <a:ln w="9525">
            <a:noFill/>
            <a:miter lim="800000"/>
            <a:headEnd/>
            <a:tailEnd/>
          </a:ln>
        </p:spPr>
      </p:pic>
      <p:sp>
        <p:nvSpPr>
          <p:cNvPr id="29698" name="Rectangle 2"/>
          <p:cNvSpPr>
            <a:spLocks noGrp="1" noChangeArrowheads="1"/>
          </p:cNvSpPr>
          <p:nvPr>
            <p:ph type="title"/>
          </p:nvPr>
        </p:nvSpPr>
        <p:spPr>
          <a:xfrm>
            <a:off x="457200" y="0"/>
            <a:ext cx="8229600" cy="1143000"/>
          </a:xfrm>
        </p:spPr>
        <p:txBody>
          <a:bodyPr>
            <a:normAutofit/>
          </a:bodyPr>
          <a:lstStyle/>
          <a:p>
            <a:pPr eaLnBrk="1" hangingPunct="1"/>
            <a:r>
              <a:rPr lang="en-GB" sz="2400" b="1" dirty="0" smtClean="0">
                <a:latin typeface="Arial" pitchFamily="34" charset="0"/>
                <a:cs typeface="Arial" pitchFamily="34" charset="0"/>
              </a:rPr>
              <a:t>PPNB Animal domestication 7600-6500bc</a:t>
            </a:r>
            <a:endParaRPr lang="en-US" sz="24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p029"/>
          <p:cNvPicPr>
            <a:picLocks noChangeAspect="1" noChangeArrowheads="1"/>
          </p:cNvPicPr>
          <p:nvPr/>
        </p:nvPicPr>
        <p:blipFill>
          <a:blip r:embed="rId3" cstate="print"/>
          <a:srcRect/>
          <a:stretch>
            <a:fillRect/>
          </a:stretch>
        </p:blipFill>
        <p:spPr bwMode="auto">
          <a:xfrm>
            <a:off x="0" y="1171575"/>
            <a:ext cx="11430000" cy="5686425"/>
          </a:xfrm>
          <a:prstGeom prst="rect">
            <a:avLst/>
          </a:prstGeom>
          <a:noFill/>
          <a:ln w="9525">
            <a:noFill/>
            <a:miter lim="800000"/>
            <a:headEnd/>
            <a:tailEnd/>
          </a:ln>
        </p:spPr>
      </p:pic>
      <p:sp>
        <p:nvSpPr>
          <p:cNvPr id="3" name="Oval 2"/>
          <p:cNvSpPr/>
          <p:nvPr/>
        </p:nvSpPr>
        <p:spPr>
          <a:xfrm>
            <a:off x="5929313" y="3500438"/>
            <a:ext cx="914400" cy="914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6"/>
          <p:cNvSpPr>
            <a:spLocks noGrp="1" noChangeArrowheads="1"/>
          </p:cNvSpPr>
          <p:nvPr>
            <p:ph type="title"/>
          </p:nvPr>
        </p:nvSpPr>
        <p:spPr>
          <a:xfrm>
            <a:off x="4114800" y="228600"/>
            <a:ext cx="5029200" cy="1143000"/>
          </a:xfrm>
          <a:solidFill>
            <a:schemeClr val="bg1"/>
          </a:solidFill>
        </p:spPr>
        <p:txBody>
          <a:bodyPr>
            <a:normAutofit fontScale="90000"/>
          </a:bodyPr>
          <a:lstStyle/>
          <a:p>
            <a:pPr eaLnBrk="1" hangingPunct="1"/>
            <a:r>
              <a:rPr lang="en-GB" sz="2800" b="1" dirty="0" smtClean="0">
                <a:solidFill>
                  <a:schemeClr val="tx2">
                    <a:lumMod val="60000"/>
                    <a:lumOff val="40000"/>
                  </a:schemeClr>
                </a:solidFill>
                <a:latin typeface="Arial" pitchFamily="34" charset="0"/>
                <a:cs typeface="Arial" pitchFamily="34" charset="0"/>
              </a:rPr>
              <a:t>PPNB </a:t>
            </a:r>
            <a:r>
              <a:rPr lang="en-GB" sz="2800" b="1" dirty="0" err="1" smtClean="0">
                <a:solidFill>
                  <a:schemeClr val="tx2">
                    <a:lumMod val="60000"/>
                    <a:lumOff val="40000"/>
                  </a:schemeClr>
                </a:solidFill>
                <a:latin typeface="Arial" pitchFamily="34" charset="0"/>
                <a:cs typeface="Arial" pitchFamily="34" charset="0"/>
              </a:rPr>
              <a:t>Jarmo</a:t>
            </a:r>
            <a:r>
              <a:rPr lang="en-GB" sz="2800" b="1" dirty="0" smtClean="0">
                <a:solidFill>
                  <a:schemeClr val="tx2">
                    <a:lumMod val="60000"/>
                    <a:lumOff val="40000"/>
                  </a:schemeClr>
                </a:solidFill>
                <a:latin typeface="Arial" pitchFamily="34" charset="0"/>
                <a:cs typeface="Arial" pitchFamily="34" charset="0"/>
              </a:rPr>
              <a:t> in the foothills of the Zagros mountains 7000bc</a:t>
            </a:r>
            <a:endParaRPr lang="en-US" sz="2800" b="1" dirty="0" smtClean="0">
              <a:solidFill>
                <a:schemeClr val="tx2">
                  <a:lumMod val="60000"/>
                  <a:lumOff val="40000"/>
                </a:schemeClr>
              </a:solidFill>
              <a:latin typeface="Arial" pitchFamily="34" charset="0"/>
              <a:cs typeface="Arial" pitchFamily="34" charset="0"/>
            </a:endParaRPr>
          </a:p>
        </p:txBody>
      </p:sp>
      <p:pic>
        <p:nvPicPr>
          <p:cNvPr id="32771" name="Picture 8" descr="jarmo"/>
          <p:cNvPicPr>
            <a:picLocks noChangeAspect="1" noChangeArrowheads="1"/>
          </p:cNvPicPr>
          <p:nvPr/>
        </p:nvPicPr>
        <p:blipFill>
          <a:blip r:embed="rId3" cstate="print"/>
          <a:srcRect/>
          <a:stretch>
            <a:fillRect/>
          </a:stretch>
        </p:blipFill>
        <p:spPr bwMode="auto">
          <a:xfrm>
            <a:off x="0" y="3190241"/>
            <a:ext cx="3657600" cy="3667760"/>
          </a:xfrm>
          <a:prstGeom prst="rect">
            <a:avLst/>
          </a:prstGeom>
          <a:noFill/>
          <a:ln w="9525">
            <a:noFill/>
            <a:miter lim="800000"/>
            <a:headEnd/>
            <a:tailEnd/>
          </a:ln>
        </p:spPr>
      </p:pic>
      <p:pic>
        <p:nvPicPr>
          <p:cNvPr id="32772" name="Picture 10" descr="jarmo1"/>
          <p:cNvPicPr>
            <a:picLocks noChangeAspect="1" noChangeArrowheads="1"/>
          </p:cNvPicPr>
          <p:nvPr/>
        </p:nvPicPr>
        <p:blipFill>
          <a:blip r:embed="rId4" cstate="print"/>
          <a:srcRect/>
          <a:stretch>
            <a:fillRect/>
          </a:stretch>
        </p:blipFill>
        <p:spPr bwMode="auto">
          <a:xfrm>
            <a:off x="0" y="1"/>
            <a:ext cx="3665637" cy="2895599"/>
          </a:xfrm>
          <a:prstGeom prst="rect">
            <a:avLst/>
          </a:prstGeom>
          <a:noFill/>
          <a:ln w="9525">
            <a:noFill/>
            <a:miter lim="800000"/>
            <a:headEnd/>
            <a:tailEnd/>
          </a:ln>
        </p:spPr>
      </p:pic>
      <p:sp>
        <p:nvSpPr>
          <p:cNvPr id="32773" name="Text Box 11"/>
          <p:cNvSpPr txBox="1">
            <a:spLocks noChangeArrowheads="1"/>
          </p:cNvSpPr>
          <p:nvPr/>
        </p:nvSpPr>
        <p:spPr bwMode="auto">
          <a:xfrm>
            <a:off x="4227512" y="2286000"/>
            <a:ext cx="4916488" cy="3477875"/>
          </a:xfrm>
          <a:prstGeom prst="rect">
            <a:avLst/>
          </a:prstGeom>
          <a:solidFill>
            <a:schemeClr val="bg1"/>
          </a:solidFill>
          <a:ln w="9525">
            <a:noFill/>
            <a:miter lim="800000"/>
            <a:headEnd/>
            <a:tailEnd/>
          </a:ln>
        </p:spPr>
        <p:txBody>
          <a:bodyPr>
            <a:spAutoFit/>
          </a:bodyPr>
          <a:lstStyle/>
          <a:p>
            <a:r>
              <a:rPr lang="en-US" sz="2000" dirty="0">
                <a:latin typeface="Arial" pitchFamily="34" charset="0"/>
                <a:cs typeface="Arial" pitchFamily="34" charset="0"/>
              </a:rPr>
              <a:t>Permanent houses</a:t>
            </a:r>
          </a:p>
          <a:p>
            <a:r>
              <a:rPr lang="en-US" sz="2000" dirty="0">
                <a:latin typeface="Arial" pitchFamily="34" charset="0"/>
                <a:cs typeface="Arial" pitchFamily="34" charset="0"/>
              </a:rPr>
              <a:t>Sickles, stone bowls</a:t>
            </a:r>
          </a:p>
          <a:p>
            <a:r>
              <a:rPr lang="en-US" sz="2000" dirty="0">
                <a:latin typeface="Arial" pitchFamily="34" charset="0"/>
                <a:cs typeface="Arial" pitchFamily="34" charset="0"/>
              </a:rPr>
              <a:t>Domesticated goats, sheep, and dogs. </a:t>
            </a:r>
          </a:p>
          <a:p>
            <a:r>
              <a:rPr lang="en-US" sz="2000" dirty="0">
                <a:latin typeface="Arial" pitchFamily="34" charset="0"/>
                <a:cs typeface="Arial" pitchFamily="34" charset="0"/>
              </a:rPr>
              <a:t>Domesticated emmer and einkorn wheat, barley, and lentils. </a:t>
            </a:r>
          </a:p>
          <a:p>
            <a:r>
              <a:rPr lang="en-US" sz="2000" dirty="0">
                <a:latin typeface="Arial" pitchFamily="34" charset="0"/>
                <a:cs typeface="Arial" pitchFamily="34" charset="0"/>
              </a:rPr>
              <a:t>Foraging for wild plants - field pea, acorns, pistachio nuts, wild wheat. </a:t>
            </a:r>
          </a:p>
          <a:p>
            <a:endParaRPr lang="en-US" sz="2000" dirty="0" smtClean="0">
              <a:latin typeface="Arial" pitchFamily="34" charset="0"/>
              <a:cs typeface="Arial" pitchFamily="34" charset="0"/>
            </a:endParaRPr>
          </a:p>
          <a:p>
            <a:r>
              <a:rPr lang="en-US" sz="2000" dirty="0" smtClean="0">
                <a:latin typeface="Arial" pitchFamily="34" charset="0"/>
                <a:cs typeface="Arial" pitchFamily="34" charset="0"/>
              </a:rPr>
              <a:t>The </a:t>
            </a:r>
            <a:r>
              <a:rPr lang="en-US" sz="2000" dirty="0">
                <a:latin typeface="Arial" pitchFamily="34" charset="0"/>
                <a:cs typeface="Arial" pitchFamily="34" charset="0"/>
              </a:rPr>
              <a:t>later levels of settlement contained evidence of domesticated pigs and clay pottery. </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p029"/>
          <p:cNvPicPr>
            <a:picLocks noChangeAspect="1" noChangeArrowheads="1"/>
          </p:cNvPicPr>
          <p:nvPr/>
        </p:nvPicPr>
        <p:blipFill>
          <a:blip r:embed="rId3" cstate="print"/>
          <a:srcRect/>
          <a:stretch>
            <a:fillRect/>
          </a:stretch>
        </p:blipFill>
        <p:spPr bwMode="auto">
          <a:xfrm>
            <a:off x="0" y="620713"/>
            <a:ext cx="11430000" cy="5686425"/>
          </a:xfrm>
          <a:prstGeom prst="rect">
            <a:avLst/>
          </a:prstGeom>
          <a:noFill/>
          <a:ln w="9525">
            <a:noFill/>
            <a:miter lim="800000"/>
            <a:headEnd/>
            <a:tailEnd/>
          </a:ln>
        </p:spPr>
      </p:pic>
      <p:sp>
        <p:nvSpPr>
          <p:cNvPr id="3" name="Oval 2"/>
          <p:cNvSpPr/>
          <p:nvPr/>
        </p:nvSpPr>
        <p:spPr>
          <a:xfrm>
            <a:off x="1500188" y="4500563"/>
            <a:ext cx="914400" cy="9144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3796" name="TextBox 3"/>
          <p:cNvSpPr txBox="1">
            <a:spLocks noChangeArrowheads="1"/>
          </p:cNvSpPr>
          <p:nvPr/>
        </p:nvSpPr>
        <p:spPr bwMode="auto">
          <a:xfrm>
            <a:off x="2357438" y="5857875"/>
            <a:ext cx="1427162" cy="369888"/>
          </a:xfrm>
          <a:prstGeom prst="rect">
            <a:avLst/>
          </a:prstGeom>
          <a:noFill/>
          <a:ln w="9525">
            <a:noFill/>
            <a:miter lim="800000"/>
            <a:headEnd/>
            <a:tailEnd/>
          </a:ln>
        </p:spPr>
        <p:txBody>
          <a:bodyPr>
            <a:spAutoFit/>
          </a:bodyPr>
          <a:lstStyle/>
          <a:p>
            <a:r>
              <a:rPr lang="en-GB"/>
              <a:t>Neolithic</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pPr eaLnBrk="1" hangingPunct="1"/>
            <a:r>
              <a:rPr lang="en-GB" sz="2800" b="1" dirty="0" smtClean="0">
                <a:solidFill>
                  <a:schemeClr val="tx2">
                    <a:lumMod val="60000"/>
                    <a:lumOff val="40000"/>
                  </a:schemeClr>
                </a:solidFill>
                <a:latin typeface="Arial" pitchFamily="34" charset="0"/>
                <a:cs typeface="Arial" pitchFamily="34" charset="0"/>
              </a:rPr>
              <a:t>Neolithic Jericho 6500bc -</a:t>
            </a:r>
            <a:endParaRPr lang="en-US" sz="2800" b="1" dirty="0" smtClean="0">
              <a:solidFill>
                <a:schemeClr val="tx2">
                  <a:lumMod val="60000"/>
                  <a:lumOff val="40000"/>
                </a:schemeClr>
              </a:solidFill>
              <a:latin typeface="Arial" pitchFamily="34" charset="0"/>
              <a:cs typeface="Arial" pitchFamily="34" charset="0"/>
            </a:endParaRPr>
          </a:p>
        </p:txBody>
      </p:sp>
      <p:pic>
        <p:nvPicPr>
          <p:cNvPr id="34820" name="Picture 5" descr="Slide07"/>
          <p:cNvPicPr>
            <a:picLocks noChangeAspect="1" noChangeArrowheads="1"/>
          </p:cNvPicPr>
          <p:nvPr/>
        </p:nvPicPr>
        <p:blipFill>
          <a:blip r:embed="rId3" cstate="print"/>
          <a:srcRect/>
          <a:stretch>
            <a:fillRect/>
          </a:stretch>
        </p:blipFill>
        <p:spPr bwMode="auto">
          <a:xfrm>
            <a:off x="1187450" y="1268413"/>
            <a:ext cx="6858000" cy="5143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normAutofit/>
          </a:bodyPr>
          <a:lstStyle/>
          <a:p>
            <a:pPr eaLnBrk="1" hangingPunct="1"/>
            <a:r>
              <a:rPr lang="en-GB" sz="2800" b="1" dirty="0" smtClean="0">
                <a:solidFill>
                  <a:schemeClr val="tx2">
                    <a:lumMod val="60000"/>
                    <a:lumOff val="40000"/>
                  </a:schemeClr>
                </a:solidFill>
                <a:latin typeface="Arial" pitchFamily="34" charset="0"/>
                <a:cs typeface="Arial" pitchFamily="34" charset="0"/>
              </a:rPr>
              <a:t>Jericho tower</a:t>
            </a:r>
            <a:endParaRPr lang="en-US" sz="2800" b="1" dirty="0" smtClean="0">
              <a:solidFill>
                <a:schemeClr val="tx2">
                  <a:lumMod val="60000"/>
                  <a:lumOff val="40000"/>
                </a:schemeClr>
              </a:solidFill>
              <a:latin typeface="Arial" pitchFamily="34" charset="0"/>
              <a:cs typeface="Arial" pitchFamily="34" charset="0"/>
            </a:endParaRPr>
          </a:p>
        </p:txBody>
      </p:sp>
      <p:pic>
        <p:nvPicPr>
          <p:cNvPr id="35844" name="Picture 5" descr="Jericho_tower"/>
          <p:cNvPicPr>
            <a:picLocks noChangeAspect="1" noChangeArrowheads="1"/>
          </p:cNvPicPr>
          <p:nvPr/>
        </p:nvPicPr>
        <p:blipFill>
          <a:blip r:embed="rId3" cstate="print"/>
          <a:srcRect/>
          <a:stretch>
            <a:fillRect/>
          </a:stretch>
        </p:blipFill>
        <p:spPr bwMode="auto">
          <a:xfrm>
            <a:off x="250825" y="2276475"/>
            <a:ext cx="4762500" cy="3571875"/>
          </a:xfrm>
          <a:prstGeom prst="rect">
            <a:avLst/>
          </a:prstGeom>
          <a:noFill/>
          <a:ln w="9525">
            <a:noFill/>
            <a:miter lim="800000"/>
            <a:headEnd/>
            <a:tailEnd/>
          </a:ln>
        </p:spPr>
      </p:pic>
      <p:pic>
        <p:nvPicPr>
          <p:cNvPr id="35845" name="Picture 7" descr="j3"/>
          <p:cNvPicPr>
            <a:picLocks noChangeAspect="1" noChangeArrowheads="1"/>
          </p:cNvPicPr>
          <p:nvPr/>
        </p:nvPicPr>
        <p:blipFill>
          <a:blip r:embed="rId4" cstate="print"/>
          <a:srcRect/>
          <a:stretch>
            <a:fillRect/>
          </a:stretch>
        </p:blipFill>
        <p:spPr bwMode="auto">
          <a:xfrm>
            <a:off x="4572000" y="1700213"/>
            <a:ext cx="4333875" cy="4924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2">
                    <a:lumMod val="60000"/>
                    <a:lumOff val="40000"/>
                  </a:schemeClr>
                </a:solidFill>
                <a:latin typeface="Arial" pitchFamily="34" charset="0"/>
                <a:cs typeface="Arial" pitchFamily="34" charset="0"/>
              </a:rPr>
              <a:t>Why? </a:t>
            </a:r>
            <a:r>
              <a:rPr lang="en-GB" b="1" dirty="0" smtClean="0">
                <a:solidFill>
                  <a:schemeClr val="tx2">
                    <a:lumMod val="60000"/>
                    <a:lumOff val="40000"/>
                  </a:schemeClr>
                </a:solidFill>
                <a:latin typeface="Arial" pitchFamily="34" charset="0"/>
                <a:cs typeface="Arial" pitchFamily="34" charset="0"/>
              </a:rPr>
              <a:t>Theories </a:t>
            </a:r>
            <a:r>
              <a:rPr lang="en-GB" b="1" dirty="0" smtClean="0">
                <a:solidFill>
                  <a:schemeClr val="tx2">
                    <a:lumMod val="60000"/>
                    <a:lumOff val="40000"/>
                  </a:schemeClr>
                </a:solidFill>
                <a:latin typeface="Arial" pitchFamily="34" charset="0"/>
                <a:cs typeface="Arial" pitchFamily="34" charset="0"/>
              </a:rPr>
              <a:t>on the origins of agriculture in the Near East</a:t>
            </a:r>
            <a:endParaRPr lang="en-GB" b="1" dirty="0">
              <a:solidFill>
                <a:schemeClr val="tx2">
                  <a:lumMod val="60000"/>
                  <a:lumOff val="40000"/>
                </a:schemeClr>
              </a:solidFill>
              <a:latin typeface="Arial" pitchFamily="34" charset="0"/>
              <a:cs typeface="Arial" pitchFamily="34" charset="0"/>
            </a:endParaRPr>
          </a:p>
        </p:txBody>
      </p:sp>
      <p:sp>
        <p:nvSpPr>
          <p:cNvPr id="3" name="Content Placeholder 2"/>
          <p:cNvSpPr>
            <a:spLocks noGrp="1"/>
          </p:cNvSpPr>
          <p:nvPr>
            <p:ph idx="1"/>
          </p:nvPr>
        </p:nvSpPr>
        <p:spPr>
          <a:xfrm>
            <a:off x="0" y="2057400"/>
            <a:ext cx="9144000" cy="4525963"/>
          </a:xfrm>
        </p:spPr>
        <p:txBody>
          <a:bodyPr>
            <a:noAutofit/>
          </a:bodyPr>
          <a:lstStyle/>
          <a:p>
            <a:r>
              <a:rPr lang="en-US" sz="2000" dirty="0" smtClean="0">
                <a:latin typeface="Arial" pitchFamily="34" charset="0"/>
                <a:cs typeface="Arial" pitchFamily="34" charset="0"/>
              </a:rPr>
              <a:t>Braidwood, R.J. 1960 The agricultural revolution </a:t>
            </a:r>
            <a:r>
              <a:rPr lang="en-US" sz="2000" i="1" dirty="0" smtClean="0">
                <a:latin typeface="Arial" pitchFamily="34" charset="0"/>
                <a:cs typeface="Arial" pitchFamily="34" charset="0"/>
              </a:rPr>
              <a:t>Scientific American</a:t>
            </a:r>
            <a:r>
              <a:rPr lang="en-US" sz="2000" dirty="0" smtClean="0">
                <a:latin typeface="Arial" pitchFamily="34" charset="0"/>
                <a:cs typeface="Arial" pitchFamily="34" charset="0"/>
              </a:rPr>
              <a:t> 203: 130-42</a:t>
            </a:r>
            <a:endParaRPr lang="en-GB" sz="2000" dirty="0" smtClean="0">
              <a:latin typeface="Arial" pitchFamily="34" charset="0"/>
              <a:cs typeface="Arial" pitchFamily="34" charset="0"/>
            </a:endParaRPr>
          </a:p>
          <a:p>
            <a:r>
              <a:rPr lang="en-US" sz="2000" dirty="0" smtClean="0">
                <a:latin typeface="Arial" pitchFamily="34" charset="0"/>
                <a:cs typeface="Arial" pitchFamily="34" charset="0"/>
              </a:rPr>
              <a:t>Childe, V.G. 1925 </a:t>
            </a:r>
            <a:r>
              <a:rPr lang="en-US" sz="2000" i="1" dirty="0" smtClean="0">
                <a:latin typeface="Arial" pitchFamily="34" charset="0"/>
                <a:cs typeface="Arial" pitchFamily="34" charset="0"/>
              </a:rPr>
              <a:t>The Dawn of European </a:t>
            </a:r>
            <a:r>
              <a:rPr lang="en-US" sz="2000" i="1" dirty="0" err="1" smtClean="0">
                <a:latin typeface="Arial" pitchFamily="34" charset="0"/>
                <a:cs typeface="Arial" pitchFamily="34" charset="0"/>
              </a:rPr>
              <a:t>Civilisation</a:t>
            </a:r>
            <a:r>
              <a:rPr lang="en-US" sz="2000" dirty="0" smtClean="0">
                <a:latin typeface="Arial" pitchFamily="34" charset="0"/>
                <a:cs typeface="Arial" pitchFamily="34" charset="0"/>
              </a:rPr>
              <a:t> London: </a:t>
            </a:r>
            <a:r>
              <a:rPr lang="en-US" sz="2000" dirty="0" err="1" smtClean="0">
                <a:latin typeface="Arial" pitchFamily="34" charset="0"/>
                <a:cs typeface="Arial" pitchFamily="34" charset="0"/>
              </a:rPr>
              <a:t>Kegan</a:t>
            </a:r>
            <a:r>
              <a:rPr lang="en-US" sz="2000" dirty="0" smtClean="0">
                <a:latin typeface="Arial" pitchFamily="34" charset="0"/>
                <a:cs typeface="Arial" pitchFamily="34" charset="0"/>
              </a:rPr>
              <a:t> Paul</a:t>
            </a:r>
            <a:endParaRPr lang="en-GB" sz="2000" dirty="0" smtClean="0">
              <a:latin typeface="Arial" pitchFamily="34" charset="0"/>
              <a:cs typeface="Arial" pitchFamily="34" charset="0"/>
            </a:endParaRPr>
          </a:p>
          <a:p>
            <a:r>
              <a:rPr lang="en-US" sz="2000" dirty="0" err="1" smtClean="0">
                <a:latin typeface="Arial" pitchFamily="34" charset="0"/>
                <a:cs typeface="Arial" pitchFamily="34" charset="0"/>
              </a:rPr>
              <a:t>Binford</a:t>
            </a:r>
            <a:r>
              <a:rPr lang="en-US" sz="2000" dirty="0" smtClean="0">
                <a:latin typeface="Arial" pitchFamily="34" charset="0"/>
                <a:cs typeface="Arial" pitchFamily="34" charset="0"/>
              </a:rPr>
              <a:t>, L.R.1983 </a:t>
            </a:r>
            <a:r>
              <a:rPr lang="en-US" sz="2000" i="1" dirty="0" smtClean="0">
                <a:latin typeface="Arial" pitchFamily="34" charset="0"/>
                <a:cs typeface="Arial" pitchFamily="34" charset="0"/>
              </a:rPr>
              <a:t>In Pursuit of the Past</a:t>
            </a:r>
            <a:r>
              <a:rPr lang="en-US" sz="2000" dirty="0" smtClean="0">
                <a:latin typeface="Arial" pitchFamily="34" charset="0"/>
                <a:cs typeface="Arial" pitchFamily="34" charset="0"/>
              </a:rPr>
              <a:t> London: Thames and Hudson (chapter 8)</a:t>
            </a:r>
            <a:endParaRPr lang="en-GB" sz="2000" dirty="0" smtClean="0">
              <a:latin typeface="Arial" pitchFamily="34" charset="0"/>
              <a:cs typeface="Arial" pitchFamily="34" charset="0"/>
            </a:endParaRPr>
          </a:p>
          <a:p>
            <a:r>
              <a:rPr lang="en-US" sz="2000" dirty="0" smtClean="0">
                <a:latin typeface="Arial" pitchFamily="34" charset="0"/>
                <a:cs typeface="Arial" pitchFamily="34" charset="0"/>
              </a:rPr>
              <a:t>Bar-</a:t>
            </a:r>
            <a:r>
              <a:rPr lang="en-US" sz="2000" dirty="0" err="1" smtClean="0">
                <a:latin typeface="Arial" pitchFamily="34" charset="0"/>
                <a:cs typeface="Arial" pitchFamily="34" charset="0"/>
              </a:rPr>
              <a:t>Yosef</a:t>
            </a:r>
            <a:r>
              <a:rPr lang="en-US" sz="2000" dirty="0" smtClean="0">
                <a:latin typeface="Arial" pitchFamily="34" charset="0"/>
                <a:cs typeface="Arial" pitchFamily="34" charset="0"/>
              </a:rPr>
              <a:t>, O. and A. </a:t>
            </a:r>
            <a:r>
              <a:rPr lang="en-US" sz="2000" dirty="0" err="1" smtClean="0">
                <a:latin typeface="Arial" pitchFamily="34" charset="0"/>
                <a:cs typeface="Arial" pitchFamily="34" charset="0"/>
              </a:rPr>
              <a:t>Belfer</a:t>
            </a:r>
            <a:r>
              <a:rPr lang="en-US" sz="2000" dirty="0" smtClean="0">
                <a:latin typeface="Arial" pitchFamily="34" charset="0"/>
                <a:cs typeface="Arial" pitchFamily="34" charset="0"/>
              </a:rPr>
              <a:t>-Cohen 1989 The origins of </a:t>
            </a:r>
            <a:r>
              <a:rPr lang="en-US" sz="2000" dirty="0" err="1" smtClean="0">
                <a:latin typeface="Arial" pitchFamily="34" charset="0"/>
                <a:cs typeface="Arial" pitchFamily="34" charset="0"/>
              </a:rPr>
              <a:t>sedentism</a:t>
            </a:r>
            <a:r>
              <a:rPr lang="en-US" sz="2000" dirty="0" smtClean="0">
                <a:latin typeface="Arial" pitchFamily="34" charset="0"/>
                <a:cs typeface="Arial" pitchFamily="34" charset="0"/>
              </a:rPr>
              <a:t> and farming communities in the Levant </a:t>
            </a:r>
            <a:r>
              <a:rPr lang="en-US" sz="2000" i="1" dirty="0" smtClean="0">
                <a:latin typeface="Arial" pitchFamily="34" charset="0"/>
                <a:cs typeface="Arial" pitchFamily="34" charset="0"/>
              </a:rPr>
              <a:t>Journal of World Prehistory</a:t>
            </a:r>
            <a:r>
              <a:rPr lang="en-US" sz="2000" dirty="0" smtClean="0">
                <a:latin typeface="Arial" pitchFamily="34" charset="0"/>
                <a:cs typeface="Arial" pitchFamily="34" charset="0"/>
              </a:rPr>
              <a:t> 3: 447-97</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Boyd, B. 2006	 On “</a:t>
            </a:r>
            <a:r>
              <a:rPr lang="en-GB" sz="2000" dirty="0" err="1" smtClean="0">
                <a:latin typeface="Arial" pitchFamily="34" charset="0"/>
                <a:cs typeface="Arial" pitchFamily="34" charset="0"/>
              </a:rPr>
              <a:t>sedentism</a:t>
            </a:r>
            <a:r>
              <a:rPr lang="en-GB" sz="2000" dirty="0" smtClean="0">
                <a:latin typeface="Arial" pitchFamily="34" charset="0"/>
                <a:cs typeface="Arial" pitchFamily="34" charset="0"/>
              </a:rPr>
              <a:t>” in the Later </a:t>
            </a:r>
            <a:r>
              <a:rPr lang="en-GB" sz="2000" dirty="0" err="1" smtClean="0">
                <a:latin typeface="Arial" pitchFamily="34" charset="0"/>
                <a:cs typeface="Arial" pitchFamily="34" charset="0"/>
              </a:rPr>
              <a:t>Epipaleolithic</a:t>
            </a:r>
            <a:r>
              <a:rPr lang="en-GB" sz="2000" dirty="0" smtClean="0">
                <a:latin typeface="Arial" pitchFamily="34" charset="0"/>
                <a:cs typeface="Arial" pitchFamily="34" charset="0"/>
              </a:rPr>
              <a:t> (</a:t>
            </a:r>
            <a:r>
              <a:rPr lang="en-GB" sz="2000" dirty="0" err="1" smtClean="0">
                <a:latin typeface="Arial" pitchFamily="34" charset="0"/>
                <a:cs typeface="Arial" pitchFamily="34" charset="0"/>
              </a:rPr>
              <a:t>Natufian</a:t>
            </a:r>
            <a:r>
              <a:rPr lang="en-GB" sz="2000" dirty="0" smtClean="0">
                <a:latin typeface="Arial" pitchFamily="34" charset="0"/>
                <a:cs typeface="Arial" pitchFamily="34" charset="0"/>
              </a:rPr>
              <a:t>) Levant. </a:t>
            </a:r>
            <a:r>
              <a:rPr lang="en-GB" sz="2000" i="1" dirty="0" smtClean="0">
                <a:latin typeface="Arial" pitchFamily="34" charset="0"/>
                <a:cs typeface="Arial" pitchFamily="34" charset="0"/>
              </a:rPr>
              <a:t>World 	Archaeology</a:t>
            </a:r>
            <a:r>
              <a:rPr lang="en-GB" sz="2000" dirty="0" smtClean="0">
                <a:latin typeface="Arial" pitchFamily="34" charset="0"/>
                <a:cs typeface="Arial" pitchFamily="34" charset="0"/>
              </a:rPr>
              <a:t>. 38/2: 164-177</a:t>
            </a:r>
            <a:r>
              <a:rPr lang="en-GB" sz="2000" dirty="0" smtClean="0">
                <a:latin typeface="Arial" pitchFamily="34" charset="0"/>
                <a:cs typeface="Arial" pitchFamily="34" charset="0"/>
              </a:rPr>
              <a:t>.</a:t>
            </a:r>
          </a:p>
          <a:p>
            <a:r>
              <a:rPr lang="en-GB" sz="2000" dirty="0" err="1" smtClean="0">
                <a:latin typeface="Arial" pitchFamily="34" charset="0"/>
                <a:cs typeface="Arial" pitchFamily="34" charset="0"/>
              </a:rPr>
              <a:t>Sokal</a:t>
            </a:r>
            <a:r>
              <a:rPr lang="en-GB" sz="2000" dirty="0" smtClean="0">
                <a:latin typeface="Arial" pitchFamily="34" charset="0"/>
                <a:cs typeface="Arial" pitchFamily="34" charset="0"/>
              </a:rPr>
              <a:t>, R.R., N.L. </a:t>
            </a:r>
            <a:r>
              <a:rPr lang="en-GB" sz="2000" dirty="0" err="1" smtClean="0">
                <a:latin typeface="Arial" pitchFamily="34" charset="0"/>
                <a:cs typeface="Arial" pitchFamily="34" charset="0"/>
              </a:rPr>
              <a:t>Oden</a:t>
            </a:r>
            <a:r>
              <a:rPr lang="en-GB" sz="2000" dirty="0" smtClean="0">
                <a:latin typeface="Arial" pitchFamily="34" charset="0"/>
                <a:cs typeface="Arial" pitchFamily="34" charset="0"/>
              </a:rPr>
              <a:t> and A.C. Wilson 1991 New genetic evidence supports the origins of agriculture in Europe by </a:t>
            </a:r>
            <a:r>
              <a:rPr lang="en-GB" sz="2000" dirty="0" err="1" smtClean="0">
                <a:latin typeface="Arial" pitchFamily="34" charset="0"/>
                <a:cs typeface="Arial" pitchFamily="34" charset="0"/>
              </a:rPr>
              <a:t>demic</a:t>
            </a:r>
            <a:r>
              <a:rPr lang="en-GB" sz="2000" dirty="0" smtClean="0">
                <a:latin typeface="Arial" pitchFamily="34" charset="0"/>
                <a:cs typeface="Arial" pitchFamily="34" charset="0"/>
              </a:rPr>
              <a:t> diffusion </a:t>
            </a:r>
            <a:r>
              <a:rPr lang="en-GB" sz="2000" i="1" dirty="0" smtClean="0">
                <a:latin typeface="Arial" pitchFamily="34" charset="0"/>
                <a:cs typeface="Arial" pitchFamily="34" charset="0"/>
              </a:rPr>
              <a:t>Nature</a:t>
            </a:r>
            <a:r>
              <a:rPr lang="en-GB" sz="2000" dirty="0" smtClean="0">
                <a:latin typeface="Arial" pitchFamily="34" charset="0"/>
                <a:cs typeface="Arial" pitchFamily="34" charset="0"/>
              </a:rPr>
              <a:t> 355: 214</a:t>
            </a:r>
            <a:endParaRPr lang="en-GB"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solidFill>
                  <a:schemeClr val="tx2">
                    <a:lumMod val="60000"/>
                    <a:lumOff val="40000"/>
                  </a:schemeClr>
                </a:solidFill>
                <a:latin typeface="Arial" pitchFamily="34" charset="0"/>
                <a:cs typeface="Arial" pitchFamily="34" charset="0"/>
              </a:rPr>
              <a:t>Good overviews</a:t>
            </a:r>
            <a:endParaRPr lang="en-GB" sz="2800" b="1" dirty="0">
              <a:solidFill>
                <a:schemeClr val="tx2">
                  <a:lumMod val="60000"/>
                  <a:lumOff val="40000"/>
                </a:schemeClr>
              </a:solidFill>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r>
              <a:rPr lang="en-GB" sz="3400" dirty="0" err="1" smtClean="0">
                <a:latin typeface="Arial" pitchFamily="34" charset="0"/>
                <a:cs typeface="Arial" pitchFamily="34" charset="0"/>
              </a:rPr>
              <a:t>Gebauer</a:t>
            </a:r>
            <a:r>
              <a:rPr lang="en-GB" sz="3400" dirty="0" smtClean="0">
                <a:latin typeface="Arial" pitchFamily="34" charset="0"/>
                <a:cs typeface="Arial" pitchFamily="34" charset="0"/>
              </a:rPr>
              <a:t>, A. B., and T. D. Price. 1992. “Foragers to Farmers: An Introduction,” in </a:t>
            </a:r>
            <a:r>
              <a:rPr lang="en-GB" sz="3400" i="1" dirty="0" smtClean="0">
                <a:latin typeface="Arial" pitchFamily="34" charset="0"/>
                <a:cs typeface="Arial" pitchFamily="34" charset="0"/>
              </a:rPr>
              <a:t>Transitions to Agriculture in Prehistory.</a:t>
            </a:r>
            <a:r>
              <a:rPr lang="en-GB" sz="3400" dirty="0" smtClean="0">
                <a:latin typeface="Arial" pitchFamily="34" charset="0"/>
                <a:cs typeface="Arial" pitchFamily="34" charset="0"/>
              </a:rPr>
              <a:t> Edited by A. B. </a:t>
            </a:r>
            <a:r>
              <a:rPr lang="en-GB" sz="3400" dirty="0" err="1" smtClean="0">
                <a:latin typeface="Arial" pitchFamily="34" charset="0"/>
                <a:cs typeface="Arial" pitchFamily="34" charset="0"/>
              </a:rPr>
              <a:t>Gebauer</a:t>
            </a:r>
            <a:r>
              <a:rPr lang="en-GB" sz="3400" dirty="0" smtClean="0">
                <a:latin typeface="Arial" pitchFamily="34" charset="0"/>
                <a:cs typeface="Arial" pitchFamily="34" charset="0"/>
              </a:rPr>
              <a:t> and T. D. Price, pp. 1-10. Madison, Wisconsin: Prehistory Press. </a:t>
            </a:r>
          </a:p>
          <a:p>
            <a:r>
              <a:rPr lang="en-GB" sz="3400" dirty="0" smtClean="0">
                <a:latin typeface="Arial" pitchFamily="34" charset="0"/>
                <a:cs typeface="Arial" pitchFamily="34" charset="0"/>
              </a:rPr>
              <a:t>Harris, D.H. 1996 The origins and spread of agriculture and </a:t>
            </a:r>
            <a:r>
              <a:rPr lang="en-GB" sz="3400" dirty="0" err="1" smtClean="0">
                <a:latin typeface="Arial" pitchFamily="34" charset="0"/>
                <a:cs typeface="Arial" pitchFamily="34" charset="0"/>
              </a:rPr>
              <a:t>pastoralism</a:t>
            </a:r>
            <a:r>
              <a:rPr lang="en-GB" sz="3400" dirty="0" smtClean="0">
                <a:latin typeface="Arial" pitchFamily="34" charset="0"/>
                <a:cs typeface="Arial" pitchFamily="34" charset="0"/>
              </a:rPr>
              <a:t> in Eurasia: an overview In D. H. Harris (ed.) </a:t>
            </a:r>
            <a:r>
              <a:rPr lang="en-GB" sz="3400" i="1" dirty="0" smtClean="0">
                <a:latin typeface="Arial" pitchFamily="34" charset="0"/>
                <a:cs typeface="Arial" pitchFamily="34" charset="0"/>
              </a:rPr>
              <a:t>The origins and spread of Agriculture and </a:t>
            </a:r>
            <a:r>
              <a:rPr lang="en-GB" sz="3400" i="1" dirty="0" err="1" smtClean="0">
                <a:latin typeface="Arial" pitchFamily="34" charset="0"/>
                <a:cs typeface="Arial" pitchFamily="34" charset="0"/>
              </a:rPr>
              <a:t>Pastoralism</a:t>
            </a:r>
            <a:r>
              <a:rPr lang="en-GB" sz="3400" i="1" dirty="0" smtClean="0">
                <a:latin typeface="Arial" pitchFamily="34" charset="0"/>
                <a:cs typeface="Arial" pitchFamily="34" charset="0"/>
              </a:rPr>
              <a:t> in Eurasia</a:t>
            </a:r>
            <a:r>
              <a:rPr lang="en-GB" sz="3400" dirty="0" smtClean="0">
                <a:latin typeface="Arial" pitchFamily="34" charset="0"/>
                <a:cs typeface="Arial" pitchFamily="34" charset="0"/>
              </a:rPr>
              <a:t> 552-73 London: UCL Press</a:t>
            </a:r>
          </a:p>
          <a:p>
            <a:r>
              <a:rPr lang="en-US" sz="3400" dirty="0" smtClean="0">
                <a:latin typeface="Arial" pitchFamily="34" charset="0"/>
                <a:cs typeface="Arial" pitchFamily="34" charset="0"/>
              </a:rPr>
              <a:t>Hayden, B. 1990 Nimrods, </a:t>
            </a:r>
            <a:r>
              <a:rPr lang="en-US" sz="3400" dirty="0" err="1" smtClean="0">
                <a:latin typeface="Arial" pitchFamily="34" charset="0"/>
                <a:cs typeface="Arial" pitchFamily="34" charset="0"/>
              </a:rPr>
              <a:t>piscators</a:t>
            </a:r>
            <a:r>
              <a:rPr lang="en-US" sz="3400" dirty="0" smtClean="0">
                <a:latin typeface="Arial" pitchFamily="34" charset="0"/>
                <a:cs typeface="Arial" pitchFamily="34" charset="0"/>
              </a:rPr>
              <a:t>, </a:t>
            </a:r>
            <a:r>
              <a:rPr lang="en-US" sz="3400" dirty="0" err="1" smtClean="0">
                <a:latin typeface="Arial" pitchFamily="34" charset="0"/>
                <a:cs typeface="Arial" pitchFamily="34" charset="0"/>
              </a:rPr>
              <a:t>pluckers</a:t>
            </a:r>
            <a:r>
              <a:rPr lang="en-US" sz="3400" dirty="0" smtClean="0">
                <a:latin typeface="Arial" pitchFamily="34" charset="0"/>
                <a:cs typeface="Arial" pitchFamily="34" charset="0"/>
              </a:rPr>
              <a:t> and planters: the emergence of food production </a:t>
            </a:r>
            <a:r>
              <a:rPr lang="en-US" sz="3400" i="1" dirty="0" smtClean="0">
                <a:latin typeface="Arial" pitchFamily="34" charset="0"/>
                <a:cs typeface="Arial" pitchFamily="34" charset="0"/>
              </a:rPr>
              <a:t>Journal of Anthropological Archaeology</a:t>
            </a:r>
            <a:r>
              <a:rPr lang="en-US" sz="3400" dirty="0" smtClean="0">
                <a:latin typeface="Arial" pitchFamily="34" charset="0"/>
                <a:cs typeface="Arial" pitchFamily="34" charset="0"/>
              </a:rPr>
              <a:t> 9: 31-69</a:t>
            </a:r>
          </a:p>
          <a:p>
            <a:r>
              <a:rPr lang="en-GB" sz="3400" dirty="0" err="1" smtClean="0">
                <a:latin typeface="Arial" pitchFamily="34" charset="0"/>
                <a:cs typeface="Arial" pitchFamily="34" charset="0"/>
              </a:rPr>
              <a:t>Pluciennik</a:t>
            </a:r>
            <a:r>
              <a:rPr lang="en-GB" sz="3400" dirty="0" smtClean="0">
                <a:latin typeface="Arial" pitchFamily="34" charset="0"/>
                <a:cs typeface="Arial" pitchFamily="34" charset="0"/>
              </a:rPr>
              <a:t>, M. 2001 Archaeology, anthropology and subsistence </a:t>
            </a:r>
            <a:r>
              <a:rPr lang="en-GB" sz="3400" i="1" dirty="0" smtClean="0">
                <a:latin typeface="Arial" pitchFamily="34" charset="0"/>
                <a:cs typeface="Arial" pitchFamily="34" charset="0"/>
              </a:rPr>
              <a:t>Journal of the Royal Anthropological Institute</a:t>
            </a:r>
            <a:r>
              <a:rPr lang="en-GB" sz="3400" dirty="0" smtClean="0">
                <a:latin typeface="Arial" pitchFamily="34" charset="0"/>
                <a:cs typeface="Arial" pitchFamily="34" charset="0"/>
              </a:rPr>
              <a:t> (formerly known as </a:t>
            </a:r>
            <a:r>
              <a:rPr lang="en-GB" sz="3400" i="1" dirty="0" smtClean="0">
                <a:latin typeface="Arial" pitchFamily="34" charset="0"/>
                <a:cs typeface="Arial" pitchFamily="34" charset="0"/>
              </a:rPr>
              <a:t>Man</a:t>
            </a:r>
            <a:r>
              <a:rPr lang="en-GB" sz="3400" dirty="0" smtClean="0">
                <a:latin typeface="Arial" pitchFamily="34" charset="0"/>
                <a:cs typeface="Arial" pitchFamily="34" charset="0"/>
              </a:rPr>
              <a:t>) 7(4) 741-758</a:t>
            </a:r>
            <a:endParaRPr lang="en-GB" sz="3400" b="1" dirty="0" smtClean="0">
              <a:latin typeface="Arial" pitchFamily="34" charset="0"/>
              <a:cs typeface="Arial" pitchFamily="34" charset="0"/>
            </a:endParaRPr>
          </a:p>
          <a:p>
            <a:endParaRPr lang="en-GB" sz="3400" dirty="0" smtClean="0">
              <a:latin typeface="Arial" pitchFamily="34" charset="0"/>
              <a:cs typeface="Arial" pitchFamily="34" charset="0"/>
            </a:endParaRPr>
          </a:p>
          <a:p>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339</TotalTime>
  <Words>2905</Words>
  <Application>Microsoft Office PowerPoint</Application>
  <PresentationFormat>On-screen Show (4:3)</PresentationFormat>
  <Paragraphs>322</Paragraphs>
  <Slides>57</Slides>
  <Notes>56</Notes>
  <HiddenSlides>0</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The (dis)comfort of diffusionism   archaeological approaches for and against universal human roots / developments</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Prehistory of Europe</vt:lpstr>
      <vt:lpstr>Introduction - The origins of agriculture</vt:lpstr>
      <vt:lpstr>European chronology cultural typology 1820s</vt:lpstr>
      <vt:lpstr>Upper Palaeolithic Europe – cave sites (west) and open air sites (east)</vt:lpstr>
      <vt:lpstr>Mesolithic  Europe –  “complex” hunter gatherers</vt:lpstr>
      <vt:lpstr>Spread of agriculture across Europe (early neolithic)</vt:lpstr>
      <vt:lpstr>   generally speaking, what is the evidence?</vt:lpstr>
      <vt:lpstr>Slide 29</vt:lpstr>
      <vt:lpstr>Hillman, C.G. and M.S. Davies 1990 measuring domestication rates in wild wheats and barley under primitive cultivation, and their archaeological implications Journal of World Prehistory 4: 157-222 </vt:lpstr>
      <vt:lpstr>Slide 31</vt:lpstr>
      <vt:lpstr> Animals that are generally good for domestication: </vt:lpstr>
      <vt:lpstr>Domestication (plants and animals) </vt:lpstr>
      <vt:lpstr>Human skeletal analysis can tell archaeologists whether wild or domesticated resources have been consumed </vt:lpstr>
      <vt:lpstr>teeth</vt:lpstr>
      <vt:lpstr>Slide 36</vt:lpstr>
      <vt:lpstr>Slide 37</vt:lpstr>
      <vt:lpstr>Material culture associated with farming</vt:lpstr>
      <vt:lpstr>Slide 39</vt:lpstr>
      <vt:lpstr>The Near Eastern  (problematic term : near to who / what? / south west Asian better)  sequence</vt:lpstr>
      <vt:lpstr>Slide 41</vt:lpstr>
      <vt:lpstr>Natufian 11000-8000bc</vt:lpstr>
      <vt:lpstr>Slide 43</vt:lpstr>
      <vt:lpstr>PPNA plant domestication</vt:lpstr>
      <vt:lpstr>Slide 45</vt:lpstr>
      <vt:lpstr>Jericho, 'Ain Ghazal  PPNA</vt:lpstr>
      <vt:lpstr>Abu Hureyra</vt:lpstr>
      <vt:lpstr>Beidha PPNA 8300-7600 bc</vt:lpstr>
      <vt:lpstr>Slide 49</vt:lpstr>
      <vt:lpstr>PPNB Animal domestication 7600-6500bc</vt:lpstr>
      <vt:lpstr>Slide 51</vt:lpstr>
      <vt:lpstr>PPNB Jarmo in the foothills of the Zagros mountains 7000bc</vt:lpstr>
      <vt:lpstr>Slide 53</vt:lpstr>
      <vt:lpstr>Neolithic Jericho 6500bc -</vt:lpstr>
      <vt:lpstr>Jericho tower</vt:lpstr>
      <vt:lpstr>Why? Theories on the origins of agriculture in the Near East</vt:lpstr>
      <vt:lpstr>Good overviews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Prehistory of Europe</dc:title>
  <dc:creator>Kathy</dc:creator>
  <cp:lastModifiedBy>Quentin</cp:lastModifiedBy>
  <cp:revision>37</cp:revision>
  <dcterms:created xsi:type="dcterms:W3CDTF">2006-08-16T00:00:00Z</dcterms:created>
  <dcterms:modified xsi:type="dcterms:W3CDTF">2020-11-26T03:01:29Z</dcterms:modified>
</cp:coreProperties>
</file>