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20"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5921"/>
  </p:normalViewPr>
  <p:slideViewPr>
    <p:cSldViewPr snapToGrid="0" snapToObjects="1">
      <p:cViewPr varScale="1">
        <p:scale>
          <a:sx n="110" d="100"/>
          <a:sy n="110" d="100"/>
        </p:scale>
        <p:origin x="632" y="168"/>
      </p:cViewPr>
      <p:guideLst/>
    </p:cSldViewPr>
  </p:slideViewPr>
  <p:notesTextViewPr>
    <p:cViewPr>
      <p:scale>
        <a:sx n="1" d="1"/>
        <a:sy n="1" d="1"/>
      </p:scale>
      <p:origin x="0" y="-328"/>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136C704-5AAD-F249-A143-4048BC30E119}" type="datetimeFigureOut">
              <a:rPr lang="en-US" smtClean="0"/>
              <a:t>4/22/21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F357743-B816-0F40-A141-EB3F4282CFEC}" type="slidenum">
              <a:rPr lang="en-US" smtClean="0"/>
              <a:t>‹#›</a:t>
            </a:fld>
            <a:endParaRPr lang="en-US"/>
          </a:p>
        </p:txBody>
      </p:sp>
    </p:spTree>
    <p:extLst>
      <p:ext uri="{BB962C8B-B14F-4D97-AF65-F5344CB8AC3E}">
        <p14:creationId xmlns:p14="http://schemas.microsoft.com/office/powerpoint/2010/main" val="8068046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You need to remember that the absorption costing method is based upon forecast data, so the figures will not be exact.  Organizations will allow for a very small margin of error, but because of this margin for error, this method is not useful for decision making.  Absorption costing treats all manufacturing costs including both the fixed and variable costs as product costs.  </a:t>
            </a:r>
          </a:p>
        </p:txBody>
      </p:sp>
      <p:sp>
        <p:nvSpPr>
          <p:cNvPr id="4" name="Slide Number Placeholder 3"/>
          <p:cNvSpPr>
            <a:spLocks noGrp="1"/>
          </p:cNvSpPr>
          <p:nvPr>
            <p:ph type="sldNum" sz="quarter" idx="5"/>
          </p:nvPr>
        </p:nvSpPr>
        <p:spPr/>
        <p:txBody>
          <a:bodyPr/>
          <a:lstStyle/>
          <a:p>
            <a:fld id="{4F357743-B816-0F40-A141-EB3F4282CFEC}" type="slidenum">
              <a:rPr lang="en-US" smtClean="0"/>
              <a:t>2</a:t>
            </a:fld>
            <a:endParaRPr lang="en-US"/>
          </a:p>
        </p:txBody>
      </p:sp>
    </p:spTree>
    <p:extLst>
      <p:ext uri="{BB962C8B-B14F-4D97-AF65-F5344CB8AC3E}">
        <p14:creationId xmlns:p14="http://schemas.microsoft.com/office/powerpoint/2010/main" val="21275888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F357743-B816-0F40-A141-EB3F4282CFEC}" type="slidenum">
              <a:rPr lang="en-US" smtClean="0"/>
              <a:t>3</a:t>
            </a:fld>
            <a:endParaRPr lang="en-US"/>
          </a:p>
        </p:txBody>
      </p:sp>
    </p:spTree>
    <p:extLst>
      <p:ext uri="{BB962C8B-B14F-4D97-AF65-F5344CB8AC3E}">
        <p14:creationId xmlns:p14="http://schemas.microsoft.com/office/powerpoint/2010/main" val="20419497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For a machine heavy department, we would use budgeted machine hours. Based upon this answer, we need to determine whether the amount of overhead has been under or over absorbed.  Organizations want to ensure that they are able to cover their costs.  Next page</a:t>
            </a:r>
          </a:p>
          <a:p>
            <a:endParaRPr lang="en-US" dirty="0"/>
          </a:p>
        </p:txBody>
      </p:sp>
      <p:sp>
        <p:nvSpPr>
          <p:cNvPr id="4" name="Slide Number Placeholder 3"/>
          <p:cNvSpPr>
            <a:spLocks noGrp="1"/>
          </p:cNvSpPr>
          <p:nvPr>
            <p:ph type="sldNum" sz="quarter" idx="5"/>
          </p:nvPr>
        </p:nvSpPr>
        <p:spPr/>
        <p:txBody>
          <a:bodyPr/>
          <a:lstStyle/>
          <a:p>
            <a:fld id="{4F357743-B816-0F40-A141-EB3F4282CFEC}" type="slidenum">
              <a:rPr lang="en-US" smtClean="0"/>
              <a:t>4</a:t>
            </a:fld>
            <a:endParaRPr lang="en-US"/>
          </a:p>
        </p:txBody>
      </p:sp>
    </p:spTree>
    <p:extLst>
      <p:ext uri="{BB962C8B-B14F-4D97-AF65-F5344CB8AC3E}">
        <p14:creationId xmlns:p14="http://schemas.microsoft.com/office/powerpoint/2010/main" val="40841496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 determine whether the costs have been under or over absorbed, we need to determine the actual costs.  We use the OAR rate to help us determine whether our costs have been under or over absorbed. Based on the actual </a:t>
            </a:r>
            <a:r>
              <a:rPr lang="en-US" dirty="0" err="1"/>
              <a:t>labour</a:t>
            </a:r>
            <a:r>
              <a:rPr lang="en-US" dirty="0"/>
              <a:t> hours, the overheads absorbed equals 135,880, when you compare this to the actual overheads accrued by the company you can see the difference. In this instance, the company has over absorbed, as the difference between the overhead absorbed and the actual overhead is £1,880.  </a:t>
            </a:r>
          </a:p>
        </p:txBody>
      </p:sp>
      <p:sp>
        <p:nvSpPr>
          <p:cNvPr id="4" name="Slide Number Placeholder 3"/>
          <p:cNvSpPr>
            <a:spLocks noGrp="1"/>
          </p:cNvSpPr>
          <p:nvPr>
            <p:ph type="sldNum" sz="quarter" idx="5"/>
          </p:nvPr>
        </p:nvSpPr>
        <p:spPr/>
        <p:txBody>
          <a:bodyPr/>
          <a:lstStyle/>
          <a:p>
            <a:fld id="{4F357743-B816-0F40-A141-EB3F4282CFEC}" type="slidenum">
              <a:rPr lang="en-US" smtClean="0"/>
              <a:t>5</a:t>
            </a:fld>
            <a:endParaRPr lang="en-US"/>
          </a:p>
        </p:txBody>
      </p:sp>
    </p:spTree>
    <p:extLst>
      <p:ext uri="{BB962C8B-B14F-4D97-AF65-F5344CB8AC3E}">
        <p14:creationId xmlns:p14="http://schemas.microsoft.com/office/powerpoint/2010/main" val="10741776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Absorption is all about fairness, which is why the three different stages exist.  However, </a:t>
            </a:r>
            <a:r>
              <a:rPr lang="en-GB" sz="1200" b="0" i="0" kern="1200" dirty="0">
                <a:solidFill>
                  <a:schemeClr val="tx1"/>
                </a:solidFill>
                <a:effectLst/>
                <a:latin typeface="+mn-lt"/>
                <a:ea typeface="+mn-ea"/>
                <a:cs typeface="+mn-cs"/>
              </a:rPr>
              <a:t>If overhead is over absorbed, this means that fewer actual overhead costs were incurred than expected, so that more cost is applied to cost objects than were actually incurred. This means that the recognition of expense is reduced in the current period, which increases profits.</a:t>
            </a:r>
            <a:endParaRPr lang="en-US" dirty="0"/>
          </a:p>
        </p:txBody>
      </p:sp>
      <p:sp>
        <p:nvSpPr>
          <p:cNvPr id="4" name="Slide Number Placeholder 3"/>
          <p:cNvSpPr>
            <a:spLocks noGrp="1"/>
          </p:cNvSpPr>
          <p:nvPr>
            <p:ph type="sldNum" sz="quarter" idx="5"/>
          </p:nvPr>
        </p:nvSpPr>
        <p:spPr/>
        <p:txBody>
          <a:bodyPr/>
          <a:lstStyle/>
          <a:p>
            <a:fld id="{4F357743-B816-0F40-A141-EB3F4282CFEC}" type="slidenum">
              <a:rPr lang="en-US" smtClean="0"/>
              <a:t>12</a:t>
            </a:fld>
            <a:endParaRPr lang="en-US"/>
          </a:p>
        </p:txBody>
      </p:sp>
    </p:spTree>
    <p:extLst>
      <p:ext uri="{BB962C8B-B14F-4D97-AF65-F5344CB8AC3E}">
        <p14:creationId xmlns:p14="http://schemas.microsoft.com/office/powerpoint/2010/main" val="409185155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Monday will focus upon Marginal costing methods and Breakeven analysis, which are the final components for the module.  The following Monday is a Bank Holiday, so revision tasks will be set for you so that you can prepare for the Mock which will take place on Thursday May 6</a:t>
            </a:r>
            <a:r>
              <a:rPr lang="en-US" baseline="30000" dirty="0"/>
              <a:t>th</a:t>
            </a:r>
            <a:r>
              <a:rPr lang="en-US" dirty="0"/>
              <a:t>.  This is a timetabled lecture, so attendance is mandatory.  As I have previously mentioned, the Mock gives students the opportunity to not only see how the exam will be structured, but also receive feedback on their approach to answering the questions.  I will provide the feedback on Friday May 7</a:t>
            </a:r>
            <a:r>
              <a:rPr lang="en-US" baseline="30000" dirty="0"/>
              <a:t>th</a:t>
            </a:r>
            <a:r>
              <a:rPr lang="en-US" dirty="0"/>
              <a:t>.  The Mock is also a great test run for completing the exam online and forwarding your answers.    Later today I will be emailing the group with regard to attendance, as it has been consistently poor throughout both parts of the module.  </a:t>
            </a:r>
          </a:p>
        </p:txBody>
      </p:sp>
      <p:sp>
        <p:nvSpPr>
          <p:cNvPr id="4" name="Slide Number Placeholder 3"/>
          <p:cNvSpPr>
            <a:spLocks noGrp="1"/>
          </p:cNvSpPr>
          <p:nvPr>
            <p:ph type="sldNum" sz="quarter" idx="5"/>
          </p:nvPr>
        </p:nvSpPr>
        <p:spPr/>
        <p:txBody>
          <a:bodyPr/>
          <a:lstStyle/>
          <a:p>
            <a:fld id="{4F357743-B816-0F40-A141-EB3F4282CFEC}" type="slidenum">
              <a:rPr lang="en-US" smtClean="0"/>
              <a:t>13</a:t>
            </a:fld>
            <a:endParaRPr lang="en-US"/>
          </a:p>
        </p:txBody>
      </p:sp>
    </p:spTree>
    <p:extLst>
      <p:ext uri="{BB962C8B-B14F-4D97-AF65-F5344CB8AC3E}">
        <p14:creationId xmlns:p14="http://schemas.microsoft.com/office/powerpoint/2010/main" val="6747865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GB"/>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7" name="Date Placeholder 6"/>
          <p:cNvSpPr>
            <a:spLocks noGrp="1"/>
          </p:cNvSpPr>
          <p:nvPr>
            <p:ph type="dt" sz="half" idx="10"/>
          </p:nvPr>
        </p:nvSpPr>
        <p:spPr/>
        <p:txBody>
          <a:bodyPr/>
          <a:lstStyle/>
          <a:p>
            <a:fld id="{1160EA64-D806-43AC-9DF2-F8C432F32B4C}" type="datetimeFigureOut">
              <a:rPr lang="en-US" smtClean="0"/>
              <a:t>4/22/21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3696004895"/>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F070A7B3-6521-4DCA-87E5-044747A908C1}" type="datetimeFigureOut">
              <a:rPr lang="en-US" smtClean="0"/>
              <a:t>4/22/21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27408473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GB"/>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7" name="Date Placeholder 6"/>
          <p:cNvSpPr>
            <a:spLocks noGrp="1"/>
          </p:cNvSpPr>
          <p:nvPr>
            <p:ph type="dt" sz="half" idx="10"/>
          </p:nvPr>
        </p:nvSpPr>
        <p:spPr/>
        <p:txBody>
          <a:bodyPr/>
          <a:lstStyle/>
          <a:p>
            <a:fld id="{1160EA64-D806-43AC-9DF2-F8C432F32B4C}" type="datetimeFigureOut">
              <a:rPr lang="en-US" smtClean="0"/>
              <a:t>4/22/21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1982243834"/>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Date Placeholder 7"/>
          <p:cNvSpPr>
            <a:spLocks noGrp="1"/>
          </p:cNvSpPr>
          <p:nvPr>
            <p:ph type="dt" sz="half" idx="10"/>
          </p:nvPr>
        </p:nvSpPr>
        <p:spPr/>
        <p:txBody>
          <a:bodyPr/>
          <a:lstStyle/>
          <a:p>
            <a:fld id="{AB134690-1557-4C89-A502-4959FE7FAD70}" type="datetimeFigureOut">
              <a:rPr lang="en-US" smtClean="0"/>
              <a:t>4/22/21</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3042897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7" name="Date Placeholder 6"/>
          <p:cNvSpPr>
            <a:spLocks noGrp="1"/>
          </p:cNvSpPr>
          <p:nvPr>
            <p:ph type="dt" sz="half" idx="10"/>
          </p:nvPr>
        </p:nvSpPr>
        <p:spPr/>
        <p:txBody>
          <a:bodyPr/>
          <a:lstStyle/>
          <a:p>
            <a:fld id="{4F7D4976-E339-4826-83B7-FBD03F55ECF8}" type="datetimeFigureOut">
              <a:rPr lang="en-US" smtClean="0"/>
              <a:t>4/22/21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smtClean="0"/>
              <a:t>‹#›</a:t>
            </a:fld>
            <a:endParaRPr lang="en-US" dirty="0"/>
          </a:p>
        </p:txBody>
      </p:sp>
      <p:sp>
        <p:nvSpPr>
          <p:cNvPr id="10" name="Title 9"/>
          <p:cNvSpPr>
            <a:spLocks noGrp="1"/>
          </p:cNvSpPr>
          <p:nvPr>
            <p:ph type="title"/>
          </p:nvPr>
        </p:nvSpPr>
        <p:spPr/>
        <p:txBody>
          <a:bodyPr/>
          <a:lstStyle/>
          <a:p>
            <a:r>
              <a:rPr lang="en-GB"/>
              <a:t>Click to edit Master title style</a:t>
            </a:r>
            <a:endParaRPr lang="en-US" dirty="0"/>
          </a:p>
        </p:txBody>
      </p:sp>
    </p:spTree>
    <p:extLst>
      <p:ext uri="{BB962C8B-B14F-4D97-AF65-F5344CB8AC3E}">
        <p14:creationId xmlns:p14="http://schemas.microsoft.com/office/powerpoint/2010/main" val="23812077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E1037C31-9E7A-4F99-8774-A0E530DE1A42}" type="datetimeFigureOut">
              <a:rPr lang="en-US" smtClean="0"/>
              <a:t>4/22/21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15939651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78504F-A551-4DE0-9316-4DCD1D8CC752}" type="datetimeFigureOut">
              <a:rPr lang="en-US" smtClean="0"/>
              <a:t>4/22/21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12115839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GB"/>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9" name="Date Placeholder 8"/>
          <p:cNvSpPr>
            <a:spLocks noGrp="1"/>
          </p:cNvSpPr>
          <p:nvPr>
            <p:ph type="dt" sz="half" idx="10"/>
          </p:nvPr>
        </p:nvSpPr>
        <p:spPr/>
        <p:txBody>
          <a:bodyPr/>
          <a:lstStyle/>
          <a:p>
            <a:fld id="{D1BE4249-C0D0-4B06-8692-E8BB871AF643}" type="datetimeFigureOut">
              <a:rPr lang="en-US" smtClean="0"/>
              <a:t>4/22/21</a:t>
            </a:fld>
            <a:endParaRPr lang="en-US" dirty="0"/>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1" name="Slide Number Placeholder 10"/>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5010373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042B0DB6-F5C7-45FB-8CF3-31B45F9C2DAC}" type="datetimeFigureOut">
              <a:rPr lang="en-US" smtClean="0"/>
              <a:t>4/22/21</a:t>
            </a:fld>
            <a:endParaRPr lang="en-US" dirty="0"/>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10312068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9F9C37B-1D36-470B-8223-D6C91242EC14}" type="datetimeFigureOut">
              <a:rPr lang="en-US" smtClean="0"/>
              <a:t>4/22/21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40593528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7C6F52A-A82B-47A2-A83A-8C4C91F2D59F}" type="datetimeFigureOut">
              <a:rPr lang="en-US" smtClean="0"/>
              <a:t>4/22/21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21981633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1160EA64-D806-43AC-9DF2-F8C432F32B4C}" type="datetimeFigureOut">
              <a:rPr lang="en-US" smtClean="0"/>
              <a:t>4/22/21</a:t>
            </a:fld>
            <a:endParaRPr lang="en-US" dirty="0"/>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dirty="0"/>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2534993271"/>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hf sldNum="0" hdr="0" ftr="0" dt="0"/>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411534-CACF-6643-BEEB-7C96A3BF0B4A}"/>
              </a:ext>
            </a:extLst>
          </p:cNvPr>
          <p:cNvSpPr>
            <a:spLocks noGrp="1"/>
          </p:cNvSpPr>
          <p:nvPr>
            <p:ph type="ctrTitle"/>
          </p:nvPr>
        </p:nvSpPr>
        <p:spPr/>
        <p:txBody>
          <a:bodyPr/>
          <a:lstStyle/>
          <a:p>
            <a:r>
              <a:rPr lang="en-US" dirty="0"/>
              <a:t>Overhead absorption rate</a:t>
            </a:r>
          </a:p>
        </p:txBody>
      </p:sp>
      <p:sp>
        <p:nvSpPr>
          <p:cNvPr id="3" name="Subtitle 2">
            <a:extLst>
              <a:ext uri="{FF2B5EF4-FFF2-40B4-BE49-F238E27FC236}">
                <a16:creationId xmlns:a16="http://schemas.microsoft.com/office/drawing/2014/main" id="{B417908E-ACA3-2542-AA2C-B78837515922}"/>
              </a:ext>
            </a:extLst>
          </p:cNvPr>
          <p:cNvSpPr>
            <a:spLocks noGrp="1"/>
          </p:cNvSpPr>
          <p:nvPr>
            <p:ph type="subTitle" idx="1"/>
          </p:nvPr>
        </p:nvSpPr>
        <p:spPr/>
        <p:txBody>
          <a:bodyPr/>
          <a:lstStyle/>
          <a:p>
            <a:r>
              <a:rPr lang="en-US" dirty="0"/>
              <a:t>Finance for Business</a:t>
            </a:r>
          </a:p>
        </p:txBody>
      </p:sp>
    </p:spTree>
    <p:extLst>
      <p:ext uri="{BB962C8B-B14F-4D97-AF65-F5344CB8AC3E}">
        <p14:creationId xmlns:p14="http://schemas.microsoft.com/office/powerpoint/2010/main" val="18660837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6C6777-C160-694C-BA32-A1C5FA8B140E}"/>
              </a:ext>
            </a:extLst>
          </p:cNvPr>
          <p:cNvSpPr>
            <a:spLocks noGrp="1"/>
          </p:cNvSpPr>
          <p:nvPr>
            <p:ph type="title"/>
          </p:nvPr>
        </p:nvSpPr>
        <p:spPr/>
        <p:txBody>
          <a:bodyPr/>
          <a:lstStyle/>
          <a:p>
            <a:r>
              <a:rPr lang="en-US" dirty="0"/>
              <a:t>Overhead Absorption rate</a:t>
            </a:r>
          </a:p>
        </p:txBody>
      </p:sp>
      <p:sp>
        <p:nvSpPr>
          <p:cNvPr id="3" name="Content Placeholder 2">
            <a:extLst>
              <a:ext uri="{FF2B5EF4-FFF2-40B4-BE49-F238E27FC236}">
                <a16:creationId xmlns:a16="http://schemas.microsoft.com/office/drawing/2014/main" id="{D25A4B70-9DDD-5047-B478-D479E87E2D19}"/>
              </a:ext>
            </a:extLst>
          </p:cNvPr>
          <p:cNvSpPr>
            <a:spLocks noGrp="1"/>
          </p:cNvSpPr>
          <p:nvPr>
            <p:ph idx="1"/>
          </p:nvPr>
        </p:nvSpPr>
        <p:spPr/>
        <p:txBody>
          <a:bodyPr/>
          <a:lstStyle/>
          <a:p>
            <a:r>
              <a:rPr lang="en-GB" dirty="0"/>
              <a:t>An </a:t>
            </a:r>
            <a:r>
              <a:rPr lang="en-GB" b="1" dirty="0"/>
              <a:t>overhead absorption rate</a:t>
            </a:r>
            <a:r>
              <a:rPr lang="en-GB" dirty="0"/>
              <a:t> is calculated based on each budgeted labour hour or machine hour. </a:t>
            </a:r>
          </a:p>
          <a:p>
            <a:r>
              <a:rPr lang="en-GB" dirty="0"/>
              <a:t>This </a:t>
            </a:r>
            <a:r>
              <a:rPr lang="en-GB" b="1" dirty="0"/>
              <a:t>rate</a:t>
            </a:r>
            <a:r>
              <a:rPr lang="en-GB" dirty="0"/>
              <a:t> is then applied to each type of product based on how many or machine hours should be taken to make one unit of that product.</a:t>
            </a:r>
            <a:endParaRPr lang="en-US" dirty="0"/>
          </a:p>
        </p:txBody>
      </p:sp>
    </p:spTree>
    <p:extLst>
      <p:ext uri="{BB962C8B-B14F-4D97-AF65-F5344CB8AC3E}">
        <p14:creationId xmlns:p14="http://schemas.microsoft.com/office/powerpoint/2010/main" val="21849390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616438-2368-3A44-B6AC-A4950F10DF65}"/>
              </a:ext>
            </a:extLst>
          </p:cNvPr>
          <p:cNvSpPr>
            <a:spLocks noGrp="1"/>
          </p:cNvSpPr>
          <p:nvPr>
            <p:ph type="title"/>
          </p:nvPr>
        </p:nvSpPr>
        <p:spPr/>
        <p:txBody>
          <a:bodyPr/>
          <a:lstStyle/>
          <a:p>
            <a:r>
              <a:rPr lang="en-US" dirty="0"/>
              <a:t>Q1 (copy on </a:t>
            </a:r>
            <a:r>
              <a:rPr lang="en-US" dirty="0" err="1"/>
              <a:t>moodle</a:t>
            </a:r>
            <a:r>
              <a:rPr lang="en-US" dirty="0"/>
              <a:t>)</a:t>
            </a:r>
          </a:p>
        </p:txBody>
      </p:sp>
      <p:sp>
        <p:nvSpPr>
          <p:cNvPr id="3" name="Content Placeholder 2">
            <a:extLst>
              <a:ext uri="{FF2B5EF4-FFF2-40B4-BE49-F238E27FC236}">
                <a16:creationId xmlns:a16="http://schemas.microsoft.com/office/drawing/2014/main" id="{0E3F352C-5C43-4049-B1AE-4B0DF2050706}"/>
              </a:ext>
            </a:extLst>
          </p:cNvPr>
          <p:cNvSpPr>
            <a:spLocks noGrp="1"/>
          </p:cNvSpPr>
          <p:nvPr>
            <p:ph idx="1"/>
          </p:nvPr>
        </p:nvSpPr>
        <p:spPr/>
        <p:txBody>
          <a:bodyPr/>
          <a:lstStyle/>
          <a:p>
            <a:r>
              <a:rPr lang="en-US" dirty="0"/>
              <a:t>The following data are to be used for Questions 1 and 2</a:t>
            </a:r>
          </a:p>
          <a:p>
            <a:r>
              <a:rPr lang="en-US" dirty="0"/>
              <a:t>Budgeted </a:t>
            </a:r>
            <a:r>
              <a:rPr lang="en-US" dirty="0" err="1"/>
              <a:t>Labour</a:t>
            </a:r>
            <a:r>
              <a:rPr lang="en-US" dirty="0"/>
              <a:t> Hours.        8,000</a:t>
            </a:r>
          </a:p>
          <a:p>
            <a:r>
              <a:rPr lang="en-US" dirty="0"/>
              <a:t>Budgeted Overheads.            £137,600</a:t>
            </a:r>
          </a:p>
          <a:p>
            <a:r>
              <a:rPr lang="en-US" dirty="0"/>
              <a:t>Actual </a:t>
            </a:r>
            <a:r>
              <a:rPr lang="en-US" dirty="0" err="1"/>
              <a:t>Labour</a:t>
            </a:r>
            <a:r>
              <a:rPr lang="en-US" dirty="0"/>
              <a:t> Hours.            7,900</a:t>
            </a:r>
          </a:p>
          <a:p>
            <a:r>
              <a:rPr lang="en-US" dirty="0"/>
              <a:t>Actual Overheads                 £134,000</a:t>
            </a:r>
          </a:p>
        </p:txBody>
      </p:sp>
    </p:spTree>
    <p:extLst>
      <p:ext uri="{BB962C8B-B14F-4D97-AF65-F5344CB8AC3E}">
        <p14:creationId xmlns:p14="http://schemas.microsoft.com/office/powerpoint/2010/main" val="11350181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C9A570-DC36-8346-A136-3AA78C8216E1}"/>
              </a:ext>
            </a:extLst>
          </p:cNvPr>
          <p:cNvSpPr>
            <a:spLocks noGrp="1"/>
          </p:cNvSpPr>
          <p:nvPr>
            <p:ph type="title"/>
          </p:nvPr>
        </p:nvSpPr>
        <p:spPr/>
        <p:txBody>
          <a:bodyPr/>
          <a:lstStyle/>
          <a:p>
            <a:r>
              <a:rPr lang="en-US" dirty="0"/>
              <a:t>Method</a:t>
            </a:r>
          </a:p>
        </p:txBody>
      </p:sp>
      <p:sp>
        <p:nvSpPr>
          <p:cNvPr id="3" name="Content Placeholder 2">
            <a:extLst>
              <a:ext uri="{FF2B5EF4-FFF2-40B4-BE49-F238E27FC236}">
                <a16:creationId xmlns:a16="http://schemas.microsoft.com/office/drawing/2014/main" id="{AE51B053-DB9F-5F49-A18F-4D5E1DD65D0C}"/>
              </a:ext>
            </a:extLst>
          </p:cNvPr>
          <p:cNvSpPr>
            <a:spLocks noGrp="1"/>
          </p:cNvSpPr>
          <p:nvPr>
            <p:ph idx="1"/>
          </p:nvPr>
        </p:nvSpPr>
        <p:spPr/>
        <p:txBody>
          <a:bodyPr/>
          <a:lstStyle/>
          <a:p>
            <a:r>
              <a:rPr lang="en-US" dirty="0"/>
              <a:t>The Overhead absorption rate is calculated by dividing the budgeted overheads figure, but the budgeted </a:t>
            </a:r>
            <a:r>
              <a:rPr lang="en-US" dirty="0" err="1"/>
              <a:t>labour</a:t>
            </a:r>
            <a:r>
              <a:rPr lang="en-US" dirty="0"/>
              <a:t> hours</a:t>
            </a:r>
          </a:p>
          <a:p>
            <a:endParaRPr lang="en-US" dirty="0"/>
          </a:p>
          <a:p>
            <a:r>
              <a:rPr lang="en-US" dirty="0"/>
              <a:t>OAR =   137,600 </a:t>
            </a:r>
            <a:r>
              <a:rPr lang="en-US" sz="1100" dirty="0"/>
              <a:t>(Budgeted Overheads)/ </a:t>
            </a:r>
            <a:r>
              <a:rPr lang="en-US" dirty="0"/>
              <a:t>8,000 </a:t>
            </a:r>
            <a:r>
              <a:rPr lang="en-US" sz="1100" dirty="0"/>
              <a:t>(Budgeted </a:t>
            </a:r>
            <a:r>
              <a:rPr lang="en-US" sz="1100" dirty="0" err="1"/>
              <a:t>Labour</a:t>
            </a:r>
            <a:r>
              <a:rPr lang="en-US" sz="1100" dirty="0"/>
              <a:t> Hours) </a:t>
            </a:r>
            <a:r>
              <a:rPr lang="en-US" dirty="0"/>
              <a:t>= £17.20</a:t>
            </a:r>
          </a:p>
          <a:p>
            <a:endParaRPr lang="en-US" dirty="0"/>
          </a:p>
          <a:p>
            <a:r>
              <a:rPr lang="en-US" dirty="0"/>
              <a:t>      The £17.20 is then applied to each product.  </a:t>
            </a:r>
          </a:p>
          <a:p>
            <a:endParaRPr lang="en-US" dirty="0"/>
          </a:p>
          <a:p>
            <a:endParaRPr lang="en-US" dirty="0"/>
          </a:p>
        </p:txBody>
      </p:sp>
    </p:spTree>
    <p:extLst>
      <p:ext uri="{BB962C8B-B14F-4D97-AF65-F5344CB8AC3E}">
        <p14:creationId xmlns:p14="http://schemas.microsoft.com/office/powerpoint/2010/main" val="12406702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1BB5B4-CD38-C746-82E2-24C833DD866D}"/>
              </a:ext>
            </a:extLst>
          </p:cNvPr>
          <p:cNvSpPr>
            <a:spLocks noGrp="1"/>
          </p:cNvSpPr>
          <p:nvPr>
            <p:ph type="title"/>
          </p:nvPr>
        </p:nvSpPr>
        <p:spPr/>
        <p:txBody>
          <a:bodyPr/>
          <a:lstStyle/>
          <a:p>
            <a:r>
              <a:rPr lang="en-US" dirty="0"/>
              <a:t>Over or under absorbed?</a:t>
            </a:r>
          </a:p>
        </p:txBody>
      </p:sp>
      <p:sp>
        <p:nvSpPr>
          <p:cNvPr id="3" name="Content Placeholder 2">
            <a:extLst>
              <a:ext uri="{FF2B5EF4-FFF2-40B4-BE49-F238E27FC236}">
                <a16:creationId xmlns:a16="http://schemas.microsoft.com/office/drawing/2014/main" id="{062F4589-7029-4C42-A60B-064C2242D411}"/>
              </a:ext>
            </a:extLst>
          </p:cNvPr>
          <p:cNvSpPr>
            <a:spLocks noGrp="1"/>
          </p:cNvSpPr>
          <p:nvPr>
            <p:ph idx="1"/>
          </p:nvPr>
        </p:nvSpPr>
        <p:spPr/>
        <p:txBody>
          <a:bodyPr/>
          <a:lstStyle/>
          <a:p>
            <a:r>
              <a:rPr lang="en-US" dirty="0"/>
              <a:t>Overhead absorbed = 7,900 </a:t>
            </a:r>
            <a:r>
              <a:rPr lang="en-US" sz="1100" dirty="0"/>
              <a:t>(actual </a:t>
            </a:r>
            <a:r>
              <a:rPr lang="en-US" sz="1100" dirty="0" err="1"/>
              <a:t>labour</a:t>
            </a:r>
            <a:r>
              <a:rPr lang="en-US" sz="1100" dirty="0"/>
              <a:t> hours)</a:t>
            </a:r>
            <a:r>
              <a:rPr lang="en-US" dirty="0"/>
              <a:t> x 17.20 </a:t>
            </a:r>
            <a:r>
              <a:rPr lang="en-US" sz="1100" dirty="0"/>
              <a:t>(OAR)</a:t>
            </a:r>
            <a:r>
              <a:rPr lang="en-US" dirty="0"/>
              <a:t> = 135,880</a:t>
            </a:r>
          </a:p>
          <a:p>
            <a:r>
              <a:rPr lang="en-US" dirty="0"/>
              <a:t>Actual Overhead                                                        = 134,000 </a:t>
            </a:r>
            <a:r>
              <a:rPr lang="en-US" sz="1100" dirty="0"/>
              <a:t>(from question)</a:t>
            </a:r>
            <a:endParaRPr lang="en-US" dirty="0"/>
          </a:p>
          <a:p>
            <a:r>
              <a:rPr lang="en-US" dirty="0"/>
              <a:t>Absorption?                                                               =     1,880 Over</a:t>
            </a:r>
          </a:p>
        </p:txBody>
      </p:sp>
    </p:spTree>
    <p:extLst>
      <p:ext uri="{BB962C8B-B14F-4D97-AF65-F5344CB8AC3E}">
        <p14:creationId xmlns:p14="http://schemas.microsoft.com/office/powerpoint/2010/main" val="13714282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8A6889-5BD3-ED43-A2F0-03F5804824D0}"/>
              </a:ext>
            </a:extLst>
          </p:cNvPr>
          <p:cNvSpPr>
            <a:spLocks noGrp="1"/>
          </p:cNvSpPr>
          <p:nvPr>
            <p:ph type="title"/>
          </p:nvPr>
        </p:nvSpPr>
        <p:spPr/>
        <p:txBody>
          <a:bodyPr/>
          <a:lstStyle/>
          <a:p>
            <a:r>
              <a:rPr lang="en-US" dirty="0"/>
              <a:t>Task</a:t>
            </a:r>
          </a:p>
        </p:txBody>
      </p:sp>
      <p:sp>
        <p:nvSpPr>
          <p:cNvPr id="3" name="Content Placeholder 2">
            <a:extLst>
              <a:ext uri="{FF2B5EF4-FFF2-40B4-BE49-F238E27FC236}">
                <a16:creationId xmlns:a16="http://schemas.microsoft.com/office/drawing/2014/main" id="{D2DB8065-6C6B-8C49-803C-47F604E07F8E}"/>
              </a:ext>
            </a:extLst>
          </p:cNvPr>
          <p:cNvSpPr>
            <a:spLocks noGrp="1"/>
          </p:cNvSpPr>
          <p:nvPr>
            <p:ph idx="1"/>
          </p:nvPr>
        </p:nvSpPr>
        <p:spPr/>
        <p:txBody>
          <a:bodyPr/>
          <a:lstStyle/>
          <a:p>
            <a:r>
              <a:rPr lang="en-US" dirty="0"/>
              <a:t>Complete the OAR Tutorial questions that were opened on Moodle</a:t>
            </a:r>
          </a:p>
        </p:txBody>
      </p:sp>
    </p:spTree>
    <p:extLst>
      <p:ext uri="{BB962C8B-B14F-4D97-AF65-F5344CB8AC3E}">
        <p14:creationId xmlns:p14="http://schemas.microsoft.com/office/powerpoint/2010/main" val="12004109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181798-9C41-EA45-9DEC-0203D6A1E987}"/>
              </a:ext>
            </a:extLst>
          </p:cNvPr>
          <p:cNvSpPr>
            <a:spLocks noGrp="1"/>
          </p:cNvSpPr>
          <p:nvPr>
            <p:ph type="title"/>
          </p:nvPr>
        </p:nvSpPr>
        <p:spPr/>
        <p:txBody>
          <a:bodyPr/>
          <a:lstStyle/>
          <a:p>
            <a:r>
              <a:rPr lang="en-US" dirty="0"/>
              <a:t>Q1 and q2</a:t>
            </a:r>
          </a:p>
        </p:txBody>
      </p:sp>
      <p:sp>
        <p:nvSpPr>
          <p:cNvPr id="3" name="Content Placeholder 2">
            <a:extLst>
              <a:ext uri="{FF2B5EF4-FFF2-40B4-BE49-F238E27FC236}">
                <a16:creationId xmlns:a16="http://schemas.microsoft.com/office/drawing/2014/main" id="{DD14C269-7E7D-D545-814F-A09A55CFF66A}"/>
              </a:ext>
            </a:extLst>
          </p:cNvPr>
          <p:cNvSpPr>
            <a:spLocks noGrp="1"/>
          </p:cNvSpPr>
          <p:nvPr>
            <p:ph idx="1"/>
          </p:nvPr>
        </p:nvSpPr>
        <p:spPr/>
        <p:txBody>
          <a:bodyPr/>
          <a:lstStyle/>
          <a:p>
            <a:r>
              <a:rPr lang="en-GB" dirty="0"/>
              <a:t>Overhead Absorption</a:t>
            </a:r>
          </a:p>
          <a:p>
            <a:r>
              <a:rPr lang="en-GB" dirty="0"/>
              <a:t>The following data are to be used for Questions 1 and 2</a:t>
            </a:r>
          </a:p>
          <a:p>
            <a:r>
              <a:rPr lang="en-GB" dirty="0"/>
              <a:t>	Budgeted labour hours			6,000</a:t>
            </a:r>
          </a:p>
          <a:p>
            <a:r>
              <a:rPr lang="en-GB" dirty="0"/>
              <a:t>	Budgeted overheads			£147,500</a:t>
            </a:r>
          </a:p>
          <a:p>
            <a:r>
              <a:rPr lang="en-GB" dirty="0"/>
              <a:t>	Actual Labour Hours			8,000</a:t>
            </a:r>
          </a:p>
          <a:p>
            <a:r>
              <a:rPr lang="en-GB" dirty="0"/>
              <a:t>	Actual overheads				£154,000</a:t>
            </a:r>
          </a:p>
          <a:p>
            <a:endParaRPr lang="en-US" dirty="0"/>
          </a:p>
        </p:txBody>
      </p:sp>
    </p:spTree>
    <p:extLst>
      <p:ext uri="{BB962C8B-B14F-4D97-AF65-F5344CB8AC3E}">
        <p14:creationId xmlns:p14="http://schemas.microsoft.com/office/powerpoint/2010/main" val="10188464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4F9CF5-5D4A-E549-B17D-699CBCFECB31}"/>
              </a:ext>
            </a:extLst>
          </p:cNvPr>
          <p:cNvSpPr>
            <a:spLocks noGrp="1"/>
          </p:cNvSpPr>
          <p:nvPr>
            <p:ph type="title"/>
          </p:nvPr>
        </p:nvSpPr>
        <p:spPr/>
        <p:txBody>
          <a:bodyPr/>
          <a:lstStyle/>
          <a:p>
            <a:r>
              <a:rPr lang="en-US" dirty="0"/>
              <a:t>Q1 solution</a:t>
            </a:r>
          </a:p>
        </p:txBody>
      </p:sp>
      <p:sp>
        <p:nvSpPr>
          <p:cNvPr id="3" name="Content Placeholder 2">
            <a:extLst>
              <a:ext uri="{FF2B5EF4-FFF2-40B4-BE49-F238E27FC236}">
                <a16:creationId xmlns:a16="http://schemas.microsoft.com/office/drawing/2014/main" id="{DD32BEC5-577C-654F-ABF4-F36D656AB162}"/>
              </a:ext>
            </a:extLst>
          </p:cNvPr>
          <p:cNvSpPr>
            <a:spLocks noGrp="1"/>
          </p:cNvSpPr>
          <p:nvPr>
            <p:ph idx="1"/>
          </p:nvPr>
        </p:nvSpPr>
        <p:spPr>
          <a:xfrm>
            <a:off x="925975" y="2638044"/>
            <a:ext cx="10197296" cy="3101983"/>
          </a:xfrm>
        </p:spPr>
        <p:txBody>
          <a:bodyPr/>
          <a:lstStyle/>
          <a:p>
            <a:r>
              <a:rPr lang="en-GB" dirty="0"/>
              <a:t>OAR	=	</a:t>
            </a:r>
            <a:r>
              <a:rPr lang="en-GB" u="sng" dirty="0"/>
              <a:t>147,500</a:t>
            </a:r>
            <a:r>
              <a:rPr lang="en-GB" dirty="0"/>
              <a:t> (BUDGETED OVERHEADS)   		(underline indicates divide)</a:t>
            </a:r>
          </a:p>
          <a:p>
            <a:r>
              <a:rPr lang="en-GB" dirty="0"/>
              <a:t>		6,000      (BUDGETED LABOUR HOURS</a:t>
            </a:r>
          </a:p>
          <a:p>
            <a:r>
              <a:rPr lang="en-GB" dirty="0"/>
              <a:t>	=	£24.58</a:t>
            </a:r>
          </a:p>
          <a:p>
            <a:r>
              <a:rPr lang="en-US" dirty="0"/>
              <a:t>Answer is B</a:t>
            </a:r>
          </a:p>
        </p:txBody>
      </p:sp>
    </p:spTree>
    <p:extLst>
      <p:ext uri="{BB962C8B-B14F-4D97-AF65-F5344CB8AC3E}">
        <p14:creationId xmlns:p14="http://schemas.microsoft.com/office/powerpoint/2010/main" val="11361590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0F941F-62F8-0447-8E3A-9F594404E0C6}"/>
              </a:ext>
            </a:extLst>
          </p:cNvPr>
          <p:cNvSpPr>
            <a:spLocks noGrp="1"/>
          </p:cNvSpPr>
          <p:nvPr>
            <p:ph type="title"/>
          </p:nvPr>
        </p:nvSpPr>
        <p:spPr/>
        <p:txBody>
          <a:bodyPr/>
          <a:lstStyle/>
          <a:p>
            <a:r>
              <a:rPr lang="en-US" dirty="0"/>
              <a:t>Q2 solution</a:t>
            </a:r>
          </a:p>
        </p:txBody>
      </p:sp>
      <p:sp>
        <p:nvSpPr>
          <p:cNvPr id="3" name="Content Placeholder 2">
            <a:extLst>
              <a:ext uri="{FF2B5EF4-FFF2-40B4-BE49-F238E27FC236}">
                <a16:creationId xmlns:a16="http://schemas.microsoft.com/office/drawing/2014/main" id="{9428D7BA-2C08-A248-959D-76FE7742E83E}"/>
              </a:ext>
            </a:extLst>
          </p:cNvPr>
          <p:cNvSpPr>
            <a:spLocks noGrp="1"/>
          </p:cNvSpPr>
          <p:nvPr>
            <p:ph idx="1"/>
          </p:nvPr>
        </p:nvSpPr>
        <p:spPr>
          <a:xfrm>
            <a:off x="740779" y="2638044"/>
            <a:ext cx="10625559" cy="3577561"/>
          </a:xfrm>
        </p:spPr>
        <p:txBody>
          <a:bodyPr>
            <a:normAutofit/>
          </a:bodyPr>
          <a:lstStyle/>
          <a:p>
            <a:pPr lvl="0"/>
            <a:r>
              <a:rPr lang="en-GB" dirty="0"/>
              <a:t>Based on the data given above, what is the amount of overhead under/over absorbed?</a:t>
            </a:r>
          </a:p>
          <a:p>
            <a:r>
              <a:rPr lang="en-GB" dirty="0"/>
              <a:t> </a:t>
            </a:r>
          </a:p>
          <a:p>
            <a:r>
              <a:rPr lang="en-GB" dirty="0"/>
              <a:t>Overhead absorbed	 = 8,000 x 24.58	=	196,640	Actual labour hours x answer 1</a:t>
            </a:r>
          </a:p>
          <a:p>
            <a:r>
              <a:rPr lang="en-GB" dirty="0"/>
              <a:t>Actual overhead				=	154,000	from questions</a:t>
            </a:r>
          </a:p>
          <a:p>
            <a:r>
              <a:rPr lang="en-GB" dirty="0"/>
              <a:t>Over absorption				=	42,640	(overhead absorbed – actual overhead)</a:t>
            </a:r>
          </a:p>
          <a:p>
            <a:r>
              <a:rPr lang="en-US" dirty="0"/>
              <a:t>Answer is B</a:t>
            </a:r>
          </a:p>
        </p:txBody>
      </p:sp>
    </p:spTree>
    <p:extLst>
      <p:ext uri="{BB962C8B-B14F-4D97-AF65-F5344CB8AC3E}">
        <p14:creationId xmlns:p14="http://schemas.microsoft.com/office/powerpoint/2010/main" val="15838117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A5E9E-35CE-7648-BABA-C855D8B5C1A3}"/>
              </a:ext>
            </a:extLst>
          </p:cNvPr>
          <p:cNvSpPr>
            <a:spLocks noGrp="1"/>
          </p:cNvSpPr>
          <p:nvPr>
            <p:ph type="title"/>
          </p:nvPr>
        </p:nvSpPr>
        <p:spPr/>
        <p:txBody>
          <a:bodyPr/>
          <a:lstStyle/>
          <a:p>
            <a:r>
              <a:rPr lang="en-US" dirty="0"/>
              <a:t>Q3 and Q4</a:t>
            </a:r>
          </a:p>
        </p:txBody>
      </p:sp>
      <p:sp>
        <p:nvSpPr>
          <p:cNvPr id="3" name="Content Placeholder 2">
            <a:extLst>
              <a:ext uri="{FF2B5EF4-FFF2-40B4-BE49-F238E27FC236}">
                <a16:creationId xmlns:a16="http://schemas.microsoft.com/office/drawing/2014/main" id="{73D150D7-A341-0446-A7F8-465AFA33B5E0}"/>
              </a:ext>
            </a:extLst>
          </p:cNvPr>
          <p:cNvSpPr>
            <a:spLocks noGrp="1"/>
          </p:cNvSpPr>
          <p:nvPr>
            <p:ph idx="1"/>
          </p:nvPr>
        </p:nvSpPr>
        <p:spPr/>
        <p:txBody>
          <a:bodyPr/>
          <a:lstStyle/>
          <a:p>
            <a:r>
              <a:rPr lang="en-GB" dirty="0"/>
              <a:t>The following data are to be used for Questions 3 and 4</a:t>
            </a:r>
          </a:p>
          <a:p>
            <a:r>
              <a:rPr lang="en-GB" dirty="0"/>
              <a:t>	Budgeted labour hours			10,000</a:t>
            </a:r>
          </a:p>
          <a:p>
            <a:r>
              <a:rPr lang="en-GB" dirty="0"/>
              <a:t>	Budgeted overheads			£156,000</a:t>
            </a:r>
          </a:p>
          <a:p>
            <a:r>
              <a:rPr lang="en-GB" dirty="0"/>
              <a:t>	Actual Labour Hours			8,000</a:t>
            </a:r>
          </a:p>
          <a:p>
            <a:r>
              <a:rPr lang="en-GB" dirty="0"/>
              <a:t>	Actual overheads				£154,000</a:t>
            </a:r>
          </a:p>
          <a:p>
            <a:endParaRPr lang="en-US" dirty="0"/>
          </a:p>
        </p:txBody>
      </p:sp>
    </p:spTree>
    <p:extLst>
      <p:ext uri="{BB962C8B-B14F-4D97-AF65-F5344CB8AC3E}">
        <p14:creationId xmlns:p14="http://schemas.microsoft.com/office/powerpoint/2010/main" val="2576733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587A90-71CF-4448-B399-0E473C0AAF7E}"/>
              </a:ext>
            </a:extLst>
          </p:cNvPr>
          <p:cNvSpPr>
            <a:spLocks noGrp="1"/>
          </p:cNvSpPr>
          <p:nvPr>
            <p:ph type="title"/>
          </p:nvPr>
        </p:nvSpPr>
        <p:spPr/>
        <p:txBody>
          <a:bodyPr/>
          <a:lstStyle/>
          <a:p>
            <a:r>
              <a:rPr lang="en-US" dirty="0"/>
              <a:t>q3 solution</a:t>
            </a:r>
          </a:p>
        </p:txBody>
      </p:sp>
      <p:sp>
        <p:nvSpPr>
          <p:cNvPr id="3" name="Content Placeholder 2">
            <a:extLst>
              <a:ext uri="{FF2B5EF4-FFF2-40B4-BE49-F238E27FC236}">
                <a16:creationId xmlns:a16="http://schemas.microsoft.com/office/drawing/2014/main" id="{74364B9E-F851-5E4F-95F6-59F0FC03FBFE}"/>
              </a:ext>
            </a:extLst>
          </p:cNvPr>
          <p:cNvSpPr>
            <a:spLocks noGrp="1"/>
          </p:cNvSpPr>
          <p:nvPr>
            <p:ph idx="1"/>
          </p:nvPr>
        </p:nvSpPr>
        <p:spPr>
          <a:xfrm>
            <a:off x="740779" y="2638044"/>
            <a:ext cx="10313043" cy="3101983"/>
          </a:xfrm>
        </p:spPr>
        <p:txBody>
          <a:bodyPr/>
          <a:lstStyle/>
          <a:p>
            <a:r>
              <a:rPr lang="en-GB" dirty="0"/>
              <a:t>OAR	=	</a:t>
            </a:r>
            <a:r>
              <a:rPr lang="en-GB" u="sng" dirty="0"/>
              <a:t>156,000</a:t>
            </a:r>
            <a:r>
              <a:rPr lang="en-GB" dirty="0"/>
              <a:t> (BUDGETED OVERHEADS)   		(underline indicates divide)</a:t>
            </a:r>
          </a:p>
          <a:p>
            <a:r>
              <a:rPr lang="en-GB" dirty="0"/>
              <a:t>		10,000      (BUDGETED LABOUR HOURS</a:t>
            </a:r>
          </a:p>
          <a:p>
            <a:r>
              <a:rPr lang="en-GB" dirty="0"/>
              <a:t>	=	£15.60</a:t>
            </a:r>
          </a:p>
          <a:p>
            <a:r>
              <a:rPr lang="en-US" dirty="0"/>
              <a:t>Answer is E</a:t>
            </a:r>
          </a:p>
        </p:txBody>
      </p:sp>
    </p:spTree>
    <p:extLst>
      <p:ext uri="{BB962C8B-B14F-4D97-AF65-F5344CB8AC3E}">
        <p14:creationId xmlns:p14="http://schemas.microsoft.com/office/powerpoint/2010/main" val="365849692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D18D91-E4BC-514D-9EDD-1E13056EEEFB}"/>
              </a:ext>
            </a:extLst>
          </p:cNvPr>
          <p:cNvSpPr>
            <a:spLocks noGrp="1"/>
          </p:cNvSpPr>
          <p:nvPr>
            <p:ph type="title"/>
          </p:nvPr>
        </p:nvSpPr>
        <p:spPr/>
        <p:txBody>
          <a:bodyPr/>
          <a:lstStyle/>
          <a:p>
            <a:r>
              <a:rPr lang="en-US" dirty="0"/>
              <a:t>Q4 Solution</a:t>
            </a:r>
          </a:p>
        </p:txBody>
      </p:sp>
      <p:sp>
        <p:nvSpPr>
          <p:cNvPr id="3" name="Content Placeholder 2">
            <a:extLst>
              <a:ext uri="{FF2B5EF4-FFF2-40B4-BE49-F238E27FC236}">
                <a16:creationId xmlns:a16="http://schemas.microsoft.com/office/drawing/2014/main" id="{01A40D5B-79EB-CE49-9108-0B50CDA4D3CD}"/>
              </a:ext>
            </a:extLst>
          </p:cNvPr>
          <p:cNvSpPr>
            <a:spLocks noGrp="1"/>
          </p:cNvSpPr>
          <p:nvPr>
            <p:ph idx="1"/>
          </p:nvPr>
        </p:nvSpPr>
        <p:spPr>
          <a:xfrm>
            <a:off x="659757" y="2638044"/>
            <a:ext cx="10868628" cy="3101983"/>
          </a:xfrm>
        </p:spPr>
        <p:txBody>
          <a:bodyPr>
            <a:normAutofit/>
          </a:bodyPr>
          <a:lstStyle/>
          <a:p>
            <a:pPr lvl="0"/>
            <a:r>
              <a:rPr lang="en-GB" dirty="0"/>
              <a:t>Based on the data given above, what is the amount of overhead under/over absorbed?</a:t>
            </a:r>
          </a:p>
          <a:p>
            <a:r>
              <a:rPr lang="en-GB" dirty="0"/>
              <a:t> </a:t>
            </a:r>
          </a:p>
          <a:p>
            <a:r>
              <a:rPr lang="en-GB" dirty="0"/>
              <a:t>Overhead absorbed	 = 8,000 x 15.60	=	124,800	Actual labour hours x answer 1</a:t>
            </a:r>
          </a:p>
          <a:p>
            <a:r>
              <a:rPr lang="en-GB" dirty="0"/>
              <a:t>Actual overhead				=	154,000	from questions</a:t>
            </a:r>
          </a:p>
          <a:p>
            <a:r>
              <a:rPr lang="en-GB" dirty="0"/>
              <a:t>Under absorption			=	(29,200)	(overhead absorbed – actual)</a:t>
            </a:r>
          </a:p>
          <a:p>
            <a:r>
              <a:rPr lang="en-GB" dirty="0"/>
              <a:t>Answer is E </a:t>
            </a:r>
            <a:endParaRPr lang="en-US" dirty="0"/>
          </a:p>
        </p:txBody>
      </p:sp>
    </p:spTree>
    <p:extLst>
      <p:ext uri="{BB962C8B-B14F-4D97-AF65-F5344CB8AC3E}">
        <p14:creationId xmlns:p14="http://schemas.microsoft.com/office/powerpoint/2010/main" val="388819722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6E5687-07EB-A347-8F0A-B183254C9FB7}"/>
              </a:ext>
            </a:extLst>
          </p:cNvPr>
          <p:cNvSpPr>
            <a:spLocks noGrp="1"/>
          </p:cNvSpPr>
          <p:nvPr>
            <p:ph type="title"/>
          </p:nvPr>
        </p:nvSpPr>
        <p:spPr/>
        <p:txBody>
          <a:bodyPr/>
          <a:lstStyle/>
          <a:p>
            <a:r>
              <a:rPr lang="en-US" dirty="0"/>
              <a:t>Next Week</a:t>
            </a:r>
          </a:p>
        </p:txBody>
      </p:sp>
      <p:sp>
        <p:nvSpPr>
          <p:cNvPr id="3" name="Content Placeholder 2">
            <a:extLst>
              <a:ext uri="{FF2B5EF4-FFF2-40B4-BE49-F238E27FC236}">
                <a16:creationId xmlns:a16="http://schemas.microsoft.com/office/drawing/2014/main" id="{CBC78F30-4BA9-974D-A187-7857049461D1}"/>
              </a:ext>
            </a:extLst>
          </p:cNvPr>
          <p:cNvSpPr>
            <a:spLocks noGrp="1"/>
          </p:cNvSpPr>
          <p:nvPr>
            <p:ph idx="1"/>
          </p:nvPr>
        </p:nvSpPr>
        <p:spPr/>
        <p:txBody>
          <a:bodyPr/>
          <a:lstStyle/>
          <a:p>
            <a:r>
              <a:rPr lang="en-US" dirty="0"/>
              <a:t>Marginal Cost</a:t>
            </a:r>
          </a:p>
          <a:p>
            <a:r>
              <a:rPr lang="en-US" dirty="0"/>
              <a:t>Breakeven Analysis</a:t>
            </a:r>
          </a:p>
        </p:txBody>
      </p:sp>
    </p:spTree>
    <p:extLst>
      <p:ext uri="{BB962C8B-B14F-4D97-AF65-F5344CB8AC3E}">
        <p14:creationId xmlns:p14="http://schemas.microsoft.com/office/powerpoint/2010/main" val="4068756018"/>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{9F5A43D9-1F63-0249-AB5A-8C2D83B4C05F}tf10001120</Template>
  <TotalTime>100</TotalTime>
  <Words>933</Words>
  <Application>Microsoft Macintosh PowerPoint</Application>
  <PresentationFormat>Widescreen</PresentationFormat>
  <Paragraphs>74</Paragraphs>
  <Slides>13</Slides>
  <Notes>6</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Calibri</vt:lpstr>
      <vt:lpstr>Gill Sans MT</vt:lpstr>
      <vt:lpstr>Parcel</vt:lpstr>
      <vt:lpstr>Overhead absorption rate</vt:lpstr>
      <vt:lpstr>Overhead Absorption rate</vt:lpstr>
      <vt:lpstr>Q1 (copy on moodle)</vt:lpstr>
      <vt:lpstr>Method</vt:lpstr>
      <vt:lpstr>Over or under absorbed?</vt:lpstr>
      <vt:lpstr>Task</vt:lpstr>
      <vt:lpstr>Q1 and q2</vt:lpstr>
      <vt:lpstr>Q1 solution</vt:lpstr>
      <vt:lpstr>Q2 solution</vt:lpstr>
      <vt:lpstr>Q3 and Q4</vt:lpstr>
      <vt:lpstr>q3 solution</vt:lpstr>
      <vt:lpstr>Q4 Solution</vt:lpstr>
      <vt:lpstr>Next Week</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Overhead absorption rate</dc:title>
  <dc:creator>Marie Pitson</dc:creator>
  <cp:lastModifiedBy>Marie Pitson</cp:lastModifiedBy>
  <cp:revision>8</cp:revision>
  <dcterms:created xsi:type="dcterms:W3CDTF">2021-04-22T06:33:23Z</dcterms:created>
  <dcterms:modified xsi:type="dcterms:W3CDTF">2021-04-22T08:13:26Z</dcterms:modified>
</cp:coreProperties>
</file>