
<file path=[Content_Types].xml><?xml version="1.0" encoding="utf-8"?>
<Types xmlns="http://schemas.openxmlformats.org/package/2006/content-types">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59" r:id="rId1"/>
  </p:sldMasterIdLst>
  <p:notesMasterIdLst>
    <p:notesMasterId r:id="rId20"/>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Lst>
  <p:sldSz cx="9144000" cy="5143500" type="screen16x9"/>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44" d="100"/>
          <a:sy n="144" d="100"/>
        </p:scale>
        <p:origin x="654" y="1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Shape 3"/>
          <p:cNvSpPr>
            <a:spLocks noGrp="1" noRot="1" noChangeAspect="1"/>
          </p:cNvSpPr>
          <p:nvPr>
            <p:ph type="sldImg" idx="2"/>
          </p:nvPr>
        </p:nvSpPr>
        <p:spPr>
          <a:xfrm>
            <a:off x="381300" y="685800"/>
            <a:ext cx="6096075" cy="3429000"/>
          </a:xfrm>
          <a:custGeom>
            <a:avLst/>
            <a:gdLst/>
            <a:ahLst/>
            <a:cxnLst/>
            <a:rect l="0" t="0" r="0" b="0"/>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med" len="med"/>
            <a:tailEnd type="none" w="med" len="med"/>
          </a:ln>
        </p:spPr>
      </p:sp>
      <p:sp>
        <p:nvSpPr>
          <p:cNvPr id="4" name="Shape 4"/>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Shape 51"/>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52" name="Shape 52"/>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
        <p:cNvGrpSpPr/>
        <p:nvPr/>
      </p:nvGrpSpPr>
      <p:grpSpPr>
        <a:xfrm>
          <a:off x="0" y="0"/>
          <a:ext cx="0" cy="0"/>
          <a:chOff x="0" y="0"/>
          <a:chExt cx="0" cy="0"/>
        </a:xfrm>
      </p:grpSpPr>
      <p:sp>
        <p:nvSpPr>
          <p:cNvPr id="57" name="Shape 57"/>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58" name="Shape 58"/>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2"/>
        <p:cNvGrpSpPr/>
        <p:nvPr/>
      </p:nvGrpSpPr>
      <p:grpSpPr>
        <a:xfrm>
          <a:off x="0" y="0"/>
          <a:ext cx="0" cy="0"/>
          <a:chOff x="0" y="0"/>
          <a:chExt cx="0" cy="0"/>
        </a:xfrm>
      </p:grpSpPr>
      <p:sp>
        <p:nvSpPr>
          <p:cNvPr id="63" name="Shape 63"/>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64" name="Shape 64"/>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8"/>
        <p:cNvGrpSpPr/>
        <p:nvPr/>
      </p:nvGrpSpPr>
      <p:grpSpPr>
        <a:xfrm>
          <a:off x="0" y="0"/>
          <a:ext cx="0" cy="0"/>
          <a:chOff x="0" y="0"/>
          <a:chExt cx="0" cy="0"/>
        </a:xfrm>
      </p:grpSpPr>
      <p:sp>
        <p:nvSpPr>
          <p:cNvPr id="69" name="Shape 69"/>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70" name="Shape 70"/>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5"/>
        <p:cNvGrpSpPr/>
        <p:nvPr/>
      </p:nvGrpSpPr>
      <p:grpSpPr>
        <a:xfrm>
          <a:off x="0" y="0"/>
          <a:ext cx="0" cy="0"/>
          <a:chOff x="0" y="0"/>
          <a:chExt cx="0" cy="0"/>
        </a:xfrm>
      </p:grpSpPr>
      <p:sp>
        <p:nvSpPr>
          <p:cNvPr id="76" name="Shape 76"/>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77" name="Shape 77"/>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6"/>
        <p:cNvGrpSpPr/>
        <p:nvPr/>
      </p:nvGrpSpPr>
      <p:grpSpPr>
        <a:xfrm>
          <a:off x="0" y="0"/>
          <a:ext cx="0" cy="0"/>
          <a:chOff x="0" y="0"/>
          <a:chExt cx="0" cy="0"/>
        </a:xfrm>
      </p:grpSpPr>
      <p:sp>
        <p:nvSpPr>
          <p:cNvPr id="87" name="Shape 87"/>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88" name="Shape 88"/>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7"/>
        <p:cNvGrpSpPr/>
        <p:nvPr/>
      </p:nvGrpSpPr>
      <p:grpSpPr>
        <a:xfrm>
          <a:off x="0" y="0"/>
          <a:ext cx="0" cy="0"/>
          <a:chOff x="0" y="0"/>
          <a:chExt cx="0" cy="0"/>
        </a:xfrm>
      </p:grpSpPr>
      <p:sp>
        <p:nvSpPr>
          <p:cNvPr id="98" name="Shape 98"/>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99" name="Shape 99"/>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5"/>
        <p:cNvGrpSpPr/>
        <p:nvPr/>
      </p:nvGrpSpPr>
      <p:grpSpPr>
        <a:xfrm>
          <a:off x="0" y="0"/>
          <a:ext cx="0" cy="0"/>
          <a:chOff x="0" y="0"/>
          <a:chExt cx="0" cy="0"/>
        </a:xfrm>
      </p:grpSpPr>
      <p:sp>
        <p:nvSpPr>
          <p:cNvPr id="106" name="Shape 106"/>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107" name="Shape 107"/>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3"/>
        <p:cNvGrpSpPr/>
        <p:nvPr/>
      </p:nvGrpSpPr>
      <p:grpSpPr>
        <a:xfrm>
          <a:off x="0" y="0"/>
          <a:ext cx="0" cy="0"/>
          <a:chOff x="0" y="0"/>
          <a:chExt cx="0" cy="0"/>
        </a:xfrm>
      </p:grpSpPr>
      <p:sp>
        <p:nvSpPr>
          <p:cNvPr id="114" name="Shape 114"/>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115" name="Shape 115"/>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a:t>Mo</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0"/>
        <p:cNvGrpSpPr/>
        <p:nvPr/>
      </p:nvGrpSpPr>
      <p:grpSpPr>
        <a:xfrm>
          <a:off x="0" y="0"/>
          <a:ext cx="0" cy="0"/>
          <a:chOff x="0" y="0"/>
          <a:chExt cx="0" cy="0"/>
        </a:xfrm>
      </p:grpSpPr>
      <p:sp>
        <p:nvSpPr>
          <p:cNvPr id="121" name="Shape 121"/>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122" name="Shape 122"/>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8"/>
        <p:cNvGrpSpPr/>
        <p:nvPr/>
      </p:nvGrpSpPr>
      <p:grpSpPr>
        <a:xfrm>
          <a:off x="0" y="0"/>
          <a:ext cx="0" cy="0"/>
          <a:chOff x="0" y="0"/>
          <a:chExt cx="0" cy="0"/>
        </a:xfrm>
      </p:grpSpPr>
      <p:sp>
        <p:nvSpPr>
          <p:cNvPr id="129" name="Shape 129"/>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130" name="Shape 130"/>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5"/>
        <p:cNvGrpSpPr/>
        <p:nvPr/>
      </p:nvGrpSpPr>
      <p:grpSpPr>
        <a:xfrm>
          <a:off x="0" y="0"/>
          <a:ext cx="0" cy="0"/>
          <a:chOff x="0" y="0"/>
          <a:chExt cx="0" cy="0"/>
        </a:xfrm>
      </p:grpSpPr>
      <p:sp>
        <p:nvSpPr>
          <p:cNvPr id="136" name="Shape 136"/>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137" name="Shape 137"/>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2"/>
        <p:cNvGrpSpPr/>
        <p:nvPr/>
      </p:nvGrpSpPr>
      <p:grpSpPr>
        <a:xfrm>
          <a:off x="0" y="0"/>
          <a:ext cx="0" cy="0"/>
          <a:chOff x="0" y="0"/>
          <a:chExt cx="0" cy="0"/>
        </a:xfrm>
      </p:grpSpPr>
      <p:sp>
        <p:nvSpPr>
          <p:cNvPr id="143" name="Shape 143"/>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144" name="Shape 144"/>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9"/>
        <p:cNvGrpSpPr/>
        <p:nvPr/>
      </p:nvGrpSpPr>
      <p:grpSpPr>
        <a:xfrm>
          <a:off x="0" y="0"/>
          <a:ext cx="0" cy="0"/>
          <a:chOff x="0" y="0"/>
          <a:chExt cx="0" cy="0"/>
        </a:xfrm>
      </p:grpSpPr>
      <p:sp>
        <p:nvSpPr>
          <p:cNvPr id="150" name="Shape 150"/>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151" name="Shape 151"/>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6"/>
        <p:cNvGrpSpPr/>
        <p:nvPr/>
      </p:nvGrpSpPr>
      <p:grpSpPr>
        <a:xfrm>
          <a:off x="0" y="0"/>
          <a:ext cx="0" cy="0"/>
          <a:chOff x="0" y="0"/>
          <a:chExt cx="0" cy="0"/>
        </a:xfrm>
      </p:grpSpPr>
      <p:sp>
        <p:nvSpPr>
          <p:cNvPr id="157" name="Shape 157"/>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158" name="Shape 158"/>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2"/>
        <p:cNvGrpSpPr/>
        <p:nvPr/>
      </p:nvGrpSpPr>
      <p:grpSpPr>
        <a:xfrm>
          <a:off x="0" y="0"/>
          <a:ext cx="0" cy="0"/>
          <a:chOff x="0" y="0"/>
          <a:chExt cx="0" cy="0"/>
        </a:xfrm>
      </p:grpSpPr>
      <p:sp>
        <p:nvSpPr>
          <p:cNvPr id="163" name="Shape 163"/>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164" name="Shape 164"/>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9"/>
        <p:cNvGrpSpPr/>
        <p:nvPr/>
      </p:nvGrpSpPr>
      <p:grpSpPr>
        <a:xfrm>
          <a:off x="0" y="0"/>
          <a:ext cx="0" cy="0"/>
          <a:chOff x="0" y="0"/>
          <a:chExt cx="0" cy="0"/>
        </a:xfrm>
      </p:grpSpPr>
      <p:sp>
        <p:nvSpPr>
          <p:cNvPr id="170" name="Shape 170"/>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171" name="Shape 171"/>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5"/>
        <p:cNvGrpSpPr/>
        <p:nvPr/>
      </p:nvGrpSpPr>
      <p:grpSpPr>
        <a:xfrm>
          <a:off x="0" y="0"/>
          <a:ext cx="0" cy="0"/>
          <a:chOff x="0" y="0"/>
          <a:chExt cx="0" cy="0"/>
        </a:xfrm>
      </p:grpSpPr>
      <p:sp>
        <p:nvSpPr>
          <p:cNvPr id="176" name="Shape 176"/>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177" name="Shape 177"/>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Shape 9"/>
        <p:cNvGrpSpPr/>
        <p:nvPr/>
      </p:nvGrpSpPr>
      <p:grpSpPr>
        <a:xfrm>
          <a:off x="0" y="0"/>
          <a:ext cx="0" cy="0"/>
          <a:chOff x="0" y="0"/>
          <a:chExt cx="0" cy="0"/>
        </a:xfrm>
      </p:grpSpPr>
      <p:sp>
        <p:nvSpPr>
          <p:cNvPr id="10" name="Shape 10"/>
          <p:cNvSpPr txBox="1">
            <a:spLocks noGrp="1"/>
          </p:cNvSpPr>
          <p:nvPr>
            <p:ph type="ctrTitle"/>
          </p:nvPr>
        </p:nvSpPr>
        <p:spPr>
          <a:xfrm>
            <a:off x="311708" y="744575"/>
            <a:ext cx="8520600" cy="2052600"/>
          </a:xfrm>
          <a:prstGeom prst="rect">
            <a:avLst/>
          </a:prstGeom>
        </p:spPr>
        <p:txBody>
          <a:bodyPr spcFirstLastPara="1" wrap="square" lIns="91425" tIns="91425" rIns="91425" bIns="91425" anchor="b" anchorCtr="0"/>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1" name="Shape 11"/>
          <p:cNvSpPr txBox="1">
            <a:spLocks noGrp="1"/>
          </p:cNvSpPr>
          <p:nvPr>
            <p:ph type="subTitle" idx="1"/>
          </p:nvPr>
        </p:nvSpPr>
        <p:spPr>
          <a:xfrm>
            <a:off x="311700" y="2834125"/>
            <a:ext cx="8520600" cy="792600"/>
          </a:xfrm>
          <a:prstGeom prst="rect">
            <a:avLst/>
          </a:prstGeom>
        </p:spPr>
        <p:txBody>
          <a:bodyPr spcFirstLastPara="1" wrap="square" lIns="91425" tIns="91425" rIns="91425" bIns="91425" anchor="t" anchorCtr="0"/>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2" name="Shape 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p>
            <a:pPr marL="0" lvl="0" indent="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secHead">
  <p:cSld name="Section header">
    <p:spTree>
      <p:nvGrpSpPr>
        <p:cNvPr id="1" name="Shape 13"/>
        <p:cNvGrpSpPr/>
        <p:nvPr/>
      </p:nvGrpSpPr>
      <p:grpSpPr>
        <a:xfrm>
          <a:off x="0" y="0"/>
          <a:ext cx="0" cy="0"/>
          <a:chOff x="0" y="0"/>
          <a:chExt cx="0" cy="0"/>
        </a:xfrm>
      </p:grpSpPr>
      <p:sp>
        <p:nvSpPr>
          <p:cNvPr id="14" name="Shape 14"/>
          <p:cNvSpPr txBox="1">
            <a:spLocks noGrp="1"/>
          </p:cNvSpPr>
          <p:nvPr>
            <p:ph type="title"/>
          </p:nvPr>
        </p:nvSpPr>
        <p:spPr>
          <a:xfrm>
            <a:off x="311700" y="2150850"/>
            <a:ext cx="8520600" cy="841800"/>
          </a:xfrm>
          <a:prstGeom prst="rect">
            <a:avLst/>
          </a:prstGeom>
        </p:spPr>
        <p:txBody>
          <a:bodyPr spcFirstLastPara="1" wrap="square" lIns="91425" tIns="91425" rIns="91425" bIns="91425" anchor="ctr" anchorCtr="0"/>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15" name="Shape 1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p>
            <a:pPr marL="0" lvl="0" indent="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x">
  <p:cSld name="Title and body">
    <p:spTree>
      <p:nvGrpSpPr>
        <p:cNvPr id="1" name="Shape 16"/>
        <p:cNvGrpSpPr/>
        <p:nvPr/>
      </p:nvGrpSpPr>
      <p:grpSpPr>
        <a:xfrm>
          <a:off x="0" y="0"/>
          <a:ext cx="0" cy="0"/>
          <a:chOff x="0" y="0"/>
          <a:chExt cx="0" cy="0"/>
        </a:xfrm>
      </p:grpSpPr>
      <p:sp>
        <p:nvSpPr>
          <p:cNvPr id="17" name="Shape 17"/>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Shape 18"/>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lstStyle>
            <a:lvl1pPr marL="457200" lvl="0" indent="-342900">
              <a:spcBef>
                <a:spcPts val="0"/>
              </a:spcBef>
              <a:spcAft>
                <a:spcPts val="0"/>
              </a:spcAft>
              <a:buSzPts val="1800"/>
              <a:buChar char="●"/>
              <a:defRPr/>
            </a:lvl1pPr>
            <a:lvl2pPr marL="914400" lvl="1" indent="-317500">
              <a:spcBef>
                <a:spcPts val="1600"/>
              </a:spcBef>
              <a:spcAft>
                <a:spcPts val="0"/>
              </a:spcAft>
              <a:buSzPts val="1400"/>
              <a:buChar char="○"/>
              <a:defRPr/>
            </a:lvl2pPr>
            <a:lvl3pPr marL="1371600" lvl="2" indent="-317500">
              <a:spcBef>
                <a:spcPts val="1600"/>
              </a:spcBef>
              <a:spcAft>
                <a:spcPts val="0"/>
              </a:spcAft>
              <a:buSzPts val="1400"/>
              <a:buChar char="■"/>
              <a:defRPr/>
            </a:lvl3pPr>
            <a:lvl4pPr marL="1828800" lvl="3" indent="-317500">
              <a:spcBef>
                <a:spcPts val="1600"/>
              </a:spcBef>
              <a:spcAft>
                <a:spcPts val="0"/>
              </a:spcAft>
              <a:buSzPts val="1400"/>
              <a:buChar char="●"/>
              <a:defRPr/>
            </a:lvl4pPr>
            <a:lvl5pPr marL="2286000" lvl="4" indent="-317500">
              <a:spcBef>
                <a:spcPts val="1600"/>
              </a:spcBef>
              <a:spcAft>
                <a:spcPts val="0"/>
              </a:spcAft>
              <a:buSzPts val="1400"/>
              <a:buChar char="○"/>
              <a:defRPr/>
            </a:lvl5pPr>
            <a:lvl6pPr marL="2743200" lvl="5" indent="-317500">
              <a:spcBef>
                <a:spcPts val="1600"/>
              </a:spcBef>
              <a:spcAft>
                <a:spcPts val="0"/>
              </a:spcAft>
              <a:buSzPts val="1400"/>
              <a:buChar char="■"/>
              <a:defRPr/>
            </a:lvl6pPr>
            <a:lvl7pPr marL="3200400" lvl="6" indent="-317500">
              <a:spcBef>
                <a:spcPts val="1600"/>
              </a:spcBef>
              <a:spcAft>
                <a:spcPts val="0"/>
              </a:spcAft>
              <a:buSzPts val="1400"/>
              <a:buChar char="●"/>
              <a:defRPr/>
            </a:lvl7pPr>
            <a:lvl8pPr marL="3657600" lvl="7" indent="-317500">
              <a:spcBef>
                <a:spcPts val="1600"/>
              </a:spcBef>
              <a:spcAft>
                <a:spcPts val="0"/>
              </a:spcAft>
              <a:buSzPts val="1400"/>
              <a:buChar char="○"/>
              <a:defRPr/>
            </a:lvl8pPr>
            <a:lvl9pPr marL="4114800" lvl="8" indent="-317500">
              <a:spcBef>
                <a:spcPts val="1600"/>
              </a:spcBef>
              <a:spcAft>
                <a:spcPts val="1600"/>
              </a:spcAft>
              <a:buSzPts val="1400"/>
              <a:buChar char="■"/>
              <a:defRPr/>
            </a:lvl9pPr>
          </a:lstStyle>
          <a:p>
            <a:endParaRPr/>
          </a:p>
        </p:txBody>
      </p:sp>
      <p:sp>
        <p:nvSpPr>
          <p:cNvPr id="19" name="Shape 1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p>
            <a:pPr marL="0" lvl="0" indent="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ColTx">
  <p:cSld name="Title and two columns">
    <p:spTree>
      <p:nvGrpSpPr>
        <p:cNvPr id="1" name="Shape 20"/>
        <p:cNvGrpSpPr/>
        <p:nvPr/>
      </p:nvGrpSpPr>
      <p:grpSpPr>
        <a:xfrm>
          <a:off x="0" y="0"/>
          <a:ext cx="0" cy="0"/>
          <a:chOff x="0" y="0"/>
          <a:chExt cx="0" cy="0"/>
        </a:xfrm>
      </p:grpSpPr>
      <p:sp>
        <p:nvSpPr>
          <p:cNvPr id="21" name="Shape 21"/>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2" name="Shape 22"/>
          <p:cNvSpPr txBox="1">
            <a:spLocks noGrp="1"/>
          </p:cNvSpPr>
          <p:nvPr>
            <p:ph type="body" idx="1"/>
          </p:nvPr>
        </p:nvSpPr>
        <p:spPr>
          <a:xfrm>
            <a:off x="311700" y="1152475"/>
            <a:ext cx="3999900" cy="3416400"/>
          </a:xfrm>
          <a:prstGeom prst="rect">
            <a:avLst/>
          </a:prstGeom>
        </p:spPr>
        <p:txBody>
          <a:bodyPr spcFirstLastPara="1" wrap="square" lIns="91425" tIns="91425" rIns="91425" bIns="91425" anchor="t" anchorCtr="0"/>
          <a:lstStyle>
            <a:lvl1pPr marL="457200" lvl="0" indent="-317500">
              <a:spcBef>
                <a:spcPts val="0"/>
              </a:spcBef>
              <a:spcAft>
                <a:spcPts val="0"/>
              </a:spcAft>
              <a:buSzPts val="1400"/>
              <a:buChar char="●"/>
              <a:defRPr sz="1400"/>
            </a:lvl1pPr>
            <a:lvl2pPr marL="914400" lvl="1" indent="-304800">
              <a:spcBef>
                <a:spcPts val="1600"/>
              </a:spcBef>
              <a:spcAft>
                <a:spcPts val="0"/>
              </a:spcAft>
              <a:buSzPts val="1200"/>
              <a:buChar char="○"/>
              <a:defRPr sz="1200"/>
            </a:lvl2pPr>
            <a:lvl3pPr marL="1371600" lvl="2" indent="-304800">
              <a:spcBef>
                <a:spcPts val="1600"/>
              </a:spcBef>
              <a:spcAft>
                <a:spcPts val="0"/>
              </a:spcAft>
              <a:buSzPts val="1200"/>
              <a:buChar char="■"/>
              <a:defRPr sz="1200"/>
            </a:lvl3pPr>
            <a:lvl4pPr marL="1828800" lvl="3" indent="-304800">
              <a:spcBef>
                <a:spcPts val="1600"/>
              </a:spcBef>
              <a:spcAft>
                <a:spcPts val="0"/>
              </a:spcAft>
              <a:buSzPts val="1200"/>
              <a:buChar char="●"/>
              <a:defRPr sz="1200"/>
            </a:lvl4pPr>
            <a:lvl5pPr marL="2286000" lvl="4" indent="-304800">
              <a:spcBef>
                <a:spcPts val="1600"/>
              </a:spcBef>
              <a:spcAft>
                <a:spcPts val="0"/>
              </a:spcAft>
              <a:buSzPts val="1200"/>
              <a:buChar char="○"/>
              <a:defRPr sz="1200"/>
            </a:lvl5pPr>
            <a:lvl6pPr marL="2743200" lvl="5" indent="-304800">
              <a:spcBef>
                <a:spcPts val="1600"/>
              </a:spcBef>
              <a:spcAft>
                <a:spcPts val="0"/>
              </a:spcAft>
              <a:buSzPts val="1200"/>
              <a:buChar char="■"/>
              <a:defRPr sz="1200"/>
            </a:lvl6pPr>
            <a:lvl7pPr marL="3200400" lvl="6" indent="-304800">
              <a:spcBef>
                <a:spcPts val="1600"/>
              </a:spcBef>
              <a:spcAft>
                <a:spcPts val="0"/>
              </a:spcAft>
              <a:buSzPts val="1200"/>
              <a:buChar char="●"/>
              <a:defRPr sz="1200"/>
            </a:lvl7pPr>
            <a:lvl8pPr marL="3657600" lvl="7" indent="-304800">
              <a:spcBef>
                <a:spcPts val="1600"/>
              </a:spcBef>
              <a:spcAft>
                <a:spcPts val="0"/>
              </a:spcAft>
              <a:buSzPts val="1200"/>
              <a:buChar char="○"/>
              <a:defRPr sz="1200"/>
            </a:lvl8pPr>
            <a:lvl9pPr marL="4114800" lvl="8" indent="-304800">
              <a:spcBef>
                <a:spcPts val="1600"/>
              </a:spcBef>
              <a:spcAft>
                <a:spcPts val="1600"/>
              </a:spcAft>
              <a:buSzPts val="1200"/>
              <a:buChar char="■"/>
              <a:defRPr sz="1200"/>
            </a:lvl9pPr>
          </a:lstStyle>
          <a:p>
            <a:endParaRPr/>
          </a:p>
        </p:txBody>
      </p:sp>
      <p:sp>
        <p:nvSpPr>
          <p:cNvPr id="23" name="Shape 23"/>
          <p:cNvSpPr txBox="1">
            <a:spLocks noGrp="1"/>
          </p:cNvSpPr>
          <p:nvPr>
            <p:ph type="body" idx="2"/>
          </p:nvPr>
        </p:nvSpPr>
        <p:spPr>
          <a:xfrm>
            <a:off x="4832400" y="1152475"/>
            <a:ext cx="3999900" cy="3416400"/>
          </a:xfrm>
          <a:prstGeom prst="rect">
            <a:avLst/>
          </a:prstGeom>
        </p:spPr>
        <p:txBody>
          <a:bodyPr spcFirstLastPara="1" wrap="square" lIns="91425" tIns="91425" rIns="91425" bIns="91425" anchor="t" anchorCtr="0"/>
          <a:lstStyle>
            <a:lvl1pPr marL="457200" lvl="0" indent="-317500">
              <a:spcBef>
                <a:spcPts val="0"/>
              </a:spcBef>
              <a:spcAft>
                <a:spcPts val="0"/>
              </a:spcAft>
              <a:buSzPts val="1400"/>
              <a:buChar char="●"/>
              <a:defRPr sz="1400"/>
            </a:lvl1pPr>
            <a:lvl2pPr marL="914400" lvl="1" indent="-304800">
              <a:spcBef>
                <a:spcPts val="1600"/>
              </a:spcBef>
              <a:spcAft>
                <a:spcPts val="0"/>
              </a:spcAft>
              <a:buSzPts val="1200"/>
              <a:buChar char="○"/>
              <a:defRPr sz="1200"/>
            </a:lvl2pPr>
            <a:lvl3pPr marL="1371600" lvl="2" indent="-304800">
              <a:spcBef>
                <a:spcPts val="1600"/>
              </a:spcBef>
              <a:spcAft>
                <a:spcPts val="0"/>
              </a:spcAft>
              <a:buSzPts val="1200"/>
              <a:buChar char="■"/>
              <a:defRPr sz="1200"/>
            </a:lvl3pPr>
            <a:lvl4pPr marL="1828800" lvl="3" indent="-304800">
              <a:spcBef>
                <a:spcPts val="1600"/>
              </a:spcBef>
              <a:spcAft>
                <a:spcPts val="0"/>
              </a:spcAft>
              <a:buSzPts val="1200"/>
              <a:buChar char="●"/>
              <a:defRPr sz="1200"/>
            </a:lvl4pPr>
            <a:lvl5pPr marL="2286000" lvl="4" indent="-304800">
              <a:spcBef>
                <a:spcPts val="1600"/>
              </a:spcBef>
              <a:spcAft>
                <a:spcPts val="0"/>
              </a:spcAft>
              <a:buSzPts val="1200"/>
              <a:buChar char="○"/>
              <a:defRPr sz="1200"/>
            </a:lvl5pPr>
            <a:lvl6pPr marL="2743200" lvl="5" indent="-304800">
              <a:spcBef>
                <a:spcPts val="1600"/>
              </a:spcBef>
              <a:spcAft>
                <a:spcPts val="0"/>
              </a:spcAft>
              <a:buSzPts val="1200"/>
              <a:buChar char="■"/>
              <a:defRPr sz="1200"/>
            </a:lvl6pPr>
            <a:lvl7pPr marL="3200400" lvl="6" indent="-304800">
              <a:spcBef>
                <a:spcPts val="1600"/>
              </a:spcBef>
              <a:spcAft>
                <a:spcPts val="0"/>
              </a:spcAft>
              <a:buSzPts val="1200"/>
              <a:buChar char="●"/>
              <a:defRPr sz="1200"/>
            </a:lvl7pPr>
            <a:lvl8pPr marL="3657600" lvl="7" indent="-304800">
              <a:spcBef>
                <a:spcPts val="1600"/>
              </a:spcBef>
              <a:spcAft>
                <a:spcPts val="0"/>
              </a:spcAft>
              <a:buSzPts val="1200"/>
              <a:buChar char="○"/>
              <a:defRPr sz="1200"/>
            </a:lvl8pPr>
            <a:lvl9pPr marL="4114800" lvl="8" indent="-304800">
              <a:spcBef>
                <a:spcPts val="1600"/>
              </a:spcBef>
              <a:spcAft>
                <a:spcPts val="1600"/>
              </a:spcAft>
              <a:buSzPts val="1200"/>
              <a:buChar char="■"/>
              <a:defRPr sz="1200"/>
            </a:lvl9pPr>
          </a:lstStyle>
          <a:p>
            <a:endParaRPr/>
          </a:p>
        </p:txBody>
      </p:sp>
      <p:sp>
        <p:nvSpPr>
          <p:cNvPr id="24" name="Shape 2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p>
            <a:pPr marL="0" lvl="0" indent="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Shape 25"/>
        <p:cNvGrpSpPr/>
        <p:nvPr/>
      </p:nvGrpSpPr>
      <p:grpSpPr>
        <a:xfrm>
          <a:off x="0" y="0"/>
          <a:ext cx="0" cy="0"/>
          <a:chOff x="0" y="0"/>
          <a:chExt cx="0" cy="0"/>
        </a:xfrm>
      </p:grpSpPr>
      <p:sp>
        <p:nvSpPr>
          <p:cNvPr id="26" name="Shape 2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7" name="Shape 2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p>
            <a:pPr marL="0" lvl="0" indent="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cSld name="One column text">
    <p:spTree>
      <p:nvGrpSpPr>
        <p:cNvPr id="1" name="Shape 28"/>
        <p:cNvGrpSpPr/>
        <p:nvPr/>
      </p:nvGrpSpPr>
      <p:grpSpPr>
        <a:xfrm>
          <a:off x="0" y="0"/>
          <a:ext cx="0" cy="0"/>
          <a:chOff x="0" y="0"/>
          <a:chExt cx="0" cy="0"/>
        </a:xfrm>
      </p:grpSpPr>
      <p:sp>
        <p:nvSpPr>
          <p:cNvPr id="29" name="Shape 29"/>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0" name="Shape 30"/>
          <p:cNvSpPr txBox="1">
            <a:spLocks noGrp="1"/>
          </p:cNvSpPr>
          <p:nvPr>
            <p:ph type="body" idx="1"/>
          </p:nvPr>
        </p:nvSpPr>
        <p:spPr>
          <a:xfrm>
            <a:off x="311700" y="1389600"/>
            <a:ext cx="2808000" cy="3179400"/>
          </a:xfrm>
          <a:prstGeom prst="rect">
            <a:avLst/>
          </a:prstGeom>
        </p:spPr>
        <p:txBody>
          <a:bodyPr spcFirstLastPara="1" wrap="square" lIns="91425" tIns="91425" rIns="91425" bIns="91425" anchor="t" anchorCtr="0"/>
          <a:lstStyle>
            <a:lvl1pPr marL="457200" lvl="0" indent="-304800">
              <a:spcBef>
                <a:spcPts val="0"/>
              </a:spcBef>
              <a:spcAft>
                <a:spcPts val="0"/>
              </a:spcAft>
              <a:buSzPts val="1200"/>
              <a:buChar char="●"/>
              <a:defRPr sz="1200"/>
            </a:lvl1pPr>
            <a:lvl2pPr marL="914400" lvl="1" indent="-304800">
              <a:spcBef>
                <a:spcPts val="1600"/>
              </a:spcBef>
              <a:spcAft>
                <a:spcPts val="0"/>
              </a:spcAft>
              <a:buSzPts val="1200"/>
              <a:buChar char="○"/>
              <a:defRPr sz="1200"/>
            </a:lvl2pPr>
            <a:lvl3pPr marL="1371600" lvl="2" indent="-304800">
              <a:spcBef>
                <a:spcPts val="1600"/>
              </a:spcBef>
              <a:spcAft>
                <a:spcPts val="0"/>
              </a:spcAft>
              <a:buSzPts val="1200"/>
              <a:buChar char="■"/>
              <a:defRPr sz="1200"/>
            </a:lvl3pPr>
            <a:lvl4pPr marL="1828800" lvl="3" indent="-304800">
              <a:spcBef>
                <a:spcPts val="1600"/>
              </a:spcBef>
              <a:spcAft>
                <a:spcPts val="0"/>
              </a:spcAft>
              <a:buSzPts val="1200"/>
              <a:buChar char="●"/>
              <a:defRPr sz="1200"/>
            </a:lvl4pPr>
            <a:lvl5pPr marL="2286000" lvl="4" indent="-304800">
              <a:spcBef>
                <a:spcPts val="1600"/>
              </a:spcBef>
              <a:spcAft>
                <a:spcPts val="0"/>
              </a:spcAft>
              <a:buSzPts val="1200"/>
              <a:buChar char="○"/>
              <a:defRPr sz="1200"/>
            </a:lvl5pPr>
            <a:lvl6pPr marL="2743200" lvl="5" indent="-304800">
              <a:spcBef>
                <a:spcPts val="1600"/>
              </a:spcBef>
              <a:spcAft>
                <a:spcPts val="0"/>
              </a:spcAft>
              <a:buSzPts val="1200"/>
              <a:buChar char="■"/>
              <a:defRPr sz="1200"/>
            </a:lvl6pPr>
            <a:lvl7pPr marL="3200400" lvl="6" indent="-304800">
              <a:spcBef>
                <a:spcPts val="1600"/>
              </a:spcBef>
              <a:spcAft>
                <a:spcPts val="0"/>
              </a:spcAft>
              <a:buSzPts val="1200"/>
              <a:buChar char="●"/>
              <a:defRPr sz="1200"/>
            </a:lvl7pPr>
            <a:lvl8pPr marL="3657600" lvl="7" indent="-304800">
              <a:spcBef>
                <a:spcPts val="1600"/>
              </a:spcBef>
              <a:spcAft>
                <a:spcPts val="0"/>
              </a:spcAft>
              <a:buSzPts val="1200"/>
              <a:buChar char="○"/>
              <a:defRPr sz="1200"/>
            </a:lvl8pPr>
            <a:lvl9pPr marL="4114800" lvl="8" indent="-304800">
              <a:spcBef>
                <a:spcPts val="1600"/>
              </a:spcBef>
              <a:spcAft>
                <a:spcPts val="1600"/>
              </a:spcAft>
              <a:buSzPts val="1200"/>
              <a:buChar char="■"/>
              <a:defRPr sz="1200"/>
            </a:lvl9pPr>
          </a:lstStyle>
          <a:p>
            <a:endParaRPr/>
          </a:p>
        </p:txBody>
      </p:sp>
      <p:sp>
        <p:nvSpPr>
          <p:cNvPr id="31" name="Shape 3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p>
            <a:pPr marL="0" lvl="0" indent="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cSld name="Main point">
    <p:spTree>
      <p:nvGrpSpPr>
        <p:cNvPr id="1" name="Shape 32"/>
        <p:cNvGrpSpPr/>
        <p:nvPr/>
      </p:nvGrpSpPr>
      <p:grpSpPr>
        <a:xfrm>
          <a:off x="0" y="0"/>
          <a:ext cx="0" cy="0"/>
          <a:chOff x="0" y="0"/>
          <a:chExt cx="0" cy="0"/>
        </a:xfrm>
      </p:grpSpPr>
      <p:sp>
        <p:nvSpPr>
          <p:cNvPr id="33" name="Shape 33"/>
          <p:cNvSpPr txBox="1">
            <a:spLocks noGrp="1"/>
          </p:cNvSpPr>
          <p:nvPr>
            <p:ph type="title"/>
          </p:nvPr>
        </p:nvSpPr>
        <p:spPr>
          <a:xfrm>
            <a:off x="490250" y="450150"/>
            <a:ext cx="6367800" cy="4090800"/>
          </a:xfrm>
          <a:prstGeom prst="rect">
            <a:avLst/>
          </a:prstGeom>
        </p:spPr>
        <p:txBody>
          <a:bodyPr spcFirstLastPara="1" wrap="square" lIns="91425" tIns="91425" rIns="91425" bIns="91425" anchor="ctr" anchorCtr="0"/>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
        <p:nvSpPr>
          <p:cNvPr id="34" name="Shape 3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p>
            <a:pPr marL="0" lvl="0" indent="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cSld name="Section title and description">
    <p:spTree>
      <p:nvGrpSpPr>
        <p:cNvPr id="1" name="Shape 35"/>
        <p:cNvGrpSpPr/>
        <p:nvPr/>
      </p:nvGrpSpPr>
      <p:grpSpPr>
        <a:xfrm>
          <a:off x="0" y="0"/>
          <a:ext cx="0" cy="0"/>
          <a:chOff x="0" y="0"/>
          <a:chExt cx="0" cy="0"/>
        </a:xfrm>
      </p:grpSpPr>
      <p:sp>
        <p:nvSpPr>
          <p:cNvPr id="36" name="Shape 36"/>
          <p:cNvSpPr/>
          <p:nvPr/>
        </p:nvSpPr>
        <p:spPr>
          <a:xfrm>
            <a:off x="4572000" y="-125"/>
            <a:ext cx="4572000" cy="5143500"/>
          </a:xfrm>
          <a:prstGeom prst="rect">
            <a:avLst/>
          </a:prstGeom>
          <a:solidFill>
            <a:schemeClr val="lt2"/>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37" name="Shape 37"/>
          <p:cNvSpPr txBox="1">
            <a:spLocks noGrp="1"/>
          </p:cNvSpPr>
          <p:nvPr>
            <p:ph type="title"/>
          </p:nvPr>
        </p:nvSpPr>
        <p:spPr>
          <a:xfrm>
            <a:off x="265500" y="1233175"/>
            <a:ext cx="4045200" cy="1482300"/>
          </a:xfrm>
          <a:prstGeom prst="rect">
            <a:avLst/>
          </a:prstGeom>
        </p:spPr>
        <p:txBody>
          <a:bodyPr spcFirstLastPara="1" wrap="square" lIns="91425" tIns="91425" rIns="91425" bIns="91425" anchor="b" anchorCtr="0"/>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38" name="Shape 38"/>
          <p:cNvSpPr txBox="1">
            <a:spLocks noGrp="1"/>
          </p:cNvSpPr>
          <p:nvPr>
            <p:ph type="subTitle" idx="1"/>
          </p:nvPr>
        </p:nvSpPr>
        <p:spPr>
          <a:xfrm>
            <a:off x="265500" y="2803075"/>
            <a:ext cx="4045200" cy="1235100"/>
          </a:xfrm>
          <a:prstGeom prst="rect">
            <a:avLst/>
          </a:prstGeom>
        </p:spPr>
        <p:txBody>
          <a:bodyPr spcFirstLastPara="1" wrap="square" lIns="91425" tIns="91425" rIns="91425" bIns="91425" anchor="t" anchorCtr="0"/>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39" name="Shape 39"/>
          <p:cNvSpPr txBox="1">
            <a:spLocks noGrp="1"/>
          </p:cNvSpPr>
          <p:nvPr>
            <p:ph type="body" idx="2"/>
          </p:nvPr>
        </p:nvSpPr>
        <p:spPr>
          <a:xfrm>
            <a:off x="4939500" y="724075"/>
            <a:ext cx="3837000" cy="3695100"/>
          </a:xfrm>
          <a:prstGeom prst="rect">
            <a:avLst/>
          </a:prstGeom>
        </p:spPr>
        <p:txBody>
          <a:bodyPr spcFirstLastPara="1" wrap="square" lIns="91425" tIns="91425" rIns="91425" bIns="91425" anchor="ctr" anchorCtr="0"/>
          <a:lstStyle>
            <a:lvl1pPr marL="457200" lvl="0" indent="-342900">
              <a:spcBef>
                <a:spcPts val="0"/>
              </a:spcBef>
              <a:spcAft>
                <a:spcPts val="0"/>
              </a:spcAft>
              <a:buSzPts val="1800"/>
              <a:buChar char="●"/>
              <a:defRPr/>
            </a:lvl1pPr>
            <a:lvl2pPr marL="914400" lvl="1" indent="-317500">
              <a:spcBef>
                <a:spcPts val="1600"/>
              </a:spcBef>
              <a:spcAft>
                <a:spcPts val="0"/>
              </a:spcAft>
              <a:buSzPts val="1400"/>
              <a:buChar char="○"/>
              <a:defRPr/>
            </a:lvl2pPr>
            <a:lvl3pPr marL="1371600" lvl="2" indent="-317500">
              <a:spcBef>
                <a:spcPts val="1600"/>
              </a:spcBef>
              <a:spcAft>
                <a:spcPts val="0"/>
              </a:spcAft>
              <a:buSzPts val="1400"/>
              <a:buChar char="■"/>
              <a:defRPr/>
            </a:lvl3pPr>
            <a:lvl4pPr marL="1828800" lvl="3" indent="-317500">
              <a:spcBef>
                <a:spcPts val="1600"/>
              </a:spcBef>
              <a:spcAft>
                <a:spcPts val="0"/>
              </a:spcAft>
              <a:buSzPts val="1400"/>
              <a:buChar char="●"/>
              <a:defRPr/>
            </a:lvl4pPr>
            <a:lvl5pPr marL="2286000" lvl="4" indent="-317500">
              <a:spcBef>
                <a:spcPts val="1600"/>
              </a:spcBef>
              <a:spcAft>
                <a:spcPts val="0"/>
              </a:spcAft>
              <a:buSzPts val="1400"/>
              <a:buChar char="○"/>
              <a:defRPr/>
            </a:lvl5pPr>
            <a:lvl6pPr marL="2743200" lvl="5" indent="-317500">
              <a:spcBef>
                <a:spcPts val="1600"/>
              </a:spcBef>
              <a:spcAft>
                <a:spcPts val="0"/>
              </a:spcAft>
              <a:buSzPts val="1400"/>
              <a:buChar char="■"/>
              <a:defRPr/>
            </a:lvl6pPr>
            <a:lvl7pPr marL="3200400" lvl="6" indent="-317500">
              <a:spcBef>
                <a:spcPts val="1600"/>
              </a:spcBef>
              <a:spcAft>
                <a:spcPts val="0"/>
              </a:spcAft>
              <a:buSzPts val="1400"/>
              <a:buChar char="●"/>
              <a:defRPr/>
            </a:lvl7pPr>
            <a:lvl8pPr marL="3657600" lvl="7" indent="-317500">
              <a:spcBef>
                <a:spcPts val="1600"/>
              </a:spcBef>
              <a:spcAft>
                <a:spcPts val="0"/>
              </a:spcAft>
              <a:buSzPts val="1400"/>
              <a:buChar char="○"/>
              <a:defRPr/>
            </a:lvl8pPr>
            <a:lvl9pPr marL="4114800" lvl="8" indent="-317500">
              <a:spcBef>
                <a:spcPts val="1600"/>
              </a:spcBef>
              <a:spcAft>
                <a:spcPts val="1600"/>
              </a:spcAft>
              <a:buSzPts val="1400"/>
              <a:buChar char="■"/>
              <a:defRPr/>
            </a:lvl9pPr>
          </a:lstStyle>
          <a:p>
            <a:endParaRPr/>
          </a:p>
        </p:txBody>
      </p:sp>
      <p:sp>
        <p:nvSpPr>
          <p:cNvPr id="40" name="Shape 4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p>
            <a:pPr marL="0" lvl="0" indent="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cSld name="Caption">
    <p:spTree>
      <p:nvGrpSpPr>
        <p:cNvPr id="1" name="Shape 41"/>
        <p:cNvGrpSpPr/>
        <p:nvPr/>
      </p:nvGrpSpPr>
      <p:grpSpPr>
        <a:xfrm>
          <a:off x="0" y="0"/>
          <a:ext cx="0" cy="0"/>
          <a:chOff x="0" y="0"/>
          <a:chExt cx="0" cy="0"/>
        </a:xfrm>
      </p:grpSpPr>
      <p:sp>
        <p:nvSpPr>
          <p:cNvPr id="42" name="Shape 42"/>
          <p:cNvSpPr txBox="1">
            <a:spLocks noGrp="1"/>
          </p:cNvSpPr>
          <p:nvPr>
            <p:ph type="body" idx="1"/>
          </p:nvPr>
        </p:nvSpPr>
        <p:spPr>
          <a:xfrm>
            <a:off x="311700" y="4230575"/>
            <a:ext cx="5998800" cy="605100"/>
          </a:xfrm>
          <a:prstGeom prst="rect">
            <a:avLst/>
          </a:prstGeom>
        </p:spPr>
        <p:txBody>
          <a:bodyPr spcFirstLastPara="1" wrap="square" lIns="91425" tIns="91425" rIns="91425" bIns="91425" anchor="ctr" anchorCtr="0"/>
          <a:lstStyle>
            <a:lvl1pPr marL="457200" lvl="0" indent="-228600">
              <a:lnSpc>
                <a:spcPct val="100000"/>
              </a:lnSpc>
              <a:spcBef>
                <a:spcPts val="0"/>
              </a:spcBef>
              <a:spcAft>
                <a:spcPts val="0"/>
              </a:spcAft>
              <a:buSzPts val="1800"/>
              <a:buNone/>
              <a:defRPr/>
            </a:lvl1pPr>
          </a:lstStyle>
          <a:p>
            <a:endParaRPr/>
          </a:p>
        </p:txBody>
      </p:sp>
      <p:sp>
        <p:nvSpPr>
          <p:cNvPr id="43" name="Shape 4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p>
            <a:pPr marL="0" lvl="0" indent="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cSld name="Big number">
    <p:spTree>
      <p:nvGrpSpPr>
        <p:cNvPr id="1" name="Shape 44"/>
        <p:cNvGrpSpPr/>
        <p:nvPr/>
      </p:nvGrpSpPr>
      <p:grpSpPr>
        <a:xfrm>
          <a:off x="0" y="0"/>
          <a:ext cx="0" cy="0"/>
          <a:chOff x="0" y="0"/>
          <a:chExt cx="0" cy="0"/>
        </a:xfrm>
      </p:grpSpPr>
      <p:sp>
        <p:nvSpPr>
          <p:cNvPr id="45" name="Shape 45"/>
          <p:cNvSpPr txBox="1">
            <a:spLocks noGrp="1"/>
          </p:cNvSpPr>
          <p:nvPr>
            <p:ph type="title"/>
          </p:nvPr>
        </p:nvSpPr>
        <p:spPr>
          <a:xfrm>
            <a:off x="311700" y="1106125"/>
            <a:ext cx="8520600" cy="1963500"/>
          </a:xfrm>
          <a:prstGeom prst="rect">
            <a:avLst/>
          </a:prstGeom>
        </p:spPr>
        <p:txBody>
          <a:bodyPr spcFirstLastPara="1" wrap="square" lIns="91425" tIns="91425" rIns="91425" bIns="91425" anchor="b" anchorCtr="0"/>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endParaRPr/>
          </a:p>
        </p:txBody>
      </p:sp>
      <p:sp>
        <p:nvSpPr>
          <p:cNvPr id="46" name="Shape 46"/>
          <p:cNvSpPr txBox="1">
            <a:spLocks noGrp="1"/>
          </p:cNvSpPr>
          <p:nvPr>
            <p:ph type="body" idx="1"/>
          </p:nvPr>
        </p:nvSpPr>
        <p:spPr>
          <a:xfrm>
            <a:off x="311700" y="3152225"/>
            <a:ext cx="8520600" cy="1300800"/>
          </a:xfrm>
          <a:prstGeom prst="rect">
            <a:avLst/>
          </a:prstGeom>
        </p:spPr>
        <p:txBody>
          <a:bodyPr spcFirstLastPara="1" wrap="square" lIns="91425" tIns="91425" rIns="91425" bIns="91425" anchor="t" anchorCtr="0"/>
          <a:lstStyle>
            <a:lvl1pPr marL="457200" lvl="0" indent="-342900" algn="ctr">
              <a:spcBef>
                <a:spcPts val="0"/>
              </a:spcBef>
              <a:spcAft>
                <a:spcPts val="0"/>
              </a:spcAft>
              <a:buSzPts val="1800"/>
              <a:buChar char="●"/>
              <a:defRPr/>
            </a:lvl1pPr>
            <a:lvl2pPr marL="914400" lvl="1" indent="-317500" algn="ctr">
              <a:spcBef>
                <a:spcPts val="1600"/>
              </a:spcBef>
              <a:spcAft>
                <a:spcPts val="0"/>
              </a:spcAft>
              <a:buSzPts val="1400"/>
              <a:buChar char="○"/>
              <a:defRPr/>
            </a:lvl2pPr>
            <a:lvl3pPr marL="1371600" lvl="2" indent="-317500" algn="ctr">
              <a:spcBef>
                <a:spcPts val="1600"/>
              </a:spcBef>
              <a:spcAft>
                <a:spcPts val="0"/>
              </a:spcAft>
              <a:buSzPts val="1400"/>
              <a:buChar char="■"/>
              <a:defRPr/>
            </a:lvl3pPr>
            <a:lvl4pPr marL="1828800" lvl="3" indent="-317500" algn="ctr">
              <a:spcBef>
                <a:spcPts val="1600"/>
              </a:spcBef>
              <a:spcAft>
                <a:spcPts val="0"/>
              </a:spcAft>
              <a:buSzPts val="1400"/>
              <a:buChar char="●"/>
              <a:defRPr/>
            </a:lvl4pPr>
            <a:lvl5pPr marL="2286000" lvl="4" indent="-317500" algn="ctr">
              <a:spcBef>
                <a:spcPts val="1600"/>
              </a:spcBef>
              <a:spcAft>
                <a:spcPts val="0"/>
              </a:spcAft>
              <a:buSzPts val="1400"/>
              <a:buChar char="○"/>
              <a:defRPr/>
            </a:lvl5pPr>
            <a:lvl6pPr marL="2743200" lvl="5" indent="-317500" algn="ctr">
              <a:spcBef>
                <a:spcPts val="1600"/>
              </a:spcBef>
              <a:spcAft>
                <a:spcPts val="0"/>
              </a:spcAft>
              <a:buSzPts val="1400"/>
              <a:buChar char="■"/>
              <a:defRPr/>
            </a:lvl6pPr>
            <a:lvl7pPr marL="3200400" lvl="6" indent="-317500" algn="ctr">
              <a:spcBef>
                <a:spcPts val="1600"/>
              </a:spcBef>
              <a:spcAft>
                <a:spcPts val="0"/>
              </a:spcAft>
              <a:buSzPts val="1400"/>
              <a:buChar char="●"/>
              <a:defRPr/>
            </a:lvl7pPr>
            <a:lvl8pPr marL="3657600" lvl="7" indent="-317500" algn="ctr">
              <a:spcBef>
                <a:spcPts val="1600"/>
              </a:spcBef>
              <a:spcAft>
                <a:spcPts val="0"/>
              </a:spcAft>
              <a:buSzPts val="1400"/>
              <a:buChar char="○"/>
              <a:defRPr/>
            </a:lvl8pPr>
            <a:lvl9pPr marL="4114800" lvl="8" indent="-317500" algn="ctr">
              <a:spcBef>
                <a:spcPts val="1600"/>
              </a:spcBef>
              <a:spcAft>
                <a:spcPts val="1600"/>
              </a:spcAft>
              <a:buSzPts val="1400"/>
              <a:buChar char="■"/>
              <a:defRPr/>
            </a:lvl9pPr>
          </a:lstStyle>
          <a:p>
            <a:endParaRPr/>
          </a:p>
        </p:txBody>
      </p:sp>
      <p:sp>
        <p:nvSpPr>
          <p:cNvPr id="47" name="Shape 4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p>
            <a:pPr marL="0" lvl="0" indent="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cSld name="Blank">
    <p:spTree>
      <p:nvGrpSpPr>
        <p:cNvPr id="1" name="Shape 48"/>
        <p:cNvGrpSpPr/>
        <p:nvPr/>
      </p:nvGrpSpPr>
      <p:grpSpPr>
        <a:xfrm>
          <a:off x="0" y="0"/>
          <a:ext cx="0" cy="0"/>
          <a:chOff x="0" y="0"/>
          <a:chExt cx="0" cy="0"/>
        </a:xfrm>
      </p:grpSpPr>
      <p:sp>
        <p:nvSpPr>
          <p:cNvPr id="49" name="Shape 4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p>
            <a:pPr marL="0" lvl="0" indent="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blipFill>
          <a:blip r:embed="rId13">
            <a:alphaModFix/>
          </a:blip>
          <a:stretch>
            <a:fillRect/>
          </a:stretch>
        </a:blipFill>
        <a:effectLst/>
      </p:bgPr>
    </p:bg>
    <p:spTree>
      <p:nvGrpSpPr>
        <p:cNvPr id="1" name="Shape 5"/>
        <p:cNvGrpSpPr/>
        <p:nvPr/>
      </p:nvGrpSpPr>
      <p:grpSpPr>
        <a:xfrm>
          <a:off x="0" y="0"/>
          <a:ext cx="0" cy="0"/>
          <a:chOff x="0" y="0"/>
          <a:chExt cx="0" cy="0"/>
        </a:xfrm>
      </p:grpSpPr>
      <p:sp>
        <p:nvSpPr>
          <p:cNvPr id="6" name="Shape 6"/>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a:endParaRPr/>
          </a:p>
        </p:txBody>
      </p:sp>
      <p:sp>
        <p:nvSpPr>
          <p:cNvPr id="7" name="Shape 7"/>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lstStyle>
            <a:lvl1pPr marL="457200" lvl="0" indent="-342900">
              <a:lnSpc>
                <a:spcPct val="115000"/>
              </a:lnSpc>
              <a:spcBef>
                <a:spcPts val="0"/>
              </a:spcBef>
              <a:spcAft>
                <a:spcPts val="0"/>
              </a:spcAft>
              <a:buClr>
                <a:schemeClr val="dk2"/>
              </a:buClr>
              <a:buSzPts val="1800"/>
              <a:buChar char="●"/>
              <a:defRPr sz="1800">
                <a:solidFill>
                  <a:schemeClr val="dk2"/>
                </a:solidFill>
              </a:defRPr>
            </a:lvl1pPr>
            <a:lvl2pPr marL="914400" lvl="1" indent="-317500">
              <a:lnSpc>
                <a:spcPct val="115000"/>
              </a:lnSpc>
              <a:spcBef>
                <a:spcPts val="1600"/>
              </a:spcBef>
              <a:spcAft>
                <a:spcPts val="0"/>
              </a:spcAft>
              <a:buClr>
                <a:schemeClr val="dk2"/>
              </a:buClr>
              <a:buSzPts val="1400"/>
              <a:buChar char="○"/>
              <a:defRPr>
                <a:solidFill>
                  <a:schemeClr val="dk2"/>
                </a:solidFill>
              </a:defRPr>
            </a:lvl2pPr>
            <a:lvl3pPr marL="1371600" lvl="2" indent="-317500">
              <a:lnSpc>
                <a:spcPct val="115000"/>
              </a:lnSpc>
              <a:spcBef>
                <a:spcPts val="1600"/>
              </a:spcBef>
              <a:spcAft>
                <a:spcPts val="0"/>
              </a:spcAft>
              <a:buClr>
                <a:schemeClr val="dk2"/>
              </a:buClr>
              <a:buSzPts val="1400"/>
              <a:buChar char="■"/>
              <a:defRPr>
                <a:solidFill>
                  <a:schemeClr val="dk2"/>
                </a:solidFill>
              </a:defRPr>
            </a:lvl3pPr>
            <a:lvl4pPr marL="1828800" lvl="3" indent="-317500">
              <a:lnSpc>
                <a:spcPct val="115000"/>
              </a:lnSpc>
              <a:spcBef>
                <a:spcPts val="1600"/>
              </a:spcBef>
              <a:spcAft>
                <a:spcPts val="0"/>
              </a:spcAft>
              <a:buClr>
                <a:schemeClr val="dk2"/>
              </a:buClr>
              <a:buSzPts val="1400"/>
              <a:buChar char="●"/>
              <a:defRPr>
                <a:solidFill>
                  <a:schemeClr val="dk2"/>
                </a:solidFill>
              </a:defRPr>
            </a:lvl4pPr>
            <a:lvl5pPr marL="2286000" lvl="4" indent="-317500">
              <a:lnSpc>
                <a:spcPct val="115000"/>
              </a:lnSpc>
              <a:spcBef>
                <a:spcPts val="1600"/>
              </a:spcBef>
              <a:spcAft>
                <a:spcPts val="0"/>
              </a:spcAft>
              <a:buClr>
                <a:schemeClr val="dk2"/>
              </a:buClr>
              <a:buSzPts val="1400"/>
              <a:buChar char="○"/>
              <a:defRPr>
                <a:solidFill>
                  <a:schemeClr val="dk2"/>
                </a:solidFill>
              </a:defRPr>
            </a:lvl5pPr>
            <a:lvl6pPr marL="2743200" lvl="5" indent="-317500">
              <a:lnSpc>
                <a:spcPct val="115000"/>
              </a:lnSpc>
              <a:spcBef>
                <a:spcPts val="1600"/>
              </a:spcBef>
              <a:spcAft>
                <a:spcPts val="0"/>
              </a:spcAft>
              <a:buClr>
                <a:schemeClr val="dk2"/>
              </a:buClr>
              <a:buSzPts val="1400"/>
              <a:buChar char="■"/>
              <a:defRPr>
                <a:solidFill>
                  <a:schemeClr val="dk2"/>
                </a:solidFill>
              </a:defRPr>
            </a:lvl6pPr>
            <a:lvl7pPr marL="3200400" lvl="6" indent="-317500">
              <a:lnSpc>
                <a:spcPct val="115000"/>
              </a:lnSpc>
              <a:spcBef>
                <a:spcPts val="1600"/>
              </a:spcBef>
              <a:spcAft>
                <a:spcPts val="0"/>
              </a:spcAft>
              <a:buClr>
                <a:schemeClr val="dk2"/>
              </a:buClr>
              <a:buSzPts val="1400"/>
              <a:buChar char="●"/>
              <a:defRPr>
                <a:solidFill>
                  <a:schemeClr val="dk2"/>
                </a:solidFill>
              </a:defRPr>
            </a:lvl7pPr>
            <a:lvl8pPr marL="3657600" lvl="7" indent="-317500">
              <a:lnSpc>
                <a:spcPct val="115000"/>
              </a:lnSpc>
              <a:spcBef>
                <a:spcPts val="1600"/>
              </a:spcBef>
              <a:spcAft>
                <a:spcPts val="0"/>
              </a:spcAft>
              <a:buClr>
                <a:schemeClr val="dk2"/>
              </a:buClr>
              <a:buSzPts val="1400"/>
              <a:buChar char="○"/>
              <a:defRPr>
                <a:solidFill>
                  <a:schemeClr val="dk2"/>
                </a:solidFill>
              </a:defRPr>
            </a:lvl8pPr>
            <a:lvl9pPr marL="4114800" lvl="8" indent="-317500">
              <a:lnSpc>
                <a:spcPct val="115000"/>
              </a:lnSpc>
              <a:spcBef>
                <a:spcPts val="1600"/>
              </a:spcBef>
              <a:spcAft>
                <a:spcPts val="1600"/>
              </a:spcAft>
              <a:buClr>
                <a:schemeClr val="dk2"/>
              </a:buClr>
              <a:buSzPts val="1400"/>
              <a:buChar char="■"/>
              <a:defRPr>
                <a:solidFill>
                  <a:schemeClr val="dk2"/>
                </a:solidFill>
              </a:defRPr>
            </a:lvl9pPr>
          </a:lstStyle>
          <a:p>
            <a:endParaRPr/>
          </a:p>
        </p:txBody>
      </p:sp>
      <p:sp>
        <p:nvSpPr>
          <p:cNvPr id="8" name="Shape 8"/>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p>
            <a:pPr marL="0" lvl="0" indent="0" algn="r">
              <a:spcBef>
                <a:spcPts val="0"/>
              </a:spcBef>
              <a:spcAft>
                <a:spcPts val="0"/>
              </a:spcAft>
              <a:buNone/>
            </a:pPr>
            <a:fld id="{00000000-1234-1234-1234-123412341234}" type="slidenum">
              <a:rPr lang="en" sz="1000">
                <a:solidFill>
                  <a:schemeClr val="dk2"/>
                </a:solidFill>
              </a:rPr>
              <a:t>‹#›</a:t>
            </a:fld>
            <a:endParaRPr sz="1000">
              <a:solidFill>
                <a:schemeClr val="dk2"/>
              </a:solidFill>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transition spd="slow">
    <p:fade/>
  </p:transition>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p:titleStyle>
    <p:body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5.jpg"/><Relationship Id="rId4" Type="http://schemas.openxmlformats.org/officeDocument/2006/relationships/image" Target="../media/image4.jpg"/></Relationships>
</file>

<file path=ppt/slides/_rels/slide6.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6.xml"/><Relationship Id="rId1" Type="http://schemas.openxmlformats.org/officeDocument/2006/relationships/slideLayout" Target="../slideLayouts/slideLayout4.xml"/><Relationship Id="rId4" Type="http://schemas.openxmlformats.org/officeDocument/2006/relationships/image" Target="../media/image7.jpg"/></Relationships>
</file>

<file path=ppt/slides/_rels/slide7.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53"/>
        <p:cNvGrpSpPr/>
        <p:nvPr/>
      </p:nvGrpSpPr>
      <p:grpSpPr>
        <a:xfrm>
          <a:off x="0" y="0"/>
          <a:ext cx="0" cy="0"/>
          <a:chOff x="0" y="0"/>
          <a:chExt cx="0" cy="0"/>
        </a:xfrm>
      </p:grpSpPr>
      <p:sp>
        <p:nvSpPr>
          <p:cNvPr id="54" name="Shape 54"/>
          <p:cNvSpPr txBox="1">
            <a:spLocks noGrp="1"/>
          </p:cNvSpPr>
          <p:nvPr>
            <p:ph type="ctrTitle"/>
          </p:nvPr>
        </p:nvSpPr>
        <p:spPr>
          <a:xfrm>
            <a:off x="343128" y="297514"/>
            <a:ext cx="8455500" cy="2810100"/>
          </a:xfrm>
          <a:prstGeom prst="rect">
            <a:avLst/>
          </a:prstGeom>
        </p:spPr>
        <p:txBody>
          <a:bodyPr spcFirstLastPara="1" wrap="square" lIns="91425" tIns="91425" rIns="91425" bIns="91425" anchor="b" anchorCtr="0">
            <a:noAutofit/>
          </a:bodyPr>
          <a:lstStyle/>
          <a:p>
            <a:pPr marL="0" lvl="0" indent="0" rtl="0">
              <a:lnSpc>
                <a:spcPct val="200000"/>
              </a:lnSpc>
              <a:spcBef>
                <a:spcPts val="0"/>
              </a:spcBef>
              <a:spcAft>
                <a:spcPts val="0"/>
              </a:spcAft>
              <a:buNone/>
            </a:pPr>
            <a:r>
              <a:rPr lang="en" sz="2400" b="1" u="sng" dirty="0">
                <a:solidFill>
                  <a:srgbClr val="FFFFFF"/>
                </a:solidFill>
                <a:latin typeface="Times New Roman"/>
                <a:ea typeface="Times New Roman"/>
                <a:cs typeface="Times New Roman"/>
                <a:sym typeface="Times New Roman"/>
              </a:rPr>
              <a:t>Once Upon a Time: How is the Representation of the Damsel and the Witch in Greek Mythology, Comparable to the Works of Hans Christian Andersen and Brothers’ Grimm?</a:t>
            </a:r>
            <a:endParaRPr sz="2400" b="1" u="sng" dirty="0">
              <a:solidFill>
                <a:srgbClr val="FFFFFF"/>
              </a:solidFill>
              <a:latin typeface="Times New Roman"/>
              <a:ea typeface="Times New Roman"/>
              <a:cs typeface="Times New Roman"/>
              <a:sym typeface="Times New Roman"/>
            </a:endParaRPr>
          </a:p>
          <a:p>
            <a:pPr marL="0" lvl="0" indent="0" algn="l" rtl="0">
              <a:lnSpc>
                <a:spcPct val="200000"/>
              </a:lnSpc>
              <a:spcBef>
                <a:spcPts val="0"/>
              </a:spcBef>
              <a:spcAft>
                <a:spcPts val="0"/>
              </a:spcAft>
              <a:buNone/>
            </a:pPr>
            <a:endParaRPr sz="1400" b="1" u="sng" dirty="0">
              <a:solidFill>
                <a:srgbClr val="FFFFFF"/>
              </a:solidFill>
              <a:latin typeface="Times New Roman"/>
              <a:ea typeface="Times New Roman"/>
              <a:cs typeface="Times New Roman"/>
              <a:sym typeface="Times New Roman"/>
            </a:endParaRPr>
          </a:p>
        </p:txBody>
      </p:sp>
      <p:sp>
        <p:nvSpPr>
          <p:cNvPr id="55" name="Shape 55"/>
          <p:cNvSpPr txBox="1"/>
          <p:nvPr/>
        </p:nvSpPr>
        <p:spPr>
          <a:xfrm>
            <a:off x="71929" y="4635539"/>
            <a:ext cx="2976072" cy="377100"/>
          </a:xfrm>
          <a:prstGeom prst="rect">
            <a:avLst/>
          </a:prstGeom>
          <a:noFill/>
          <a:ln>
            <a:noFill/>
          </a:ln>
        </p:spPr>
        <p:txBody>
          <a:bodyPr spcFirstLastPara="1" wrap="square" lIns="91425" tIns="91425" rIns="91425" bIns="91425" anchor="t" anchorCtr="0">
            <a:noAutofit/>
          </a:bodyPr>
          <a:lstStyle/>
          <a:p>
            <a:pPr marL="0" lvl="0" indent="0" algn="ctr">
              <a:spcBef>
                <a:spcPts val="0"/>
              </a:spcBef>
              <a:spcAft>
                <a:spcPts val="0"/>
              </a:spcAft>
              <a:buNone/>
            </a:pPr>
            <a:r>
              <a:rPr lang="en" sz="1800" b="1" dirty="0">
                <a:solidFill>
                  <a:srgbClr val="FFFFFF"/>
                </a:solidFill>
                <a:latin typeface="Times New Roman"/>
                <a:ea typeface="Times New Roman"/>
                <a:cs typeface="Times New Roman"/>
                <a:sym typeface="Times New Roman"/>
              </a:rPr>
              <a:t>Carolyn Duggan (1500587)</a:t>
            </a:r>
            <a:endParaRPr sz="1800" b="1" dirty="0">
              <a:solidFill>
                <a:srgbClr val="FFFFFF"/>
              </a:solidFill>
              <a:latin typeface="Times New Roman"/>
              <a:ea typeface="Times New Roman"/>
              <a:cs typeface="Times New Roman"/>
              <a:sym typeface="Times New Roman"/>
            </a:endParaRPr>
          </a:p>
        </p:txBody>
      </p:sp>
    </p:spTree>
  </p:cSld>
  <p:clrMapOvr>
    <a:masterClrMapping/>
  </p:clrMapOvr>
  <mc:AlternateContent xmlns:mc="http://schemas.openxmlformats.org/markup-compatibility/2006" xmlns:p14="http://schemas.microsoft.com/office/powerpoint/2010/main">
    <mc:Choice Requires="p14">
      <p:transition spd="slow">
        <p14:flip dir="l"/>
      </p:transition>
    </mc:Choice>
    <mc:Fallback xmlns:p15="http://schemas.microsoft.com/office/powerpoint/2012/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p:transition spd="slow">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59"/>
        <p:cNvGrpSpPr/>
        <p:nvPr/>
      </p:nvGrpSpPr>
      <p:grpSpPr>
        <a:xfrm>
          <a:off x="0" y="0"/>
          <a:ext cx="0" cy="0"/>
          <a:chOff x="0" y="0"/>
          <a:chExt cx="0" cy="0"/>
        </a:xfrm>
      </p:grpSpPr>
      <p:sp>
        <p:nvSpPr>
          <p:cNvPr id="60" name="Shape 60"/>
          <p:cNvSpPr txBox="1">
            <a:spLocks noGrp="1"/>
          </p:cNvSpPr>
          <p:nvPr>
            <p:ph type="title"/>
          </p:nvPr>
        </p:nvSpPr>
        <p:spPr>
          <a:xfrm>
            <a:off x="3503400" y="414275"/>
            <a:ext cx="2137200" cy="5727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b="1" u="sng">
                <a:latin typeface="Times New Roman"/>
                <a:ea typeface="Times New Roman"/>
                <a:cs typeface="Times New Roman"/>
                <a:sym typeface="Times New Roman"/>
              </a:rPr>
              <a:t>Introduction</a:t>
            </a:r>
            <a:endParaRPr b="1" u="sng">
              <a:latin typeface="Times New Roman"/>
              <a:ea typeface="Times New Roman"/>
              <a:cs typeface="Times New Roman"/>
              <a:sym typeface="Times New Roman"/>
            </a:endParaRPr>
          </a:p>
        </p:txBody>
      </p:sp>
      <p:sp>
        <p:nvSpPr>
          <p:cNvPr id="61" name="Shape 61"/>
          <p:cNvSpPr txBox="1">
            <a:spLocks noGrp="1"/>
          </p:cNvSpPr>
          <p:nvPr>
            <p:ph type="body" idx="1"/>
          </p:nvPr>
        </p:nvSpPr>
        <p:spPr>
          <a:xfrm>
            <a:off x="311700" y="1076275"/>
            <a:ext cx="8520600" cy="3779100"/>
          </a:xfrm>
          <a:prstGeom prst="rect">
            <a:avLst/>
          </a:prstGeom>
        </p:spPr>
        <p:txBody>
          <a:bodyPr spcFirstLastPara="1" wrap="square" lIns="91425" tIns="91425" rIns="91425" bIns="91425" anchor="t" anchorCtr="0">
            <a:noAutofit/>
          </a:bodyPr>
          <a:lstStyle/>
          <a:p>
            <a:pPr marL="457200" lvl="0" indent="-342900" rtl="0">
              <a:spcBef>
                <a:spcPts val="0"/>
              </a:spcBef>
              <a:spcAft>
                <a:spcPts val="0"/>
              </a:spcAft>
              <a:buClr>
                <a:srgbClr val="000000"/>
              </a:buClr>
              <a:buSzPts val="1800"/>
              <a:buFont typeface="Times New Roman"/>
              <a:buChar char="●"/>
            </a:pPr>
            <a:r>
              <a:rPr lang="en" b="1" dirty="0">
                <a:solidFill>
                  <a:srgbClr val="000000"/>
                </a:solidFill>
                <a:latin typeface="Times New Roman"/>
                <a:ea typeface="Times New Roman"/>
                <a:cs typeface="Times New Roman"/>
                <a:sym typeface="Times New Roman"/>
              </a:rPr>
              <a:t>The Damsel and the Witch</a:t>
            </a:r>
            <a:r>
              <a:rPr lang="en" dirty="0">
                <a:solidFill>
                  <a:srgbClr val="000000"/>
                </a:solidFill>
                <a:latin typeface="Times New Roman"/>
                <a:ea typeface="Times New Roman"/>
                <a:cs typeface="Times New Roman"/>
                <a:sym typeface="Times New Roman"/>
              </a:rPr>
              <a:t> are particular characters that feature in Greek Mythology and </a:t>
            </a:r>
            <a:r>
              <a:rPr lang="en" dirty="0" smtClean="0">
                <a:solidFill>
                  <a:srgbClr val="000000"/>
                </a:solidFill>
                <a:latin typeface="Times New Roman"/>
                <a:ea typeface="Times New Roman"/>
                <a:cs typeface="Times New Roman"/>
                <a:sym typeface="Times New Roman"/>
              </a:rPr>
              <a:t>Fairy Tales </a:t>
            </a:r>
            <a:endParaRPr dirty="0">
              <a:solidFill>
                <a:srgbClr val="000000"/>
              </a:solidFill>
              <a:latin typeface="Times New Roman"/>
              <a:ea typeface="Times New Roman"/>
              <a:cs typeface="Times New Roman"/>
              <a:sym typeface="Times New Roman"/>
            </a:endParaRPr>
          </a:p>
          <a:p>
            <a:pPr marL="457200" lvl="0" indent="-342900" rtl="0">
              <a:spcBef>
                <a:spcPts val="0"/>
              </a:spcBef>
              <a:spcAft>
                <a:spcPts val="0"/>
              </a:spcAft>
              <a:buClr>
                <a:srgbClr val="000000"/>
              </a:buClr>
              <a:buSzPts val="1800"/>
              <a:buFont typeface="Times New Roman"/>
              <a:buChar char="●"/>
            </a:pPr>
            <a:r>
              <a:rPr lang="en" dirty="0">
                <a:solidFill>
                  <a:srgbClr val="000000"/>
                </a:solidFill>
                <a:latin typeface="Times New Roman"/>
                <a:ea typeface="Times New Roman"/>
                <a:cs typeface="Times New Roman"/>
                <a:sym typeface="Times New Roman"/>
              </a:rPr>
              <a:t>My Dissertation will argue that there are similarities in how the Damsel and the Witch are represented, therefore linking together both Mythology and Fairy Tale</a:t>
            </a:r>
            <a:endParaRPr dirty="0">
              <a:solidFill>
                <a:srgbClr val="000000"/>
              </a:solidFill>
              <a:latin typeface="Times New Roman"/>
              <a:ea typeface="Times New Roman"/>
              <a:cs typeface="Times New Roman"/>
              <a:sym typeface="Times New Roman"/>
            </a:endParaRPr>
          </a:p>
          <a:p>
            <a:pPr marL="457200" lvl="0" indent="-342900" rtl="0">
              <a:spcBef>
                <a:spcPts val="0"/>
              </a:spcBef>
              <a:spcAft>
                <a:spcPts val="0"/>
              </a:spcAft>
              <a:buClr>
                <a:srgbClr val="000000"/>
              </a:buClr>
              <a:buSzPts val="1800"/>
              <a:buFont typeface="Times New Roman"/>
              <a:buChar char="●"/>
            </a:pPr>
            <a:r>
              <a:rPr lang="en" b="1" dirty="0">
                <a:solidFill>
                  <a:srgbClr val="000000"/>
                </a:solidFill>
                <a:latin typeface="Times New Roman"/>
                <a:ea typeface="Times New Roman"/>
                <a:cs typeface="Times New Roman"/>
                <a:sym typeface="Times New Roman"/>
              </a:rPr>
              <a:t>This presentation will be a character study on the depiction of the </a:t>
            </a:r>
            <a:r>
              <a:rPr lang="en" b="1" dirty="0" smtClean="0">
                <a:solidFill>
                  <a:srgbClr val="000000"/>
                </a:solidFill>
                <a:latin typeface="Times New Roman"/>
                <a:ea typeface="Times New Roman"/>
                <a:cs typeface="Times New Roman"/>
                <a:sym typeface="Times New Roman"/>
              </a:rPr>
              <a:t>Witch </a:t>
            </a:r>
            <a:r>
              <a:rPr lang="en" dirty="0" smtClean="0">
                <a:solidFill>
                  <a:srgbClr val="000000"/>
                </a:solidFill>
                <a:latin typeface="Times New Roman"/>
                <a:ea typeface="Times New Roman"/>
                <a:cs typeface="Times New Roman"/>
                <a:sym typeface="Times New Roman"/>
              </a:rPr>
              <a:t>and how she is depicted in various literature and related in historical context</a:t>
            </a:r>
            <a:endParaRPr b="1" dirty="0">
              <a:solidFill>
                <a:srgbClr val="000000"/>
              </a:solidFill>
              <a:latin typeface="Times New Roman"/>
              <a:ea typeface="Times New Roman"/>
              <a:cs typeface="Times New Roman"/>
              <a:sym typeface="Times New Roman"/>
            </a:endParaRPr>
          </a:p>
          <a:p>
            <a:pPr marL="0" lvl="0" indent="0" algn="ctr" rtl="0">
              <a:spcBef>
                <a:spcPts val="1600"/>
              </a:spcBef>
              <a:spcAft>
                <a:spcPts val="0"/>
              </a:spcAft>
              <a:buNone/>
            </a:pPr>
            <a:r>
              <a:rPr lang="en" i="1" dirty="0" smtClean="0">
                <a:solidFill>
                  <a:srgbClr val="000000"/>
                </a:solidFill>
                <a:latin typeface="Times New Roman"/>
                <a:ea typeface="Times New Roman"/>
                <a:cs typeface="Times New Roman"/>
                <a:sym typeface="Times New Roman"/>
              </a:rPr>
              <a:t>Myth </a:t>
            </a:r>
            <a:r>
              <a:rPr lang="en" i="1" dirty="0">
                <a:solidFill>
                  <a:srgbClr val="000000"/>
                </a:solidFill>
                <a:latin typeface="Times New Roman"/>
                <a:ea typeface="Times New Roman"/>
                <a:cs typeface="Times New Roman"/>
                <a:sym typeface="Times New Roman"/>
              </a:rPr>
              <a:t>and legends teach up deep truths about God and the world </a:t>
            </a:r>
            <a:r>
              <a:rPr lang="en" dirty="0">
                <a:solidFill>
                  <a:srgbClr val="000000"/>
                </a:solidFill>
                <a:latin typeface="Times New Roman"/>
                <a:ea typeface="Times New Roman"/>
                <a:cs typeface="Times New Roman"/>
                <a:sym typeface="Times New Roman"/>
              </a:rPr>
              <a:t>[Von Franz:1996:6]</a:t>
            </a:r>
            <a:endParaRPr dirty="0">
              <a:solidFill>
                <a:srgbClr val="000000"/>
              </a:solidFill>
              <a:latin typeface="Times New Roman"/>
              <a:ea typeface="Times New Roman"/>
              <a:cs typeface="Times New Roman"/>
              <a:sym typeface="Times New Roman"/>
            </a:endParaRPr>
          </a:p>
          <a:p>
            <a:pPr marL="0" lvl="0" indent="0" algn="ctr" rtl="0">
              <a:spcBef>
                <a:spcPts val="1600"/>
              </a:spcBef>
              <a:spcAft>
                <a:spcPts val="0"/>
              </a:spcAft>
              <a:buNone/>
            </a:pPr>
            <a:r>
              <a:rPr lang="en" i="1" dirty="0">
                <a:solidFill>
                  <a:srgbClr val="000000"/>
                </a:solidFill>
                <a:latin typeface="Times New Roman"/>
                <a:ea typeface="Times New Roman"/>
                <a:cs typeface="Times New Roman"/>
                <a:sym typeface="Times New Roman"/>
              </a:rPr>
              <a:t>Fairy Tales veer off from reality into fantasy </a:t>
            </a:r>
            <a:r>
              <a:rPr lang="en" dirty="0">
                <a:solidFill>
                  <a:srgbClr val="000000"/>
                </a:solidFill>
                <a:latin typeface="Times New Roman"/>
                <a:ea typeface="Times New Roman"/>
                <a:cs typeface="Times New Roman"/>
                <a:sym typeface="Times New Roman"/>
              </a:rPr>
              <a:t>[Tatar:2003:49]</a:t>
            </a:r>
            <a:endParaRPr dirty="0">
              <a:solidFill>
                <a:srgbClr val="000000"/>
              </a:solidFill>
              <a:latin typeface="Times New Roman"/>
              <a:ea typeface="Times New Roman"/>
              <a:cs typeface="Times New Roman"/>
              <a:sym typeface="Times New Roman"/>
            </a:endParaRPr>
          </a:p>
          <a:p>
            <a:pPr marL="0" lvl="0" indent="0" algn="ctr" rtl="0">
              <a:spcBef>
                <a:spcPts val="1600"/>
              </a:spcBef>
              <a:spcAft>
                <a:spcPts val="0"/>
              </a:spcAft>
              <a:buNone/>
            </a:pPr>
            <a:r>
              <a:rPr lang="en" i="1" dirty="0">
                <a:solidFill>
                  <a:srgbClr val="000000"/>
                </a:solidFill>
                <a:latin typeface="Times New Roman"/>
                <a:ea typeface="Times New Roman"/>
                <a:cs typeface="Times New Roman"/>
                <a:sym typeface="Times New Roman"/>
              </a:rPr>
              <a:t>Witches, Devils and Villains are the symbols of evil</a:t>
            </a:r>
            <a:r>
              <a:rPr lang="en" dirty="0">
                <a:solidFill>
                  <a:srgbClr val="000000"/>
                </a:solidFill>
                <a:latin typeface="Times New Roman"/>
                <a:ea typeface="Times New Roman"/>
                <a:cs typeface="Times New Roman"/>
                <a:sym typeface="Times New Roman"/>
              </a:rPr>
              <a:t> [Luthi:1976:114]</a:t>
            </a:r>
            <a:endParaRPr dirty="0">
              <a:solidFill>
                <a:srgbClr val="000000"/>
              </a:solidFill>
              <a:latin typeface="Times New Roman"/>
              <a:ea typeface="Times New Roman"/>
              <a:cs typeface="Times New Roman"/>
              <a:sym typeface="Times New Roman"/>
            </a:endParaRPr>
          </a:p>
          <a:p>
            <a:pPr marL="0" lvl="0" indent="0" rtl="0">
              <a:spcBef>
                <a:spcPts val="1600"/>
              </a:spcBef>
              <a:spcAft>
                <a:spcPts val="1600"/>
              </a:spcAft>
              <a:buNone/>
            </a:pPr>
            <a:endParaRPr dirty="0">
              <a:solidFill>
                <a:srgbClr val="000000"/>
              </a:solidFill>
              <a:latin typeface="Times New Roman"/>
              <a:ea typeface="Times New Roman"/>
              <a:cs typeface="Times New Roman"/>
              <a:sym typeface="Times New Roman"/>
            </a:endParaRPr>
          </a:p>
        </p:txBody>
      </p:sp>
    </p:spTree>
  </p:cSld>
  <p:clrMapOvr>
    <a:masterClrMapping/>
  </p:clrMapOvr>
  <p:transition spd="slow">
    <p:fade/>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65"/>
        <p:cNvGrpSpPr/>
        <p:nvPr/>
      </p:nvGrpSpPr>
      <p:grpSpPr>
        <a:xfrm>
          <a:off x="0" y="0"/>
          <a:ext cx="0" cy="0"/>
          <a:chOff x="0" y="0"/>
          <a:chExt cx="0" cy="0"/>
        </a:xfrm>
      </p:grpSpPr>
      <p:sp>
        <p:nvSpPr>
          <p:cNvPr id="66" name="Shape 6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ctr">
              <a:spcBef>
                <a:spcPts val="0"/>
              </a:spcBef>
              <a:spcAft>
                <a:spcPts val="0"/>
              </a:spcAft>
              <a:buNone/>
            </a:pPr>
            <a:r>
              <a:rPr lang="en" b="1" u="sng">
                <a:solidFill>
                  <a:srgbClr val="000000"/>
                </a:solidFill>
                <a:latin typeface="Times New Roman"/>
                <a:ea typeface="Times New Roman"/>
                <a:cs typeface="Times New Roman"/>
                <a:sym typeface="Times New Roman"/>
              </a:rPr>
              <a:t>How Does the Depiction of the Witch fit in with the Overall Argument?</a:t>
            </a:r>
            <a:endParaRPr b="1" u="sng">
              <a:solidFill>
                <a:srgbClr val="000000"/>
              </a:solidFill>
              <a:latin typeface="Times New Roman"/>
              <a:ea typeface="Times New Roman"/>
              <a:cs typeface="Times New Roman"/>
              <a:sym typeface="Times New Roman"/>
            </a:endParaRPr>
          </a:p>
        </p:txBody>
      </p:sp>
      <p:sp>
        <p:nvSpPr>
          <p:cNvPr id="67" name="Shape 67"/>
          <p:cNvSpPr txBox="1">
            <a:spLocks noGrp="1"/>
          </p:cNvSpPr>
          <p:nvPr>
            <p:ph type="body" idx="1"/>
          </p:nvPr>
        </p:nvSpPr>
        <p:spPr>
          <a:xfrm>
            <a:off x="311700" y="1617714"/>
            <a:ext cx="8520600" cy="3416400"/>
          </a:xfrm>
          <a:prstGeom prst="rect">
            <a:avLst/>
          </a:prstGeom>
        </p:spPr>
        <p:txBody>
          <a:bodyPr spcFirstLastPara="1" wrap="square" lIns="91425" tIns="91425" rIns="91425" bIns="91425" anchor="t" anchorCtr="0">
            <a:noAutofit/>
          </a:bodyPr>
          <a:lstStyle/>
          <a:p>
            <a:pPr marL="457200" lvl="0" indent="-342900" rtl="0">
              <a:spcBef>
                <a:spcPts val="0"/>
              </a:spcBef>
              <a:spcAft>
                <a:spcPts val="0"/>
              </a:spcAft>
              <a:buClr>
                <a:srgbClr val="000000"/>
              </a:buClr>
              <a:buSzPts val="1800"/>
              <a:buFont typeface="Times New Roman"/>
              <a:buChar char="●"/>
            </a:pPr>
            <a:r>
              <a:rPr lang="en" dirty="0">
                <a:solidFill>
                  <a:srgbClr val="000000"/>
                </a:solidFill>
                <a:latin typeface="Times New Roman"/>
                <a:ea typeface="Times New Roman"/>
                <a:cs typeface="Times New Roman"/>
                <a:sym typeface="Times New Roman"/>
              </a:rPr>
              <a:t>The depiction of the Witch in Greek Mythology and </a:t>
            </a:r>
            <a:r>
              <a:rPr lang="en" dirty="0" smtClean="0">
                <a:solidFill>
                  <a:srgbClr val="000000"/>
                </a:solidFill>
                <a:latin typeface="Times New Roman"/>
                <a:ea typeface="Times New Roman"/>
                <a:cs typeface="Times New Roman"/>
                <a:sym typeface="Times New Roman"/>
              </a:rPr>
              <a:t>Fairy Tales </a:t>
            </a:r>
            <a:r>
              <a:rPr lang="en" dirty="0">
                <a:solidFill>
                  <a:srgbClr val="000000"/>
                </a:solidFill>
                <a:latin typeface="Times New Roman"/>
                <a:ea typeface="Times New Roman"/>
                <a:cs typeface="Times New Roman"/>
                <a:sym typeface="Times New Roman"/>
              </a:rPr>
              <a:t>is one of the character archetypes that I will be looking at for my Dissertation - </a:t>
            </a:r>
            <a:r>
              <a:rPr lang="en" b="1" dirty="0">
                <a:solidFill>
                  <a:srgbClr val="000000"/>
                </a:solidFill>
                <a:latin typeface="Times New Roman"/>
                <a:ea typeface="Times New Roman"/>
                <a:cs typeface="Times New Roman"/>
                <a:sym typeface="Times New Roman"/>
              </a:rPr>
              <a:t>The Damsel is the other</a:t>
            </a:r>
            <a:endParaRPr b="1" dirty="0">
              <a:solidFill>
                <a:srgbClr val="000000"/>
              </a:solidFill>
              <a:latin typeface="Times New Roman"/>
              <a:ea typeface="Times New Roman"/>
              <a:cs typeface="Times New Roman"/>
              <a:sym typeface="Times New Roman"/>
            </a:endParaRPr>
          </a:p>
          <a:p>
            <a:pPr marL="457200" lvl="0" indent="-342900" rtl="0">
              <a:spcBef>
                <a:spcPts val="0"/>
              </a:spcBef>
              <a:spcAft>
                <a:spcPts val="0"/>
              </a:spcAft>
              <a:buClr>
                <a:srgbClr val="000000"/>
              </a:buClr>
              <a:buSzPts val="1800"/>
              <a:buFont typeface="Times New Roman"/>
              <a:buChar char="●"/>
            </a:pPr>
            <a:r>
              <a:rPr lang="en" dirty="0">
                <a:solidFill>
                  <a:srgbClr val="000000"/>
                </a:solidFill>
                <a:latin typeface="Times New Roman"/>
                <a:ea typeface="Times New Roman"/>
                <a:cs typeface="Times New Roman"/>
                <a:sym typeface="Times New Roman"/>
              </a:rPr>
              <a:t>The characteristic qualities of the Damsel and the Witch contrast greatly to each other, as the Damsel is represented as good, and the Witch as evil</a:t>
            </a:r>
            <a:endParaRPr dirty="0">
              <a:solidFill>
                <a:srgbClr val="000000"/>
              </a:solidFill>
              <a:latin typeface="Times New Roman"/>
              <a:ea typeface="Times New Roman"/>
              <a:cs typeface="Times New Roman"/>
              <a:sym typeface="Times New Roman"/>
            </a:endParaRPr>
          </a:p>
          <a:p>
            <a:pPr marL="457200" lvl="0" indent="-342900">
              <a:spcBef>
                <a:spcPts val="0"/>
              </a:spcBef>
              <a:spcAft>
                <a:spcPts val="0"/>
              </a:spcAft>
              <a:buClr>
                <a:srgbClr val="000000"/>
              </a:buClr>
              <a:buSzPts val="1800"/>
              <a:buFont typeface="Times New Roman"/>
              <a:buChar char="●"/>
            </a:pPr>
            <a:r>
              <a:rPr lang="en" dirty="0">
                <a:solidFill>
                  <a:srgbClr val="000000"/>
                </a:solidFill>
                <a:latin typeface="Times New Roman"/>
                <a:ea typeface="Times New Roman"/>
                <a:cs typeface="Times New Roman"/>
                <a:sym typeface="Times New Roman"/>
              </a:rPr>
              <a:t>However, the way the Witch is portrayed in Greek Mythology, arguably has many similarities with the Witch that is portrayed in Fairy Tales</a:t>
            </a:r>
            <a:endParaRPr dirty="0">
              <a:solidFill>
                <a:srgbClr val="000000"/>
              </a:solidFill>
              <a:latin typeface="Times New Roman"/>
              <a:ea typeface="Times New Roman"/>
              <a:cs typeface="Times New Roman"/>
              <a:sym typeface="Times New Roman"/>
            </a:endParaRP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71"/>
        <p:cNvGrpSpPr/>
        <p:nvPr/>
      </p:nvGrpSpPr>
      <p:grpSpPr>
        <a:xfrm>
          <a:off x="0" y="0"/>
          <a:ext cx="0" cy="0"/>
          <a:chOff x="0" y="0"/>
          <a:chExt cx="0" cy="0"/>
        </a:xfrm>
      </p:grpSpPr>
      <p:sp>
        <p:nvSpPr>
          <p:cNvPr id="72" name="Shape 72"/>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ctr">
              <a:spcBef>
                <a:spcPts val="0"/>
              </a:spcBef>
              <a:spcAft>
                <a:spcPts val="0"/>
              </a:spcAft>
              <a:buNone/>
            </a:pPr>
            <a:r>
              <a:rPr lang="en" b="1" u="sng">
                <a:latin typeface="Times New Roman"/>
                <a:ea typeface="Times New Roman"/>
                <a:cs typeface="Times New Roman"/>
                <a:sym typeface="Times New Roman"/>
              </a:rPr>
              <a:t>Scholarly Issues and How I dealt with it</a:t>
            </a:r>
            <a:endParaRPr b="1" u="sng">
              <a:latin typeface="Times New Roman"/>
              <a:ea typeface="Times New Roman"/>
              <a:cs typeface="Times New Roman"/>
              <a:sym typeface="Times New Roman"/>
            </a:endParaRPr>
          </a:p>
        </p:txBody>
      </p:sp>
      <p:sp>
        <p:nvSpPr>
          <p:cNvPr id="73" name="Shape 73"/>
          <p:cNvSpPr txBox="1">
            <a:spLocks noGrp="1"/>
          </p:cNvSpPr>
          <p:nvPr>
            <p:ph type="body" idx="1"/>
          </p:nvPr>
        </p:nvSpPr>
        <p:spPr>
          <a:xfrm>
            <a:off x="4832400" y="1457275"/>
            <a:ext cx="3999900" cy="26676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sz="1800" b="1" u="sng">
                <a:solidFill>
                  <a:srgbClr val="000000"/>
                </a:solidFill>
                <a:latin typeface="Times New Roman"/>
                <a:ea typeface="Times New Roman"/>
                <a:cs typeface="Times New Roman"/>
                <a:sym typeface="Times New Roman"/>
              </a:rPr>
              <a:t>Problems with Primary Sources</a:t>
            </a:r>
            <a:endParaRPr sz="1800" b="1" u="sng">
              <a:solidFill>
                <a:srgbClr val="000000"/>
              </a:solidFill>
              <a:latin typeface="Times New Roman"/>
              <a:ea typeface="Times New Roman"/>
              <a:cs typeface="Times New Roman"/>
              <a:sym typeface="Times New Roman"/>
            </a:endParaRPr>
          </a:p>
          <a:p>
            <a:pPr marL="457200" lvl="0" indent="-317500" rtl="0">
              <a:spcBef>
                <a:spcPts val="1600"/>
              </a:spcBef>
              <a:spcAft>
                <a:spcPts val="0"/>
              </a:spcAft>
              <a:buClr>
                <a:srgbClr val="000000"/>
              </a:buClr>
              <a:buSzPts val="1400"/>
              <a:buFont typeface="Times New Roman"/>
              <a:buChar char="●"/>
            </a:pPr>
            <a:r>
              <a:rPr lang="en">
                <a:solidFill>
                  <a:srgbClr val="000000"/>
                </a:solidFill>
                <a:latin typeface="Times New Roman"/>
                <a:ea typeface="Times New Roman"/>
                <a:cs typeface="Times New Roman"/>
                <a:sym typeface="Times New Roman"/>
              </a:rPr>
              <a:t>It was a lot easier to choose what narratives from Greek Mythology to study than it was narrowing down the Fairy Tales</a:t>
            </a:r>
            <a:endParaRPr>
              <a:solidFill>
                <a:srgbClr val="000000"/>
              </a:solidFill>
              <a:latin typeface="Times New Roman"/>
              <a:ea typeface="Times New Roman"/>
              <a:cs typeface="Times New Roman"/>
              <a:sym typeface="Times New Roman"/>
            </a:endParaRPr>
          </a:p>
          <a:p>
            <a:pPr marL="457200" lvl="0" indent="-317500" rtl="0">
              <a:spcBef>
                <a:spcPts val="0"/>
              </a:spcBef>
              <a:spcAft>
                <a:spcPts val="0"/>
              </a:spcAft>
              <a:buClr>
                <a:srgbClr val="000000"/>
              </a:buClr>
              <a:buSzPts val="1400"/>
              <a:buFont typeface="Times New Roman"/>
              <a:buChar char="●"/>
            </a:pPr>
            <a:r>
              <a:rPr lang="en">
                <a:solidFill>
                  <a:srgbClr val="000000"/>
                </a:solidFill>
                <a:latin typeface="Times New Roman"/>
                <a:ea typeface="Times New Roman"/>
                <a:cs typeface="Times New Roman"/>
                <a:sym typeface="Times New Roman"/>
              </a:rPr>
              <a:t>There are a lot of Fairy Tales that have a Witch as the villain</a:t>
            </a:r>
            <a:endParaRPr>
              <a:solidFill>
                <a:srgbClr val="000000"/>
              </a:solidFill>
              <a:latin typeface="Times New Roman"/>
              <a:ea typeface="Times New Roman"/>
              <a:cs typeface="Times New Roman"/>
              <a:sym typeface="Times New Roman"/>
            </a:endParaRPr>
          </a:p>
          <a:p>
            <a:pPr marL="457200" lvl="0" indent="-317500">
              <a:spcBef>
                <a:spcPts val="0"/>
              </a:spcBef>
              <a:spcAft>
                <a:spcPts val="0"/>
              </a:spcAft>
              <a:buClr>
                <a:srgbClr val="000000"/>
              </a:buClr>
              <a:buSzPts val="1400"/>
              <a:buFont typeface="Times New Roman"/>
              <a:buChar char="●"/>
            </a:pPr>
            <a:r>
              <a:rPr lang="en">
                <a:solidFill>
                  <a:srgbClr val="000000"/>
                </a:solidFill>
                <a:latin typeface="Times New Roman"/>
                <a:ea typeface="Times New Roman"/>
                <a:cs typeface="Times New Roman"/>
                <a:sym typeface="Times New Roman"/>
              </a:rPr>
              <a:t>I originally was choosing Fairy Tales that have a Stepmother instead of a Witch</a:t>
            </a:r>
            <a:endParaRPr>
              <a:solidFill>
                <a:srgbClr val="000000"/>
              </a:solidFill>
              <a:latin typeface="Times New Roman"/>
              <a:ea typeface="Times New Roman"/>
              <a:cs typeface="Times New Roman"/>
              <a:sym typeface="Times New Roman"/>
            </a:endParaRPr>
          </a:p>
        </p:txBody>
      </p:sp>
      <p:sp>
        <p:nvSpPr>
          <p:cNvPr id="74" name="Shape 74"/>
          <p:cNvSpPr txBox="1">
            <a:spLocks noGrp="1"/>
          </p:cNvSpPr>
          <p:nvPr>
            <p:ph type="body" idx="2"/>
          </p:nvPr>
        </p:nvSpPr>
        <p:spPr>
          <a:xfrm>
            <a:off x="475550" y="1457275"/>
            <a:ext cx="3999900" cy="26676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sz="1800" b="1" u="sng" dirty="0">
                <a:solidFill>
                  <a:srgbClr val="000000"/>
                </a:solidFill>
                <a:latin typeface="Times New Roman"/>
                <a:ea typeface="Times New Roman"/>
                <a:cs typeface="Times New Roman"/>
                <a:sym typeface="Times New Roman"/>
              </a:rPr>
              <a:t>Problems with Modern Scholarship</a:t>
            </a:r>
            <a:endParaRPr sz="1800" b="1" u="sng" dirty="0">
              <a:solidFill>
                <a:srgbClr val="000000"/>
              </a:solidFill>
              <a:latin typeface="Times New Roman"/>
              <a:ea typeface="Times New Roman"/>
              <a:cs typeface="Times New Roman"/>
              <a:sym typeface="Times New Roman"/>
            </a:endParaRPr>
          </a:p>
          <a:p>
            <a:pPr marL="457200" lvl="0" indent="-317500" rtl="0">
              <a:spcBef>
                <a:spcPts val="1600"/>
              </a:spcBef>
              <a:spcAft>
                <a:spcPts val="0"/>
              </a:spcAft>
              <a:buClr>
                <a:srgbClr val="000000"/>
              </a:buClr>
              <a:buSzPts val="1400"/>
              <a:buFont typeface="Times New Roman"/>
              <a:buChar char="●"/>
            </a:pPr>
            <a:r>
              <a:rPr lang="en" dirty="0">
                <a:solidFill>
                  <a:srgbClr val="000000"/>
                </a:solidFill>
                <a:latin typeface="Times New Roman"/>
                <a:ea typeface="Times New Roman"/>
                <a:cs typeface="Times New Roman"/>
                <a:sym typeface="Times New Roman"/>
              </a:rPr>
              <a:t>Research on particular Fairy Tales were difficult to find </a:t>
            </a:r>
            <a:endParaRPr dirty="0">
              <a:solidFill>
                <a:srgbClr val="000000"/>
              </a:solidFill>
              <a:latin typeface="Times New Roman"/>
              <a:ea typeface="Times New Roman"/>
              <a:cs typeface="Times New Roman"/>
              <a:sym typeface="Times New Roman"/>
            </a:endParaRPr>
          </a:p>
          <a:p>
            <a:pPr marL="457200" lvl="0" indent="-317500" rtl="0">
              <a:spcBef>
                <a:spcPts val="0"/>
              </a:spcBef>
              <a:spcAft>
                <a:spcPts val="0"/>
              </a:spcAft>
              <a:buClr>
                <a:srgbClr val="000000"/>
              </a:buClr>
              <a:buSzPts val="1400"/>
              <a:buFont typeface="Times New Roman"/>
              <a:buChar char="●"/>
            </a:pPr>
            <a:r>
              <a:rPr lang="en" dirty="0">
                <a:solidFill>
                  <a:srgbClr val="000000"/>
                </a:solidFill>
                <a:latin typeface="Times New Roman"/>
                <a:ea typeface="Times New Roman"/>
                <a:cs typeface="Times New Roman"/>
                <a:sym typeface="Times New Roman"/>
              </a:rPr>
              <a:t>Found more scholarship that contained an overview of Fairy Tales, rather than a specific narrative</a:t>
            </a:r>
            <a:endParaRPr dirty="0">
              <a:solidFill>
                <a:srgbClr val="000000"/>
              </a:solidFill>
              <a:latin typeface="Times New Roman"/>
              <a:ea typeface="Times New Roman"/>
              <a:cs typeface="Times New Roman"/>
              <a:sym typeface="Times New Roman"/>
            </a:endParaRPr>
          </a:p>
          <a:p>
            <a:pPr marL="457200" lvl="0" indent="-317500">
              <a:spcBef>
                <a:spcPts val="0"/>
              </a:spcBef>
              <a:spcAft>
                <a:spcPts val="0"/>
              </a:spcAft>
              <a:buClr>
                <a:srgbClr val="000000"/>
              </a:buClr>
              <a:buSzPts val="1400"/>
              <a:buFont typeface="Times New Roman"/>
              <a:buChar char="●"/>
            </a:pPr>
            <a:r>
              <a:rPr lang="en" dirty="0">
                <a:solidFill>
                  <a:srgbClr val="000000"/>
                </a:solidFill>
                <a:latin typeface="Times New Roman"/>
                <a:ea typeface="Times New Roman"/>
                <a:cs typeface="Times New Roman"/>
                <a:sym typeface="Times New Roman"/>
              </a:rPr>
              <a:t>Had to apply certain themes to the character study of the Witch</a:t>
            </a:r>
            <a:endParaRPr dirty="0">
              <a:solidFill>
                <a:srgbClr val="000000"/>
              </a:solidFill>
              <a:latin typeface="Times New Roman"/>
              <a:ea typeface="Times New Roman"/>
              <a:cs typeface="Times New Roman"/>
              <a:sym typeface="Times New Roman"/>
            </a:endParaRP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78"/>
        <p:cNvGrpSpPr/>
        <p:nvPr/>
      </p:nvGrpSpPr>
      <p:grpSpPr>
        <a:xfrm>
          <a:off x="0" y="0"/>
          <a:ext cx="0" cy="0"/>
          <a:chOff x="0" y="0"/>
          <a:chExt cx="0" cy="0"/>
        </a:xfrm>
      </p:grpSpPr>
      <p:sp>
        <p:nvSpPr>
          <p:cNvPr id="79" name="Shape 79"/>
          <p:cNvSpPr txBox="1">
            <a:spLocks noGrp="1"/>
          </p:cNvSpPr>
          <p:nvPr>
            <p:ph type="title"/>
          </p:nvPr>
        </p:nvSpPr>
        <p:spPr>
          <a:xfrm>
            <a:off x="2412738" y="368975"/>
            <a:ext cx="4318500" cy="841800"/>
          </a:xfrm>
          <a:prstGeom prst="rect">
            <a:avLst/>
          </a:prstGeom>
        </p:spPr>
        <p:txBody>
          <a:bodyPr spcFirstLastPara="1" wrap="square" lIns="91425" tIns="91425" rIns="91425" bIns="91425" anchor="ctr" anchorCtr="0">
            <a:noAutofit/>
          </a:bodyPr>
          <a:lstStyle/>
          <a:p>
            <a:pPr marL="0" lvl="0" indent="0" rtl="0">
              <a:spcBef>
                <a:spcPts val="0"/>
              </a:spcBef>
              <a:spcAft>
                <a:spcPts val="0"/>
              </a:spcAft>
              <a:buNone/>
            </a:pPr>
            <a:r>
              <a:rPr lang="en" b="1" u="sng">
                <a:latin typeface="Times New Roman"/>
                <a:ea typeface="Times New Roman"/>
                <a:cs typeface="Times New Roman"/>
                <a:sym typeface="Times New Roman"/>
              </a:rPr>
              <a:t>Depiction of the Witch </a:t>
            </a:r>
            <a:endParaRPr b="1" u="sng">
              <a:latin typeface="Times New Roman"/>
              <a:ea typeface="Times New Roman"/>
              <a:cs typeface="Times New Roman"/>
              <a:sym typeface="Times New Roman"/>
            </a:endParaRPr>
          </a:p>
        </p:txBody>
      </p:sp>
      <p:pic>
        <p:nvPicPr>
          <p:cNvPr id="80" name="Shape 80"/>
          <p:cNvPicPr preferRelativeResize="0"/>
          <p:nvPr/>
        </p:nvPicPr>
        <p:blipFill>
          <a:blip r:embed="rId3">
            <a:alphaModFix/>
          </a:blip>
          <a:stretch>
            <a:fillRect/>
          </a:stretch>
        </p:blipFill>
        <p:spPr>
          <a:xfrm>
            <a:off x="377913" y="1542450"/>
            <a:ext cx="3333750" cy="2828925"/>
          </a:xfrm>
          <a:prstGeom prst="rect">
            <a:avLst/>
          </a:prstGeom>
          <a:noFill/>
          <a:ln>
            <a:noFill/>
          </a:ln>
        </p:spPr>
      </p:pic>
      <p:sp>
        <p:nvSpPr>
          <p:cNvPr id="81" name="Shape 81"/>
          <p:cNvSpPr txBox="1"/>
          <p:nvPr/>
        </p:nvSpPr>
        <p:spPr>
          <a:xfrm>
            <a:off x="377850" y="4371375"/>
            <a:ext cx="3333900" cy="376500"/>
          </a:xfrm>
          <a:prstGeom prst="rect">
            <a:avLst/>
          </a:prstGeom>
          <a:noFill/>
          <a:ln>
            <a:noFill/>
          </a:ln>
        </p:spPr>
        <p:txBody>
          <a:bodyPr spcFirstLastPara="1" wrap="square" lIns="91425" tIns="91425" rIns="91425" bIns="91425" anchor="t" anchorCtr="0">
            <a:noAutofit/>
          </a:bodyPr>
          <a:lstStyle/>
          <a:p>
            <a:pPr marL="0" lvl="0" indent="0" algn="ctr">
              <a:spcBef>
                <a:spcPts val="0"/>
              </a:spcBef>
              <a:spcAft>
                <a:spcPts val="0"/>
              </a:spcAft>
              <a:buNone/>
            </a:pPr>
            <a:r>
              <a:rPr lang="en" sz="1200" i="1">
                <a:latin typeface="Times New Roman"/>
                <a:ea typeface="Times New Roman"/>
                <a:cs typeface="Times New Roman"/>
                <a:sym typeface="Times New Roman"/>
              </a:rPr>
              <a:t>Odysseus and Circe: </a:t>
            </a:r>
            <a:r>
              <a:rPr lang="en" sz="1200">
                <a:latin typeface="Times New Roman"/>
                <a:ea typeface="Times New Roman"/>
                <a:cs typeface="Times New Roman"/>
                <a:sym typeface="Times New Roman"/>
              </a:rPr>
              <a:t>Etruscan Red Figure, 350 BC</a:t>
            </a:r>
            <a:endParaRPr sz="1200">
              <a:latin typeface="Times New Roman"/>
              <a:ea typeface="Times New Roman"/>
              <a:cs typeface="Times New Roman"/>
              <a:sym typeface="Times New Roman"/>
            </a:endParaRPr>
          </a:p>
        </p:txBody>
      </p:sp>
      <p:pic>
        <p:nvPicPr>
          <p:cNvPr id="82" name="Shape 82"/>
          <p:cNvPicPr preferRelativeResize="0"/>
          <p:nvPr/>
        </p:nvPicPr>
        <p:blipFill>
          <a:blip r:embed="rId4">
            <a:alphaModFix/>
          </a:blip>
          <a:stretch>
            <a:fillRect/>
          </a:stretch>
        </p:blipFill>
        <p:spPr>
          <a:xfrm>
            <a:off x="4006172" y="1542450"/>
            <a:ext cx="2127333" cy="2828925"/>
          </a:xfrm>
          <a:prstGeom prst="rect">
            <a:avLst/>
          </a:prstGeom>
          <a:noFill/>
          <a:ln>
            <a:noFill/>
          </a:ln>
        </p:spPr>
      </p:pic>
      <p:sp>
        <p:nvSpPr>
          <p:cNvPr id="83" name="Shape 83"/>
          <p:cNvSpPr txBox="1"/>
          <p:nvPr/>
        </p:nvSpPr>
        <p:spPr>
          <a:xfrm>
            <a:off x="4006188" y="4387125"/>
            <a:ext cx="2127300" cy="345000"/>
          </a:xfrm>
          <a:prstGeom prst="rect">
            <a:avLst/>
          </a:prstGeom>
          <a:noFill/>
          <a:ln>
            <a:noFill/>
          </a:ln>
        </p:spPr>
        <p:txBody>
          <a:bodyPr spcFirstLastPara="1" wrap="square" lIns="91425" tIns="91425" rIns="91425" bIns="91425" anchor="t" anchorCtr="0">
            <a:noAutofit/>
          </a:bodyPr>
          <a:lstStyle/>
          <a:p>
            <a:pPr marL="0" lvl="0" indent="0" algn="ctr">
              <a:spcBef>
                <a:spcPts val="0"/>
              </a:spcBef>
              <a:spcAft>
                <a:spcPts val="0"/>
              </a:spcAft>
              <a:buNone/>
            </a:pPr>
            <a:r>
              <a:rPr lang="en" sz="1200">
                <a:latin typeface="Times New Roman"/>
                <a:ea typeface="Times New Roman"/>
                <a:cs typeface="Times New Roman"/>
                <a:sym typeface="Times New Roman"/>
              </a:rPr>
              <a:t>Arthur Rackham, </a:t>
            </a:r>
            <a:r>
              <a:rPr lang="en" sz="1200" i="1">
                <a:latin typeface="Times New Roman"/>
                <a:ea typeface="Times New Roman"/>
                <a:cs typeface="Times New Roman"/>
                <a:sym typeface="Times New Roman"/>
              </a:rPr>
              <a:t>The Little Mermaid 3, </a:t>
            </a:r>
            <a:r>
              <a:rPr lang="en" sz="1200">
                <a:latin typeface="Times New Roman"/>
                <a:ea typeface="Times New Roman"/>
                <a:cs typeface="Times New Roman"/>
                <a:sym typeface="Times New Roman"/>
              </a:rPr>
              <a:t>1932</a:t>
            </a:r>
            <a:endParaRPr sz="1200">
              <a:latin typeface="Times New Roman"/>
              <a:ea typeface="Times New Roman"/>
              <a:cs typeface="Times New Roman"/>
              <a:sym typeface="Times New Roman"/>
            </a:endParaRPr>
          </a:p>
        </p:txBody>
      </p:sp>
      <p:pic>
        <p:nvPicPr>
          <p:cNvPr id="84" name="Shape 84"/>
          <p:cNvPicPr preferRelativeResize="0"/>
          <p:nvPr/>
        </p:nvPicPr>
        <p:blipFill>
          <a:blip r:embed="rId5">
            <a:alphaModFix/>
          </a:blip>
          <a:stretch>
            <a:fillRect/>
          </a:stretch>
        </p:blipFill>
        <p:spPr>
          <a:xfrm>
            <a:off x="6427923" y="1558201"/>
            <a:ext cx="1731987" cy="2828926"/>
          </a:xfrm>
          <a:prstGeom prst="rect">
            <a:avLst/>
          </a:prstGeom>
          <a:noFill/>
          <a:ln>
            <a:noFill/>
          </a:ln>
        </p:spPr>
      </p:pic>
      <p:sp>
        <p:nvSpPr>
          <p:cNvPr id="85" name="Shape 85"/>
          <p:cNvSpPr txBox="1"/>
          <p:nvPr/>
        </p:nvSpPr>
        <p:spPr>
          <a:xfrm>
            <a:off x="6269250" y="4371375"/>
            <a:ext cx="2049300" cy="284100"/>
          </a:xfrm>
          <a:prstGeom prst="rect">
            <a:avLst/>
          </a:prstGeom>
          <a:noFill/>
          <a:ln>
            <a:noFill/>
          </a:ln>
        </p:spPr>
        <p:txBody>
          <a:bodyPr spcFirstLastPara="1" wrap="square" lIns="91425" tIns="91425" rIns="91425" bIns="91425" anchor="t" anchorCtr="0">
            <a:noAutofit/>
          </a:bodyPr>
          <a:lstStyle/>
          <a:p>
            <a:pPr marL="0" lvl="0" indent="0" algn="ctr">
              <a:spcBef>
                <a:spcPts val="0"/>
              </a:spcBef>
              <a:spcAft>
                <a:spcPts val="0"/>
              </a:spcAft>
              <a:buNone/>
            </a:pPr>
            <a:r>
              <a:rPr lang="en" sz="1200">
                <a:latin typeface="Times New Roman"/>
                <a:ea typeface="Times New Roman"/>
                <a:cs typeface="Times New Roman"/>
                <a:sym typeface="Times New Roman"/>
              </a:rPr>
              <a:t>John William Waterhouse, </a:t>
            </a:r>
            <a:r>
              <a:rPr lang="en" sz="1200" i="1">
                <a:latin typeface="Times New Roman"/>
                <a:ea typeface="Times New Roman"/>
                <a:cs typeface="Times New Roman"/>
                <a:sym typeface="Times New Roman"/>
              </a:rPr>
              <a:t>Circe offering the Cup to Odysseus, </a:t>
            </a:r>
            <a:r>
              <a:rPr lang="en" sz="1200">
                <a:latin typeface="Times New Roman"/>
                <a:ea typeface="Times New Roman"/>
                <a:cs typeface="Times New Roman"/>
                <a:sym typeface="Times New Roman"/>
              </a:rPr>
              <a:t>1891</a:t>
            </a:r>
            <a:endParaRPr sz="1200">
              <a:latin typeface="Times New Roman"/>
              <a:ea typeface="Times New Roman"/>
              <a:cs typeface="Times New Roman"/>
              <a:sym typeface="Times New Roman"/>
            </a:endParaRP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89"/>
        <p:cNvGrpSpPr/>
        <p:nvPr/>
      </p:nvGrpSpPr>
      <p:grpSpPr>
        <a:xfrm>
          <a:off x="0" y="0"/>
          <a:ext cx="0" cy="0"/>
          <a:chOff x="0" y="0"/>
          <a:chExt cx="0" cy="0"/>
        </a:xfrm>
      </p:grpSpPr>
      <p:sp>
        <p:nvSpPr>
          <p:cNvPr id="90" name="Shape 90"/>
          <p:cNvSpPr txBox="1">
            <a:spLocks noGrp="1"/>
          </p:cNvSpPr>
          <p:nvPr>
            <p:ph type="title"/>
          </p:nvPr>
        </p:nvSpPr>
        <p:spPr>
          <a:xfrm>
            <a:off x="3335400" y="374677"/>
            <a:ext cx="2352300" cy="5727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b="1" u="sng" dirty="0">
                <a:latin typeface="Times New Roman"/>
                <a:ea typeface="Times New Roman"/>
                <a:cs typeface="Times New Roman"/>
                <a:sym typeface="Times New Roman"/>
              </a:rPr>
              <a:t>Chosen Texts:</a:t>
            </a:r>
            <a:endParaRPr b="1" u="sng" dirty="0">
              <a:latin typeface="Times New Roman"/>
              <a:ea typeface="Times New Roman"/>
              <a:cs typeface="Times New Roman"/>
              <a:sym typeface="Times New Roman"/>
            </a:endParaRPr>
          </a:p>
        </p:txBody>
      </p:sp>
      <p:sp>
        <p:nvSpPr>
          <p:cNvPr id="91" name="Shape 91"/>
          <p:cNvSpPr txBox="1">
            <a:spLocks noGrp="1"/>
          </p:cNvSpPr>
          <p:nvPr>
            <p:ph type="body" idx="1"/>
          </p:nvPr>
        </p:nvSpPr>
        <p:spPr>
          <a:xfrm>
            <a:off x="558300" y="1214074"/>
            <a:ext cx="2824350" cy="1014255"/>
          </a:xfrm>
          <a:prstGeom prst="rect">
            <a:avLst/>
          </a:prstGeom>
        </p:spPr>
        <p:txBody>
          <a:bodyPr spcFirstLastPara="1" wrap="square" lIns="91425" tIns="91425" rIns="91425" bIns="91425" anchor="t" anchorCtr="0">
            <a:noAutofit/>
          </a:bodyPr>
          <a:lstStyle/>
          <a:p>
            <a:pPr marL="457200" lvl="0" indent="-323850" rtl="0">
              <a:spcBef>
                <a:spcPts val="0"/>
              </a:spcBef>
              <a:spcAft>
                <a:spcPts val="0"/>
              </a:spcAft>
              <a:buClr>
                <a:srgbClr val="000000"/>
              </a:buClr>
              <a:buSzPts val="1500"/>
              <a:buFont typeface="Times New Roman"/>
              <a:buChar char="●"/>
            </a:pPr>
            <a:r>
              <a:rPr lang="en" sz="1600" b="1" dirty="0">
                <a:solidFill>
                  <a:srgbClr val="000000"/>
                </a:solidFill>
                <a:latin typeface="Times New Roman"/>
                <a:ea typeface="Times New Roman"/>
                <a:cs typeface="Times New Roman"/>
                <a:sym typeface="Times New Roman"/>
              </a:rPr>
              <a:t>Homer’s </a:t>
            </a:r>
            <a:r>
              <a:rPr lang="en" sz="1600" b="1" i="1" dirty="0">
                <a:solidFill>
                  <a:srgbClr val="000000"/>
                </a:solidFill>
                <a:latin typeface="Times New Roman"/>
                <a:ea typeface="Times New Roman"/>
                <a:cs typeface="Times New Roman"/>
                <a:sym typeface="Times New Roman"/>
              </a:rPr>
              <a:t>Odyssey</a:t>
            </a:r>
            <a:endParaRPr sz="1600" b="1" i="1" dirty="0">
              <a:solidFill>
                <a:srgbClr val="000000"/>
              </a:solidFill>
              <a:latin typeface="Times New Roman"/>
              <a:ea typeface="Times New Roman"/>
              <a:cs typeface="Times New Roman"/>
              <a:sym typeface="Times New Roman"/>
            </a:endParaRPr>
          </a:p>
          <a:p>
            <a:pPr marL="457200" lvl="0" indent="-323850" rtl="0">
              <a:spcBef>
                <a:spcPts val="0"/>
              </a:spcBef>
              <a:spcAft>
                <a:spcPts val="0"/>
              </a:spcAft>
              <a:buClr>
                <a:srgbClr val="000000"/>
              </a:buClr>
              <a:buSzPts val="1500"/>
              <a:buFont typeface="Times New Roman"/>
              <a:buChar char="●"/>
            </a:pPr>
            <a:r>
              <a:rPr lang="en" sz="1600" b="1" dirty="0">
                <a:solidFill>
                  <a:srgbClr val="000000"/>
                </a:solidFill>
                <a:latin typeface="Times New Roman"/>
                <a:ea typeface="Times New Roman"/>
                <a:cs typeface="Times New Roman"/>
                <a:sym typeface="Times New Roman"/>
              </a:rPr>
              <a:t>Euripides </a:t>
            </a:r>
            <a:r>
              <a:rPr lang="en" sz="1600" b="1" i="1" dirty="0">
                <a:solidFill>
                  <a:srgbClr val="000000"/>
                </a:solidFill>
                <a:latin typeface="Times New Roman"/>
                <a:ea typeface="Times New Roman"/>
                <a:cs typeface="Times New Roman"/>
                <a:sym typeface="Times New Roman"/>
              </a:rPr>
              <a:t>Medea</a:t>
            </a:r>
            <a:endParaRPr sz="1600" b="1" i="1" dirty="0">
              <a:solidFill>
                <a:srgbClr val="000000"/>
              </a:solidFill>
              <a:latin typeface="Times New Roman"/>
              <a:ea typeface="Times New Roman"/>
              <a:cs typeface="Times New Roman"/>
              <a:sym typeface="Times New Roman"/>
            </a:endParaRPr>
          </a:p>
          <a:p>
            <a:pPr marL="457200" lvl="0" indent="-323850" rtl="0">
              <a:spcBef>
                <a:spcPts val="0"/>
              </a:spcBef>
              <a:spcAft>
                <a:spcPts val="0"/>
              </a:spcAft>
              <a:buClr>
                <a:srgbClr val="000000"/>
              </a:buClr>
              <a:buSzPts val="1500"/>
              <a:buFont typeface="Times New Roman"/>
              <a:buChar char="●"/>
            </a:pPr>
            <a:r>
              <a:rPr lang="en" sz="1600" dirty="0">
                <a:solidFill>
                  <a:srgbClr val="000000"/>
                </a:solidFill>
                <a:latin typeface="Times New Roman"/>
                <a:ea typeface="Times New Roman"/>
                <a:cs typeface="Times New Roman"/>
                <a:sym typeface="Times New Roman"/>
              </a:rPr>
              <a:t>Apollonius’ </a:t>
            </a:r>
            <a:r>
              <a:rPr lang="en" sz="1600" i="1" dirty="0">
                <a:solidFill>
                  <a:srgbClr val="000000"/>
                </a:solidFill>
                <a:latin typeface="Times New Roman"/>
                <a:ea typeface="Times New Roman"/>
                <a:cs typeface="Times New Roman"/>
                <a:sym typeface="Times New Roman"/>
              </a:rPr>
              <a:t>Argonautica</a:t>
            </a:r>
            <a:endParaRPr sz="1600" i="1" dirty="0">
              <a:solidFill>
                <a:srgbClr val="000000"/>
              </a:solidFill>
              <a:latin typeface="Times New Roman"/>
              <a:ea typeface="Times New Roman"/>
              <a:cs typeface="Times New Roman"/>
              <a:sym typeface="Times New Roman"/>
            </a:endParaRPr>
          </a:p>
          <a:p>
            <a:pPr marL="0" lvl="0" indent="0">
              <a:spcBef>
                <a:spcPts val="1600"/>
              </a:spcBef>
              <a:spcAft>
                <a:spcPts val="1600"/>
              </a:spcAft>
              <a:buNone/>
            </a:pPr>
            <a:endParaRPr dirty="0">
              <a:solidFill>
                <a:srgbClr val="000000"/>
              </a:solidFill>
              <a:latin typeface="Times New Roman"/>
              <a:ea typeface="Times New Roman"/>
              <a:cs typeface="Times New Roman"/>
              <a:sym typeface="Times New Roman"/>
            </a:endParaRPr>
          </a:p>
        </p:txBody>
      </p:sp>
      <p:sp>
        <p:nvSpPr>
          <p:cNvPr id="92" name="Shape 92"/>
          <p:cNvSpPr txBox="1">
            <a:spLocks noGrp="1"/>
          </p:cNvSpPr>
          <p:nvPr>
            <p:ph type="body" idx="2"/>
          </p:nvPr>
        </p:nvSpPr>
        <p:spPr>
          <a:xfrm>
            <a:off x="3609286" y="1272648"/>
            <a:ext cx="3178513" cy="1714861"/>
          </a:xfrm>
          <a:prstGeom prst="rect">
            <a:avLst/>
          </a:prstGeom>
        </p:spPr>
        <p:txBody>
          <a:bodyPr spcFirstLastPara="1" wrap="square" lIns="91425" tIns="91425" rIns="91425" bIns="91425" anchor="t" anchorCtr="0">
            <a:noAutofit/>
          </a:bodyPr>
          <a:lstStyle/>
          <a:p>
            <a:pPr indent="-330200">
              <a:buClr>
                <a:srgbClr val="000000"/>
              </a:buClr>
              <a:buSzPts val="1600"/>
              <a:buFont typeface="Times New Roman"/>
              <a:buChar char="●"/>
            </a:pPr>
            <a:r>
              <a:rPr lang="en-GB" sz="1600" b="1" dirty="0">
                <a:solidFill>
                  <a:schemeClr val="dk1"/>
                </a:solidFill>
                <a:latin typeface="Times New Roman"/>
                <a:ea typeface="Times New Roman"/>
                <a:cs typeface="Times New Roman"/>
                <a:sym typeface="Times New Roman"/>
              </a:rPr>
              <a:t>Hansel and </a:t>
            </a:r>
            <a:r>
              <a:rPr lang="en-GB" sz="1600" b="1" dirty="0" smtClean="0">
                <a:solidFill>
                  <a:schemeClr val="dk1"/>
                </a:solidFill>
                <a:latin typeface="Times New Roman"/>
                <a:ea typeface="Times New Roman"/>
                <a:cs typeface="Times New Roman"/>
                <a:sym typeface="Times New Roman"/>
              </a:rPr>
              <a:t>Gretel</a:t>
            </a:r>
            <a:endParaRPr lang="en" sz="1600" b="1" dirty="0" smtClean="0">
              <a:solidFill>
                <a:srgbClr val="000000"/>
              </a:solidFill>
              <a:latin typeface="Times New Roman"/>
              <a:ea typeface="Times New Roman"/>
              <a:cs typeface="Times New Roman"/>
              <a:sym typeface="Times New Roman"/>
            </a:endParaRPr>
          </a:p>
          <a:p>
            <a:pPr marL="457200" lvl="0" indent="-330200" rtl="0">
              <a:spcBef>
                <a:spcPts val="0"/>
              </a:spcBef>
              <a:spcAft>
                <a:spcPts val="0"/>
              </a:spcAft>
              <a:buClr>
                <a:srgbClr val="000000"/>
              </a:buClr>
              <a:buSzPts val="1600"/>
              <a:buFont typeface="Times New Roman"/>
              <a:buChar char="●"/>
            </a:pPr>
            <a:r>
              <a:rPr lang="en" sz="1600" b="1" dirty="0" smtClean="0">
                <a:solidFill>
                  <a:srgbClr val="000000"/>
                </a:solidFill>
                <a:latin typeface="Times New Roman"/>
                <a:ea typeface="Times New Roman"/>
                <a:cs typeface="Times New Roman"/>
                <a:sym typeface="Times New Roman"/>
              </a:rPr>
              <a:t>The Little </a:t>
            </a:r>
            <a:r>
              <a:rPr lang="en" sz="1600" b="1" dirty="0">
                <a:solidFill>
                  <a:srgbClr val="000000"/>
                </a:solidFill>
                <a:latin typeface="Times New Roman"/>
                <a:ea typeface="Times New Roman"/>
                <a:cs typeface="Times New Roman"/>
                <a:sym typeface="Times New Roman"/>
              </a:rPr>
              <a:t>Mermaid (Hans Christian Andersen)</a:t>
            </a:r>
            <a:endParaRPr sz="1600" b="1" dirty="0">
              <a:solidFill>
                <a:srgbClr val="000000"/>
              </a:solidFill>
              <a:latin typeface="Times New Roman"/>
              <a:ea typeface="Times New Roman"/>
              <a:cs typeface="Times New Roman"/>
              <a:sym typeface="Times New Roman"/>
            </a:endParaRPr>
          </a:p>
          <a:p>
            <a:pPr marL="457200" lvl="0" indent="-330200" rtl="0">
              <a:spcBef>
                <a:spcPts val="0"/>
              </a:spcBef>
              <a:spcAft>
                <a:spcPts val="0"/>
              </a:spcAft>
              <a:buClr>
                <a:schemeClr val="dk1"/>
              </a:buClr>
              <a:buSzPts val="1600"/>
              <a:buFont typeface="Times New Roman"/>
              <a:buChar char="●"/>
            </a:pPr>
            <a:r>
              <a:rPr lang="en" sz="1600" dirty="0">
                <a:solidFill>
                  <a:schemeClr val="dk1"/>
                </a:solidFill>
                <a:latin typeface="Times New Roman"/>
                <a:ea typeface="Times New Roman"/>
                <a:cs typeface="Times New Roman"/>
                <a:sym typeface="Times New Roman"/>
              </a:rPr>
              <a:t>Rapunzel</a:t>
            </a:r>
            <a:endParaRPr sz="1600" dirty="0">
              <a:solidFill>
                <a:schemeClr val="dk1"/>
              </a:solidFill>
              <a:latin typeface="Times New Roman"/>
              <a:ea typeface="Times New Roman"/>
              <a:cs typeface="Times New Roman"/>
              <a:sym typeface="Times New Roman"/>
            </a:endParaRPr>
          </a:p>
          <a:p>
            <a:pPr marL="457200" lvl="0" indent="-330200" rtl="0">
              <a:spcBef>
                <a:spcPts val="0"/>
              </a:spcBef>
              <a:spcAft>
                <a:spcPts val="0"/>
              </a:spcAft>
              <a:buClr>
                <a:srgbClr val="000000"/>
              </a:buClr>
              <a:buSzPts val="1600"/>
              <a:buFont typeface="Times New Roman"/>
              <a:buChar char="●"/>
            </a:pPr>
            <a:r>
              <a:rPr lang="en" sz="1600" dirty="0" smtClean="0">
                <a:solidFill>
                  <a:srgbClr val="000000"/>
                </a:solidFill>
                <a:latin typeface="Times New Roman"/>
                <a:ea typeface="Times New Roman"/>
                <a:cs typeface="Times New Roman"/>
                <a:sym typeface="Times New Roman"/>
              </a:rPr>
              <a:t>The </a:t>
            </a:r>
            <a:r>
              <a:rPr lang="en" sz="1600" dirty="0">
                <a:solidFill>
                  <a:srgbClr val="000000"/>
                </a:solidFill>
                <a:latin typeface="Times New Roman"/>
                <a:ea typeface="Times New Roman"/>
                <a:cs typeface="Times New Roman"/>
                <a:sym typeface="Times New Roman"/>
              </a:rPr>
              <a:t>Robber Bridegroom</a:t>
            </a:r>
            <a:endParaRPr sz="1600" dirty="0">
              <a:solidFill>
                <a:srgbClr val="000000"/>
              </a:solidFill>
              <a:latin typeface="Times New Roman"/>
              <a:ea typeface="Times New Roman"/>
              <a:cs typeface="Times New Roman"/>
              <a:sym typeface="Times New Roman"/>
            </a:endParaRPr>
          </a:p>
          <a:p>
            <a:pPr marL="0" lvl="0" indent="0">
              <a:spcBef>
                <a:spcPts val="1600"/>
              </a:spcBef>
              <a:spcAft>
                <a:spcPts val="1600"/>
              </a:spcAft>
              <a:buNone/>
            </a:pPr>
            <a:endParaRPr dirty="0">
              <a:solidFill>
                <a:srgbClr val="000000"/>
              </a:solidFill>
              <a:latin typeface="Times New Roman"/>
              <a:ea typeface="Times New Roman"/>
              <a:cs typeface="Times New Roman"/>
              <a:sym typeface="Times New Roman"/>
            </a:endParaRPr>
          </a:p>
        </p:txBody>
      </p:sp>
      <p:pic>
        <p:nvPicPr>
          <p:cNvPr id="93" name="Shape 93"/>
          <p:cNvPicPr preferRelativeResize="0"/>
          <p:nvPr/>
        </p:nvPicPr>
        <p:blipFill>
          <a:blip r:embed="rId3">
            <a:alphaModFix/>
          </a:blip>
          <a:stretch>
            <a:fillRect/>
          </a:stretch>
        </p:blipFill>
        <p:spPr>
          <a:xfrm>
            <a:off x="6756601" y="1152475"/>
            <a:ext cx="1788024" cy="2676803"/>
          </a:xfrm>
          <a:prstGeom prst="rect">
            <a:avLst/>
          </a:prstGeom>
          <a:noFill/>
          <a:ln>
            <a:noFill/>
          </a:ln>
        </p:spPr>
      </p:pic>
      <p:pic>
        <p:nvPicPr>
          <p:cNvPr id="94" name="Shape 94"/>
          <p:cNvPicPr preferRelativeResize="0"/>
          <p:nvPr/>
        </p:nvPicPr>
        <p:blipFill>
          <a:blip r:embed="rId4">
            <a:alphaModFix/>
          </a:blip>
          <a:stretch>
            <a:fillRect/>
          </a:stretch>
        </p:blipFill>
        <p:spPr>
          <a:xfrm>
            <a:off x="571500" y="2237029"/>
            <a:ext cx="2699304" cy="2081525"/>
          </a:xfrm>
          <a:prstGeom prst="rect">
            <a:avLst/>
          </a:prstGeom>
          <a:noFill/>
          <a:ln>
            <a:noFill/>
          </a:ln>
        </p:spPr>
      </p:pic>
      <p:sp>
        <p:nvSpPr>
          <p:cNvPr id="95" name="Shape 95"/>
          <p:cNvSpPr txBox="1"/>
          <p:nvPr/>
        </p:nvSpPr>
        <p:spPr>
          <a:xfrm>
            <a:off x="6735250" y="3860600"/>
            <a:ext cx="1841100" cy="368100"/>
          </a:xfrm>
          <a:prstGeom prst="rect">
            <a:avLst/>
          </a:prstGeom>
          <a:noFill/>
          <a:ln>
            <a:noFill/>
          </a:ln>
        </p:spPr>
        <p:txBody>
          <a:bodyPr spcFirstLastPara="1" wrap="square" lIns="91425" tIns="91425" rIns="91425" bIns="91425" anchor="t" anchorCtr="0">
            <a:noAutofit/>
          </a:bodyPr>
          <a:lstStyle/>
          <a:p>
            <a:pPr marL="0" lvl="0" indent="0" algn="ctr">
              <a:spcBef>
                <a:spcPts val="0"/>
              </a:spcBef>
              <a:spcAft>
                <a:spcPts val="0"/>
              </a:spcAft>
              <a:buNone/>
            </a:pPr>
            <a:r>
              <a:rPr lang="en" sz="1200" i="1">
                <a:latin typeface="Times New Roman"/>
                <a:ea typeface="Times New Roman"/>
                <a:cs typeface="Times New Roman"/>
                <a:sym typeface="Times New Roman"/>
              </a:rPr>
              <a:t>The Little Mermaid: </a:t>
            </a:r>
            <a:r>
              <a:rPr lang="en" sz="1200">
                <a:latin typeface="Times New Roman"/>
                <a:ea typeface="Times New Roman"/>
                <a:cs typeface="Times New Roman"/>
                <a:sym typeface="Times New Roman"/>
              </a:rPr>
              <a:t>Copenhagen, 1913</a:t>
            </a:r>
            <a:endParaRPr sz="1200">
              <a:latin typeface="Times New Roman"/>
              <a:ea typeface="Times New Roman"/>
              <a:cs typeface="Times New Roman"/>
              <a:sym typeface="Times New Roman"/>
            </a:endParaRPr>
          </a:p>
        </p:txBody>
      </p:sp>
      <p:sp>
        <p:nvSpPr>
          <p:cNvPr id="96" name="Shape 96"/>
          <p:cNvSpPr txBox="1"/>
          <p:nvPr/>
        </p:nvSpPr>
        <p:spPr>
          <a:xfrm>
            <a:off x="558300" y="4327254"/>
            <a:ext cx="2777100" cy="475200"/>
          </a:xfrm>
          <a:prstGeom prst="rect">
            <a:avLst/>
          </a:prstGeom>
          <a:noFill/>
          <a:ln>
            <a:noFill/>
          </a:ln>
        </p:spPr>
        <p:txBody>
          <a:bodyPr spcFirstLastPara="1" wrap="square" lIns="91425" tIns="91425" rIns="91425" bIns="91425" anchor="t" anchorCtr="0">
            <a:noAutofit/>
          </a:bodyPr>
          <a:lstStyle/>
          <a:p>
            <a:pPr marL="0" lvl="0" indent="0" algn="ctr">
              <a:spcBef>
                <a:spcPts val="0"/>
              </a:spcBef>
              <a:spcAft>
                <a:spcPts val="0"/>
              </a:spcAft>
              <a:buNone/>
            </a:pPr>
            <a:r>
              <a:rPr lang="en" sz="1200" i="1">
                <a:latin typeface="Times New Roman"/>
                <a:ea typeface="Times New Roman"/>
                <a:cs typeface="Times New Roman"/>
                <a:sym typeface="Times New Roman"/>
              </a:rPr>
              <a:t>The Flight of Medea: </a:t>
            </a:r>
            <a:r>
              <a:rPr lang="en" sz="1200">
                <a:latin typeface="Times New Roman"/>
                <a:ea typeface="Times New Roman"/>
                <a:cs typeface="Times New Roman"/>
                <a:sym typeface="Times New Roman"/>
              </a:rPr>
              <a:t>Lucanian Red Figure, 400 BC</a:t>
            </a:r>
            <a:endParaRPr sz="1200" i="1">
              <a:latin typeface="Times New Roman"/>
              <a:ea typeface="Times New Roman"/>
              <a:cs typeface="Times New Roman"/>
              <a:sym typeface="Times New Roman"/>
            </a:endParaRP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00"/>
        <p:cNvGrpSpPr/>
        <p:nvPr/>
      </p:nvGrpSpPr>
      <p:grpSpPr>
        <a:xfrm>
          <a:off x="0" y="0"/>
          <a:ext cx="0" cy="0"/>
          <a:chOff x="0" y="0"/>
          <a:chExt cx="0" cy="0"/>
        </a:xfrm>
      </p:grpSpPr>
      <p:sp>
        <p:nvSpPr>
          <p:cNvPr id="101" name="Shape 101"/>
          <p:cNvSpPr txBox="1">
            <a:spLocks noGrp="1"/>
          </p:cNvSpPr>
          <p:nvPr>
            <p:ph type="title"/>
          </p:nvPr>
        </p:nvSpPr>
        <p:spPr>
          <a:xfrm>
            <a:off x="311700" y="201525"/>
            <a:ext cx="8337900" cy="572700"/>
          </a:xfrm>
          <a:prstGeom prst="rect">
            <a:avLst/>
          </a:prstGeom>
        </p:spPr>
        <p:txBody>
          <a:bodyPr spcFirstLastPara="1" wrap="square" lIns="91425" tIns="91425" rIns="91425" bIns="91425" anchor="t" anchorCtr="0">
            <a:noAutofit/>
          </a:bodyPr>
          <a:lstStyle/>
          <a:p>
            <a:pPr marL="0" lvl="0" indent="0" algn="ctr">
              <a:spcBef>
                <a:spcPts val="0"/>
              </a:spcBef>
              <a:spcAft>
                <a:spcPts val="0"/>
              </a:spcAft>
              <a:buNone/>
            </a:pPr>
            <a:r>
              <a:rPr lang="en" b="1" u="sng">
                <a:latin typeface="Times New Roman"/>
                <a:ea typeface="Times New Roman"/>
                <a:cs typeface="Times New Roman"/>
                <a:sym typeface="Times New Roman"/>
              </a:rPr>
              <a:t>The Witch in Classical Greece</a:t>
            </a:r>
            <a:endParaRPr b="1" u="sng">
              <a:latin typeface="Times New Roman"/>
              <a:ea typeface="Times New Roman"/>
              <a:cs typeface="Times New Roman"/>
              <a:sym typeface="Times New Roman"/>
            </a:endParaRPr>
          </a:p>
        </p:txBody>
      </p:sp>
      <p:sp>
        <p:nvSpPr>
          <p:cNvPr id="102" name="Shape 102"/>
          <p:cNvSpPr txBox="1">
            <a:spLocks noGrp="1"/>
          </p:cNvSpPr>
          <p:nvPr>
            <p:ph type="body" idx="1"/>
          </p:nvPr>
        </p:nvSpPr>
        <p:spPr>
          <a:xfrm>
            <a:off x="311700" y="1302875"/>
            <a:ext cx="3999900" cy="2414700"/>
          </a:xfrm>
          <a:prstGeom prst="rect">
            <a:avLst/>
          </a:prstGeom>
        </p:spPr>
        <p:txBody>
          <a:bodyPr spcFirstLastPara="1" wrap="square" lIns="91425" tIns="91425" rIns="91425" bIns="91425" anchor="t" anchorCtr="0">
            <a:noAutofit/>
          </a:bodyPr>
          <a:lstStyle/>
          <a:p>
            <a:pPr marL="457200" lvl="0" indent="-317500" rtl="0">
              <a:spcBef>
                <a:spcPts val="0"/>
              </a:spcBef>
              <a:spcAft>
                <a:spcPts val="0"/>
              </a:spcAft>
              <a:buClr>
                <a:schemeClr val="dk1"/>
              </a:buClr>
              <a:buSzPts val="1400"/>
              <a:buFont typeface="Times New Roman"/>
              <a:buChar char="●"/>
            </a:pPr>
            <a:r>
              <a:rPr lang="en" b="1" i="1" dirty="0">
                <a:solidFill>
                  <a:schemeClr val="dk1"/>
                </a:solidFill>
                <a:latin typeface="Times New Roman"/>
                <a:ea typeface="Times New Roman"/>
                <a:cs typeface="Times New Roman"/>
                <a:sym typeface="Times New Roman"/>
              </a:rPr>
              <a:t>Magos: </a:t>
            </a:r>
            <a:r>
              <a:rPr lang="en" b="1" dirty="0">
                <a:solidFill>
                  <a:schemeClr val="dk1"/>
                </a:solidFill>
                <a:latin typeface="Times New Roman"/>
                <a:ea typeface="Times New Roman"/>
                <a:cs typeface="Times New Roman"/>
                <a:sym typeface="Times New Roman"/>
              </a:rPr>
              <a:t>‘Magic’</a:t>
            </a:r>
            <a:endParaRPr b="1" dirty="0">
              <a:solidFill>
                <a:schemeClr val="dk1"/>
              </a:solidFill>
              <a:latin typeface="Times New Roman"/>
              <a:ea typeface="Times New Roman"/>
              <a:cs typeface="Times New Roman"/>
              <a:sym typeface="Times New Roman"/>
            </a:endParaRPr>
          </a:p>
          <a:p>
            <a:pPr marL="457200" lvl="0" indent="-317500" rtl="0">
              <a:spcBef>
                <a:spcPts val="0"/>
              </a:spcBef>
              <a:spcAft>
                <a:spcPts val="0"/>
              </a:spcAft>
              <a:buClr>
                <a:schemeClr val="dk1"/>
              </a:buClr>
              <a:buSzPts val="1400"/>
              <a:buFont typeface="Times New Roman"/>
              <a:buChar char="●"/>
            </a:pPr>
            <a:r>
              <a:rPr lang="en" dirty="0">
                <a:solidFill>
                  <a:schemeClr val="dk1"/>
                </a:solidFill>
                <a:latin typeface="Times New Roman"/>
                <a:ea typeface="Times New Roman"/>
                <a:cs typeface="Times New Roman"/>
                <a:sym typeface="Times New Roman"/>
              </a:rPr>
              <a:t>Magic in Ancient Greece was first founded in the 6th </a:t>
            </a:r>
            <a:r>
              <a:rPr lang="en" dirty="0" smtClean="0">
                <a:solidFill>
                  <a:schemeClr val="dk1"/>
                </a:solidFill>
                <a:latin typeface="Times New Roman"/>
                <a:ea typeface="Times New Roman"/>
                <a:cs typeface="Times New Roman"/>
                <a:sym typeface="Times New Roman"/>
              </a:rPr>
              <a:t>century BC, </a:t>
            </a:r>
            <a:r>
              <a:rPr lang="en" dirty="0">
                <a:solidFill>
                  <a:schemeClr val="dk1"/>
                </a:solidFill>
                <a:latin typeface="Times New Roman"/>
                <a:ea typeface="Times New Roman"/>
                <a:cs typeface="Times New Roman"/>
                <a:sym typeface="Times New Roman"/>
              </a:rPr>
              <a:t>but developed more in the 5th </a:t>
            </a:r>
            <a:r>
              <a:rPr lang="en" dirty="0" smtClean="0">
                <a:solidFill>
                  <a:schemeClr val="dk1"/>
                </a:solidFill>
                <a:latin typeface="Times New Roman"/>
                <a:ea typeface="Times New Roman"/>
                <a:cs typeface="Times New Roman"/>
                <a:sym typeface="Times New Roman"/>
              </a:rPr>
              <a:t>century BC</a:t>
            </a:r>
            <a:endParaRPr dirty="0">
              <a:solidFill>
                <a:schemeClr val="dk1"/>
              </a:solidFill>
              <a:latin typeface="Times New Roman"/>
              <a:ea typeface="Times New Roman"/>
              <a:cs typeface="Times New Roman"/>
              <a:sym typeface="Times New Roman"/>
            </a:endParaRPr>
          </a:p>
          <a:p>
            <a:pPr marL="457200" lvl="0" indent="-317500" rtl="0">
              <a:spcBef>
                <a:spcPts val="0"/>
              </a:spcBef>
              <a:spcAft>
                <a:spcPts val="0"/>
              </a:spcAft>
              <a:buClr>
                <a:schemeClr val="dk1"/>
              </a:buClr>
              <a:buSzPts val="1400"/>
              <a:buFont typeface="Times New Roman"/>
              <a:buChar char="●"/>
            </a:pPr>
            <a:r>
              <a:rPr lang="en" dirty="0">
                <a:solidFill>
                  <a:schemeClr val="dk1"/>
                </a:solidFill>
                <a:latin typeface="Times New Roman"/>
                <a:ea typeface="Times New Roman"/>
                <a:cs typeface="Times New Roman"/>
                <a:sym typeface="Times New Roman"/>
              </a:rPr>
              <a:t>Magic was originally associated by the Persians which the Greeks saw as being exotic </a:t>
            </a:r>
            <a:r>
              <a:rPr lang="en" dirty="0" smtClean="0">
                <a:solidFill>
                  <a:schemeClr val="dk1"/>
                </a:solidFill>
                <a:latin typeface="Times New Roman"/>
                <a:ea typeface="Times New Roman"/>
                <a:cs typeface="Times New Roman"/>
                <a:sym typeface="Times New Roman"/>
              </a:rPr>
              <a:t>as well as being barbaric</a:t>
            </a:r>
            <a:endParaRPr dirty="0">
              <a:solidFill>
                <a:schemeClr val="dk1"/>
              </a:solidFill>
              <a:latin typeface="Times New Roman"/>
              <a:ea typeface="Times New Roman"/>
              <a:cs typeface="Times New Roman"/>
              <a:sym typeface="Times New Roman"/>
            </a:endParaRPr>
          </a:p>
          <a:p>
            <a:pPr marL="457200" lvl="0" indent="-317500" rtl="0">
              <a:spcBef>
                <a:spcPts val="0"/>
              </a:spcBef>
              <a:spcAft>
                <a:spcPts val="0"/>
              </a:spcAft>
              <a:buClr>
                <a:schemeClr val="dk1"/>
              </a:buClr>
              <a:buSzPts val="1400"/>
              <a:buFont typeface="Times New Roman"/>
              <a:buChar char="●"/>
            </a:pPr>
            <a:r>
              <a:rPr lang="en" dirty="0">
                <a:solidFill>
                  <a:schemeClr val="dk1"/>
                </a:solidFill>
                <a:latin typeface="Times New Roman"/>
                <a:ea typeface="Times New Roman"/>
                <a:cs typeface="Times New Roman"/>
                <a:sym typeface="Times New Roman"/>
              </a:rPr>
              <a:t>The Greeks saw Witchcraft as erotic</a:t>
            </a:r>
            <a:endParaRPr dirty="0">
              <a:solidFill>
                <a:schemeClr val="dk1"/>
              </a:solidFill>
              <a:latin typeface="Times New Roman"/>
              <a:ea typeface="Times New Roman"/>
              <a:cs typeface="Times New Roman"/>
              <a:sym typeface="Times New Roman"/>
            </a:endParaRPr>
          </a:p>
          <a:p>
            <a:pPr marL="457200" lvl="0" indent="-317500" rtl="0">
              <a:spcBef>
                <a:spcPts val="0"/>
              </a:spcBef>
              <a:spcAft>
                <a:spcPts val="0"/>
              </a:spcAft>
              <a:buClr>
                <a:schemeClr val="dk1"/>
              </a:buClr>
              <a:buSzPts val="1400"/>
              <a:buFont typeface="Times New Roman"/>
              <a:buChar char="●"/>
            </a:pPr>
            <a:r>
              <a:rPr lang="en" dirty="0">
                <a:solidFill>
                  <a:schemeClr val="dk1"/>
                </a:solidFill>
                <a:latin typeface="Times New Roman"/>
                <a:ea typeface="Times New Roman"/>
                <a:cs typeface="Times New Roman"/>
                <a:sym typeface="Times New Roman"/>
              </a:rPr>
              <a:t>Use of ‘Black Magic’ which was used to hurt an enemy</a:t>
            </a:r>
            <a:endParaRPr dirty="0">
              <a:solidFill>
                <a:schemeClr val="dk1"/>
              </a:solidFill>
              <a:latin typeface="Times New Roman"/>
              <a:ea typeface="Times New Roman"/>
              <a:cs typeface="Times New Roman"/>
              <a:sym typeface="Times New Roman"/>
            </a:endParaRPr>
          </a:p>
          <a:p>
            <a:pPr marL="457200" lvl="0" indent="-317500" rtl="0">
              <a:spcBef>
                <a:spcPts val="0"/>
              </a:spcBef>
              <a:spcAft>
                <a:spcPts val="0"/>
              </a:spcAft>
              <a:buClr>
                <a:schemeClr val="dk1"/>
              </a:buClr>
              <a:buSzPts val="1400"/>
              <a:buFont typeface="Times New Roman"/>
              <a:buChar char="●"/>
            </a:pPr>
            <a:r>
              <a:rPr lang="en" dirty="0" smtClean="0">
                <a:solidFill>
                  <a:schemeClr val="dk1"/>
                </a:solidFill>
                <a:latin typeface="Times New Roman"/>
                <a:ea typeface="Times New Roman"/>
                <a:cs typeface="Times New Roman"/>
                <a:sym typeface="Times New Roman"/>
              </a:rPr>
              <a:t>Ancient w</a:t>
            </a:r>
            <a:r>
              <a:rPr lang="en" dirty="0" smtClean="0">
                <a:solidFill>
                  <a:schemeClr val="dk1"/>
                </a:solidFill>
                <a:latin typeface="Times New Roman"/>
                <a:ea typeface="Times New Roman"/>
                <a:cs typeface="Times New Roman"/>
                <a:sym typeface="Times New Roman"/>
              </a:rPr>
              <a:t>itches </a:t>
            </a:r>
            <a:r>
              <a:rPr lang="en" dirty="0">
                <a:solidFill>
                  <a:schemeClr val="dk1"/>
                </a:solidFill>
                <a:latin typeface="Times New Roman"/>
                <a:ea typeface="Times New Roman"/>
                <a:cs typeface="Times New Roman"/>
                <a:sym typeface="Times New Roman"/>
              </a:rPr>
              <a:t>had a link with curses</a:t>
            </a:r>
            <a:endParaRPr dirty="0">
              <a:solidFill>
                <a:schemeClr val="dk1"/>
              </a:solidFill>
              <a:latin typeface="Times New Roman"/>
              <a:ea typeface="Times New Roman"/>
              <a:cs typeface="Times New Roman"/>
              <a:sym typeface="Times New Roman"/>
            </a:endParaRPr>
          </a:p>
          <a:p>
            <a:pPr marL="457200" lvl="0" indent="0" rtl="0">
              <a:spcBef>
                <a:spcPts val="1600"/>
              </a:spcBef>
              <a:spcAft>
                <a:spcPts val="0"/>
              </a:spcAft>
              <a:buNone/>
            </a:pPr>
            <a:endParaRPr dirty="0">
              <a:solidFill>
                <a:schemeClr val="dk1"/>
              </a:solidFill>
              <a:latin typeface="Times New Roman"/>
              <a:ea typeface="Times New Roman"/>
              <a:cs typeface="Times New Roman"/>
              <a:sym typeface="Times New Roman"/>
            </a:endParaRPr>
          </a:p>
          <a:p>
            <a:pPr marL="0" lvl="0" indent="0">
              <a:spcBef>
                <a:spcPts val="1600"/>
              </a:spcBef>
              <a:spcAft>
                <a:spcPts val="1600"/>
              </a:spcAft>
              <a:buNone/>
            </a:pPr>
            <a:endParaRPr dirty="0">
              <a:solidFill>
                <a:schemeClr val="dk1"/>
              </a:solidFill>
              <a:latin typeface="Times New Roman"/>
              <a:ea typeface="Times New Roman"/>
              <a:cs typeface="Times New Roman"/>
              <a:sym typeface="Times New Roman"/>
            </a:endParaRPr>
          </a:p>
        </p:txBody>
      </p:sp>
      <p:pic>
        <p:nvPicPr>
          <p:cNvPr id="103" name="Shape 103"/>
          <p:cNvPicPr preferRelativeResize="0"/>
          <p:nvPr/>
        </p:nvPicPr>
        <p:blipFill>
          <a:blip r:embed="rId3">
            <a:alphaModFix/>
          </a:blip>
          <a:stretch>
            <a:fillRect/>
          </a:stretch>
        </p:blipFill>
        <p:spPr>
          <a:xfrm>
            <a:off x="5011850" y="1330676"/>
            <a:ext cx="3530225" cy="2578400"/>
          </a:xfrm>
          <a:prstGeom prst="rect">
            <a:avLst/>
          </a:prstGeom>
          <a:noFill/>
          <a:ln>
            <a:noFill/>
          </a:ln>
        </p:spPr>
      </p:pic>
      <p:sp>
        <p:nvSpPr>
          <p:cNvPr id="104" name="Shape 104"/>
          <p:cNvSpPr txBox="1"/>
          <p:nvPr/>
        </p:nvSpPr>
        <p:spPr>
          <a:xfrm>
            <a:off x="5011625" y="3916175"/>
            <a:ext cx="3530100" cy="334800"/>
          </a:xfrm>
          <a:prstGeom prst="rect">
            <a:avLst/>
          </a:prstGeom>
          <a:noFill/>
          <a:ln>
            <a:noFill/>
          </a:ln>
        </p:spPr>
        <p:txBody>
          <a:bodyPr spcFirstLastPara="1" wrap="square" lIns="91425" tIns="91425" rIns="91425" bIns="91425" anchor="t" anchorCtr="0">
            <a:noAutofit/>
          </a:bodyPr>
          <a:lstStyle/>
          <a:p>
            <a:pPr marL="0" lvl="0" indent="0" algn="ctr">
              <a:spcBef>
                <a:spcPts val="0"/>
              </a:spcBef>
              <a:spcAft>
                <a:spcPts val="0"/>
              </a:spcAft>
              <a:buNone/>
            </a:pPr>
            <a:r>
              <a:rPr lang="en" sz="1200">
                <a:latin typeface="Times New Roman"/>
                <a:ea typeface="Times New Roman"/>
                <a:cs typeface="Times New Roman"/>
                <a:sym typeface="Times New Roman"/>
              </a:rPr>
              <a:t>Ancient Greek Curse tablet, 5th Century BC</a:t>
            </a:r>
            <a:endParaRPr sz="1200">
              <a:latin typeface="Times New Roman"/>
              <a:ea typeface="Times New Roman"/>
              <a:cs typeface="Times New Roman"/>
              <a:sym typeface="Times New Roman"/>
            </a:endParaRP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08"/>
        <p:cNvGrpSpPr/>
        <p:nvPr/>
      </p:nvGrpSpPr>
      <p:grpSpPr>
        <a:xfrm>
          <a:off x="0" y="0"/>
          <a:ext cx="0" cy="0"/>
          <a:chOff x="0" y="0"/>
          <a:chExt cx="0" cy="0"/>
        </a:xfrm>
      </p:grpSpPr>
      <p:sp>
        <p:nvSpPr>
          <p:cNvPr id="109" name="Shape 109"/>
          <p:cNvSpPr txBox="1">
            <a:spLocks noGrp="1"/>
          </p:cNvSpPr>
          <p:nvPr>
            <p:ph type="title"/>
          </p:nvPr>
        </p:nvSpPr>
        <p:spPr>
          <a:xfrm>
            <a:off x="411091" y="381694"/>
            <a:ext cx="8520600" cy="572700"/>
          </a:xfrm>
          <a:prstGeom prst="rect">
            <a:avLst/>
          </a:prstGeom>
        </p:spPr>
        <p:txBody>
          <a:bodyPr spcFirstLastPara="1" wrap="square" lIns="91425" tIns="91425" rIns="91425" bIns="91425" anchor="t" anchorCtr="0">
            <a:noAutofit/>
          </a:bodyPr>
          <a:lstStyle/>
          <a:p>
            <a:pPr marL="0" lvl="0" indent="0" algn="ctr">
              <a:spcBef>
                <a:spcPts val="0"/>
              </a:spcBef>
              <a:spcAft>
                <a:spcPts val="0"/>
              </a:spcAft>
              <a:buNone/>
            </a:pPr>
            <a:r>
              <a:rPr lang="en" sz="2400" b="1" u="sng" dirty="0">
                <a:latin typeface="Times New Roman"/>
                <a:ea typeface="Times New Roman"/>
                <a:cs typeface="Times New Roman"/>
                <a:sym typeface="Times New Roman"/>
              </a:rPr>
              <a:t>Witchcraft in Early Modern Europe: </a:t>
            </a:r>
            <a:r>
              <a:rPr lang="en" sz="2400" b="1" u="sng" dirty="0" smtClean="0">
                <a:latin typeface="Times New Roman"/>
                <a:ea typeface="Times New Roman"/>
                <a:cs typeface="Times New Roman"/>
                <a:sym typeface="Times New Roman"/>
              </a:rPr>
              <a:t>16th </a:t>
            </a:r>
            <a:r>
              <a:rPr lang="en" sz="2400" b="1" u="sng" dirty="0">
                <a:latin typeface="Times New Roman"/>
                <a:ea typeface="Times New Roman"/>
                <a:cs typeface="Times New Roman"/>
                <a:sym typeface="Times New Roman"/>
              </a:rPr>
              <a:t>and </a:t>
            </a:r>
            <a:r>
              <a:rPr lang="en" sz="2400" b="1" u="sng" dirty="0" smtClean="0">
                <a:latin typeface="Times New Roman"/>
                <a:ea typeface="Times New Roman"/>
                <a:cs typeface="Times New Roman"/>
                <a:sym typeface="Times New Roman"/>
              </a:rPr>
              <a:t>17th </a:t>
            </a:r>
            <a:r>
              <a:rPr lang="en" sz="2400" b="1" u="sng" dirty="0">
                <a:latin typeface="Times New Roman"/>
                <a:ea typeface="Times New Roman"/>
                <a:cs typeface="Times New Roman"/>
                <a:sym typeface="Times New Roman"/>
              </a:rPr>
              <a:t>Centuries</a:t>
            </a:r>
            <a:endParaRPr sz="2400" b="1" dirty="0">
              <a:latin typeface="Times New Roman"/>
              <a:ea typeface="Times New Roman"/>
              <a:cs typeface="Times New Roman"/>
              <a:sym typeface="Times New Roman"/>
            </a:endParaRPr>
          </a:p>
        </p:txBody>
      </p:sp>
      <p:sp>
        <p:nvSpPr>
          <p:cNvPr id="110" name="Shape 110"/>
          <p:cNvSpPr txBox="1">
            <a:spLocks noGrp="1"/>
          </p:cNvSpPr>
          <p:nvPr>
            <p:ph type="body" idx="1"/>
          </p:nvPr>
        </p:nvSpPr>
        <p:spPr>
          <a:xfrm>
            <a:off x="464100" y="1203200"/>
            <a:ext cx="4029600" cy="3416400"/>
          </a:xfrm>
          <a:prstGeom prst="rect">
            <a:avLst/>
          </a:prstGeom>
        </p:spPr>
        <p:txBody>
          <a:bodyPr spcFirstLastPara="1" wrap="square" lIns="91425" tIns="91425" rIns="91425" bIns="91425" anchor="t" anchorCtr="0">
            <a:noAutofit/>
          </a:bodyPr>
          <a:lstStyle/>
          <a:p>
            <a:pPr marL="457200" lvl="0" indent="-342900" rtl="0">
              <a:lnSpc>
                <a:spcPct val="100000"/>
              </a:lnSpc>
              <a:spcBef>
                <a:spcPts val="0"/>
              </a:spcBef>
              <a:spcAft>
                <a:spcPts val="0"/>
              </a:spcAft>
              <a:buClr>
                <a:schemeClr val="dk1"/>
              </a:buClr>
              <a:buSzPts val="1800"/>
              <a:buFont typeface="Times New Roman"/>
              <a:buChar char="●"/>
            </a:pPr>
            <a:r>
              <a:rPr lang="en" dirty="0">
                <a:solidFill>
                  <a:schemeClr val="dk1"/>
                </a:solidFill>
                <a:latin typeface="Times New Roman"/>
                <a:ea typeface="Times New Roman"/>
                <a:cs typeface="Times New Roman"/>
                <a:sym typeface="Times New Roman"/>
              </a:rPr>
              <a:t>Height of the Witchcraze was between </a:t>
            </a:r>
            <a:r>
              <a:rPr lang="en" b="1" dirty="0">
                <a:solidFill>
                  <a:schemeClr val="dk1"/>
                </a:solidFill>
                <a:latin typeface="Times New Roman"/>
                <a:ea typeface="Times New Roman"/>
                <a:cs typeface="Times New Roman"/>
                <a:sym typeface="Times New Roman"/>
              </a:rPr>
              <a:t>1580-1660</a:t>
            </a:r>
            <a:endParaRPr b="1" dirty="0">
              <a:solidFill>
                <a:schemeClr val="dk1"/>
              </a:solidFill>
              <a:latin typeface="Times New Roman"/>
              <a:ea typeface="Times New Roman"/>
              <a:cs typeface="Times New Roman"/>
              <a:sym typeface="Times New Roman"/>
            </a:endParaRPr>
          </a:p>
          <a:p>
            <a:pPr marL="457200" lvl="0" indent="-342900" rtl="0">
              <a:lnSpc>
                <a:spcPct val="100000"/>
              </a:lnSpc>
              <a:spcBef>
                <a:spcPts val="0"/>
              </a:spcBef>
              <a:spcAft>
                <a:spcPts val="0"/>
              </a:spcAft>
              <a:buClr>
                <a:schemeClr val="dk1"/>
              </a:buClr>
              <a:buSzPts val="1800"/>
              <a:buFont typeface="Times New Roman"/>
              <a:buChar char="●"/>
            </a:pPr>
            <a:r>
              <a:rPr lang="en" dirty="0" smtClean="0">
                <a:solidFill>
                  <a:schemeClr val="dk1"/>
                </a:solidFill>
                <a:latin typeface="Times New Roman"/>
                <a:ea typeface="Times New Roman"/>
                <a:cs typeface="Times New Roman"/>
                <a:sym typeface="Times New Roman"/>
              </a:rPr>
              <a:t>An accused </a:t>
            </a:r>
            <a:r>
              <a:rPr lang="en" dirty="0">
                <a:solidFill>
                  <a:schemeClr val="dk1"/>
                </a:solidFill>
                <a:latin typeface="Times New Roman"/>
                <a:ea typeface="Times New Roman"/>
                <a:cs typeface="Times New Roman"/>
                <a:sym typeface="Times New Roman"/>
              </a:rPr>
              <a:t>witch was usually a poor woman who lived in a forest</a:t>
            </a:r>
            <a:endParaRPr dirty="0">
              <a:solidFill>
                <a:schemeClr val="dk1"/>
              </a:solidFill>
              <a:latin typeface="Times New Roman"/>
              <a:ea typeface="Times New Roman"/>
              <a:cs typeface="Times New Roman"/>
              <a:sym typeface="Times New Roman"/>
            </a:endParaRPr>
          </a:p>
          <a:p>
            <a:pPr marL="457200" lvl="0" indent="-342900" rtl="0">
              <a:lnSpc>
                <a:spcPct val="100000"/>
              </a:lnSpc>
              <a:spcBef>
                <a:spcPts val="0"/>
              </a:spcBef>
              <a:spcAft>
                <a:spcPts val="0"/>
              </a:spcAft>
              <a:buClr>
                <a:schemeClr val="dk1"/>
              </a:buClr>
              <a:buSzPts val="1800"/>
              <a:buFont typeface="Times New Roman"/>
              <a:buChar char="●"/>
            </a:pPr>
            <a:r>
              <a:rPr lang="en" dirty="0">
                <a:solidFill>
                  <a:schemeClr val="dk1"/>
                </a:solidFill>
                <a:latin typeface="Times New Roman"/>
                <a:ea typeface="Times New Roman"/>
                <a:cs typeface="Times New Roman"/>
                <a:sym typeface="Times New Roman"/>
              </a:rPr>
              <a:t>Witches were also accused of having orgies, human sacrifices (children) and cannibalism</a:t>
            </a:r>
            <a:endParaRPr b="1" dirty="0">
              <a:solidFill>
                <a:schemeClr val="dk1"/>
              </a:solidFill>
              <a:latin typeface="Times New Roman"/>
              <a:ea typeface="Times New Roman"/>
              <a:cs typeface="Times New Roman"/>
              <a:sym typeface="Times New Roman"/>
            </a:endParaRPr>
          </a:p>
          <a:p>
            <a:pPr marL="457200" lvl="0" indent="-342900" rtl="0">
              <a:lnSpc>
                <a:spcPct val="100000"/>
              </a:lnSpc>
              <a:spcBef>
                <a:spcPts val="0"/>
              </a:spcBef>
              <a:spcAft>
                <a:spcPts val="0"/>
              </a:spcAft>
              <a:buClr>
                <a:schemeClr val="dk1"/>
              </a:buClr>
              <a:buSzPts val="1800"/>
              <a:buFont typeface="Times New Roman"/>
              <a:buChar char="●"/>
            </a:pPr>
            <a:r>
              <a:rPr lang="en" b="1" dirty="0">
                <a:solidFill>
                  <a:schemeClr val="dk1"/>
                </a:solidFill>
                <a:latin typeface="Times New Roman"/>
                <a:ea typeface="Times New Roman"/>
                <a:cs typeface="Times New Roman"/>
                <a:sym typeface="Times New Roman"/>
              </a:rPr>
              <a:t>Origins of Witchcraft came from folklore</a:t>
            </a:r>
            <a:endParaRPr dirty="0">
              <a:solidFill>
                <a:schemeClr val="dk1"/>
              </a:solidFill>
              <a:latin typeface="Times New Roman"/>
              <a:ea typeface="Times New Roman"/>
              <a:cs typeface="Times New Roman"/>
              <a:sym typeface="Times New Roman"/>
            </a:endParaRPr>
          </a:p>
          <a:p>
            <a:pPr marL="457200" lvl="0" indent="-342900" rtl="0">
              <a:lnSpc>
                <a:spcPct val="100000"/>
              </a:lnSpc>
              <a:spcBef>
                <a:spcPts val="0"/>
              </a:spcBef>
              <a:spcAft>
                <a:spcPts val="0"/>
              </a:spcAft>
              <a:buClr>
                <a:schemeClr val="dk1"/>
              </a:buClr>
              <a:buSzPts val="1800"/>
              <a:buFont typeface="Times New Roman"/>
              <a:buChar char="●"/>
            </a:pPr>
            <a:r>
              <a:rPr lang="en" dirty="0">
                <a:solidFill>
                  <a:schemeClr val="dk1"/>
                </a:solidFill>
                <a:latin typeface="Times New Roman"/>
                <a:ea typeface="Times New Roman"/>
                <a:cs typeface="Times New Roman"/>
                <a:sym typeface="Times New Roman"/>
              </a:rPr>
              <a:t>Witches were demanding and vindictive</a:t>
            </a:r>
            <a:endParaRPr dirty="0">
              <a:solidFill>
                <a:schemeClr val="dk1"/>
              </a:solidFill>
              <a:latin typeface="Times New Roman"/>
              <a:ea typeface="Times New Roman"/>
              <a:cs typeface="Times New Roman"/>
              <a:sym typeface="Times New Roman"/>
            </a:endParaRPr>
          </a:p>
          <a:p>
            <a:pPr marL="457200" lvl="0" indent="-342900" rtl="0">
              <a:lnSpc>
                <a:spcPct val="100000"/>
              </a:lnSpc>
              <a:spcBef>
                <a:spcPts val="0"/>
              </a:spcBef>
              <a:spcAft>
                <a:spcPts val="0"/>
              </a:spcAft>
              <a:buClr>
                <a:schemeClr val="dk1"/>
              </a:buClr>
              <a:buSzPts val="1800"/>
              <a:buFont typeface="Times New Roman"/>
              <a:buChar char="●"/>
            </a:pPr>
            <a:r>
              <a:rPr lang="en" dirty="0">
                <a:solidFill>
                  <a:schemeClr val="dk1"/>
                </a:solidFill>
                <a:latin typeface="Times New Roman"/>
                <a:ea typeface="Times New Roman"/>
                <a:cs typeface="Times New Roman"/>
                <a:sym typeface="Times New Roman"/>
              </a:rPr>
              <a:t>Females were accused of Witchcraft and men usually did the accusing</a:t>
            </a:r>
            <a:endParaRPr dirty="0">
              <a:solidFill>
                <a:schemeClr val="dk1"/>
              </a:solidFill>
              <a:latin typeface="Times New Roman"/>
              <a:ea typeface="Times New Roman"/>
              <a:cs typeface="Times New Roman"/>
              <a:sym typeface="Times New Roman"/>
            </a:endParaRPr>
          </a:p>
          <a:p>
            <a:pPr marL="457200" lvl="0" indent="-342900" rtl="0">
              <a:lnSpc>
                <a:spcPct val="100000"/>
              </a:lnSpc>
              <a:spcBef>
                <a:spcPts val="0"/>
              </a:spcBef>
              <a:spcAft>
                <a:spcPts val="0"/>
              </a:spcAft>
              <a:buClr>
                <a:schemeClr val="dk1"/>
              </a:buClr>
              <a:buSzPts val="1800"/>
              <a:buFont typeface="Times New Roman"/>
              <a:buChar char="●"/>
            </a:pPr>
            <a:r>
              <a:rPr lang="en" dirty="0">
                <a:solidFill>
                  <a:schemeClr val="dk1"/>
                </a:solidFill>
                <a:latin typeface="Times New Roman"/>
                <a:ea typeface="Times New Roman"/>
                <a:cs typeface="Times New Roman"/>
                <a:sym typeface="Times New Roman"/>
              </a:rPr>
              <a:t>Women were easily fooled by superstition and demonic power</a:t>
            </a:r>
            <a:br>
              <a:rPr lang="en" dirty="0">
                <a:solidFill>
                  <a:schemeClr val="dk1"/>
                </a:solidFill>
                <a:latin typeface="Times New Roman"/>
                <a:ea typeface="Times New Roman"/>
                <a:cs typeface="Times New Roman"/>
                <a:sym typeface="Times New Roman"/>
              </a:rPr>
            </a:br>
            <a:endParaRPr sz="1200" dirty="0">
              <a:solidFill>
                <a:schemeClr val="dk1"/>
              </a:solidFill>
              <a:latin typeface="Times New Roman"/>
              <a:ea typeface="Times New Roman"/>
              <a:cs typeface="Times New Roman"/>
              <a:sym typeface="Times New Roman"/>
            </a:endParaRPr>
          </a:p>
          <a:p>
            <a:pPr marL="0" lvl="0" indent="0" rtl="0">
              <a:spcBef>
                <a:spcPts val="1600"/>
              </a:spcBef>
              <a:spcAft>
                <a:spcPts val="0"/>
              </a:spcAft>
              <a:buNone/>
            </a:pPr>
            <a:endParaRPr dirty="0">
              <a:solidFill>
                <a:schemeClr val="dk1"/>
              </a:solidFill>
              <a:latin typeface="Times New Roman"/>
              <a:ea typeface="Times New Roman"/>
              <a:cs typeface="Times New Roman"/>
              <a:sym typeface="Times New Roman"/>
            </a:endParaRPr>
          </a:p>
          <a:p>
            <a:pPr marL="0" lvl="0" indent="0" rtl="0">
              <a:spcBef>
                <a:spcPts val="1600"/>
              </a:spcBef>
              <a:spcAft>
                <a:spcPts val="0"/>
              </a:spcAft>
              <a:buNone/>
            </a:pPr>
            <a:endParaRPr dirty="0">
              <a:solidFill>
                <a:schemeClr val="dk1"/>
              </a:solidFill>
              <a:latin typeface="Times New Roman"/>
              <a:ea typeface="Times New Roman"/>
              <a:cs typeface="Times New Roman"/>
              <a:sym typeface="Times New Roman"/>
            </a:endParaRPr>
          </a:p>
          <a:p>
            <a:pPr marL="0" lvl="0" indent="0" rtl="0">
              <a:spcBef>
                <a:spcPts val="0"/>
              </a:spcBef>
              <a:spcAft>
                <a:spcPts val="0"/>
              </a:spcAft>
              <a:buNone/>
            </a:pPr>
            <a:endParaRPr dirty="0"/>
          </a:p>
        </p:txBody>
      </p:sp>
      <p:pic>
        <p:nvPicPr>
          <p:cNvPr id="111" name="Shape 111"/>
          <p:cNvPicPr preferRelativeResize="0"/>
          <p:nvPr/>
        </p:nvPicPr>
        <p:blipFill rotWithShape="1">
          <a:blip r:embed="rId3">
            <a:alphaModFix/>
          </a:blip>
          <a:srcRect b="10209"/>
          <a:stretch/>
        </p:blipFill>
        <p:spPr>
          <a:xfrm>
            <a:off x="4884200" y="1473413"/>
            <a:ext cx="3676650" cy="2349074"/>
          </a:xfrm>
          <a:prstGeom prst="rect">
            <a:avLst/>
          </a:prstGeom>
          <a:noFill/>
          <a:ln>
            <a:noFill/>
          </a:ln>
        </p:spPr>
      </p:pic>
      <p:sp>
        <p:nvSpPr>
          <p:cNvPr id="112" name="Shape 112"/>
          <p:cNvSpPr txBox="1"/>
          <p:nvPr/>
        </p:nvSpPr>
        <p:spPr>
          <a:xfrm>
            <a:off x="4945150" y="3822475"/>
            <a:ext cx="3676500" cy="371100"/>
          </a:xfrm>
          <a:prstGeom prst="rect">
            <a:avLst/>
          </a:prstGeom>
          <a:noFill/>
          <a:ln>
            <a:noFill/>
          </a:ln>
        </p:spPr>
        <p:txBody>
          <a:bodyPr spcFirstLastPara="1" wrap="square" lIns="91425" tIns="91425" rIns="91425" bIns="91425" anchor="t" anchorCtr="0">
            <a:noAutofit/>
          </a:bodyPr>
          <a:lstStyle/>
          <a:p>
            <a:pPr marL="0" lvl="0" indent="0" algn="ctr">
              <a:spcBef>
                <a:spcPts val="0"/>
              </a:spcBef>
              <a:spcAft>
                <a:spcPts val="0"/>
              </a:spcAft>
              <a:buNone/>
            </a:pPr>
            <a:r>
              <a:rPr lang="en" sz="1200">
                <a:latin typeface="Times New Roman"/>
                <a:ea typeface="Times New Roman"/>
                <a:cs typeface="Times New Roman"/>
                <a:sym typeface="Times New Roman"/>
              </a:rPr>
              <a:t>Woodcut of Witches preparing a love potion, 16th century</a:t>
            </a:r>
            <a:endParaRPr sz="1200">
              <a:latin typeface="Times New Roman"/>
              <a:ea typeface="Times New Roman"/>
              <a:cs typeface="Times New Roman"/>
              <a:sym typeface="Times New Roman"/>
            </a:endParaRP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16"/>
        <p:cNvGrpSpPr/>
        <p:nvPr/>
      </p:nvGrpSpPr>
      <p:grpSpPr>
        <a:xfrm>
          <a:off x="0" y="0"/>
          <a:ext cx="0" cy="0"/>
          <a:chOff x="0" y="0"/>
          <a:chExt cx="0" cy="0"/>
        </a:xfrm>
      </p:grpSpPr>
      <p:sp>
        <p:nvSpPr>
          <p:cNvPr id="117" name="Shape 117"/>
          <p:cNvSpPr txBox="1">
            <a:spLocks noGrp="1"/>
          </p:cNvSpPr>
          <p:nvPr>
            <p:ph type="title"/>
          </p:nvPr>
        </p:nvSpPr>
        <p:spPr>
          <a:xfrm>
            <a:off x="2390850" y="303000"/>
            <a:ext cx="4362300" cy="572700"/>
          </a:xfrm>
          <a:prstGeom prst="rect">
            <a:avLst/>
          </a:prstGeom>
        </p:spPr>
        <p:txBody>
          <a:bodyPr spcFirstLastPara="1" wrap="square" lIns="91425" tIns="91425" rIns="91425" bIns="91425" anchor="t" anchorCtr="0">
            <a:noAutofit/>
          </a:bodyPr>
          <a:lstStyle/>
          <a:p>
            <a:pPr marL="0" lvl="0" indent="0" algn="ctr">
              <a:spcBef>
                <a:spcPts val="0"/>
              </a:spcBef>
              <a:spcAft>
                <a:spcPts val="0"/>
              </a:spcAft>
              <a:buNone/>
            </a:pPr>
            <a:r>
              <a:rPr lang="en" b="1" u="sng">
                <a:latin typeface="Times New Roman"/>
                <a:ea typeface="Times New Roman"/>
                <a:cs typeface="Times New Roman"/>
                <a:sym typeface="Times New Roman"/>
              </a:rPr>
              <a:t>Telling the Story</a:t>
            </a:r>
            <a:endParaRPr b="1" u="sng">
              <a:latin typeface="Times New Roman"/>
              <a:ea typeface="Times New Roman"/>
              <a:cs typeface="Times New Roman"/>
              <a:sym typeface="Times New Roman"/>
            </a:endParaRPr>
          </a:p>
        </p:txBody>
      </p:sp>
      <p:sp>
        <p:nvSpPr>
          <p:cNvPr id="118" name="Shape 118"/>
          <p:cNvSpPr txBox="1">
            <a:spLocks noGrp="1"/>
          </p:cNvSpPr>
          <p:nvPr>
            <p:ph type="body" idx="1"/>
          </p:nvPr>
        </p:nvSpPr>
        <p:spPr>
          <a:xfrm>
            <a:off x="341925" y="1232600"/>
            <a:ext cx="3999900" cy="34164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sz="1800" b="1" u="sng" dirty="0">
                <a:solidFill>
                  <a:srgbClr val="000000"/>
                </a:solidFill>
                <a:latin typeface="Times New Roman"/>
                <a:ea typeface="Times New Roman"/>
                <a:cs typeface="Times New Roman"/>
                <a:sym typeface="Times New Roman"/>
              </a:rPr>
              <a:t>Epic Poetry</a:t>
            </a:r>
            <a:endParaRPr sz="1800" b="1" u="sng" dirty="0">
              <a:solidFill>
                <a:srgbClr val="000000"/>
              </a:solidFill>
              <a:latin typeface="Times New Roman"/>
              <a:ea typeface="Times New Roman"/>
              <a:cs typeface="Times New Roman"/>
              <a:sym typeface="Times New Roman"/>
            </a:endParaRPr>
          </a:p>
          <a:p>
            <a:pPr marL="457200" lvl="0" indent="-317500" rtl="0">
              <a:spcBef>
                <a:spcPts val="1600"/>
              </a:spcBef>
              <a:spcAft>
                <a:spcPts val="0"/>
              </a:spcAft>
              <a:buClr>
                <a:schemeClr val="dk1"/>
              </a:buClr>
              <a:buSzPts val="1400"/>
              <a:buFont typeface="Times New Roman"/>
              <a:buChar char="●"/>
            </a:pPr>
            <a:r>
              <a:rPr lang="en" dirty="0">
                <a:solidFill>
                  <a:schemeClr val="dk1"/>
                </a:solidFill>
                <a:latin typeface="Times New Roman"/>
                <a:ea typeface="Times New Roman"/>
                <a:cs typeface="Times New Roman"/>
                <a:sym typeface="Times New Roman"/>
              </a:rPr>
              <a:t>Oral poetry is a narrative technique in Homer</a:t>
            </a:r>
            <a:endParaRPr dirty="0">
              <a:solidFill>
                <a:schemeClr val="dk1"/>
              </a:solidFill>
              <a:latin typeface="Times New Roman"/>
              <a:ea typeface="Times New Roman"/>
              <a:cs typeface="Times New Roman"/>
              <a:sym typeface="Times New Roman"/>
            </a:endParaRPr>
          </a:p>
          <a:p>
            <a:pPr marL="457200" lvl="0" indent="-317500" rtl="0">
              <a:spcBef>
                <a:spcPts val="0"/>
              </a:spcBef>
              <a:spcAft>
                <a:spcPts val="0"/>
              </a:spcAft>
              <a:buClr>
                <a:schemeClr val="dk1"/>
              </a:buClr>
              <a:buSzPts val="1400"/>
              <a:buFont typeface="Times New Roman"/>
              <a:buChar char="●"/>
            </a:pPr>
            <a:r>
              <a:rPr lang="en" dirty="0">
                <a:solidFill>
                  <a:schemeClr val="dk1"/>
                </a:solidFill>
                <a:latin typeface="Times New Roman"/>
                <a:ea typeface="Times New Roman"/>
                <a:cs typeface="Times New Roman"/>
                <a:sym typeface="Times New Roman"/>
              </a:rPr>
              <a:t>Heroic stories were shared in the 8th century before being written down</a:t>
            </a:r>
            <a:endParaRPr dirty="0">
              <a:solidFill>
                <a:schemeClr val="dk1"/>
              </a:solidFill>
              <a:latin typeface="Times New Roman"/>
              <a:ea typeface="Times New Roman"/>
              <a:cs typeface="Times New Roman"/>
              <a:sym typeface="Times New Roman"/>
            </a:endParaRPr>
          </a:p>
          <a:p>
            <a:pPr marL="457200" lvl="0" indent="-317500" rtl="0">
              <a:spcBef>
                <a:spcPts val="0"/>
              </a:spcBef>
              <a:spcAft>
                <a:spcPts val="0"/>
              </a:spcAft>
              <a:buClr>
                <a:schemeClr val="dk1"/>
              </a:buClr>
              <a:buSzPts val="1400"/>
              <a:buFont typeface="Times New Roman"/>
              <a:buChar char="●"/>
            </a:pPr>
            <a:r>
              <a:rPr lang="en" dirty="0">
                <a:solidFill>
                  <a:schemeClr val="dk1"/>
                </a:solidFill>
                <a:latin typeface="Times New Roman"/>
                <a:ea typeface="Times New Roman"/>
                <a:cs typeface="Times New Roman"/>
                <a:sym typeface="Times New Roman"/>
              </a:rPr>
              <a:t>Audience were already aware the myth </a:t>
            </a:r>
            <a:endParaRPr dirty="0">
              <a:solidFill>
                <a:schemeClr val="dk1"/>
              </a:solidFill>
              <a:latin typeface="Times New Roman"/>
              <a:ea typeface="Times New Roman"/>
              <a:cs typeface="Times New Roman"/>
              <a:sym typeface="Times New Roman"/>
            </a:endParaRPr>
          </a:p>
          <a:p>
            <a:pPr marL="457200" lvl="0" indent="-317500" rtl="0">
              <a:spcBef>
                <a:spcPts val="0"/>
              </a:spcBef>
              <a:spcAft>
                <a:spcPts val="0"/>
              </a:spcAft>
              <a:buClr>
                <a:schemeClr val="dk1"/>
              </a:buClr>
              <a:buSzPts val="1400"/>
              <a:buFont typeface="Times New Roman"/>
              <a:buChar char="●"/>
            </a:pPr>
            <a:r>
              <a:rPr lang="en" dirty="0">
                <a:solidFill>
                  <a:schemeClr val="dk1"/>
                </a:solidFill>
                <a:latin typeface="Times New Roman"/>
                <a:ea typeface="Times New Roman"/>
                <a:cs typeface="Times New Roman"/>
                <a:sym typeface="Times New Roman"/>
              </a:rPr>
              <a:t>Much sympathy for the characters in oral poetry</a:t>
            </a:r>
            <a:endParaRPr dirty="0">
              <a:solidFill>
                <a:schemeClr val="dk1"/>
              </a:solidFill>
              <a:latin typeface="Times New Roman"/>
              <a:ea typeface="Times New Roman"/>
              <a:cs typeface="Times New Roman"/>
              <a:sym typeface="Times New Roman"/>
            </a:endParaRPr>
          </a:p>
          <a:p>
            <a:pPr marL="457200" lvl="0" indent="-317500" rtl="0">
              <a:spcBef>
                <a:spcPts val="0"/>
              </a:spcBef>
              <a:spcAft>
                <a:spcPts val="0"/>
              </a:spcAft>
              <a:buClr>
                <a:schemeClr val="dk1"/>
              </a:buClr>
              <a:buSzPts val="1400"/>
              <a:buFont typeface="Times New Roman"/>
              <a:buChar char="●"/>
            </a:pPr>
            <a:r>
              <a:rPr lang="en" dirty="0">
                <a:solidFill>
                  <a:schemeClr val="dk1"/>
                </a:solidFill>
                <a:latin typeface="Times New Roman"/>
                <a:ea typeface="Times New Roman"/>
                <a:cs typeface="Times New Roman"/>
                <a:sym typeface="Times New Roman"/>
              </a:rPr>
              <a:t>Folktales, myths and legends are linked with Homer’s oral </a:t>
            </a:r>
            <a:r>
              <a:rPr lang="en" dirty="0" smtClean="0">
                <a:solidFill>
                  <a:schemeClr val="dk1"/>
                </a:solidFill>
                <a:latin typeface="Times New Roman"/>
                <a:ea typeface="Times New Roman"/>
                <a:cs typeface="Times New Roman"/>
                <a:sym typeface="Times New Roman"/>
              </a:rPr>
              <a:t>tradition</a:t>
            </a:r>
            <a:endParaRPr dirty="0">
              <a:solidFill>
                <a:schemeClr val="dk1"/>
              </a:solidFill>
              <a:latin typeface="Times New Roman"/>
              <a:ea typeface="Times New Roman"/>
              <a:cs typeface="Times New Roman"/>
              <a:sym typeface="Times New Roman"/>
            </a:endParaRPr>
          </a:p>
        </p:txBody>
      </p:sp>
      <p:sp>
        <p:nvSpPr>
          <p:cNvPr id="119" name="Shape 119"/>
          <p:cNvSpPr txBox="1">
            <a:spLocks noGrp="1"/>
          </p:cNvSpPr>
          <p:nvPr>
            <p:ph type="body" idx="2"/>
          </p:nvPr>
        </p:nvSpPr>
        <p:spPr>
          <a:xfrm>
            <a:off x="4776050" y="1232600"/>
            <a:ext cx="3999900" cy="31884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sz="1800" b="1" u="sng">
                <a:solidFill>
                  <a:srgbClr val="000000"/>
                </a:solidFill>
                <a:latin typeface="Times New Roman"/>
                <a:ea typeface="Times New Roman"/>
                <a:cs typeface="Times New Roman"/>
                <a:sym typeface="Times New Roman"/>
              </a:rPr>
              <a:t>Greek Tragedy</a:t>
            </a:r>
            <a:endParaRPr sz="1800" b="1" u="sng">
              <a:solidFill>
                <a:srgbClr val="000000"/>
              </a:solidFill>
              <a:latin typeface="Times New Roman"/>
              <a:ea typeface="Times New Roman"/>
              <a:cs typeface="Times New Roman"/>
              <a:sym typeface="Times New Roman"/>
            </a:endParaRPr>
          </a:p>
          <a:p>
            <a:pPr marL="457200" lvl="0" indent="-317500" rtl="0">
              <a:spcBef>
                <a:spcPts val="1600"/>
              </a:spcBef>
              <a:spcAft>
                <a:spcPts val="0"/>
              </a:spcAft>
              <a:buClr>
                <a:srgbClr val="000000"/>
              </a:buClr>
              <a:buSzPts val="1400"/>
              <a:buFont typeface="Times New Roman"/>
              <a:buChar char="●"/>
            </a:pPr>
            <a:r>
              <a:rPr lang="en">
                <a:solidFill>
                  <a:srgbClr val="000000"/>
                </a:solidFill>
                <a:latin typeface="Times New Roman"/>
                <a:ea typeface="Times New Roman"/>
                <a:cs typeface="Times New Roman"/>
                <a:sym typeface="Times New Roman"/>
              </a:rPr>
              <a:t>Greek Drama was a festival in celebration of Dionysus</a:t>
            </a:r>
            <a:endParaRPr>
              <a:solidFill>
                <a:srgbClr val="000000"/>
              </a:solidFill>
              <a:latin typeface="Times New Roman"/>
              <a:ea typeface="Times New Roman"/>
              <a:cs typeface="Times New Roman"/>
              <a:sym typeface="Times New Roman"/>
            </a:endParaRPr>
          </a:p>
          <a:p>
            <a:pPr marL="457200" lvl="0" indent="-317500" rtl="0">
              <a:spcBef>
                <a:spcPts val="0"/>
              </a:spcBef>
              <a:spcAft>
                <a:spcPts val="0"/>
              </a:spcAft>
              <a:buClr>
                <a:srgbClr val="000000"/>
              </a:buClr>
              <a:buSzPts val="1400"/>
              <a:buFont typeface="Times New Roman"/>
              <a:buChar char="●"/>
            </a:pPr>
            <a:r>
              <a:rPr lang="en">
                <a:solidFill>
                  <a:srgbClr val="000000"/>
                </a:solidFill>
                <a:latin typeface="Times New Roman"/>
                <a:ea typeface="Times New Roman"/>
                <a:cs typeface="Times New Roman"/>
                <a:sym typeface="Times New Roman"/>
              </a:rPr>
              <a:t>Both the Chorus and Actors were used to engage with the Athenian audience</a:t>
            </a:r>
            <a:endParaRPr>
              <a:solidFill>
                <a:srgbClr val="000000"/>
              </a:solidFill>
              <a:latin typeface="Times New Roman"/>
              <a:ea typeface="Times New Roman"/>
              <a:cs typeface="Times New Roman"/>
              <a:sym typeface="Times New Roman"/>
            </a:endParaRPr>
          </a:p>
          <a:p>
            <a:pPr marL="457200" lvl="0" indent="-317500" rtl="0">
              <a:spcBef>
                <a:spcPts val="0"/>
              </a:spcBef>
              <a:spcAft>
                <a:spcPts val="0"/>
              </a:spcAft>
              <a:buClr>
                <a:srgbClr val="000000"/>
              </a:buClr>
              <a:buSzPts val="1400"/>
              <a:buFont typeface="Times New Roman"/>
              <a:buChar char="●"/>
            </a:pPr>
            <a:r>
              <a:rPr lang="en">
                <a:solidFill>
                  <a:srgbClr val="000000"/>
                </a:solidFill>
                <a:latin typeface="Times New Roman"/>
                <a:ea typeface="Times New Roman"/>
                <a:cs typeface="Times New Roman"/>
                <a:sym typeface="Times New Roman"/>
              </a:rPr>
              <a:t>Conflict was fundamental to Tragedy</a:t>
            </a:r>
            <a:endParaRPr>
              <a:solidFill>
                <a:srgbClr val="000000"/>
              </a:solidFill>
              <a:latin typeface="Times New Roman"/>
              <a:ea typeface="Times New Roman"/>
              <a:cs typeface="Times New Roman"/>
              <a:sym typeface="Times New Roman"/>
            </a:endParaRPr>
          </a:p>
          <a:p>
            <a:pPr marL="457200" lvl="0" indent="-317500" rtl="0">
              <a:spcBef>
                <a:spcPts val="0"/>
              </a:spcBef>
              <a:spcAft>
                <a:spcPts val="0"/>
              </a:spcAft>
              <a:buClr>
                <a:srgbClr val="000000"/>
              </a:buClr>
              <a:buSzPts val="1400"/>
              <a:buFont typeface="Times New Roman"/>
              <a:buChar char="●"/>
            </a:pPr>
            <a:r>
              <a:rPr lang="en">
                <a:solidFill>
                  <a:srgbClr val="000000"/>
                </a:solidFill>
                <a:latin typeface="Times New Roman"/>
                <a:ea typeface="Times New Roman"/>
                <a:cs typeface="Times New Roman"/>
                <a:sym typeface="Times New Roman"/>
              </a:rPr>
              <a:t>Euripides blends together what is good and bad so his characters are neither one or the other</a:t>
            </a:r>
            <a:endParaRPr>
              <a:solidFill>
                <a:srgbClr val="000000"/>
              </a:solidFill>
              <a:latin typeface="Times New Roman"/>
              <a:ea typeface="Times New Roman"/>
              <a:cs typeface="Times New Roman"/>
              <a:sym typeface="Times New Roman"/>
            </a:endParaRPr>
          </a:p>
          <a:p>
            <a:pPr marL="0" lvl="0" indent="0" rtl="0">
              <a:spcBef>
                <a:spcPts val="1600"/>
              </a:spcBef>
              <a:spcAft>
                <a:spcPts val="0"/>
              </a:spcAft>
              <a:buNone/>
            </a:pPr>
            <a:endParaRPr sz="1200">
              <a:solidFill>
                <a:srgbClr val="000000"/>
              </a:solidFill>
              <a:latin typeface="Times New Roman"/>
              <a:ea typeface="Times New Roman"/>
              <a:cs typeface="Times New Roman"/>
              <a:sym typeface="Times New Roman"/>
            </a:endParaRPr>
          </a:p>
          <a:p>
            <a:pPr marL="0" lvl="0" indent="0">
              <a:spcBef>
                <a:spcPts val="1600"/>
              </a:spcBef>
              <a:spcAft>
                <a:spcPts val="1600"/>
              </a:spcAft>
              <a:buNone/>
            </a:pPr>
            <a:endParaRPr>
              <a:solidFill>
                <a:srgbClr val="000000"/>
              </a:solidFill>
              <a:latin typeface="Times New Roman"/>
              <a:ea typeface="Times New Roman"/>
              <a:cs typeface="Times New Roman"/>
              <a:sym typeface="Times New Roman"/>
            </a:endParaRP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23"/>
        <p:cNvGrpSpPr/>
        <p:nvPr/>
      </p:nvGrpSpPr>
      <p:grpSpPr>
        <a:xfrm>
          <a:off x="0" y="0"/>
          <a:ext cx="0" cy="0"/>
          <a:chOff x="0" y="0"/>
          <a:chExt cx="0" cy="0"/>
        </a:xfrm>
      </p:grpSpPr>
      <p:sp>
        <p:nvSpPr>
          <p:cNvPr id="124" name="Shape 124"/>
          <p:cNvSpPr txBox="1">
            <a:spLocks noGrp="1"/>
          </p:cNvSpPr>
          <p:nvPr>
            <p:ph type="title"/>
          </p:nvPr>
        </p:nvSpPr>
        <p:spPr>
          <a:xfrm>
            <a:off x="311700" y="353950"/>
            <a:ext cx="8520600" cy="572700"/>
          </a:xfrm>
          <a:prstGeom prst="rect">
            <a:avLst/>
          </a:prstGeom>
        </p:spPr>
        <p:txBody>
          <a:bodyPr spcFirstLastPara="1" wrap="square" lIns="91425" tIns="91425" rIns="91425" bIns="91425" anchor="t" anchorCtr="0">
            <a:noAutofit/>
          </a:bodyPr>
          <a:lstStyle/>
          <a:p>
            <a:pPr marL="0" lvl="0" indent="0" algn="ctr">
              <a:spcBef>
                <a:spcPts val="0"/>
              </a:spcBef>
              <a:spcAft>
                <a:spcPts val="0"/>
              </a:spcAft>
              <a:buNone/>
            </a:pPr>
            <a:r>
              <a:rPr lang="en" b="1" u="sng">
                <a:latin typeface="Times New Roman"/>
                <a:ea typeface="Times New Roman"/>
                <a:cs typeface="Times New Roman"/>
                <a:sym typeface="Times New Roman"/>
              </a:rPr>
              <a:t>From Myth to Fairy Tale</a:t>
            </a:r>
            <a:endParaRPr b="1" u="sng">
              <a:latin typeface="Times New Roman"/>
              <a:ea typeface="Times New Roman"/>
              <a:cs typeface="Times New Roman"/>
              <a:sym typeface="Times New Roman"/>
            </a:endParaRPr>
          </a:p>
        </p:txBody>
      </p:sp>
      <p:sp>
        <p:nvSpPr>
          <p:cNvPr id="125" name="Shape 125"/>
          <p:cNvSpPr txBox="1">
            <a:spLocks noGrp="1"/>
          </p:cNvSpPr>
          <p:nvPr>
            <p:ph type="body" idx="1"/>
          </p:nvPr>
        </p:nvSpPr>
        <p:spPr>
          <a:xfrm>
            <a:off x="241100" y="1259450"/>
            <a:ext cx="4537500" cy="3249000"/>
          </a:xfrm>
          <a:prstGeom prst="rect">
            <a:avLst/>
          </a:prstGeom>
        </p:spPr>
        <p:txBody>
          <a:bodyPr spcFirstLastPara="1" wrap="square" lIns="91425" tIns="91425" rIns="91425" bIns="91425" anchor="t" anchorCtr="0">
            <a:noAutofit/>
          </a:bodyPr>
          <a:lstStyle/>
          <a:p>
            <a:pPr marL="457200" lvl="0" indent="-317500" rtl="0">
              <a:lnSpc>
                <a:spcPct val="115000"/>
              </a:lnSpc>
              <a:spcBef>
                <a:spcPts val="0"/>
              </a:spcBef>
              <a:spcAft>
                <a:spcPts val="0"/>
              </a:spcAft>
              <a:buClr>
                <a:schemeClr val="dk1"/>
              </a:buClr>
              <a:buSzPts val="1400"/>
              <a:buFont typeface="Times New Roman"/>
              <a:buChar char="●"/>
            </a:pPr>
            <a:r>
              <a:rPr lang="en" sz="1400">
                <a:solidFill>
                  <a:schemeClr val="dk1"/>
                </a:solidFill>
                <a:latin typeface="Times New Roman"/>
                <a:ea typeface="Times New Roman"/>
                <a:cs typeface="Times New Roman"/>
                <a:sym typeface="Times New Roman"/>
              </a:rPr>
              <a:t>Fairytales were recorded since </a:t>
            </a:r>
            <a:r>
              <a:rPr lang="en" sz="1400" b="1">
                <a:solidFill>
                  <a:schemeClr val="dk1"/>
                </a:solidFill>
                <a:latin typeface="Times New Roman"/>
                <a:ea typeface="Times New Roman"/>
                <a:cs typeface="Times New Roman"/>
                <a:sym typeface="Times New Roman"/>
              </a:rPr>
              <a:t>1750</a:t>
            </a:r>
            <a:endParaRPr sz="1400" b="1">
              <a:solidFill>
                <a:schemeClr val="dk1"/>
              </a:solidFill>
              <a:latin typeface="Times New Roman"/>
              <a:ea typeface="Times New Roman"/>
              <a:cs typeface="Times New Roman"/>
              <a:sym typeface="Times New Roman"/>
            </a:endParaRPr>
          </a:p>
          <a:p>
            <a:pPr marL="457200" lvl="0" indent="-317500" rtl="0">
              <a:lnSpc>
                <a:spcPct val="115000"/>
              </a:lnSpc>
              <a:spcBef>
                <a:spcPts val="0"/>
              </a:spcBef>
              <a:spcAft>
                <a:spcPts val="0"/>
              </a:spcAft>
              <a:buClr>
                <a:schemeClr val="dk1"/>
              </a:buClr>
              <a:buSzPts val="1400"/>
              <a:buFont typeface="Times New Roman"/>
              <a:buChar char="●"/>
            </a:pPr>
            <a:r>
              <a:rPr lang="en" sz="1400">
                <a:solidFill>
                  <a:schemeClr val="dk1"/>
                </a:solidFill>
                <a:latin typeface="Times New Roman"/>
                <a:ea typeface="Times New Roman"/>
                <a:cs typeface="Times New Roman"/>
                <a:sym typeface="Times New Roman"/>
              </a:rPr>
              <a:t>Brother’s Grimm made Fairy Tales more popular and widely accessible</a:t>
            </a:r>
            <a:endParaRPr sz="1400" b="1">
              <a:solidFill>
                <a:schemeClr val="dk1"/>
              </a:solidFill>
              <a:latin typeface="Times New Roman"/>
              <a:ea typeface="Times New Roman"/>
              <a:cs typeface="Times New Roman"/>
              <a:sym typeface="Times New Roman"/>
            </a:endParaRPr>
          </a:p>
          <a:p>
            <a:pPr marL="457200" lvl="0" indent="-317500" rtl="0">
              <a:lnSpc>
                <a:spcPct val="115000"/>
              </a:lnSpc>
              <a:spcBef>
                <a:spcPts val="0"/>
              </a:spcBef>
              <a:spcAft>
                <a:spcPts val="0"/>
              </a:spcAft>
              <a:buClr>
                <a:schemeClr val="dk1"/>
              </a:buClr>
              <a:buSzPts val="1400"/>
              <a:buFont typeface="Times New Roman"/>
              <a:buChar char="●"/>
            </a:pPr>
            <a:r>
              <a:rPr lang="en" sz="1400">
                <a:solidFill>
                  <a:schemeClr val="dk1"/>
                </a:solidFill>
                <a:latin typeface="Times New Roman"/>
                <a:ea typeface="Times New Roman"/>
                <a:cs typeface="Times New Roman"/>
                <a:sym typeface="Times New Roman"/>
              </a:rPr>
              <a:t>Fairytales draw back from Greek Mythology</a:t>
            </a:r>
            <a:endParaRPr sz="1400">
              <a:solidFill>
                <a:schemeClr val="dk1"/>
              </a:solidFill>
              <a:latin typeface="Times New Roman"/>
              <a:ea typeface="Times New Roman"/>
              <a:cs typeface="Times New Roman"/>
              <a:sym typeface="Times New Roman"/>
            </a:endParaRPr>
          </a:p>
          <a:p>
            <a:pPr marL="457200" lvl="0" indent="-317500" rtl="0">
              <a:lnSpc>
                <a:spcPct val="115000"/>
              </a:lnSpc>
              <a:spcBef>
                <a:spcPts val="0"/>
              </a:spcBef>
              <a:spcAft>
                <a:spcPts val="0"/>
              </a:spcAft>
              <a:buClr>
                <a:schemeClr val="dk1"/>
              </a:buClr>
              <a:buSzPts val="1400"/>
              <a:buFont typeface="Times New Roman"/>
              <a:buChar char="●"/>
            </a:pPr>
            <a:r>
              <a:rPr lang="en" sz="1400">
                <a:solidFill>
                  <a:schemeClr val="dk1"/>
                </a:solidFill>
                <a:latin typeface="Times New Roman"/>
                <a:ea typeface="Times New Roman"/>
                <a:cs typeface="Times New Roman"/>
                <a:sym typeface="Times New Roman"/>
              </a:rPr>
              <a:t>Many Fairy Tales from Brothers’ Grimm came from Oral literature</a:t>
            </a:r>
            <a:endParaRPr sz="1400">
              <a:solidFill>
                <a:schemeClr val="dk1"/>
              </a:solidFill>
              <a:latin typeface="Times New Roman"/>
              <a:ea typeface="Times New Roman"/>
              <a:cs typeface="Times New Roman"/>
              <a:sym typeface="Times New Roman"/>
            </a:endParaRPr>
          </a:p>
          <a:p>
            <a:pPr marL="457200" lvl="0" indent="-317500" rtl="0">
              <a:lnSpc>
                <a:spcPct val="115000"/>
              </a:lnSpc>
              <a:spcBef>
                <a:spcPts val="0"/>
              </a:spcBef>
              <a:spcAft>
                <a:spcPts val="0"/>
              </a:spcAft>
              <a:buClr>
                <a:schemeClr val="dk1"/>
              </a:buClr>
              <a:buSzPts val="1400"/>
              <a:buFont typeface="Times New Roman"/>
              <a:buChar char="●"/>
            </a:pPr>
            <a:r>
              <a:rPr lang="en" sz="1400">
                <a:solidFill>
                  <a:schemeClr val="dk1"/>
                </a:solidFill>
                <a:latin typeface="Times New Roman"/>
                <a:ea typeface="Times New Roman"/>
                <a:cs typeface="Times New Roman"/>
                <a:sym typeface="Times New Roman"/>
              </a:rPr>
              <a:t>Although there are many different versions of different Fairy Tales, the main narrative remains the same</a:t>
            </a:r>
            <a:endParaRPr sz="1400">
              <a:solidFill>
                <a:schemeClr val="dk1"/>
              </a:solidFill>
              <a:latin typeface="Times New Roman"/>
              <a:ea typeface="Times New Roman"/>
              <a:cs typeface="Times New Roman"/>
              <a:sym typeface="Times New Roman"/>
            </a:endParaRPr>
          </a:p>
          <a:p>
            <a:pPr marL="457200" lvl="0" indent="-317500" rtl="0">
              <a:lnSpc>
                <a:spcPct val="115000"/>
              </a:lnSpc>
              <a:spcBef>
                <a:spcPts val="0"/>
              </a:spcBef>
              <a:spcAft>
                <a:spcPts val="0"/>
              </a:spcAft>
              <a:buClr>
                <a:schemeClr val="dk1"/>
              </a:buClr>
              <a:buSzPts val="1400"/>
              <a:buFont typeface="Times New Roman"/>
              <a:buChar char="●"/>
            </a:pPr>
            <a:r>
              <a:rPr lang="en" sz="1400">
                <a:solidFill>
                  <a:schemeClr val="dk1"/>
                </a:solidFill>
                <a:latin typeface="Times New Roman"/>
                <a:ea typeface="Times New Roman"/>
                <a:cs typeface="Times New Roman"/>
                <a:sym typeface="Times New Roman"/>
              </a:rPr>
              <a:t>‘Happily Ever After’ was a concept found in Fairy Tales, not in Greek mythology</a:t>
            </a:r>
            <a:endParaRPr sz="1400">
              <a:solidFill>
                <a:schemeClr val="dk1"/>
              </a:solidFill>
              <a:latin typeface="Times New Roman"/>
              <a:ea typeface="Times New Roman"/>
              <a:cs typeface="Times New Roman"/>
              <a:sym typeface="Times New Roman"/>
            </a:endParaRPr>
          </a:p>
          <a:p>
            <a:pPr marL="457200" lvl="0" indent="0" rtl="0">
              <a:lnSpc>
                <a:spcPct val="115000"/>
              </a:lnSpc>
              <a:spcBef>
                <a:spcPts val="1600"/>
              </a:spcBef>
              <a:spcAft>
                <a:spcPts val="0"/>
              </a:spcAft>
              <a:buNone/>
            </a:pPr>
            <a:endParaRPr sz="1200">
              <a:solidFill>
                <a:schemeClr val="dk1"/>
              </a:solidFill>
              <a:latin typeface="Times New Roman"/>
              <a:ea typeface="Times New Roman"/>
              <a:cs typeface="Times New Roman"/>
              <a:sym typeface="Times New Roman"/>
            </a:endParaRPr>
          </a:p>
          <a:p>
            <a:pPr marL="457200" lvl="0" indent="0" rtl="0">
              <a:lnSpc>
                <a:spcPct val="115000"/>
              </a:lnSpc>
              <a:spcBef>
                <a:spcPts val="0"/>
              </a:spcBef>
              <a:spcAft>
                <a:spcPts val="0"/>
              </a:spcAft>
              <a:buNone/>
            </a:pPr>
            <a:endParaRPr>
              <a:solidFill>
                <a:schemeClr val="dk1"/>
              </a:solidFill>
              <a:latin typeface="Times New Roman"/>
              <a:ea typeface="Times New Roman"/>
              <a:cs typeface="Times New Roman"/>
              <a:sym typeface="Times New Roman"/>
            </a:endParaRPr>
          </a:p>
          <a:p>
            <a:pPr marL="0" lvl="0" indent="0" rtl="0">
              <a:lnSpc>
                <a:spcPct val="150000"/>
              </a:lnSpc>
              <a:spcBef>
                <a:spcPts val="1600"/>
              </a:spcBef>
              <a:spcAft>
                <a:spcPts val="1600"/>
              </a:spcAft>
              <a:buNone/>
            </a:pPr>
            <a:endParaRPr>
              <a:solidFill>
                <a:srgbClr val="000000"/>
              </a:solidFill>
            </a:endParaRPr>
          </a:p>
        </p:txBody>
      </p:sp>
      <p:sp>
        <p:nvSpPr>
          <p:cNvPr id="126" name="Shape 126"/>
          <p:cNvSpPr txBox="1"/>
          <p:nvPr/>
        </p:nvSpPr>
        <p:spPr>
          <a:xfrm>
            <a:off x="4903124" y="3931125"/>
            <a:ext cx="3990000" cy="456600"/>
          </a:xfrm>
          <a:prstGeom prst="rect">
            <a:avLst/>
          </a:prstGeom>
          <a:noFill/>
          <a:ln>
            <a:noFill/>
          </a:ln>
        </p:spPr>
        <p:txBody>
          <a:bodyPr spcFirstLastPara="1" wrap="square" lIns="91425" tIns="91425" rIns="91425" bIns="91425" anchor="t" anchorCtr="0">
            <a:noAutofit/>
          </a:bodyPr>
          <a:lstStyle/>
          <a:p>
            <a:pPr marL="0" lvl="0" indent="0" algn="ctr">
              <a:spcBef>
                <a:spcPts val="0"/>
              </a:spcBef>
              <a:spcAft>
                <a:spcPts val="0"/>
              </a:spcAft>
              <a:buNone/>
            </a:pPr>
            <a:r>
              <a:rPr lang="en" sz="1200">
                <a:latin typeface="Times New Roman"/>
                <a:ea typeface="Times New Roman"/>
                <a:cs typeface="Times New Roman"/>
                <a:sym typeface="Times New Roman"/>
              </a:rPr>
              <a:t>Arthur Rackham, </a:t>
            </a:r>
            <a:r>
              <a:rPr lang="en" sz="1200" i="1">
                <a:latin typeface="Times New Roman"/>
                <a:ea typeface="Times New Roman"/>
                <a:cs typeface="Times New Roman"/>
                <a:sym typeface="Times New Roman"/>
              </a:rPr>
              <a:t>Hansel and Gretel, </a:t>
            </a:r>
            <a:r>
              <a:rPr lang="en" sz="1200">
                <a:latin typeface="Times New Roman"/>
                <a:ea typeface="Times New Roman"/>
                <a:cs typeface="Times New Roman"/>
                <a:sym typeface="Times New Roman"/>
              </a:rPr>
              <a:t>1909</a:t>
            </a:r>
            <a:endParaRPr sz="1200">
              <a:latin typeface="Times New Roman"/>
              <a:ea typeface="Times New Roman"/>
              <a:cs typeface="Times New Roman"/>
              <a:sym typeface="Times New Roman"/>
            </a:endParaRPr>
          </a:p>
        </p:txBody>
      </p:sp>
      <p:pic>
        <p:nvPicPr>
          <p:cNvPr id="127" name="Shape 127"/>
          <p:cNvPicPr preferRelativeResize="0"/>
          <p:nvPr/>
        </p:nvPicPr>
        <p:blipFill>
          <a:blip r:embed="rId3">
            <a:alphaModFix/>
          </a:blip>
          <a:stretch>
            <a:fillRect/>
          </a:stretch>
        </p:blipFill>
        <p:spPr>
          <a:xfrm>
            <a:off x="4849200" y="1517175"/>
            <a:ext cx="3990000" cy="2413950"/>
          </a:xfrm>
          <a:prstGeom prst="rect">
            <a:avLst/>
          </a:prstGeom>
          <a:noFill/>
          <a:ln>
            <a:noFill/>
          </a:ln>
        </p:spPr>
      </p:pic>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31"/>
        <p:cNvGrpSpPr/>
        <p:nvPr/>
      </p:nvGrpSpPr>
      <p:grpSpPr>
        <a:xfrm>
          <a:off x="0" y="0"/>
          <a:ext cx="0" cy="0"/>
          <a:chOff x="0" y="0"/>
          <a:chExt cx="0" cy="0"/>
        </a:xfrm>
      </p:grpSpPr>
      <p:sp>
        <p:nvSpPr>
          <p:cNvPr id="132" name="Shape 132"/>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ctr">
              <a:spcBef>
                <a:spcPts val="0"/>
              </a:spcBef>
              <a:spcAft>
                <a:spcPts val="0"/>
              </a:spcAft>
              <a:buNone/>
            </a:pPr>
            <a:r>
              <a:rPr lang="en" b="1" u="sng">
                <a:solidFill>
                  <a:srgbClr val="000000"/>
                </a:solidFill>
                <a:latin typeface="Times New Roman"/>
                <a:ea typeface="Times New Roman"/>
                <a:cs typeface="Times New Roman"/>
                <a:sym typeface="Times New Roman"/>
              </a:rPr>
              <a:t>Circe: Homer’s </a:t>
            </a:r>
            <a:r>
              <a:rPr lang="en" b="1" i="1" u="sng">
                <a:solidFill>
                  <a:srgbClr val="000000"/>
                </a:solidFill>
                <a:latin typeface="Times New Roman"/>
                <a:ea typeface="Times New Roman"/>
                <a:cs typeface="Times New Roman"/>
                <a:sym typeface="Times New Roman"/>
              </a:rPr>
              <a:t>Odyssey </a:t>
            </a:r>
            <a:endParaRPr b="1" u="sng">
              <a:solidFill>
                <a:srgbClr val="000000"/>
              </a:solidFill>
              <a:latin typeface="Times New Roman"/>
              <a:ea typeface="Times New Roman"/>
              <a:cs typeface="Times New Roman"/>
              <a:sym typeface="Times New Roman"/>
            </a:endParaRPr>
          </a:p>
        </p:txBody>
      </p:sp>
      <p:sp>
        <p:nvSpPr>
          <p:cNvPr id="133" name="Shape 133"/>
          <p:cNvSpPr txBox="1">
            <a:spLocks noGrp="1"/>
          </p:cNvSpPr>
          <p:nvPr>
            <p:ph type="body" idx="1"/>
          </p:nvPr>
        </p:nvSpPr>
        <p:spPr>
          <a:xfrm>
            <a:off x="311700" y="1228675"/>
            <a:ext cx="3999900" cy="34164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i="1">
                <a:solidFill>
                  <a:srgbClr val="000000"/>
                </a:solidFill>
                <a:latin typeface="Times New Roman"/>
                <a:ea typeface="Times New Roman"/>
                <a:cs typeface="Times New Roman"/>
                <a:sym typeface="Times New Roman"/>
              </a:rPr>
              <a:t>‘In a clearing, in a glade they came upon Circe’s house, built of polished stone. Prowling around the place were </a:t>
            </a:r>
            <a:r>
              <a:rPr lang="en" i="1">
                <a:solidFill>
                  <a:srgbClr val="000000"/>
                </a:solidFill>
                <a:highlight>
                  <a:srgbClr val="C27BA0"/>
                </a:highlight>
                <a:latin typeface="Times New Roman"/>
                <a:ea typeface="Times New Roman"/>
                <a:cs typeface="Times New Roman"/>
                <a:sym typeface="Times New Roman"/>
              </a:rPr>
              <a:t>mountain wolves and lions that Circe had bewitched with her magic drugs. </a:t>
            </a:r>
            <a:r>
              <a:rPr lang="en">
                <a:solidFill>
                  <a:srgbClr val="000000"/>
                </a:solidFill>
                <a:latin typeface="Times New Roman"/>
                <a:ea typeface="Times New Roman"/>
                <a:cs typeface="Times New Roman"/>
                <a:sym typeface="Times New Roman"/>
              </a:rPr>
              <a:t>10:210-212</a:t>
            </a:r>
            <a:endParaRPr>
              <a:solidFill>
                <a:srgbClr val="000000"/>
              </a:solidFill>
              <a:latin typeface="Times New Roman"/>
              <a:ea typeface="Times New Roman"/>
              <a:cs typeface="Times New Roman"/>
              <a:sym typeface="Times New Roman"/>
            </a:endParaRPr>
          </a:p>
          <a:p>
            <a:pPr marL="0" lvl="0" indent="0" algn="ctr" rtl="0">
              <a:spcBef>
                <a:spcPts val="1600"/>
              </a:spcBef>
              <a:spcAft>
                <a:spcPts val="0"/>
              </a:spcAft>
              <a:buNone/>
            </a:pPr>
            <a:r>
              <a:rPr lang="en" i="1">
                <a:solidFill>
                  <a:srgbClr val="000000"/>
                </a:solidFill>
                <a:latin typeface="Times New Roman"/>
                <a:ea typeface="Times New Roman"/>
                <a:cs typeface="Times New Roman"/>
                <a:sym typeface="Times New Roman"/>
              </a:rPr>
              <a:t>Circe ushered the rest into her hall, gave them seats and chairs to sit on, and then </a:t>
            </a:r>
            <a:r>
              <a:rPr lang="en" i="1">
                <a:solidFill>
                  <a:srgbClr val="000000"/>
                </a:solidFill>
                <a:highlight>
                  <a:srgbClr val="C27BA0"/>
                </a:highlight>
                <a:latin typeface="Times New Roman"/>
                <a:ea typeface="Times New Roman"/>
                <a:cs typeface="Times New Roman"/>
                <a:sym typeface="Times New Roman"/>
              </a:rPr>
              <a:t>prepared them a mixture of cheese, barley-meal and yellow honey flavoured with Parmnian Wine.’</a:t>
            </a:r>
            <a:r>
              <a:rPr lang="en" i="1">
                <a:solidFill>
                  <a:srgbClr val="000000"/>
                </a:solidFill>
                <a:latin typeface="Times New Roman"/>
                <a:ea typeface="Times New Roman"/>
                <a:cs typeface="Times New Roman"/>
                <a:sym typeface="Times New Roman"/>
              </a:rPr>
              <a:t> </a:t>
            </a:r>
            <a:r>
              <a:rPr lang="en">
                <a:solidFill>
                  <a:srgbClr val="000000"/>
                </a:solidFill>
                <a:latin typeface="Times New Roman"/>
                <a:ea typeface="Times New Roman"/>
                <a:cs typeface="Times New Roman"/>
                <a:sym typeface="Times New Roman"/>
              </a:rPr>
              <a:t>10:233-236</a:t>
            </a:r>
            <a:endParaRPr>
              <a:solidFill>
                <a:srgbClr val="000000"/>
              </a:solidFill>
              <a:latin typeface="Times New Roman"/>
              <a:ea typeface="Times New Roman"/>
              <a:cs typeface="Times New Roman"/>
              <a:sym typeface="Times New Roman"/>
            </a:endParaRPr>
          </a:p>
          <a:p>
            <a:pPr marL="0" lvl="0" indent="0" algn="ctr">
              <a:spcBef>
                <a:spcPts val="1600"/>
              </a:spcBef>
              <a:spcAft>
                <a:spcPts val="1600"/>
              </a:spcAft>
              <a:buNone/>
            </a:pPr>
            <a:r>
              <a:rPr lang="en" i="1">
                <a:solidFill>
                  <a:srgbClr val="000000"/>
                </a:solidFill>
                <a:latin typeface="Times New Roman"/>
                <a:ea typeface="Times New Roman"/>
                <a:cs typeface="Times New Roman"/>
                <a:sym typeface="Times New Roman"/>
              </a:rPr>
              <a:t>‘I will tell you how she works her </a:t>
            </a:r>
            <a:r>
              <a:rPr lang="en" i="1">
                <a:solidFill>
                  <a:srgbClr val="000000"/>
                </a:solidFill>
                <a:highlight>
                  <a:srgbClr val="C27BA0"/>
                </a:highlight>
                <a:latin typeface="Times New Roman"/>
                <a:ea typeface="Times New Roman"/>
                <a:cs typeface="Times New Roman"/>
                <a:sym typeface="Times New Roman"/>
              </a:rPr>
              <a:t>black magic</a:t>
            </a:r>
            <a:r>
              <a:rPr lang="en" i="1">
                <a:solidFill>
                  <a:srgbClr val="000000"/>
                </a:solidFill>
                <a:latin typeface="Times New Roman"/>
                <a:ea typeface="Times New Roman"/>
                <a:cs typeface="Times New Roman"/>
                <a:sym typeface="Times New Roman"/>
              </a:rPr>
              <a:t>. She will begin by preparing you a mixture, into which she will put her drug.’ </a:t>
            </a:r>
            <a:r>
              <a:rPr lang="en">
                <a:solidFill>
                  <a:srgbClr val="000000"/>
                </a:solidFill>
                <a:latin typeface="Times New Roman"/>
                <a:ea typeface="Times New Roman"/>
                <a:cs typeface="Times New Roman"/>
                <a:sym typeface="Times New Roman"/>
              </a:rPr>
              <a:t>10:290-291</a:t>
            </a:r>
            <a:endParaRPr>
              <a:solidFill>
                <a:srgbClr val="000000"/>
              </a:solidFill>
              <a:latin typeface="Times New Roman"/>
              <a:ea typeface="Times New Roman"/>
              <a:cs typeface="Times New Roman"/>
              <a:sym typeface="Times New Roman"/>
            </a:endParaRPr>
          </a:p>
        </p:txBody>
      </p:sp>
      <p:sp>
        <p:nvSpPr>
          <p:cNvPr id="134" name="Shape 134"/>
          <p:cNvSpPr txBox="1">
            <a:spLocks noGrp="1"/>
          </p:cNvSpPr>
          <p:nvPr>
            <p:ph type="body" idx="2"/>
          </p:nvPr>
        </p:nvSpPr>
        <p:spPr>
          <a:xfrm>
            <a:off x="4832400" y="1827625"/>
            <a:ext cx="3999900" cy="2218500"/>
          </a:xfrm>
          <a:prstGeom prst="rect">
            <a:avLst/>
          </a:prstGeom>
        </p:spPr>
        <p:txBody>
          <a:bodyPr spcFirstLastPara="1" wrap="square" lIns="91425" tIns="91425" rIns="91425" bIns="91425" anchor="t" anchorCtr="0">
            <a:noAutofit/>
          </a:bodyPr>
          <a:lstStyle/>
          <a:p>
            <a:pPr marL="457200" lvl="0" indent="-317500" rtl="0">
              <a:spcBef>
                <a:spcPts val="0"/>
              </a:spcBef>
              <a:spcAft>
                <a:spcPts val="0"/>
              </a:spcAft>
              <a:buClr>
                <a:srgbClr val="000000"/>
              </a:buClr>
              <a:buSzPts val="1400"/>
              <a:buFont typeface="Times New Roman"/>
              <a:buChar char="●"/>
            </a:pPr>
            <a:r>
              <a:rPr lang="en">
                <a:solidFill>
                  <a:srgbClr val="000000"/>
                </a:solidFill>
                <a:latin typeface="Times New Roman"/>
                <a:ea typeface="Times New Roman"/>
                <a:cs typeface="Times New Roman"/>
                <a:sym typeface="Times New Roman"/>
              </a:rPr>
              <a:t>Circe has power over men</a:t>
            </a:r>
            <a:endParaRPr>
              <a:solidFill>
                <a:srgbClr val="000000"/>
              </a:solidFill>
              <a:latin typeface="Times New Roman"/>
              <a:ea typeface="Times New Roman"/>
              <a:cs typeface="Times New Roman"/>
              <a:sym typeface="Times New Roman"/>
            </a:endParaRPr>
          </a:p>
          <a:p>
            <a:pPr marL="457200" lvl="0" indent="-317500" rtl="0">
              <a:spcBef>
                <a:spcPts val="0"/>
              </a:spcBef>
              <a:spcAft>
                <a:spcPts val="0"/>
              </a:spcAft>
              <a:buClr>
                <a:srgbClr val="000000"/>
              </a:buClr>
              <a:buSzPts val="1400"/>
              <a:buFont typeface="Times New Roman"/>
              <a:buChar char="●"/>
            </a:pPr>
            <a:r>
              <a:rPr lang="en" b="1">
                <a:solidFill>
                  <a:srgbClr val="000000"/>
                </a:solidFill>
                <a:latin typeface="Times New Roman"/>
                <a:ea typeface="Times New Roman"/>
                <a:cs typeface="Times New Roman"/>
                <a:sym typeface="Times New Roman"/>
              </a:rPr>
              <a:t>Theme of temptation</a:t>
            </a:r>
            <a:endParaRPr b="1">
              <a:solidFill>
                <a:srgbClr val="000000"/>
              </a:solidFill>
              <a:latin typeface="Times New Roman"/>
              <a:ea typeface="Times New Roman"/>
              <a:cs typeface="Times New Roman"/>
              <a:sym typeface="Times New Roman"/>
            </a:endParaRPr>
          </a:p>
          <a:p>
            <a:pPr marL="457200" lvl="0" indent="-317500" rtl="0">
              <a:spcBef>
                <a:spcPts val="0"/>
              </a:spcBef>
              <a:spcAft>
                <a:spcPts val="0"/>
              </a:spcAft>
              <a:buClr>
                <a:srgbClr val="000000"/>
              </a:buClr>
              <a:buSzPts val="1400"/>
              <a:buFont typeface="Times New Roman"/>
              <a:buChar char="●"/>
            </a:pPr>
            <a:r>
              <a:rPr lang="en" b="1">
                <a:solidFill>
                  <a:srgbClr val="000000"/>
                </a:solidFill>
                <a:latin typeface="Times New Roman"/>
                <a:ea typeface="Times New Roman"/>
                <a:cs typeface="Times New Roman"/>
                <a:sym typeface="Times New Roman"/>
              </a:rPr>
              <a:t>Theme of magic</a:t>
            </a:r>
            <a:endParaRPr b="1">
              <a:solidFill>
                <a:srgbClr val="000000"/>
              </a:solidFill>
              <a:latin typeface="Times New Roman"/>
              <a:ea typeface="Times New Roman"/>
              <a:cs typeface="Times New Roman"/>
              <a:sym typeface="Times New Roman"/>
            </a:endParaRPr>
          </a:p>
          <a:p>
            <a:pPr marL="457200" lvl="0" indent="-317500" rtl="0">
              <a:spcBef>
                <a:spcPts val="0"/>
              </a:spcBef>
              <a:spcAft>
                <a:spcPts val="0"/>
              </a:spcAft>
              <a:buClr>
                <a:srgbClr val="000000"/>
              </a:buClr>
              <a:buSzPts val="1400"/>
              <a:buFont typeface="Times New Roman"/>
              <a:buChar char="●"/>
            </a:pPr>
            <a:r>
              <a:rPr lang="en">
                <a:solidFill>
                  <a:srgbClr val="000000"/>
                </a:solidFill>
                <a:latin typeface="Times New Roman"/>
                <a:ea typeface="Times New Roman"/>
                <a:cs typeface="Times New Roman"/>
                <a:sym typeface="Times New Roman"/>
              </a:rPr>
              <a:t>Indication of folktale in Homer’s </a:t>
            </a:r>
            <a:r>
              <a:rPr lang="en" i="1">
                <a:solidFill>
                  <a:srgbClr val="000000"/>
                </a:solidFill>
                <a:latin typeface="Times New Roman"/>
                <a:ea typeface="Times New Roman"/>
                <a:cs typeface="Times New Roman"/>
                <a:sym typeface="Times New Roman"/>
              </a:rPr>
              <a:t>Odyssey </a:t>
            </a:r>
            <a:r>
              <a:rPr lang="en">
                <a:solidFill>
                  <a:srgbClr val="000000"/>
                </a:solidFill>
                <a:latin typeface="Times New Roman"/>
                <a:ea typeface="Times New Roman"/>
                <a:cs typeface="Times New Roman"/>
                <a:sym typeface="Times New Roman"/>
              </a:rPr>
              <a:t>[Thompson:1977:278]</a:t>
            </a:r>
            <a:endParaRPr>
              <a:solidFill>
                <a:srgbClr val="000000"/>
              </a:solidFill>
              <a:latin typeface="Times New Roman"/>
              <a:ea typeface="Times New Roman"/>
              <a:cs typeface="Times New Roman"/>
              <a:sym typeface="Times New Roman"/>
            </a:endParaRPr>
          </a:p>
          <a:p>
            <a:pPr marL="457200" lvl="0" indent="-317500" rtl="0">
              <a:spcBef>
                <a:spcPts val="0"/>
              </a:spcBef>
              <a:spcAft>
                <a:spcPts val="0"/>
              </a:spcAft>
              <a:buClr>
                <a:srgbClr val="000000"/>
              </a:buClr>
              <a:buSzPts val="1400"/>
              <a:buFont typeface="Times New Roman"/>
              <a:buChar char="●"/>
            </a:pPr>
            <a:r>
              <a:rPr lang="en">
                <a:solidFill>
                  <a:srgbClr val="000000"/>
                </a:solidFill>
                <a:latin typeface="Times New Roman"/>
                <a:ea typeface="Times New Roman"/>
                <a:cs typeface="Times New Roman"/>
                <a:sym typeface="Times New Roman"/>
              </a:rPr>
              <a:t>Circe’s association with black magic, makes her a Witch</a:t>
            </a:r>
            <a:endParaRPr>
              <a:solidFill>
                <a:srgbClr val="000000"/>
              </a:solidFill>
              <a:latin typeface="Times New Roman"/>
              <a:ea typeface="Times New Roman"/>
              <a:cs typeface="Times New Roman"/>
              <a:sym typeface="Times New Roman"/>
            </a:endParaRPr>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38"/>
        <p:cNvGrpSpPr/>
        <p:nvPr/>
      </p:nvGrpSpPr>
      <p:grpSpPr>
        <a:xfrm>
          <a:off x="0" y="0"/>
          <a:ext cx="0" cy="0"/>
          <a:chOff x="0" y="0"/>
          <a:chExt cx="0" cy="0"/>
        </a:xfrm>
      </p:grpSpPr>
      <p:sp>
        <p:nvSpPr>
          <p:cNvPr id="139" name="Shape 139"/>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ctr">
              <a:spcBef>
                <a:spcPts val="0"/>
              </a:spcBef>
              <a:spcAft>
                <a:spcPts val="0"/>
              </a:spcAft>
              <a:buNone/>
            </a:pPr>
            <a:r>
              <a:rPr lang="en" b="1" u="sng">
                <a:latin typeface="Times New Roman"/>
                <a:ea typeface="Times New Roman"/>
                <a:cs typeface="Times New Roman"/>
                <a:sym typeface="Times New Roman"/>
              </a:rPr>
              <a:t>Hansel and Gretel</a:t>
            </a:r>
            <a:endParaRPr b="1" u="sng">
              <a:latin typeface="Times New Roman"/>
              <a:ea typeface="Times New Roman"/>
              <a:cs typeface="Times New Roman"/>
              <a:sym typeface="Times New Roman"/>
            </a:endParaRPr>
          </a:p>
        </p:txBody>
      </p:sp>
      <p:sp>
        <p:nvSpPr>
          <p:cNvPr id="140" name="Shape 140"/>
          <p:cNvSpPr txBox="1">
            <a:spLocks noGrp="1"/>
          </p:cNvSpPr>
          <p:nvPr>
            <p:ph type="body" idx="2"/>
          </p:nvPr>
        </p:nvSpPr>
        <p:spPr>
          <a:xfrm>
            <a:off x="4832400" y="1609675"/>
            <a:ext cx="3999900" cy="2600100"/>
          </a:xfrm>
          <a:prstGeom prst="rect">
            <a:avLst/>
          </a:prstGeom>
        </p:spPr>
        <p:txBody>
          <a:bodyPr spcFirstLastPara="1" wrap="square" lIns="91425" tIns="91425" rIns="91425" bIns="91425" anchor="t" anchorCtr="0">
            <a:noAutofit/>
          </a:bodyPr>
          <a:lstStyle/>
          <a:p>
            <a:pPr marL="457200" lvl="0" indent="-317500" rtl="0">
              <a:spcBef>
                <a:spcPts val="0"/>
              </a:spcBef>
              <a:spcAft>
                <a:spcPts val="0"/>
              </a:spcAft>
              <a:buClr>
                <a:srgbClr val="000000"/>
              </a:buClr>
              <a:buSzPts val="1400"/>
              <a:buFont typeface="Times New Roman"/>
              <a:buChar char="●"/>
            </a:pPr>
            <a:r>
              <a:rPr lang="en">
                <a:solidFill>
                  <a:srgbClr val="000000"/>
                </a:solidFill>
                <a:latin typeface="Times New Roman"/>
                <a:ea typeface="Times New Roman"/>
                <a:cs typeface="Times New Roman"/>
                <a:sym typeface="Times New Roman"/>
              </a:rPr>
              <a:t>The Witch sticks to a particular stereotype through her barbaric characteristics [Zipes:1988:65]</a:t>
            </a:r>
            <a:endParaRPr>
              <a:solidFill>
                <a:srgbClr val="000000"/>
              </a:solidFill>
              <a:latin typeface="Times New Roman"/>
              <a:ea typeface="Times New Roman"/>
              <a:cs typeface="Times New Roman"/>
              <a:sym typeface="Times New Roman"/>
            </a:endParaRPr>
          </a:p>
          <a:p>
            <a:pPr marL="457200" lvl="0" indent="-317500" rtl="0">
              <a:spcBef>
                <a:spcPts val="0"/>
              </a:spcBef>
              <a:spcAft>
                <a:spcPts val="0"/>
              </a:spcAft>
              <a:buClr>
                <a:srgbClr val="000000"/>
              </a:buClr>
              <a:buSzPts val="1400"/>
              <a:buFont typeface="Times New Roman"/>
              <a:buChar char="●"/>
            </a:pPr>
            <a:r>
              <a:rPr lang="en" b="1">
                <a:solidFill>
                  <a:srgbClr val="000000"/>
                </a:solidFill>
                <a:latin typeface="Times New Roman"/>
                <a:ea typeface="Times New Roman"/>
                <a:cs typeface="Times New Roman"/>
                <a:sym typeface="Times New Roman"/>
              </a:rPr>
              <a:t>Theme of temptation </a:t>
            </a:r>
            <a:endParaRPr b="1">
              <a:solidFill>
                <a:srgbClr val="000000"/>
              </a:solidFill>
              <a:latin typeface="Times New Roman"/>
              <a:ea typeface="Times New Roman"/>
              <a:cs typeface="Times New Roman"/>
              <a:sym typeface="Times New Roman"/>
            </a:endParaRPr>
          </a:p>
          <a:p>
            <a:pPr marL="457200" lvl="0" indent="-317500" rtl="0">
              <a:spcBef>
                <a:spcPts val="0"/>
              </a:spcBef>
              <a:spcAft>
                <a:spcPts val="0"/>
              </a:spcAft>
              <a:buClr>
                <a:srgbClr val="000000"/>
              </a:buClr>
              <a:buSzPts val="1400"/>
              <a:buFont typeface="Times New Roman"/>
              <a:buChar char="●"/>
            </a:pPr>
            <a:r>
              <a:rPr lang="en" b="1">
                <a:solidFill>
                  <a:srgbClr val="000000"/>
                </a:solidFill>
                <a:latin typeface="Times New Roman"/>
                <a:ea typeface="Times New Roman"/>
                <a:cs typeface="Times New Roman"/>
                <a:sym typeface="Times New Roman"/>
              </a:rPr>
              <a:t>Theme of cannibalism and murder </a:t>
            </a:r>
            <a:r>
              <a:rPr lang="en">
                <a:solidFill>
                  <a:srgbClr val="000000"/>
                </a:solidFill>
                <a:latin typeface="Times New Roman"/>
                <a:ea typeface="Times New Roman"/>
                <a:cs typeface="Times New Roman"/>
                <a:sym typeface="Times New Roman"/>
              </a:rPr>
              <a:t>[Tatar:2003:3]</a:t>
            </a:r>
            <a:endParaRPr>
              <a:solidFill>
                <a:srgbClr val="000000"/>
              </a:solidFill>
              <a:latin typeface="Times New Roman"/>
              <a:ea typeface="Times New Roman"/>
              <a:cs typeface="Times New Roman"/>
              <a:sym typeface="Times New Roman"/>
            </a:endParaRPr>
          </a:p>
          <a:p>
            <a:pPr marL="457200" lvl="0" indent="-317500" rtl="0">
              <a:spcBef>
                <a:spcPts val="0"/>
              </a:spcBef>
              <a:spcAft>
                <a:spcPts val="0"/>
              </a:spcAft>
              <a:buClr>
                <a:srgbClr val="000000"/>
              </a:buClr>
              <a:buSzPts val="1400"/>
              <a:buFont typeface="Times New Roman"/>
              <a:buChar char="●"/>
            </a:pPr>
            <a:r>
              <a:rPr lang="en">
                <a:solidFill>
                  <a:srgbClr val="000000"/>
                </a:solidFill>
                <a:latin typeface="Times New Roman"/>
                <a:ea typeface="Times New Roman"/>
                <a:cs typeface="Times New Roman"/>
                <a:sym typeface="Times New Roman"/>
              </a:rPr>
              <a:t>Similarities in characteristics with Circe</a:t>
            </a:r>
            <a:endParaRPr>
              <a:solidFill>
                <a:srgbClr val="000000"/>
              </a:solidFill>
              <a:latin typeface="Times New Roman"/>
              <a:ea typeface="Times New Roman"/>
              <a:cs typeface="Times New Roman"/>
              <a:sym typeface="Times New Roman"/>
            </a:endParaRPr>
          </a:p>
          <a:p>
            <a:pPr marL="457200" lvl="0" indent="-317500" rtl="0">
              <a:spcBef>
                <a:spcPts val="0"/>
              </a:spcBef>
              <a:spcAft>
                <a:spcPts val="0"/>
              </a:spcAft>
              <a:buClr>
                <a:srgbClr val="000000"/>
              </a:buClr>
              <a:buSzPts val="1400"/>
              <a:buFont typeface="Times New Roman"/>
              <a:buChar char="●"/>
            </a:pPr>
            <a:r>
              <a:rPr lang="en">
                <a:solidFill>
                  <a:srgbClr val="000000"/>
                </a:solidFill>
                <a:latin typeface="Times New Roman"/>
                <a:ea typeface="Times New Roman"/>
                <a:cs typeface="Times New Roman"/>
                <a:sym typeface="Times New Roman"/>
              </a:rPr>
              <a:t>The Witch is usually depicted as an old Woman </a:t>
            </a:r>
            <a:endParaRPr>
              <a:solidFill>
                <a:srgbClr val="000000"/>
              </a:solidFill>
              <a:latin typeface="Times New Roman"/>
              <a:ea typeface="Times New Roman"/>
              <a:cs typeface="Times New Roman"/>
              <a:sym typeface="Times New Roman"/>
            </a:endParaRPr>
          </a:p>
          <a:p>
            <a:pPr marL="0" lvl="0" indent="0">
              <a:spcBef>
                <a:spcPts val="1600"/>
              </a:spcBef>
              <a:spcAft>
                <a:spcPts val="1600"/>
              </a:spcAft>
              <a:buNone/>
            </a:pPr>
            <a:endParaRPr>
              <a:solidFill>
                <a:srgbClr val="000000"/>
              </a:solidFill>
              <a:latin typeface="Times New Roman"/>
              <a:ea typeface="Times New Roman"/>
              <a:cs typeface="Times New Roman"/>
              <a:sym typeface="Times New Roman"/>
            </a:endParaRPr>
          </a:p>
        </p:txBody>
      </p:sp>
      <p:sp>
        <p:nvSpPr>
          <p:cNvPr id="141" name="Shape 141"/>
          <p:cNvSpPr txBox="1">
            <a:spLocks noGrp="1"/>
          </p:cNvSpPr>
          <p:nvPr>
            <p:ph type="body" idx="1"/>
          </p:nvPr>
        </p:nvSpPr>
        <p:spPr>
          <a:xfrm>
            <a:off x="311700" y="1457275"/>
            <a:ext cx="3999900" cy="26001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Clr>
                <a:schemeClr val="dk1"/>
              </a:buClr>
              <a:buSzPts val="1100"/>
              <a:buFont typeface="Arial"/>
              <a:buNone/>
            </a:pPr>
            <a:r>
              <a:rPr lang="en" i="1">
                <a:solidFill>
                  <a:schemeClr val="dk1"/>
                </a:solidFill>
                <a:latin typeface="Times New Roman"/>
                <a:ea typeface="Times New Roman"/>
                <a:cs typeface="Times New Roman"/>
                <a:sym typeface="Times New Roman"/>
              </a:rPr>
              <a:t>The </a:t>
            </a:r>
            <a:r>
              <a:rPr lang="en" i="1">
                <a:solidFill>
                  <a:schemeClr val="dk1"/>
                </a:solidFill>
                <a:highlight>
                  <a:srgbClr val="C27BA0"/>
                </a:highlight>
                <a:latin typeface="Times New Roman"/>
                <a:ea typeface="Times New Roman"/>
                <a:cs typeface="Times New Roman"/>
                <a:sym typeface="Times New Roman"/>
              </a:rPr>
              <a:t>old woman</a:t>
            </a:r>
            <a:r>
              <a:rPr lang="en" i="1">
                <a:solidFill>
                  <a:schemeClr val="dk1"/>
                </a:solidFill>
                <a:latin typeface="Times New Roman"/>
                <a:ea typeface="Times New Roman"/>
                <a:cs typeface="Times New Roman"/>
                <a:sym typeface="Times New Roman"/>
              </a:rPr>
              <a:t>, however, had only pretended to be friendly. She was really a </a:t>
            </a:r>
            <a:r>
              <a:rPr lang="en" i="1">
                <a:solidFill>
                  <a:schemeClr val="dk1"/>
                </a:solidFill>
                <a:highlight>
                  <a:srgbClr val="C27BA0"/>
                </a:highlight>
                <a:latin typeface="Times New Roman"/>
                <a:ea typeface="Times New Roman"/>
                <a:cs typeface="Times New Roman"/>
                <a:sym typeface="Times New Roman"/>
              </a:rPr>
              <a:t>wicked witch</a:t>
            </a:r>
            <a:r>
              <a:rPr lang="en" i="1">
                <a:solidFill>
                  <a:schemeClr val="dk1"/>
                </a:solidFill>
                <a:latin typeface="Times New Roman"/>
                <a:ea typeface="Times New Roman"/>
                <a:cs typeface="Times New Roman"/>
                <a:sym typeface="Times New Roman"/>
              </a:rPr>
              <a:t> on the lookout for children, and had built the house made of bread only to lure them to her. </a:t>
            </a:r>
            <a:r>
              <a:rPr lang="en" i="1">
                <a:solidFill>
                  <a:schemeClr val="dk1"/>
                </a:solidFill>
                <a:highlight>
                  <a:srgbClr val="C27BA0"/>
                </a:highlight>
                <a:latin typeface="Times New Roman"/>
                <a:ea typeface="Times New Roman"/>
                <a:cs typeface="Times New Roman"/>
                <a:sym typeface="Times New Roman"/>
              </a:rPr>
              <a:t>As soon as she had any children in her power, she would kill, cook and eat them.</a:t>
            </a:r>
            <a:r>
              <a:rPr lang="en" i="1">
                <a:solidFill>
                  <a:schemeClr val="dk1"/>
                </a:solidFill>
                <a:latin typeface="Times New Roman"/>
                <a:ea typeface="Times New Roman"/>
                <a:cs typeface="Times New Roman"/>
                <a:sym typeface="Times New Roman"/>
              </a:rPr>
              <a:t> It would be like a feast day for her. Now, witches have red eyes and cannot see very far, but </a:t>
            </a:r>
            <a:r>
              <a:rPr lang="en" i="1">
                <a:solidFill>
                  <a:schemeClr val="dk1"/>
                </a:solidFill>
                <a:highlight>
                  <a:srgbClr val="C27BA0"/>
                </a:highlight>
                <a:latin typeface="Times New Roman"/>
                <a:ea typeface="Times New Roman"/>
                <a:cs typeface="Times New Roman"/>
                <a:sym typeface="Times New Roman"/>
              </a:rPr>
              <a:t>they can detect when human beings are near them.’</a:t>
            </a:r>
            <a:endParaRPr i="1">
              <a:solidFill>
                <a:schemeClr val="dk1"/>
              </a:solidFill>
              <a:highlight>
                <a:srgbClr val="C27BA0"/>
              </a:highlight>
              <a:latin typeface="Times New Roman"/>
              <a:ea typeface="Times New Roman"/>
              <a:cs typeface="Times New Roman"/>
              <a:sym typeface="Times New Roman"/>
            </a:endParaRPr>
          </a:p>
          <a:p>
            <a:pPr marL="0" lvl="0" indent="0">
              <a:spcBef>
                <a:spcPts val="1600"/>
              </a:spcBef>
              <a:spcAft>
                <a:spcPts val="1600"/>
              </a:spcAft>
              <a:buClr>
                <a:schemeClr val="dk1"/>
              </a:buClr>
              <a:buSzPts val="1100"/>
              <a:buFont typeface="Arial"/>
              <a:buNone/>
            </a:pPr>
            <a:r>
              <a:rPr lang="en">
                <a:solidFill>
                  <a:schemeClr val="dk1"/>
                </a:solidFill>
                <a:latin typeface="Times New Roman"/>
                <a:ea typeface="Times New Roman"/>
                <a:cs typeface="Times New Roman"/>
                <a:sym typeface="Times New Roman"/>
              </a:rPr>
              <a:t>Brothers’ Grimm </a:t>
            </a:r>
            <a:r>
              <a:rPr lang="en" i="1">
                <a:solidFill>
                  <a:schemeClr val="dk1"/>
                </a:solidFill>
                <a:latin typeface="Times New Roman"/>
                <a:ea typeface="Times New Roman"/>
                <a:cs typeface="Times New Roman"/>
                <a:sym typeface="Times New Roman"/>
              </a:rPr>
              <a:t>Hansel and Gretel: </a:t>
            </a:r>
            <a:r>
              <a:rPr lang="en">
                <a:solidFill>
                  <a:schemeClr val="dk1"/>
                </a:solidFill>
                <a:latin typeface="Times New Roman"/>
                <a:ea typeface="Times New Roman"/>
                <a:cs typeface="Times New Roman"/>
                <a:sym typeface="Times New Roman"/>
              </a:rPr>
              <a:t>76</a:t>
            </a:r>
            <a:endParaRPr/>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45"/>
        <p:cNvGrpSpPr/>
        <p:nvPr/>
      </p:nvGrpSpPr>
      <p:grpSpPr>
        <a:xfrm>
          <a:off x="0" y="0"/>
          <a:ext cx="0" cy="0"/>
          <a:chOff x="0" y="0"/>
          <a:chExt cx="0" cy="0"/>
        </a:xfrm>
      </p:grpSpPr>
      <p:sp>
        <p:nvSpPr>
          <p:cNvPr id="146" name="Shape 146"/>
          <p:cNvSpPr txBox="1">
            <a:spLocks noGrp="1"/>
          </p:cNvSpPr>
          <p:nvPr>
            <p:ph type="title"/>
          </p:nvPr>
        </p:nvSpPr>
        <p:spPr>
          <a:xfrm>
            <a:off x="2443050" y="434775"/>
            <a:ext cx="4257900" cy="5727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b="1" u="sng">
                <a:solidFill>
                  <a:srgbClr val="000000"/>
                </a:solidFill>
                <a:latin typeface="Times New Roman"/>
                <a:ea typeface="Times New Roman"/>
                <a:cs typeface="Times New Roman"/>
                <a:sym typeface="Times New Roman"/>
              </a:rPr>
              <a:t>Medea: Euripides </a:t>
            </a:r>
            <a:r>
              <a:rPr lang="en" b="1" i="1" u="sng">
                <a:solidFill>
                  <a:srgbClr val="000000"/>
                </a:solidFill>
                <a:latin typeface="Times New Roman"/>
                <a:ea typeface="Times New Roman"/>
                <a:cs typeface="Times New Roman"/>
                <a:sym typeface="Times New Roman"/>
              </a:rPr>
              <a:t>Medea</a:t>
            </a:r>
            <a:endParaRPr b="1" i="1" u="sng">
              <a:solidFill>
                <a:srgbClr val="000000"/>
              </a:solidFill>
              <a:latin typeface="Times New Roman"/>
              <a:ea typeface="Times New Roman"/>
              <a:cs typeface="Times New Roman"/>
              <a:sym typeface="Times New Roman"/>
            </a:endParaRPr>
          </a:p>
        </p:txBody>
      </p:sp>
      <p:sp>
        <p:nvSpPr>
          <p:cNvPr id="147" name="Shape 147"/>
          <p:cNvSpPr txBox="1">
            <a:spLocks noGrp="1"/>
          </p:cNvSpPr>
          <p:nvPr>
            <p:ph type="body" idx="1"/>
          </p:nvPr>
        </p:nvSpPr>
        <p:spPr>
          <a:xfrm>
            <a:off x="311700" y="1457275"/>
            <a:ext cx="3999900" cy="27000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i="1">
                <a:solidFill>
                  <a:srgbClr val="000000"/>
                </a:solidFill>
                <a:latin typeface="Times New Roman"/>
                <a:ea typeface="Times New Roman"/>
                <a:cs typeface="Times New Roman"/>
                <a:sym typeface="Times New Roman"/>
              </a:rPr>
              <a:t>‘…a day in which I shall make </a:t>
            </a:r>
            <a:r>
              <a:rPr lang="en" i="1">
                <a:solidFill>
                  <a:srgbClr val="000000"/>
                </a:solidFill>
                <a:highlight>
                  <a:srgbClr val="C27BA0"/>
                </a:highlight>
                <a:latin typeface="Times New Roman"/>
                <a:ea typeface="Times New Roman"/>
                <a:cs typeface="Times New Roman"/>
                <a:sym typeface="Times New Roman"/>
              </a:rPr>
              <a:t>three of my enemies corpses</a:t>
            </a:r>
            <a:r>
              <a:rPr lang="en" i="1">
                <a:solidFill>
                  <a:srgbClr val="000000"/>
                </a:solidFill>
                <a:latin typeface="Times New Roman"/>
                <a:ea typeface="Times New Roman"/>
                <a:cs typeface="Times New Roman"/>
                <a:sym typeface="Times New Roman"/>
              </a:rPr>
              <a:t> - a father, the daughter and my husband.’  </a:t>
            </a:r>
            <a:r>
              <a:rPr lang="en">
                <a:solidFill>
                  <a:srgbClr val="000000"/>
                </a:solidFill>
                <a:latin typeface="Times New Roman"/>
                <a:ea typeface="Times New Roman"/>
                <a:cs typeface="Times New Roman"/>
                <a:sym typeface="Times New Roman"/>
              </a:rPr>
              <a:t>376</a:t>
            </a:r>
            <a:endParaRPr>
              <a:solidFill>
                <a:srgbClr val="000000"/>
              </a:solidFill>
              <a:latin typeface="Times New Roman"/>
              <a:ea typeface="Times New Roman"/>
              <a:cs typeface="Times New Roman"/>
              <a:sym typeface="Times New Roman"/>
            </a:endParaRPr>
          </a:p>
          <a:p>
            <a:pPr marL="0" lvl="0" indent="0" algn="ctr" rtl="0">
              <a:spcBef>
                <a:spcPts val="1600"/>
              </a:spcBef>
              <a:spcAft>
                <a:spcPts val="0"/>
              </a:spcAft>
              <a:buNone/>
            </a:pPr>
            <a:r>
              <a:rPr lang="en" i="1">
                <a:solidFill>
                  <a:srgbClr val="000000"/>
                </a:solidFill>
                <a:latin typeface="Times New Roman"/>
                <a:ea typeface="Times New Roman"/>
                <a:cs typeface="Times New Roman"/>
                <a:sym typeface="Times New Roman"/>
              </a:rPr>
              <a:t>We are women, supremely helpless when there’s good to be done, </a:t>
            </a:r>
            <a:r>
              <a:rPr lang="en" i="1">
                <a:solidFill>
                  <a:srgbClr val="000000"/>
                </a:solidFill>
                <a:highlight>
                  <a:srgbClr val="C27BA0"/>
                </a:highlight>
                <a:latin typeface="Times New Roman"/>
                <a:ea typeface="Times New Roman"/>
                <a:cs typeface="Times New Roman"/>
                <a:sym typeface="Times New Roman"/>
              </a:rPr>
              <a:t>supreme in clever craftsmanship of all bad deeds.’</a:t>
            </a:r>
            <a:r>
              <a:rPr lang="en" i="1">
                <a:solidFill>
                  <a:srgbClr val="000000"/>
                </a:solidFill>
                <a:latin typeface="Times New Roman"/>
                <a:ea typeface="Times New Roman"/>
                <a:cs typeface="Times New Roman"/>
                <a:sym typeface="Times New Roman"/>
              </a:rPr>
              <a:t> </a:t>
            </a:r>
            <a:r>
              <a:rPr lang="en">
                <a:solidFill>
                  <a:srgbClr val="000000"/>
                </a:solidFill>
                <a:latin typeface="Times New Roman"/>
                <a:ea typeface="Times New Roman"/>
                <a:cs typeface="Times New Roman"/>
                <a:sym typeface="Times New Roman"/>
              </a:rPr>
              <a:t>407-409</a:t>
            </a:r>
            <a:endParaRPr>
              <a:solidFill>
                <a:srgbClr val="000000"/>
              </a:solidFill>
              <a:latin typeface="Times New Roman"/>
              <a:ea typeface="Times New Roman"/>
              <a:cs typeface="Times New Roman"/>
              <a:sym typeface="Times New Roman"/>
            </a:endParaRPr>
          </a:p>
          <a:p>
            <a:pPr marL="0" lvl="0" indent="0" algn="ctr">
              <a:spcBef>
                <a:spcPts val="1600"/>
              </a:spcBef>
              <a:spcAft>
                <a:spcPts val="1600"/>
              </a:spcAft>
              <a:buNone/>
            </a:pPr>
            <a:r>
              <a:rPr lang="en" i="1">
                <a:solidFill>
                  <a:srgbClr val="000000"/>
                </a:solidFill>
                <a:latin typeface="Times New Roman"/>
                <a:ea typeface="Times New Roman"/>
                <a:cs typeface="Times New Roman"/>
                <a:sym typeface="Times New Roman"/>
              </a:rPr>
              <a:t>I know what evil deeds I am about to do, but my </a:t>
            </a:r>
            <a:r>
              <a:rPr lang="en" i="1">
                <a:solidFill>
                  <a:srgbClr val="000000"/>
                </a:solidFill>
                <a:highlight>
                  <a:srgbClr val="C27BA0"/>
                </a:highlight>
                <a:latin typeface="Times New Roman"/>
                <a:ea typeface="Times New Roman"/>
                <a:cs typeface="Times New Roman"/>
                <a:sym typeface="Times New Roman"/>
              </a:rPr>
              <a:t>fury against Jason is stronger.’</a:t>
            </a:r>
            <a:r>
              <a:rPr lang="en" i="1">
                <a:solidFill>
                  <a:srgbClr val="000000"/>
                </a:solidFill>
                <a:latin typeface="Times New Roman"/>
                <a:ea typeface="Times New Roman"/>
                <a:cs typeface="Times New Roman"/>
                <a:sym typeface="Times New Roman"/>
              </a:rPr>
              <a:t> </a:t>
            </a:r>
            <a:r>
              <a:rPr lang="en">
                <a:solidFill>
                  <a:srgbClr val="000000"/>
                </a:solidFill>
                <a:latin typeface="Times New Roman"/>
                <a:ea typeface="Times New Roman"/>
                <a:cs typeface="Times New Roman"/>
                <a:sym typeface="Times New Roman"/>
              </a:rPr>
              <a:t>1078-1079</a:t>
            </a:r>
            <a:endParaRPr>
              <a:solidFill>
                <a:srgbClr val="000000"/>
              </a:solidFill>
              <a:latin typeface="Times New Roman"/>
              <a:ea typeface="Times New Roman"/>
              <a:cs typeface="Times New Roman"/>
              <a:sym typeface="Times New Roman"/>
            </a:endParaRPr>
          </a:p>
        </p:txBody>
      </p:sp>
      <p:sp>
        <p:nvSpPr>
          <p:cNvPr id="148" name="Shape 148"/>
          <p:cNvSpPr txBox="1">
            <a:spLocks noGrp="1"/>
          </p:cNvSpPr>
          <p:nvPr>
            <p:ph type="body" idx="2"/>
          </p:nvPr>
        </p:nvSpPr>
        <p:spPr>
          <a:xfrm>
            <a:off x="4832400" y="1457275"/>
            <a:ext cx="3999900" cy="3007500"/>
          </a:xfrm>
          <a:prstGeom prst="rect">
            <a:avLst/>
          </a:prstGeom>
        </p:spPr>
        <p:txBody>
          <a:bodyPr spcFirstLastPara="1" wrap="square" lIns="91425" tIns="91425" rIns="91425" bIns="91425" anchor="t" anchorCtr="0">
            <a:noAutofit/>
          </a:bodyPr>
          <a:lstStyle/>
          <a:p>
            <a:pPr marL="457200" lvl="0" indent="-317500" rtl="0">
              <a:spcBef>
                <a:spcPts val="0"/>
              </a:spcBef>
              <a:spcAft>
                <a:spcPts val="0"/>
              </a:spcAft>
              <a:buClr>
                <a:srgbClr val="000000"/>
              </a:buClr>
              <a:buSzPts val="1400"/>
              <a:buFont typeface="Times New Roman"/>
              <a:buChar char="●"/>
            </a:pPr>
            <a:r>
              <a:rPr lang="en">
                <a:solidFill>
                  <a:srgbClr val="000000"/>
                </a:solidFill>
                <a:latin typeface="Times New Roman"/>
                <a:ea typeface="Times New Roman"/>
                <a:cs typeface="Times New Roman"/>
                <a:sym typeface="Times New Roman"/>
              </a:rPr>
              <a:t>Medea manipulates all the men in the play [Lenardon:Morford:2007:638]</a:t>
            </a:r>
            <a:endParaRPr>
              <a:solidFill>
                <a:srgbClr val="000000"/>
              </a:solidFill>
              <a:latin typeface="Times New Roman"/>
              <a:ea typeface="Times New Roman"/>
              <a:cs typeface="Times New Roman"/>
              <a:sym typeface="Times New Roman"/>
            </a:endParaRPr>
          </a:p>
          <a:p>
            <a:pPr marL="457200" lvl="0" indent="-317500" rtl="0">
              <a:spcBef>
                <a:spcPts val="0"/>
              </a:spcBef>
              <a:spcAft>
                <a:spcPts val="0"/>
              </a:spcAft>
              <a:buClr>
                <a:srgbClr val="000000"/>
              </a:buClr>
              <a:buSzPts val="1400"/>
              <a:buFont typeface="Times New Roman"/>
              <a:buChar char="●"/>
            </a:pPr>
            <a:r>
              <a:rPr lang="en">
                <a:solidFill>
                  <a:srgbClr val="000000"/>
                </a:solidFill>
                <a:latin typeface="Times New Roman"/>
                <a:ea typeface="Times New Roman"/>
                <a:cs typeface="Times New Roman"/>
                <a:sym typeface="Times New Roman"/>
              </a:rPr>
              <a:t>Medea is portrayed as a demonic Witch who thirsts for blood and vengeance [Palmer:2012]</a:t>
            </a:r>
            <a:endParaRPr>
              <a:solidFill>
                <a:srgbClr val="000000"/>
              </a:solidFill>
              <a:latin typeface="Times New Roman"/>
              <a:ea typeface="Times New Roman"/>
              <a:cs typeface="Times New Roman"/>
              <a:sym typeface="Times New Roman"/>
            </a:endParaRPr>
          </a:p>
          <a:p>
            <a:pPr marL="457200" lvl="0" indent="-317500" rtl="0">
              <a:spcBef>
                <a:spcPts val="0"/>
              </a:spcBef>
              <a:spcAft>
                <a:spcPts val="0"/>
              </a:spcAft>
              <a:buClr>
                <a:srgbClr val="000000"/>
              </a:buClr>
              <a:buSzPts val="1400"/>
              <a:buFont typeface="Times New Roman"/>
              <a:buChar char="●"/>
            </a:pPr>
            <a:r>
              <a:rPr lang="en" b="1">
                <a:solidFill>
                  <a:srgbClr val="000000"/>
                </a:solidFill>
                <a:latin typeface="Times New Roman"/>
                <a:ea typeface="Times New Roman"/>
                <a:cs typeface="Times New Roman"/>
                <a:sym typeface="Times New Roman"/>
              </a:rPr>
              <a:t>Theme of violence and revenge</a:t>
            </a:r>
            <a:endParaRPr b="1">
              <a:solidFill>
                <a:srgbClr val="000000"/>
              </a:solidFill>
              <a:latin typeface="Times New Roman"/>
              <a:ea typeface="Times New Roman"/>
              <a:cs typeface="Times New Roman"/>
              <a:sym typeface="Times New Roman"/>
            </a:endParaRPr>
          </a:p>
          <a:p>
            <a:pPr marL="457200" lvl="0" indent="-317500" rtl="0">
              <a:spcBef>
                <a:spcPts val="0"/>
              </a:spcBef>
              <a:spcAft>
                <a:spcPts val="0"/>
              </a:spcAft>
              <a:buClr>
                <a:srgbClr val="000000"/>
              </a:buClr>
              <a:buSzPts val="1400"/>
              <a:buFont typeface="Times New Roman"/>
              <a:buChar char="●"/>
            </a:pPr>
            <a:r>
              <a:rPr lang="en" b="1">
                <a:solidFill>
                  <a:srgbClr val="000000"/>
                </a:solidFill>
                <a:latin typeface="Times New Roman"/>
                <a:ea typeface="Times New Roman"/>
                <a:cs typeface="Times New Roman"/>
                <a:sym typeface="Times New Roman"/>
              </a:rPr>
              <a:t>Theme of cunning</a:t>
            </a:r>
            <a:endParaRPr b="1">
              <a:solidFill>
                <a:srgbClr val="000000"/>
              </a:solidFill>
              <a:latin typeface="Times New Roman"/>
              <a:ea typeface="Times New Roman"/>
              <a:cs typeface="Times New Roman"/>
              <a:sym typeface="Times New Roman"/>
            </a:endParaRPr>
          </a:p>
          <a:p>
            <a:pPr marL="457200" lvl="0" indent="-317500" rtl="0">
              <a:spcBef>
                <a:spcPts val="0"/>
              </a:spcBef>
              <a:spcAft>
                <a:spcPts val="0"/>
              </a:spcAft>
              <a:buClr>
                <a:srgbClr val="000000"/>
              </a:buClr>
              <a:buSzPts val="1400"/>
              <a:buFont typeface="Times New Roman"/>
              <a:buChar char="●"/>
            </a:pPr>
            <a:r>
              <a:rPr lang="en">
                <a:solidFill>
                  <a:srgbClr val="000000"/>
                </a:solidFill>
                <a:latin typeface="Times New Roman"/>
                <a:ea typeface="Times New Roman"/>
                <a:cs typeface="Times New Roman"/>
                <a:sym typeface="Times New Roman"/>
              </a:rPr>
              <a:t>Medea’s crimes are self-destructive [Jenkyns:2015:98]</a:t>
            </a:r>
            <a:endParaRPr>
              <a:solidFill>
                <a:srgbClr val="000000"/>
              </a:solidFill>
              <a:latin typeface="Times New Roman"/>
              <a:ea typeface="Times New Roman"/>
              <a:cs typeface="Times New Roman"/>
              <a:sym typeface="Times New Roman"/>
            </a:endParaRPr>
          </a:p>
          <a:p>
            <a:pPr marL="457200" lvl="0" indent="-317500" rtl="0">
              <a:spcBef>
                <a:spcPts val="0"/>
              </a:spcBef>
              <a:spcAft>
                <a:spcPts val="0"/>
              </a:spcAft>
              <a:buClr>
                <a:srgbClr val="000000"/>
              </a:buClr>
              <a:buSzPts val="1400"/>
              <a:buFont typeface="Times New Roman"/>
              <a:buChar char="●"/>
            </a:pPr>
            <a:r>
              <a:rPr lang="en">
                <a:solidFill>
                  <a:srgbClr val="000000"/>
                </a:solidFill>
                <a:latin typeface="Times New Roman"/>
                <a:ea typeface="Times New Roman"/>
                <a:cs typeface="Times New Roman"/>
                <a:sym typeface="Times New Roman"/>
              </a:rPr>
              <a:t>Euripides doesn’t glorify Medea’s ‘heroic’ achievement [Rutherford:2007:60]</a:t>
            </a:r>
            <a:endParaRPr>
              <a:solidFill>
                <a:srgbClr val="000000"/>
              </a:solidFill>
              <a:latin typeface="Times New Roman"/>
              <a:ea typeface="Times New Roman"/>
              <a:cs typeface="Times New Roman"/>
              <a:sym typeface="Times New Roman"/>
            </a:endParaRP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52"/>
        <p:cNvGrpSpPr/>
        <p:nvPr/>
      </p:nvGrpSpPr>
      <p:grpSpPr>
        <a:xfrm>
          <a:off x="0" y="0"/>
          <a:ext cx="0" cy="0"/>
          <a:chOff x="0" y="0"/>
          <a:chExt cx="0" cy="0"/>
        </a:xfrm>
      </p:grpSpPr>
      <p:sp>
        <p:nvSpPr>
          <p:cNvPr id="153" name="Shape 153"/>
          <p:cNvSpPr txBox="1">
            <a:spLocks noGrp="1"/>
          </p:cNvSpPr>
          <p:nvPr>
            <p:ph type="title"/>
          </p:nvPr>
        </p:nvSpPr>
        <p:spPr>
          <a:xfrm>
            <a:off x="2863050" y="475775"/>
            <a:ext cx="3417900" cy="5727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b="1" u="sng">
                <a:latin typeface="Times New Roman"/>
                <a:ea typeface="Times New Roman"/>
                <a:cs typeface="Times New Roman"/>
                <a:sym typeface="Times New Roman"/>
              </a:rPr>
              <a:t>The Little Mermaid</a:t>
            </a:r>
            <a:endParaRPr b="1" u="sng">
              <a:latin typeface="Times New Roman"/>
              <a:ea typeface="Times New Roman"/>
              <a:cs typeface="Times New Roman"/>
              <a:sym typeface="Times New Roman"/>
            </a:endParaRPr>
          </a:p>
        </p:txBody>
      </p:sp>
      <p:sp>
        <p:nvSpPr>
          <p:cNvPr id="154" name="Shape 154"/>
          <p:cNvSpPr txBox="1">
            <a:spLocks noGrp="1"/>
          </p:cNvSpPr>
          <p:nvPr>
            <p:ph type="body" idx="1"/>
          </p:nvPr>
        </p:nvSpPr>
        <p:spPr>
          <a:xfrm>
            <a:off x="311700" y="1152475"/>
            <a:ext cx="3999900" cy="34164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i="1">
                <a:solidFill>
                  <a:srgbClr val="000000"/>
                </a:solidFill>
                <a:latin typeface="Times New Roman"/>
                <a:ea typeface="Times New Roman"/>
                <a:cs typeface="Times New Roman"/>
                <a:sym typeface="Times New Roman"/>
              </a:rPr>
              <a:t>I know well enough what it is you want! … You’d like to get rid of your fishtail and have two stumps in of it so that you can walk like a human…’</a:t>
            </a:r>
            <a:br>
              <a:rPr lang="en" i="1">
                <a:solidFill>
                  <a:srgbClr val="000000"/>
                </a:solidFill>
                <a:latin typeface="Times New Roman"/>
                <a:ea typeface="Times New Roman"/>
                <a:cs typeface="Times New Roman"/>
                <a:sym typeface="Times New Roman"/>
              </a:rPr>
            </a:br>
            <a:r>
              <a:rPr lang="en" i="1">
                <a:solidFill>
                  <a:srgbClr val="000000"/>
                </a:solidFill>
                <a:latin typeface="Times New Roman"/>
                <a:ea typeface="Times New Roman"/>
                <a:cs typeface="Times New Roman"/>
                <a:sym typeface="Times New Roman"/>
              </a:rPr>
              <a:t>‘Then your tail will divide and shrink into what men call a lovely pair of legs. But it will hurt: </a:t>
            </a:r>
            <a:r>
              <a:rPr lang="en" i="1">
                <a:solidFill>
                  <a:srgbClr val="000000"/>
                </a:solidFill>
                <a:highlight>
                  <a:srgbClr val="C27BA0"/>
                </a:highlight>
                <a:latin typeface="Times New Roman"/>
                <a:ea typeface="Times New Roman"/>
                <a:cs typeface="Times New Roman"/>
                <a:sym typeface="Times New Roman"/>
              </a:rPr>
              <a:t>It will be like a sharp sword going through you</a:t>
            </a:r>
            <a:r>
              <a:rPr lang="en" i="1">
                <a:solidFill>
                  <a:srgbClr val="000000"/>
                </a:solidFill>
                <a:latin typeface="Times New Roman"/>
                <a:ea typeface="Times New Roman"/>
                <a:cs typeface="Times New Roman"/>
                <a:sym typeface="Times New Roman"/>
              </a:rPr>
              <a:t>… Every step you take will be like </a:t>
            </a:r>
            <a:r>
              <a:rPr lang="en" i="1">
                <a:solidFill>
                  <a:srgbClr val="000000"/>
                </a:solidFill>
                <a:highlight>
                  <a:srgbClr val="C27BA0"/>
                </a:highlight>
                <a:latin typeface="Times New Roman"/>
                <a:ea typeface="Times New Roman"/>
                <a:cs typeface="Times New Roman"/>
                <a:sym typeface="Times New Roman"/>
              </a:rPr>
              <a:t>treading on a sharp knife that cuts you.’</a:t>
            </a:r>
            <a:r>
              <a:rPr lang="en" i="1">
                <a:solidFill>
                  <a:srgbClr val="000000"/>
                </a:solidFill>
                <a:latin typeface="Times New Roman"/>
                <a:ea typeface="Times New Roman"/>
                <a:cs typeface="Times New Roman"/>
                <a:sym typeface="Times New Roman"/>
              </a:rPr>
              <a:t/>
            </a:r>
            <a:br>
              <a:rPr lang="en" i="1">
                <a:solidFill>
                  <a:srgbClr val="000000"/>
                </a:solidFill>
                <a:latin typeface="Times New Roman"/>
                <a:ea typeface="Times New Roman"/>
                <a:cs typeface="Times New Roman"/>
                <a:sym typeface="Times New Roman"/>
              </a:rPr>
            </a:br>
            <a:r>
              <a:rPr lang="en" i="1">
                <a:solidFill>
                  <a:srgbClr val="000000"/>
                </a:solidFill>
                <a:latin typeface="Times New Roman"/>
                <a:ea typeface="Times New Roman"/>
                <a:cs typeface="Times New Roman"/>
                <a:sym typeface="Times New Roman"/>
              </a:rPr>
              <a:t>‘Once you have taken human form, </a:t>
            </a:r>
            <a:r>
              <a:rPr lang="en" i="1">
                <a:solidFill>
                  <a:srgbClr val="000000"/>
                </a:solidFill>
                <a:highlight>
                  <a:srgbClr val="C27BA0"/>
                </a:highlight>
                <a:latin typeface="Times New Roman"/>
                <a:ea typeface="Times New Roman"/>
                <a:cs typeface="Times New Roman"/>
                <a:sym typeface="Times New Roman"/>
              </a:rPr>
              <a:t>you can never become a mermaid again!’</a:t>
            </a:r>
            <a:br>
              <a:rPr lang="en" i="1">
                <a:solidFill>
                  <a:srgbClr val="000000"/>
                </a:solidFill>
                <a:highlight>
                  <a:srgbClr val="C27BA0"/>
                </a:highlight>
                <a:latin typeface="Times New Roman"/>
                <a:ea typeface="Times New Roman"/>
                <a:cs typeface="Times New Roman"/>
                <a:sym typeface="Times New Roman"/>
              </a:rPr>
            </a:br>
            <a:r>
              <a:rPr lang="en" i="1">
                <a:solidFill>
                  <a:srgbClr val="000000"/>
                </a:solidFill>
                <a:highlight>
                  <a:srgbClr val="C27BA0"/>
                </a:highlight>
                <a:latin typeface="Times New Roman"/>
                <a:ea typeface="Times New Roman"/>
                <a:cs typeface="Times New Roman"/>
                <a:sym typeface="Times New Roman"/>
              </a:rPr>
              <a:t>‘… That voice you must give to me.’</a:t>
            </a:r>
            <a:endParaRPr i="1">
              <a:solidFill>
                <a:srgbClr val="000000"/>
              </a:solidFill>
              <a:highlight>
                <a:srgbClr val="C27BA0"/>
              </a:highlight>
              <a:latin typeface="Times New Roman"/>
              <a:ea typeface="Times New Roman"/>
              <a:cs typeface="Times New Roman"/>
              <a:sym typeface="Times New Roman"/>
            </a:endParaRPr>
          </a:p>
          <a:p>
            <a:pPr marL="0" lvl="0" indent="0">
              <a:spcBef>
                <a:spcPts val="1600"/>
              </a:spcBef>
              <a:spcAft>
                <a:spcPts val="1600"/>
              </a:spcAft>
              <a:buNone/>
            </a:pPr>
            <a:r>
              <a:rPr lang="en">
                <a:solidFill>
                  <a:srgbClr val="000000"/>
                </a:solidFill>
                <a:latin typeface="Times New Roman"/>
                <a:ea typeface="Times New Roman"/>
                <a:cs typeface="Times New Roman"/>
                <a:sym typeface="Times New Roman"/>
              </a:rPr>
              <a:t>Extracts of the Sea Witch’s speech from Hans Christian Andersen’s </a:t>
            </a:r>
            <a:r>
              <a:rPr lang="en" i="1">
                <a:solidFill>
                  <a:srgbClr val="000000"/>
                </a:solidFill>
                <a:latin typeface="Times New Roman"/>
                <a:ea typeface="Times New Roman"/>
                <a:cs typeface="Times New Roman"/>
                <a:sym typeface="Times New Roman"/>
              </a:rPr>
              <a:t>The Little Mermaid: </a:t>
            </a:r>
            <a:r>
              <a:rPr lang="en">
                <a:solidFill>
                  <a:srgbClr val="000000"/>
                </a:solidFill>
                <a:latin typeface="Times New Roman"/>
                <a:ea typeface="Times New Roman"/>
                <a:cs typeface="Times New Roman"/>
                <a:sym typeface="Times New Roman"/>
              </a:rPr>
              <a:t>94-95</a:t>
            </a:r>
            <a:endParaRPr>
              <a:solidFill>
                <a:srgbClr val="000000"/>
              </a:solidFill>
              <a:latin typeface="Times New Roman"/>
              <a:ea typeface="Times New Roman"/>
              <a:cs typeface="Times New Roman"/>
              <a:sym typeface="Times New Roman"/>
            </a:endParaRPr>
          </a:p>
        </p:txBody>
      </p:sp>
      <p:sp>
        <p:nvSpPr>
          <p:cNvPr id="155" name="Shape 155"/>
          <p:cNvSpPr txBox="1">
            <a:spLocks noGrp="1"/>
          </p:cNvSpPr>
          <p:nvPr>
            <p:ph type="body" idx="2"/>
          </p:nvPr>
        </p:nvSpPr>
        <p:spPr>
          <a:xfrm>
            <a:off x="4832400" y="1609675"/>
            <a:ext cx="3999900" cy="2536200"/>
          </a:xfrm>
          <a:prstGeom prst="rect">
            <a:avLst/>
          </a:prstGeom>
        </p:spPr>
        <p:txBody>
          <a:bodyPr spcFirstLastPara="1" wrap="square" lIns="91425" tIns="91425" rIns="91425" bIns="91425" anchor="t" anchorCtr="0">
            <a:noAutofit/>
          </a:bodyPr>
          <a:lstStyle/>
          <a:p>
            <a:pPr marL="457200" lvl="0" indent="-317500" rtl="0">
              <a:spcBef>
                <a:spcPts val="0"/>
              </a:spcBef>
              <a:spcAft>
                <a:spcPts val="0"/>
              </a:spcAft>
              <a:buClr>
                <a:srgbClr val="000000"/>
              </a:buClr>
              <a:buSzPts val="1400"/>
              <a:buFont typeface="Times New Roman"/>
              <a:buChar char="●"/>
            </a:pPr>
            <a:r>
              <a:rPr lang="en">
                <a:solidFill>
                  <a:srgbClr val="000000"/>
                </a:solidFill>
                <a:latin typeface="Times New Roman"/>
                <a:ea typeface="Times New Roman"/>
                <a:cs typeface="Times New Roman"/>
                <a:sym typeface="Times New Roman"/>
              </a:rPr>
              <a:t>Women in Fairytales can either be evil or beautiful [Nanda:2014]</a:t>
            </a:r>
            <a:endParaRPr>
              <a:solidFill>
                <a:srgbClr val="000000"/>
              </a:solidFill>
              <a:latin typeface="Times New Roman"/>
              <a:ea typeface="Times New Roman"/>
              <a:cs typeface="Times New Roman"/>
              <a:sym typeface="Times New Roman"/>
            </a:endParaRPr>
          </a:p>
          <a:p>
            <a:pPr marL="457200" lvl="0" indent="-317500" rtl="0">
              <a:spcBef>
                <a:spcPts val="0"/>
              </a:spcBef>
              <a:spcAft>
                <a:spcPts val="0"/>
              </a:spcAft>
              <a:buClr>
                <a:srgbClr val="000000"/>
              </a:buClr>
              <a:buSzPts val="1400"/>
              <a:buFont typeface="Times New Roman"/>
              <a:buChar char="●"/>
            </a:pPr>
            <a:r>
              <a:rPr lang="en">
                <a:solidFill>
                  <a:srgbClr val="000000"/>
                </a:solidFill>
                <a:latin typeface="Times New Roman"/>
                <a:ea typeface="Times New Roman"/>
                <a:cs typeface="Times New Roman"/>
                <a:sym typeface="Times New Roman"/>
              </a:rPr>
              <a:t>Sea Witch uses temptation when the Little Mermaid is at her most vulnerable</a:t>
            </a:r>
            <a:endParaRPr>
              <a:solidFill>
                <a:srgbClr val="000000"/>
              </a:solidFill>
              <a:latin typeface="Times New Roman"/>
              <a:ea typeface="Times New Roman"/>
              <a:cs typeface="Times New Roman"/>
              <a:sym typeface="Times New Roman"/>
            </a:endParaRPr>
          </a:p>
          <a:p>
            <a:pPr marL="457200" lvl="0" indent="-317500" rtl="0">
              <a:spcBef>
                <a:spcPts val="0"/>
              </a:spcBef>
              <a:spcAft>
                <a:spcPts val="0"/>
              </a:spcAft>
              <a:buClr>
                <a:srgbClr val="000000"/>
              </a:buClr>
              <a:buSzPts val="1400"/>
              <a:buFont typeface="Times New Roman"/>
              <a:buChar char="●"/>
            </a:pPr>
            <a:r>
              <a:rPr lang="en" b="1">
                <a:solidFill>
                  <a:srgbClr val="000000"/>
                </a:solidFill>
                <a:latin typeface="Times New Roman"/>
                <a:ea typeface="Times New Roman"/>
                <a:cs typeface="Times New Roman"/>
                <a:sym typeface="Times New Roman"/>
              </a:rPr>
              <a:t>Theme of Magic </a:t>
            </a:r>
            <a:r>
              <a:rPr lang="en">
                <a:solidFill>
                  <a:srgbClr val="000000"/>
                </a:solidFill>
                <a:latin typeface="Times New Roman"/>
                <a:ea typeface="Times New Roman"/>
                <a:cs typeface="Times New Roman"/>
                <a:sym typeface="Times New Roman"/>
              </a:rPr>
              <a:t>[Thompson:1977:67]</a:t>
            </a:r>
            <a:endParaRPr>
              <a:solidFill>
                <a:srgbClr val="000000"/>
              </a:solidFill>
              <a:latin typeface="Times New Roman"/>
              <a:ea typeface="Times New Roman"/>
              <a:cs typeface="Times New Roman"/>
              <a:sym typeface="Times New Roman"/>
            </a:endParaRPr>
          </a:p>
          <a:p>
            <a:pPr marL="457200" lvl="0" indent="-317500" rtl="0">
              <a:spcBef>
                <a:spcPts val="0"/>
              </a:spcBef>
              <a:spcAft>
                <a:spcPts val="0"/>
              </a:spcAft>
              <a:buClr>
                <a:srgbClr val="000000"/>
              </a:buClr>
              <a:buSzPts val="1400"/>
              <a:buFont typeface="Times New Roman"/>
              <a:buChar char="●"/>
            </a:pPr>
            <a:r>
              <a:rPr lang="en">
                <a:solidFill>
                  <a:srgbClr val="000000"/>
                </a:solidFill>
                <a:latin typeface="Times New Roman"/>
                <a:ea typeface="Times New Roman"/>
                <a:cs typeface="Times New Roman"/>
                <a:sym typeface="Times New Roman"/>
              </a:rPr>
              <a:t>Everything evil in Fairy Tales tends to produce a chain reaction [Von Franz:1995:206]</a:t>
            </a:r>
            <a:endParaRPr>
              <a:solidFill>
                <a:srgbClr val="000000"/>
              </a:solidFill>
              <a:latin typeface="Times New Roman"/>
              <a:ea typeface="Times New Roman"/>
              <a:cs typeface="Times New Roman"/>
              <a:sym typeface="Times New Roman"/>
            </a:endParaRPr>
          </a:p>
          <a:p>
            <a:pPr marL="0" lvl="0" indent="0">
              <a:spcBef>
                <a:spcPts val="1600"/>
              </a:spcBef>
              <a:spcAft>
                <a:spcPts val="1600"/>
              </a:spcAft>
              <a:buNone/>
            </a:pPr>
            <a:endParaRPr>
              <a:solidFill>
                <a:srgbClr val="000000"/>
              </a:solidFill>
              <a:latin typeface="Times New Roman"/>
              <a:ea typeface="Times New Roman"/>
              <a:cs typeface="Times New Roman"/>
              <a:sym typeface="Times New Roman"/>
            </a:endParaRPr>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59"/>
        <p:cNvGrpSpPr/>
        <p:nvPr/>
      </p:nvGrpSpPr>
      <p:grpSpPr>
        <a:xfrm>
          <a:off x="0" y="0"/>
          <a:ext cx="0" cy="0"/>
          <a:chOff x="0" y="0"/>
          <a:chExt cx="0" cy="0"/>
        </a:xfrm>
      </p:grpSpPr>
      <p:sp>
        <p:nvSpPr>
          <p:cNvPr id="160" name="Shape 160"/>
          <p:cNvSpPr txBox="1">
            <a:spLocks noGrp="1"/>
          </p:cNvSpPr>
          <p:nvPr>
            <p:ph type="title"/>
          </p:nvPr>
        </p:nvSpPr>
        <p:spPr>
          <a:xfrm>
            <a:off x="311700" y="368825"/>
            <a:ext cx="8520600" cy="572700"/>
          </a:xfrm>
          <a:prstGeom prst="rect">
            <a:avLst/>
          </a:prstGeom>
        </p:spPr>
        <p:txBody>
          <a:bodyPr spcFirstLastPara="1" wrap="square" lIns="91425" tIns="91425" rIns="91425" bIns="91425" anchor="t" anchorCtr="0">
            <a:noAutofit/>
          </a:bodyPr>
          <a:lstStyle/>
          <a:p>
            <a:pPr marL="0" lvl="0" indent="0" algn="ctr">
              <a:spcBef>
                <a:spcPts val="0"/>
              </a:spcBef>
              <a:spcAft>
                <a:spcPts val="0"/>
              </a:spcAft>
              <a:buNone/>
            </a:pPr>
            <a:r>
              <a:rPr lang="en" b="1" u="sng" dirty="0">
                <a:solidFill>
                  <a:srgbClr val="000000"/>
                </a:solidFill>
                <a:latin typeface="Times New Roman"/>
                <a:ea typeface="Times New Roman"/>
                <a:cs typeface="Times New Roman"/>
                <a:sym typeface="Times New Roman"/>
              </a:rPr>
              <a:t>Conclusion</a:t>
            </a:r>
            <a:endParaRPr b="1" u="sng" dirty="0">
              <a:solidFill>
                <a:srgbClr val="000000"/>
              </a:solidFill>
              <a:latin typeface="Times New Roman"/>
              <a:ea typeface="Times New Roman"/>
              <a:cs typeface="Times New Roman"/>
              <a:sym typeface="Times New Roman"/>
            </a:endParaRPr>
          </a:p>
        </p:txBody>
      </p:sp>
      <p:sp>
        <p:nvSpPr>
          <p:cNvPr id="161" name="Shape 161"/>
          <p:cNvSpPr txBox="1">
            <a:spLocks noGrp="1"/>
          </p:cNvSpPr>
          <p:nvPr>
            <p:ph type="body" idx="1"/>
          </p:nvPr>
        </p:nvSpPr>
        <p:spPr>
          <a:xfrm>
            <a:off x="311700" y="1000075"/>
            <a:ext cx="8520600" cy="3789300"/>
          </a:xfrm>
          <a:prstGeom prst="rect">
            <a:avLst/>
          </a:prstGeom>
        </p:spPr>
        <p:txBody>
          <a:bodyPr spcFirstLastPara="1" wrap="square" lIns="91425" tIns="91425" rIns="91425" bIns="91425" anchor="t" anchorCtr="0">
            <a:noAutofit/>
          </a:bodyPr>
          <a:lstStyle/>
          <a:p>
            <a:pPr marL="457200" lvl="0" indent="-342900" rtl="0">
              <a:spcBef>
                <a:spcPts val="0"/>
              </a:spcBef>
              <a:spcAft>
                <a:spcPts val="0"/>
              </a:spcAft>
              <a:buClr>
                <a:srgbClr val="000000"/>
              </a:buClr>
              <a:buSzPts val="1800"/>
              <a:buFont typeface="Times New Roman"/>
              <a:buChar char="●"/>
            </a:pPr>
            <a:r>
              <a:rPr lang="en" dirty="0">
                <a:solidFill>
                  <a:srgbClr val="000000"/>
                </a:solidFill>
                <a:latin typeface="Times New Roman"/>
                <a:ea typeface="Times New Roman"/>
                <a:cs typeface="Times New Roman"/>
                <a:sym typeface="Times New Roman"/>
              </a:rPr>
              <a:t>There are similarities in how the Witch is depicted in both Greek Mythology and Fairytales </a:t>
            </a:r>
            <a:endParaRPr dirty="0">
              <a:solidFill>
                <a:srgbClr val="000000"/>
              </a:solidFill>
              <a:latin typeface="Times New Roman"/>
              <a:ea typeface="Times New Roman"/>
              <a:cs typeface="Times New Roman"/>
              <a:sym typeface="Times New Roman"/>
            </a:endParaRPr>
          </a:p>
          <a:p>
            <a:pPr marL="457200" lvl="0" indent="-342900" rtl="0">
              <a:spcBef>
                <a:spcPts val="0"/>
              </a:spcBef>
              <a:spcAft>
                <a:spcPts val="0"/>
              </a:spcAft>
              <a:buClr>
                <a:srgbClr val="000000"/>
              </a:buClr>
              <a:buSzPts val="1800"/>
              <a:buFont typeface="Times New Roman"/>
              <a:buChar char="●"/>
            </a:pPr>
            <a:r>
              <a:rPr lang="en" dirty="0">
                <a:solidFill>
                  <a:srgbClr val="000000"/>
                </a:solidFill>
                <a:latin typeface="Times New Roman"/>
                <a:ea typeface="Times New Roman"/>
                <a:cs typeface="Times New Roman"/>
                <a:sym typeface="Times New Roman"/>
              </a:rPr>
              <a:t>Certain themes that occur in the chosen narratives link the character archetype of the Witch</a:t>
            </a:r>
            <a:endParaRPr dirty="0">
              <a:solidFill>
                <a:srgbClr val="000000"/>
              </a:solidFill>
              <a:latin typeface="Times New Roman"/>
              <a:ea typeface="Times New Roman"/>
              <a:cs typeface="Times New Roman"/>
              <a:sym typeface="Times New Roman"/>
            </a:endParaRPr>
          </a:p>
          <a:p>
            <a:pPr marL="457200" lvl="0" indent="-342900" rtl="0">
              <a:spcBef>
                <a:spcPts val="0"/>
              </a:spcBef>
              <a:spcAft>
                <a:spcPts val="0"/>
              </a:spcAft>
              <a:buClr>
                <a:srgbClr val="000000"/>
              </a:buClr>
              <a:buSzPts val="1800"/>
              <a:buFont typeface="Times New Roman"/>
              <a:buChar char="●"/>
            </a:pPr>
            <a:r>
              <a:rPr lang="en" dirty="0">
                <a:solidFill>
                  <a:srgbClr val="000000"/>
                </a:solidFill>
                <a:latin typeface="Times New Roman"/>
                <a:ea typeface="Times New Roman"/>
                <a:cs typeface="Times New Roman"/>
                <a:sym typeface="Times New Roman"/>
              </a:rPr>
              <a:t>Some characteristics of the Witch reflect the historical context of time in which stories were told</a:t>
            </a:r>
            <a:endParaRPr dirty="0">
              <a:solidFill>
                <a:srgbClr val="000000"/>
              </a:solidFill>
              <a:latin typeface="Times New Roman"/>
              <a:ea typeface="Times New Roman"/>
              <a:cs typeface="Times New Roman"/>
              <a:sym typeface="Times New Roman"/>
            </a:endParaRPr>
          </a:p>
          <a:p>
            <a:pPr marL="457200" lvl="0" indent="-342900" rtl="0">
              <a:spcBef>
                <a:spcPts val="0"/>
              </a:spcBef>
              <a:spcAft>
                <a:spcPts val="0"/>
              </a:spcAft>
              <a:buClr>
                <a:srgbClr val="000000"/>
              </a:buClr>
              <a:buSzPts val="1800"/>
              <a:buFont typeface="Times New Roman"/>
              <a:buChar char="●"/>
            </a:pPr>
            <a:r>
              <a:rPr lang="en" dirty="0">
                <a:solidFill>
                  <a:srgbClr val="000000"/>
                </a:solidFill>
                <a:latin typeface="Times New Roman"/>
                <a:ea typeface="Times New Roman"/>
                <a:cs typeface="Times New Roman"/>
                <a:sym typeface="Times New Roman"/>
              </a:rPr>
              <a:t>My next step in my research for my Dissertation, is to start looking at depictions of the Damsel, and then see how both the Damsel and the Witch are interlinked in both Greek Mythology and Fairytales</a:t>
            </a:r>
            <a:endParaRPr dirty="0">
              <a:solidFill>
                <a:srgbClr val="000000"/>
              </a:solidFill>
              <a:latin typeface="Times New Roman"/>
              <a:ea typeface="Times New Roman"/>
              <a:cs typeface="Times New Roman"/>
              <a:sym typeface="Times New Roman"/>
            </a:endParaRPr>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165"/>
        <p:cNvGrpSpPr/>
        <p:nvPr/>
      </p:nvGrpSpPr>
      <p:grpSpPr>
        <a:xfrm>
          <a:off x="0" y="0"/>
          <a:ext cx="0" cy="0"/>
          <a:chOff x="0" y="0"/>
          <a:chExt cx="0" cy="0"/>
        </a:xfrm>
      </p:grpSpPr>
      <p:sp>
        <p:nvSpPr>
          <p:cNvPr id="166" name="Shape 16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ctr">
              <a:spcBef>
                <a:spcPts val="0"/>
              </a:spcBef>
              <a:spcAft>
                <a:spcPts val="0"/>
              </a:spcAft>
              <a:buNone/>
            </a:pPr>
            <a:r>
              <a:rPr lang="en" b="1" u="sng">
                <a:solidFill>
                  <a:srgbClr val="000000"/>
                </a:solidFill>
                <a:latin typeface="Times New Roman"/>
                <a:ea typeface="Times New Roman"/>
                <a:cs typeface="Times New Roman"/>
                <a:sym typeface="Times New Roman"/>
              </a:rPr>
              <a:t>Bibliography</a:t>
            </a:r>
            <a:endParaRPr b="1" u="sng">
              <a:solidFill>
                <a:srgbClr val="000000"/>
              </a:solidFill>
              <a:latin typeface="Times New Roman"/>
              <a:ea typeface="Times New Roman"/>
              <a:cs typeface="Times New Roman"/>
              <a:sym typeface="Times New Roman"/>
            </a:endParaRPr>
          </a:p>
        </p:txBody>
      </p:sp>
      <p:sp>
        <p:nvSpPr>
          <p:cNvPr id="167" name="Shape 167"/>
          <p:cNvSpPr txBox="1">
            <a:spLocks noGrp="1"/>
          </p:cNvSpPr>
          <p:nvPr>
            <p:ph type="body" idx="1"/>
          </p:nvPr>
        </p:nvSpPr>
        <p:spPr>
          <a:xfrm>
            <a:off x="311700" y="1152475"/>
            <a:ext cx="3999900" cy="3416400"/>
          </a:xfrm>
          <a:prstGeom prst="rect">
            <a:avLst/>
          </a:prstGeom>
        </p:spPr>
        <p:txBody>
          <a:bodyPr spcFirstLastPara="1" wrap="square" lIns="91425" tIns="91425" rIns="91425" bIns="91425" anchor="t" anchorCtr="0">
            <a:noAutofit/>
          </a:bodyPr>
          <a:lstStyle/>
          <a:p>
            <a:pPr marL="0" lvl="0" indent="0" rtl="0">
              <a:lnSpc>
                <a:spcPct val="200000"/>
              </a:lnSpc>
              <a:spcBef>
                <a:spcPts val="0"/>
              </a:spcBef>
              <a:spcAft>
                <a:spcPts val="0"/>
              </a:spcAft>
              <a:buClr>
                <a:schemeClr val="dk1"/>
              </a:buClr>
              <a:buSzPts val="1100"/>
              <a:buFont typeface="Arial"/>
              <a:buNone/>
            </a:pPr>
            <a:r>
              <a:rPr lang="en" b="1" u="sng">
                <a:solidFill>
                  <a:schemeClr val="dk1"/>
                </a:solidFill>
                <a:latin typeface="Times New Roman"/>
                <a:ea typeface="Times New Roman"/>
                <a:cs typeface="Times New Roman"/>
                <a:sym typeface="Times New Roman"/>
              </a:rPr>
              <a:t>Ancient Sources:</a:t>
            </a:r>
            <a:endParaRPr>
              <a:solidFill>
                <a:schemeClr val="dk1"/>
              </a:solidFill>
              <a:latin typeface="Times New Roman"/>
              <a:ea typeface="Times New Roman"/>
              <a:cs typeface="Times New Roman"/>
              <a:sym typeface="Times New Roman"/>
            </a:endParaRPr>
          </a:p>
          <a:p>
            <a:pPr marL="0" lvl="0" indent="0" rtl="0">
              <a:lnSpc>
                <a:spcPct val="200000"/>
              </a:lnSpc>
              <a:spcBef>
                <a:spcPts val="0"/>
              </a:spcBef>
              <a:spcAft>
                <a:spcPts val="0"/>
              </a:spcAft>
              <a:buClr>
                <a:schemeClr val="dk1"/>
              </a:buClr>
              <a:buSzPts val="1100"/>
              <a:buFont typeface="Arial"/>
              <a:buNone/>
            </a:pPr>
            <a:r>
              <a:rPr lang="en">
                <a:solidFill>
                  <a:schemeClr val="dk1"/>
                </a:solidFill>
                <a:latin typeface="Times New Roman"/>
                <a:ea typeface="Times New Roman"/>
                <a:cs typeface="Times New Roman"/>
                <a:sym typeface="Times New Roman"/>
              </a:rPr>
              <a:t>Euripides, </a:t>
            </a:r>
            <a:r>
              <a:rPr lang="en" i="1">
                <a:solidFill>
                  <a:schemeClr val="dk1"/>
                </a:solidFill>
                <a:latin typeface="Times New Roman"/>
                <a:ea typeface="Times New Roman"/>
                <a:cs typeface="Times New Roman"/>
                <a:sym typeface="Times New Roman"/>
              </a:rPr>
              <a:t>Medea and Other Plays. </a:t>
            </a:r>
            <a:r>
              <a:rPr lang="en">
                <a:solidFill>
                  <a:schemeClr val="dk1"/>
                </a:solidFill>
                <a:latin typeface="Times New Roman"/>
                <a:ea typeface="Times New Roman"/>
                <a:cs typeface="Times New Roman"/>
                <a:sym typeface="Times New Roman"/>
              </a:rPr>
              <a:t>J. Morwood (Trans). 2008. Oxford: Oxford University Press</a:t>
            </a:r>
            <a:endParaRPr>
              <a:solidFill>
                <a:schemeClr val="dk1"/>
              </a:solidFill>
              <a:latin typeface="Times New Roman"/>
              <a:ea typeface="Times New Roman"/>
              <a:cs typeface="Times New Roman"/>
              <a:sym typeface="Times New Roman"/>
            </a:endParaRPr>
          </a:p>
          <a:p>
            <a:pPr marL="0" lvl="0" indent="0" rtl="0">
              <a:lnSpc>
                <a:spcPct val="200000"/>
              </a:lnSpc>
              <a:spcBef>
                <a:spcPts val="0"/>
              </a:spcBef>
              <a:spcAft>
                <a:spcPts val="0"/>
              </a:spcAft>
              <a:buClr>
                <a:schemeClr val="dk1"/>
              </a:buClr>
              <a:buSzPts val="1100"/>
              <a:buFont typeface="Arial"/>
              <a:buNone/>
            </a:pPr>
            <a:r>
              <a:rPr lang="en">
                <a:solidFill>
                  <a:schemeClr val="dk1"/>
                </a:solidFill>
                <a:latin typeface="Times New Roman"/>
                <a:ea typeface="Times New Roman"/>
                <a:cs typeface="Times New Roman"/>
                <a:sym typeface="Times New Roman"/>
              </a:rPr>
              <a:t>Homer, </a:t>
            </a:r>
            <a:r>
              <a:rPr lang="en" i="1">
                <a:solidFill>
                  <a:schemeClr val="dk1"/>
                </a:solidFill>
                <a:latin typeface="Times New Roman"/>
                <a:ea typeface="Times New Roman"/>
                <a:cs typeface="Times New Roman"/>
                <a:sym typeface="Times New Roman"/>
              </a:rPr>
              <a:t>The Odyssey. </a:t>
            </a:r>
            <a:r>
              <a:rPr lang="en">
                <a:solidFill>
                  <a:schemeClr val="dk1"/>
                </a:solidFill>
                <a:latin typeface="Times New Roman"/>
                <a:ea typeface="Times New Roman"/>
                <a:cs typeface="Times New Roman"/>
                <a:sym typeface="Times New Roman"/>
              </a:rPr>
              <a:t>E.V. Rieu (Trans). 2003. London: Penguin Group</a:t>
            </a:r>
            <a:endParaRPr>
              <a:solidFill>
                <a:schemeClr val="dk1"/>
              </a:solidFill>
              <a:latin typeface="Times New Roman"/>
              <a:ea typeface="Times New Roman"/>
              <a:cs typeface="Times New Roman"/>
              <a:sym typeface="Times New Roman"/>
            </a:endParaRPr>
          </a:p>
          <a:p>
            <a:pPr marL="0" lvl="0" indent="0" rtl="0">
              <a:lnSpc>
                <a:spcPct val="200000"/>
              </a:lnSpc>
              <a:spcBef>
                <a:spcPts val="0"/>
              </a:spcBef>
              <a:spcAft>
                <a:spcPts val="0"/>
              </a:spcAft>
              <a:buClr>
                <a:schemeClr val="dk1"/>
              </a:buClr>
              <a:buSzPts val="1100"/>
              <a:buFont typeface="Arial"/>
              <a:buNone/>
            </a:pPr>
            <a:endParaRPr/>
          </a:p>
        </p:txBody>
      </p:sp>
      <p:sp>
        <p:nvSpPr>
          <p:cNvPr id="168" name="Shape 168"/>
          <p:cNvSpPr txBox="1">
            <a:spLocks noGrp="1"/>
          </p:cNvSpPr>
          <p:nvPr>
            <p:ph type="body" idx="2"/>
          </p:nvPr>
        </p:nvSpPr>
        <p:spPr>
          <a:xfrm>
            <a:off x="4832400" y="1152475"/>
            <a:ext cx="3999900" cy="3416400"/>
          </a:xfrm>
          <a:prstGeom prst="rect">
            <a:avLst/>
          </a:prstGeom>
        </p:spPr>
        <p:txBody>
          <a:bodyPr spcFirstLastPara="1" wrap="square" lIns="91425" tIns="91425" rIns="91425" bIns="91425" anchor="t" anchorCtr="0">
            <a:noAutofit/>
          </a:bodyPr>
          <a:lstStyle/>
          <a:p>
            <a:pPr marL="0" lvl="0" indent="0" algn="ctr" rtl="0">
              <a:lnSpc>
                <a:spcPct val="200000"/>
              </a:lnSpc>
              <a:spcBef>
                <a:spcPts val="0"/>
              </a:spcBef>
              <a:spcAft>
                <a:spcPts val="0"/>
              </a:spcAft>
              <a:buClr>
                <a:schemeClr val="dk1"/>
              </a:buClr>
              <a:buSzPts val="1100"/>
              <a:buFont typeface="Arial"/>
              <a:buNone/>
            </a:pPr>
            <a:r>
              <a:rPr lang="en" b="1" u="sng">
                <a:solidFill>
                  <a:schemeClr val="dk1"/>
                </a:solidFill>
                <a:latin typeface="Times New Roman"/>
                <a:ea typeface="Times New Roman"/>
                <a:cs typeface="Times New Roman"/>
                <a:sym typeface="Times New Roman"/>
              </a:rPr>
              <a:t>Other Sources:</a:t>
            </a:r>
            <a:endParaRPr b="1" u="sng">
              <a:solidFill>
                <a:schemeClr val="dk1"/>
              </a:solidFill>
              <a:latin typeface="Times New Roman"/>
              <a:ea typeface="Times New Roman"/>
              <a:cs typeface="Times New Roman"/>
              <a:sym typeface="Times New Roman"/>
            </a:endParaRPr>
          </a:p>
          <a:p>
            <a:pPr marL="0" lvl="0" indent="0" rtl="0">
              <a:lnSpc>
                <a:spcPct val="200000"/>
              </a:lnSpc>
              <a:spcBef>
                <a:spcPts val="0"/>
              </a:spcBef>
              <a:spcAft>
                <a:spcPts val="0"/>
              </a:spcAft>
              <a:buClr>
                <a:schemeClr val="dk1"/>
              </a:buClr>
              <a:buSzPts val="1100"/>
              <a:buFont typeface="Arial"/>
              <a:buNone/>
            </a:pPr>
            <a:r>
              <a:rPr lang="en">
                <a:solidFill>
                  <a:schemeClr val="dk1"/>
                </a:solidFill>
                <a:latin typeface="Times New Roman"/>
                <a:ea typeface="Times New Roman"/>
                <a:cs typeface="Times New Roman"/>
                <a:sym typeface="Times New Roman"/>
              </a:rPr>
              <a:t>Andersen, Hans Christian. </a:t>
            </a:r>
            <a:r>
              <a:rPr lang="en" i="1">
                <a:solidFill>
                  <a:schemeClr val="dk1"/>
                </a:solidFill>
                <a:latin typeface="Times New Roman"/>
                <a:ea typeface="Times New Roman"/>
                <a:cs typeface="Times New Roman"/>
                <a:sym typeface="Times New Roman"/>
              </a:rPr>
              <a:t>Fairy Tales: A Selection. </a:t>
            </a:r>
            <a:r>
              <a:rPr lang="en">
                <a:solidFill>
                  <a:schemeClr val="dk1"/>
                </a:solidFill>
                <a:latin typeface="Times New Roman"/>
                <a:ea typeface="Times New Roman"/>
                <a:cs typeface="Times New Roman"/>
                <a:sym typeface="Times New Roman"/>
              </a:rPr>
              <a:t>L.W Kingsland (Trans). 1998. Oxford: Oxford University Press</a:t>
            </a:r>
            <a:endParaRPr>
              <a:solidFill>
                <a:schemeClr val="dk1"/>
              </a:solidFill>
              <a:latin typeface="Times New Roman"/>
              <a:ea typeface="Times New Roman"/>
              <a:cs typeface="Times New Roman"/>
              <a:sym typeface="Times New Roman"/>
            </a:endParaRPr>
          </a:p>
          <a:p>
            <a:pPr marL="0" lvl="0" indent="0" rtl="0">
              <a:lnSpc>
                <a:spcPct val="200000"/>
              </a:lnSpc>
              <a:spcBef>
                <a:spcPts val="0"/>
              </a:spcBef>
              <a:spcAft>
                <a:spcPts val="0"/>
              </a:spcAft>
              <a:buClr>
                <a:schemeClr val="dk1"/>
              </a:buClr>
              <a:buSzPts val="1100"/>
              <a:buFont typeface="Arial"/>
              <a:buNone/>
            </a:pPr>
            <a:r>
              <a:rPr lang="en">
                <a:solidFill>
                  <a:schemeClr val="dk1"/>
                </a:solidFill>
                <a:latin typeface="Times New Roman"/>
                <a:ea typeface="Times New Roman"/>
                <a:cs typeface="Times New Roman"/>
                <a:sym typeface="Times New Roman"/>
              </a:rPr>
              <a:t>Brothers Grimm. </a:t>
            </a:r>
            <a:r>
              <a:rPr lang="en" i="1">
                <a:solidFill>
                  <a:schemeClr val="dk1"/>
                </a:solidFill>
                <a:latin typeface="Times New Roman"/>
                <a:ea typeface="Times New Roman"/>
                <a:cs typeface="Times New Roman"/>
                <a:sym typeface="Times New Roman"/>
              </a:rPr>
              <a:t>The Complete Fairy Tales. </a:t>
            </a:r>
            <a:r>
              <a:rPr lang="en">
                <a:solidFill>
                  <a:schemeClr val="dk1"/>
                </a:solidFill>
                <a:latin typeface="Times New Roman"/>
                <a:ea typeface="Times New Roman"/>
                <a:cs typeface="Times New Roman"/>
                <a:sym typeface="Times New Roman"/>
              </a:rPr>
              <a:t>Jack Zipes (Trans). 2007. London: Vintage</a:t>
            </a:r>
            <a:endParaRPr>
              <a:solidFill>
                <a:schemeClr val="dk1"/>
              </a:solidFill>
              <a:latin typeface="Times New Roman"/>
              <a:ea typeface="Times New Roman"/>
              <a:cs typeface="Times New Roman"/>
              <a:sym typeface="Times New Roman"/>
            </a:endParaRPr>
          </a:p>
          <a:p>
            <a:pPr marL="0" lvl="0" indent="0">
              <a:spcBef>
                <a:spcPts val="0"/>
              </a:spcBef>
              <a:spcAft>
                <a:spcPts val="1600"/>
              </a:spcAft>
              <a:buNone/>
            </a:pPr>
            <a:endParaRPr/>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172"/>
        <p:cNvGrpSpPr/>
        <p:nvPr/>
      </p:nvGrpSpPr>
      <p:grpSpPr>
        <a:xfrm>
          <a:off x="0" y="0"/>
          <a:ext cx="0" cy="0"/>
          <a:chOff x="0" y="0"/>
          <a:chExt cx="0" cy="0"/>
        </a:xfrm>
      </p:grpSpPr>
      <p:sp>
        <p:nvSpPr>
          <p:cNvPr id="173" name="Shape 173"/>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ctr">
              <a:spcBef>
                <a:spcPts val="0"/>
              </a:spcBef>
              <a:spcAft>
                <a:spcPts val="0"/>
              </a:spcAft>
              <a:buNone/>
            </a:pPr>
            <a:r>
              <a:rPr lang="en" b="1" u="sng">
                <a:latin typeface="Times New Roman"/>
                <a:ea typeface="Times New Roman"/>
                <a:cs typeface="Times New Roman"/>
                <a:sym typeface="Times New Roman"/>
              </a:rPr>
              <a:t>Bibliography (2)</a:t>
            </a:r>
            <a:endParaRPr b="1" u="sng">
              <a:latin typeface="Times New Roman"/>
              <a:ea typeface="Times New Roman"/>
              <a:cs typeface="Times New Roman"/>
              <a:sym typeface="Times New Roman"/>
            </a:endParaRPr>
          </a:p>
        </p:txBody>
      </p:sp>
      <p:sp>
        <p:nvSpPr>
          <p:cNvPr id="174" name="Shape 17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Autofit/>
          </a:bodyPr>
          <a:lstStyle/>
          <a:p>
            <a:pPr marL="0" lvl="0" indent="0">
              <a:spcBef>
                <a:spcPts val="0"/>
              </a:spcBef>
              <a:spcAft>
                <a:spcPts val="0"/>
              </a:spcAft>
              <a:buClr>
                <a:schemeClr val="dk1"/>
              </a:buClr>
              <a:buSzPts val="1100"/>
              <a:buFont typeface="Arial"/>
              <a:buNone/>
            </a:pPr>
            <a:r>
              <a:rPr lang="en" sz="1200" dirty="0">
                <a:solidFill>
                  <a:schemeClr val="dk1"/>
                </a:solidFill>
                <a:latin typeface="Times New Roman"/>
                <a:ea typeface="Times New Roman"/>
                <a:cs typeface="Times New Roman"/>
                <a:sym typeface="Times New Roman"/>
              </a:rPr>
              <a:t>Clark, S. 1997. </a:t>
            </a:r>
            <a:r>
              <a:rPr lang="en" sz="1200" i="1" dirty="0">
                <a:solidFill>
                  <a:schemeClr val="dk1"/>
                </a:solidFill>
                <a:latin typeface="Times New Roman"/>
                <a:ea typeface="Times New Roman"/>
                <a:cs typeface="Times New Roman"/>
                <a:sym typeface="Times New Roman"/>
              </a:rPr>
              <a:t>Thinking with Demons: The Idea of Witchcraft in Early Modern Europe. </a:t>
            </a:r>
            <a:r>
              <a:rPr lang="en" sz="1200" dirty="0">
                <a:solidFill>
                  <a:schemeClr val="dk1"/>
                </a:solidFill>
                <a:latin typeface="Times New Roman"/>
                <a:ea typeface="Times New Roman"/>
                <a:cs typeface="Times New Roman"/>
                <a:sym typeface="Times New Roman"/>
              </a:rPr>
              <a:t>Oxford: Oxford University Press</a:t>
            </a:r>
            <a:r>
              <a:rPr lang="en" sz="1200" i="1" dirty="0">
                <a:solidFill>
                  <a:schemeClr val="dk1"/>
                </a:solidFill>
                <a:latin typeface="Times New Roman"/>
                <a:ea typeface="Times New Roman"/>
                <a:cs typeface="Times New Roman"/>
                <a:sym typeface="Times New Roman"/>
              </a:rPr>
              <a:t> </a:t>
            </a:r>
            <a:endParaRPr sz="1200" dirty="0">
              <a:solidFill>
                <a:schemeClr val="dk1"/>
              </a:solidFill>
              <a:latin typeface="Times New Roman"/>
              <a:ea typeface="Times New Roman"/>
              <a:cs typeface="Times New Roman"/>
              <a:sym typeface="Times New Roman"/>
            </a:endParaRPr>
          </a:p>
          <a:p>
            <a:pPr marL="0" lvl="0" indent="0">
              <a:spcBef>
                <a:spcPts val="1600"/>
              </a:spcBef>
              <a:spcAft>
                <a:spcPts val="0"/>
              </a:spcAft>
              <a:buClr>
                <a:schemeClr val="dk1"/>
              </a:buClr>
              <a:buSzPts val="1100"/>
              <a:buFont typeface="Arial"/>
              <a:buNone/>
            </a:pPr>
            <a:r>
              <a:rPr lang="en" sz="1200" dirty="0">
                <a:solidFill>
                  <a:schemeClr val="dk1"/>
                </a:solidFill>
                <a:latin typeface="Times New Roman"/>
                <a:ea typeface="Times New Roman"/>
                <a:cs typeface="Times New Roman"/>
                <a:sym typeface="Times New Roman"/>
              </a:rPr>
              <a:t>Flint, V. 1999. </a:t>
            </a:r>
            <a:r>
              <a:rPr lang="en" sz="1200" i="1" dirty="0">
                <a:solidFill>
                  <a:schemeClr val="dk1"/>
                </a:solidFill>
                <a:latin typeface="Times New Roman"/>
                <a:ea typeface="Times New Roman"/>
                <a:cs typeface="Times New Roman"/>
                <a:sym typeface="Times New Roman"/>
              </a:rPr>
              <a:t>Witchcraft and Magic in Europe: Ancient Greece and Rome. </a:t>
            </a:r>
            <a:r>
              <a:rPr lang="en" sz="1200" dirty="0">
                <a:solidFill>
                  <a:schemeClr val="dk1"/>
                </a:solidFill>
                <a:latin typeface="Times New Roman"/>
                <a:ea typeface="Times New Roman"/>
                <a:cs typeface="Times New Roman"/>
                <a:sym typeface="Times New Roman"/>
              </a:rPr>
              <a:t>London: Athlone</a:t>
            </a:r>
            <a:endParaRPr sz="1200" dirty="0">
              <a:solidFill>
                <a:schemeClr val="dk1"/>
              </a:solidFill>
              <a:latin typeface="Times New Roman"/>
              <a:ea typeface="Times New Roman"/>
              <a:cs typeface="Times New Roman"/>
              <a:sym typeface="Times New Roman"/>
            </a:endParaRPr>
          </a:p>
          <a:p>
            <a:pPr marL="0" lvl="0" indent="0">
              <a:spcBef>
                <a:spcPts val="1600"/>
              </a:spcBef>
              <a:spcAft>
                <a:spcPts val="0"/>
              </a:spcAft>
              <a:buClr>
                <a:schemeClr val="dk1"/>
              </a:buClr>
              <a:buSzPts val="1100"/>
              <a:buFont typeface="Arial"/>
              <a:buNone/>
            </a:pPr>
            <a:r>
              <a:rPr lang="en" sz="1200" dirty="0">
                <a:solidFill>
                  <a:schemeClr val="dk1"/>
                </a:solidFill>
                <a:latin typeface="Times New Roman"/>
                <a:ea typeface="Times New Roman"/>
                <a:cs typeface="Times New Roman"/>
                <a:sym typeface="Times New Roman"/>
              </a:rPr>
              <a:t>Graf, F. 1995. ‘Excluding the Charming: The Development of the Greek concept of Magic’. </a:t>
            </a:r>
            <a:r>
              <a:rPr lang="en" sz="1200" i="1" dirty="0">
                <a:solidFill>
                  <a:schemeClr val="dk1"/>
                </a:solidFill>
                <a:latin typeface="Times New Roman"/>
                <a:ea typeface="Times New Roman"/>
                <a:cs typeface="Times New Roman"/>
                <a:sym typeface="Times New Roman"/>
              </a:rPr>
              <a:t>Ancient Magic and Ritual Power, </a:t>
            </a:r>
            <a:r>
              <a:rPr lang="en" sz="1200" dirty="0">
                <a:solidFill>
                  <a:schemeClr val="dk1"/>
                </a:solidFill>
                <a:latin typeface="Times New Roman"/>
                <a:ea typeface="Times New Roman"/>
                <a:cs typeface="Times New Roman"/>
                <a:sym typeface="Times New Roman"/>
              </a:rPr>
              <a:t>30-43</a:t>
            </a:r>
            <a:endParaRPr sz="1200" dirty="0">
              <a:solidFill>
                <a:schemeClr val="dk1"/>
              </a:solidFill>
              <a:latin typeface="Times New Roman"/>
              <a:ea typeface="Times New Roman"/>
              <a:cs typeface="Times New Roman"/>
              <a:sym typeface="Times New Roman"/>
            </a:endParaRPr>
          </a:p>
          <a:p>
            <a:pPr marL="0" lvl="0" indent="0">
              <a:spcBef>
                <a:spcPts val="1600"/>
              </a:spcBef>
              <a:spcAft>
                <a:spcPts val="0"/>
              </a:spcAft>
              <a:buClr>
                <a:schemeClr val="dk1"/>
              </a:buClr>
              <a:buSzPts val="1100"/>
              <a:buFont typeface="Arial"/>
              <a:buNone/>
            </a:pPr>
            <a:r>
              <a:rPr lang="en" sz="1200" dirty="0">
                <a:solidFill>
                  <a:schemeClr val="dk1"/>
                </a:solidFill>
                <a:latin typeface="Times New Roman"/>
                <a:ea typeface="Times New Roman"/>
                <a:cs typeface="Times New Roman"/>
                <a:sym typeface="Times New Roman"/>
              </a:rPr>
              <a:t>Grube, G.M.A. 1941. </a:t>
            </a:r>
            <a:r>
              <a:rPr lang="en" sz="1200" i="1" dirty="0">
                <a:solidFill>
                  <a:schemeClr val="dk1"/>
                </a:solidFill>
                <a:latin typeface="Times New Roman"/>
                <a:ea typeface="Times New Roman"/>
                <a:cs typeface="Times New Roman"/>
                <a:sym typeface="Times New Roman"/>
              </a:rPr>
              <a:t>The Drama of Euripides</a:t>
            </a:r>
            <a:r>
              <a:rPr lang="en" sz="1200" dirty="0"/>
              <a:t>.</a:t>
            </a:r>
            <a:r>
              <a:rPr lang="en" sz="1200" dirty="0">
                <a:solidFill>
                  <a:schemeClr val="dk1"/>
                </a:solidFill>
                <a:latin typeface="Times New Roman"/>
                <a:ea typeface="Times New Roman"/>
                <a:cs typeface="Times New Roman"/>
                <a:sym typeface="Times New Roman"/>
              </a:rPr>
              <a:t> London: Methuen</a:t>
            </a:r>
            <a:endParaRPr sz="1200" dirty="0">
              <a:solidFill>
                <a:schemeClr val="dk1"/>
              </a:solidFill>
              <a:latin typeface="Times New Roman"/>
              <a:ea typeface="Times New Roman"/>
              <a:cs typeface="Times New Roman"/>
              <a:sym typeface="Times New Roman"/>
            </a:endParaRPr>
          </a:p>
          <a:p>
            <a:pPr marL="0" lvl="0" indent="0" rtl="0">
              <a:lnSpc>
                <a:spcPct val="200000"/>
              </a:lnSpc>
              <a:spcBef>
                <a:spcPts val="1600"/>
              </a:spcBef>
              <a:spcAft>
                <a:spcPts val="0"/>
              </a:spcAft>
              <a:buClr>
                <a:schemeClr val="dk1"/>
              </a:buClr>
              <a:buSzPts val="1100"/>
              <a:buFont typeface="Arial"/>
              <a:buNone/>
            </a:pPr>
            <a:r>
              <a:rPr lang="en" sz="1200" dirty="0">
                <a:solidFill>
                  <a:schemeClr val="dk1"/>
                </a:solidFill>
                <a:latin typeface="Times New Roman"/>
                <a:ea typeface="Times New Roman"/>
                <a:cs typeface="Times New Roman"/>
                <a:sym typeface="Times New Roman"/>
              </a:rPr>
              <a:t>Jenkyns, R. 2015. </a:t>
            </a:r>
            <a:r>
              <a:rPr lang="en" sz="1200" i="1" dirty="0">
                <a:solidFill>
                  <a:schemeClr val="dk1"/>
                </a:solidFill>
                <a:latin typeface="Times New Roman"/>
                <a:ea typeface="Times New Roman"/>
                <a:cs typeface="Times New Roman"/>
                <a:sym typeface="Times New Roman"/>
              </a:rPr>
              <a:t>Classical Literature</a:t>
            </a:r>
            <a:r>
              <a:rPr lang="en" sz="1200" dirty="0">
                <a:solidFill>
                  <a:schemeClr val="dk1"/>
                </a:solidFill>
                <a:latin typeface="Times New Roman"/>
                <a:ea typeface="Times New Roman"/>
                <a:cs typeface="Times New Roman"/>
                <a:sym typeface="Times New Roman"/>
              </a:rPr>
              <a:t>. Pelican: New Orleans</a:t>
            </a:r>
            <a:endParaRPr sz="1200" dirty="0">
              <a:solidFill>
                <a:schemeClr val="dk1"/>
              </a:solidFill>
              <a:latin typeface="Times New Roman"/>
              <a:ea typeface="Times New Roman"/>
              <a:cs typeface="Times New Roman"/>
              <a:sym typeface="Times New Roman"/>
            </a:endParaRPr>
          </a:p>
          <a:p>
            <a:pPr marL="0" lvl="0" indent="0" rtl="0">
              <a:lnSpc>
                <a:spcPct val="200000"/>
              </a:lnSpc>
              <a:spcBef>
                <a:spcPts val="0"/>
              </a:spcBef>
              <a:spcAft>
                <a:spcPts val="0"/>
              </a:spcAft>
              <a:buClr>
                <a:schemeClr val="dk1"/>
              </a:buClr>
              <a:buSzPts val="1100"/>
              <a:buFont typeface="Arial"/>
              <a:buNone/>
            </a:pPr>
            <a:r>
              <a:rPr lang="en" sz="1200" dirty="0">
                <a:solidFill>
                  <a:schemeClr val="dk1"/>
                </a:solidFill>
                <a:latin typeface="Times New Roman"/>
                <a:ea typeface="Times New Roman"/>
                <a:cs typeface="Times New Roman"/>
                <a:sym typeface="Times New Roman"/>
              </a:rPr>
              <a:t>Lenardon, R.J. Morford, P.O. 2007. </a:t>
            </a:r>
            <a:r>
              <a:rPr lang="en" sz="1200" i="1" dirty="0">
                <a:solidFill>
                  <a:schemeClr val="dk1"/>
                </a:solidFill>
                <a:latin typeface="Times New Roman"/>
                <a:ea typeface="Times New Roman"/>
                <a:cs typeface="Times New Roman"/>
                <a:sym typeface="Times New Roman"/>
              </a:rPr>
              <a:t>Classical Mythology. </a:t>
            </a:r>
            <a:r>
              <a:rPr lang="en" sz="1200" dirty="0">
                <a:solidFill>
                  <a:schemeClr val="dk1"/>
                </a:solidFill>
                <a:latin typeface="Times New Roman"/>
                <a:ea typeface="Times New Roman"/>
                <a:cs typeface="Times New Roman"/>
                <a:sym typeface="Times New Roman"/>
              </a:rPr>
              <a:t>Oxford: Oxford University Press</a:t>
            </a:r>
            <a:endParaRPr sz="1200" dirty="0">
              <a:solidFill>
                <a:schemeClr val="dk1"/>
              </a:solidFill>
              <a:latin typeface="Times New Roman"/>
              <a:ea typeface="Times New Roman"/>
              <a:cs typeface="Times New Roman"/>
              <a:sym typeface="Times New Roman"/>
            </a:endParaRPr>
          </a:p>
          <a:p>
            <a:pPr marL="0" lvl="0" indent="0" rtl="0">
              <a:lnSpc>
                <a:spcPct val="200000"/>
              </a:lnSpc>
              <a:spcBef>
                <a:spcPts val="0"/>
              </a:spcBef>
              <a:spcAft>
                <a:spcPts val="0"/>
              </a:spcAft>
              <a:buClr>
                <a:schemeClr val="dk1"/>
              </a:buClr>
              <a:buSzPts val="1100"/>
              <a:buFont typeface="Arial"/>
              <a:buNone/>
            </a:pPr>
            <a:r>
              <a:rPr lang="en" sz="1200" dirty="0">
                <a:solidFill>
                  <a:schemeClr val="dk1"/>
                </a:solidFill>
                <a:latin typeface="Times New Roman"/>
                <a:ea typeface="Times New Roman"/>
                <a:cs typeface="Times New Roman"/>
                <a:sym typeface="Times New Roman"/>
              </a:rPr>
              <a:t>Luthi, M. 1976. </a:t>
            </a:r>
            <a:r>
              <a:rPr lang="en" sz="1200" i="1" dirty="0">
                <a:solidFill>
                  <a:schemeClr val="dk1"/>
                </a:solidFill>
                <a:latin typeface="Times New Roman"/>
                <a:ea typeface="Times New Roman"/>
                <a:cs typeface="Times New Roman"/>
                <a:sym typeface="Times New Roman"/>
              </a:rPr>
              <a:t>Once Upon a Time: On the Nature of Fairy Tales. </a:t>
            </a:r>
            <a:r>
              <a:rPr lang="en" sz="1200" dirty="0">
                <a:solidFill>
                  <a:schemeClr val="dk1"/>
                </a:solidFill>
                <a:latin typeface="Times New Roman"/>
                <a:ea typeface="Times New Roman"/>
                <a:cs typeface="Times New Roman"/>
                <a:sym typeface="Times New Roman"/>
              </a:rPr>
              <a:t>Indiana University Press: Bloomington</a:t>
            </a:r>
            <a:endParaRPr sz="1200" dirty="0">
              <a:solidFill>
                <a:schemeClr val="dk1"/>
              </a:solidFill>
              <a:latin typeface="Times New Roman"/>
              <a:ea typeface="Times New Roman"/>
              <a:cs typeface="Times New Roman"/>
              <a:sym typeface="Times New Roman"/>
            </a:endParaRPr>
          </a:p>
          <a:p>
            <a:pPr marL="0" lvl="0" indent="0" rtl="0">
              <a:lnSpc>
                <a:spcPct val="200000"/>
              </a:lnSpc>
              <a:spcBef>
                <a:spcPts val="0"/>
              </a:spcBef>
              <a:spcAft>
                <a:spcPts val="0"/>
              </a:spcAft>
              <a:buClr>
                <a:schemeClr val="dk1"/>
              </a:buClr>
              <a:buSzPts val="1100"/>
              <a:buFont typeface="Arial"/>
              <a:buNone/>
            </a:pPr>
            <a:r>
              <a:rPr lang="en" sz="1200" dirty="0">
                <a:solidFill>
                  <a:schemeClr val="dk1"/>
                </a:solidFill>
                <a:latin typeface="Times New Roman"/>
                <a:ea typeface="Times New Roman"/>
                <a:cs typeface="Times New Roman"/>
                <a:sym typeface="Times New Roman"/>
              </a:rPr>
              <a:t>Nanda, S. 2014. ‘The Portrayal of Women in Fairy Tales’. </a:t>
            </a:r>
            <a:r>
              <a:rPr lang="en" sz="1200" i="1" dirty="0">
                <a:solidFill>
                  <a:schemeClr val="dk1"/>
                </a:solidFill>
                <a:latin typeface="Times New Roman"/>
                <a:ea typeface="Times New Roman"/>
                <a:cs typeface="Times New Roman"/>
                <a:sym typeface="Times New Roman"/>
              </a:rPr>
              <a:t>The International Journal of Social Sciences and Humanities Invention. </a:t>
            </a:r>
            <a:r>
              <a:rPr lang="en" sz="1200" dirty="0">
                <a:solidFill>
                  <a:schemeClr val="dk1"/>
                </a:solidFill>
                <a:latin typeface="Times New Roman"/>
                <a:ea typeface="Times New Roman"/>
                <a:cs typeface="Times New Roman"/>
                <a:sym typeface="Times New Roman"/>
              </a:rPr>
              <a:t>1, 246-249</a:t>
            </a:r>
            <a:endParaRPr sz="1200" dirty="0">
              <a:solidFill>
                <a:schemeClr val="dk1"/>
              </a:solidFill>
              <a:latin typeface="Times New Roman"/>
              <a:ea typeface="Times New Roman"/>
              <a:cs typeface="Times New Roman"/>
              <a:sym typeface="Times New Roman"/>
            </a:endParaRPr>
          </a:p>
          <a:p>
            <a:pPr marL="0" lvl="0" indent="0" rtl="0">
              <a:lnSpc>
                <a:spcPct val="200000"/>
              </a:lnSpc>
              <a:spcBef>
                <a:spcPts val="0"/>
              </a:spcBef>
              <a:spcAft>
                <a:spcPts val="0"/>
              </a:spcAft>
              <a:buClr>
                <a:schemeClr val="dk1"/>
              </a:buClr>
              <a:buSzPts val="1100"/>
              <a:buFont typeface="Arial"/>
              <a:buNone/>
            </a:pPr>
            <a:r>
              <a:rPr lang="en" sz="1200" dirty="0">
                <a:solidFill>
                  <a:schemeClr val="dk1"/>
                </a:solidFill>
                <a:latin typeface="Times New Roman"/>
                <a:ea typeface="Times New Roman"/>
                <a:cs typeface="Times New Roman"/>
                <a:sym typeface="Times New Roman"/>
              </a:rPr>
              <a:t>Palmer, R. 2012. ‘An Apology for Jason: A Study of Euripides Medea’. </a:t>
            </a:r>
            <a:r>
              <a:rPr lang="en" sz="1200" i="1" dirty="0">
                <a:solidFill>
                  <a:schemeClr val="dk1"/>
                </a:solidFill>
                <a:latin typeface="Times New Roman"/>
                <a:ea typeface="Times New Roman"/>
                <a:cs typeface="Times New Roman"/>
                <a:sym typeface="Times New Roman"/>
              </a:rPr>
              <a:t>The Classical Journal. </a:t>
            </a:r>
            <a:r>
              <a:rPr lang="en" sz="1200" dirty="0">
                <a:solidFill>
                  <a:schemeClr val="dk1"/>
                </a:solidFill>
                <a:latin typeface="Times New Roman"/>
                <a:ea typeface="Times New Roman"/>
                <a:cs typeface="Times New Roman"/>
                <a:sym typeface="Times New Roman"/>
              </a:rPr>
              <a:t>53, 49-54</a:t>
            </a:r>
            <a:endParaRPr sz="1200" dirty="0">
              <a:solidFill>
                <a:schemeClr val="dk1"/>
              </a:solidFill>
              <a:latin typeface="Times New Roman"/>
              <a:ea typeface="Times New Roman"/>
              <a:cs typeface="Times New Roman"/>
              <a:sym typeface="Times New Roman"/>
            </a:endParaRPr>
          </a:p>
          <a:p>
            <a:pPr marL="0" lvl="0" indent="0">
              <a:spcBef>
                <a:spcPts val="0"/>
              </a:spcBef>
              <a:spcAft>
                <a:spcPts val="1600"/>
              </a:spcAft>
              <a:buNone/>
            </a:pPr>
            <a:endParaRPr sz="1200" dirty="0">
              <a:solidFill>
                <a:srgbClr val="000000"/>
              </a:solidFill>
              <a:latin typeface="Times New Roman"/>
              <a:ea typeface="Times New Roman"/>
              <a:cs typeface="Times New Roman"/>
              <a:sym typeface="Times New Roman"/>
            </a:endParaRPr>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178"/>
        <p:cNvGrpSpPr/>
        <p:nvPr/>
      </p:nvGrpSpPr>
      <p:grpSpPr>
        <a:xfrm>
          <a:off x="0" y="0"/>
          <a:ext cx="0" cy="0"/>
          <a:chOff x="0" y="0"/>
          <a:chExt cx="0" cy="0"/>
        </a:xfrm>
      </p:grpSpPr>
      <p:sp>
        <p:nvSpPr>
          <p:cNvPr id="179" name="Shape 179"/>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b="1" u="sng">
                <a:latin typeface="Times New Roman"/>
                <a:ea typeface="Times New Roman"/>
                <a:cs typeface="Times New Roman"/>
                <a:sym typeface="Times New Roman"/>
              </a:rPr>
              <a:t>Bibliography (3)</a:t>
            </a:r>
            <a:endParaRPr b="1" u="sng">
              <a:latin typeface="Times New Roman"/>
              <a:ea typeface="Times New Roman"/>
              <a:cs typeface="Times New Roman"/>
              <a:sym typeface="Times New Roman"/>
            </a:endParaRPr>
          </a:p>
        </p:txBody>
      </p:sp>
      <p:sp>
        <p:nvSpPr>
          <p:cNvPr id="180" name="Shape 180"/>
          <p:cNvSpPr txBox="1">
            <a:spLocks noGrp="1"/>
          </p:cNvSpPr>
          <p:nvPr>
            <p:ph type="body" idx="1"/>
          </p:nvPr>
        </p:nvSpPr>
        <p:spPr>
          <a:xfrm>
            <a:off x="311700" y="1017725"/>
            <a:ext cx="8520600" cy="3416400"/>
          </a:xfrm>
          <a:prstGeom prst="rect">
            <a:avLst/>
          </a:prstGeom>
        </p:spPr>
        <p:txBody>
          <a:bodyPr spcFirstLastPara="1" wrap="square" lIns="91425" tIns="91425" rIns="91425" bIns="91425" anchor="t" anchorCtr="0">
            <a:noAutofit/>
          </a:bodyPr>
          <a:lstStyle/>
          <a:p>
            <a:pPr marL="0" lvl="0" indent="0">
              <a:spcBef>
                <a:spcPts val="0"/>
              </a:spcBef>
              <a:spcAft>
                <a:spcPts val="0"/>
              </a:spcAft>
              <a:buClr>
                <a:schemeClr val="dk1"/>
              </a:buClr>
              <a:buSzPts val="1100"/>
              <a:buFont typeface="Arial"/>
              <a:buNone/>
            </a:pPr>
            <a:r>
              <a:rPr lang="en" sz="1200" dirty="0">
                <a:solidFill>
                  <a:schemeClr val="dk1"/>
                </a:solidFill>
                <a:latin typeface="Times New Roman"/>
                <a:ea typeface="Times New Roman"/>
                <a:cs typeface="Times New Roman"/>
                <a:sym typeface="Times New Roman"/>
              </a:rPr>
              <a:t>Russell, J. B. 1991. </a:t>
            </a:r>
            <a:r>
              <a:rPr lang="en" sz="1200" i="1" dirty="0">
                <a:solidFill>
                  <a:schemeClr val="dk1"/>
                </a:solidFill>
                <a:latin typeface="Times New Roman"/>
                <a:ea typeface="Times New Roman"/>
                <a:cs typeface="Times New Roman"/>
                <a:sym typeface="Times New Roman"/>
              </a:rPr>
              <a:t>A History of Witchcraft: Sorcerers, Heretics and Pagans. </a:t>
            </a:r>
            <a:r>
              <a:rPr lang="en" sz="1200" dirty="0">
                <a:solidFill>
                  <a:schemeClr val="dk1"/>
                </a:solidFill>
                <a:latin typeface="Times New Roman"/>
                <a:ea typeface="Times New Roman"/>
                <a:cs typeface="Times New Roman"/>
                <a:sym typeface="Times New Roman"/>
              </a:rPr>
              <a:t>London: Thames &amp; Hudson Ltd</a:t>
            </a:r>
            <a:endParaRPr sz="1200" dirty="0">
              <a:solidFill>
                <a:schemeClr val="dk1"/>
              </a:solidFill>
              <a:latin typeface="Times New Roman"/>
              <a:ea typeface="Times New Roman"/>
              <a:cs typeface="Times New Roman"/>
              <a:sym typeface="Times New Roman"/>
            </a:endParaRPr>
          </a:p>
          <a:p>
            <a:pPr marL="0" lvl="0" indent="0">
              <a:spcBef>
                <a:spcPts val="1600"/>
              </a:spcBef>
              <a:spcAft>
                <a:spcPts val="0"/>
              </a:spcAft>
              <a:buClr>
                <a:schemeClr val="dk1"/>
              </a:buClr>
              <a:buSzPts val="1100"/>
              <a:buFont typeface="Arial"/>
              <a:buNone/>
            </a:pPr>
            <a:r>
              <a:rPr lang="en" sz="1200" dirty="0">
                <a:solidFill>
                  <a:schemeClr val="dk1"/>
                </a:solidFill>
                <a:latin typeface="Times New Roman"/>
                <a:ea typeface="Times New Roman"/>
                <a:cs typeface="Times New Roman"/>
                <a:sym typeface="Times New Roman"/>
              </a:rPr>
              <a:t>Rutherford, R. B. 2014. </a:t>
            </a:r>
            <a:r>
              <a:rPr lang="en" sz="1200" i="1" dirty="0">
                <a:solidFill>
                  <a:schemeClr val="dk1"/>
                </a:solidFill>
                <a:latin typeface="Times New Roman"/>
                <a:ea typeface="Times New Roman"/>
                <a:cs typeface="Times New Roman"/>
                <a:sym typeface="Times New Roman"/>
              </a:rPr>
              <a:t>Greek Tragic Style: Form, Language and Interpretation.</a:t>
            </a:r>
            <a:endParaRPr sz="1200" dirty="0">
              <a:solidFill>
                <a:schemeClr val="dk1"/>
              </a:solidFill>
              <a:latin typeface="Times New Roman"/>
              <a:ea typeface="Times New Roman"/>
              <a:cs typeface="Times New Roman"/>
              <a:sym typeface="Times New Roman"/>
            </a:endParaRPr>
          </a:p>
          <a:p>
            <a:pPr marL="0" lvl="0" indent="0" rtl="0">
              <a:lnSpc>
                <a:spcPct val="200000"/>
              </a:lnSpc>
              <a:spcBef>
                <a:spcPts val="1600"/>
              </a:spcBef>
              <a:spcAft>
                <a:spcPts val="0"/>
              </a:spcAft>
              <a:buClr>
                <a:schemeClr val="dk1"/>
              </a:buClr>
              <a:buSzPts val="1100"/>
              <a:buFont typeface="Arial"/>
              <a:buNone/>
            </a:pPr>
            <a:r>
              <a:rPr lang="en" sz="1200" dirty="0">
                <a:solidFill>
                  <a:schemeClr val="dk1"/>
                </a:solidFill>
                <a:latin typeface="Times New Roman"/>
                <a:ea typeface="Times New Roman"/>
                <a:cs typeface="Times New Roman"/>
                <a:sym typeface="Times New Roman"/>
              </a:rPr>
              <a:t>Rutherford, R. 2007. </a:t>
            </a:r>
            <a:r>
              <a:rPr lang="en" sz="1200" i="1" dirty="0">
                <a:solidFill>
                  <a:schemeClr val="dk1"/>
                </a:solidFill>
                <a:latin typeface="Times New Roman"/>
                <a:ea typeface="Times New Roman"/>
                <a:cs typeface="Times New Roman"/>
                <a:sym typeface="Times New Roman"/>
              </a:rPr>
              <a:t>Classical Literature: A Concise History. </a:t>
            </a:r>
            <a:r>
              <a:rPr lang="en" sz="1200" dirty="0">
                <a:solidFill>
                  <a:schemeClr val="dk1"/>
                </a:solidFill>
                <a:latin typeface="Times New Roman"/>
                <a:ea typeface="Times New Roman"/>
                <a:cs typeface="Times New Roman"/>
                <a:sym typeface="Times New Roman"/>
              </a:rPr>
              <a:t>Chichester: John Wiley &amp; Sons </a:t>
            </a:r>
            <a:r>
              <a:rPr lang="en" sz="1200" dirty="0" smtClean="0">
                <a:solidFill>
                  <a:schemeClr val="dk1"/>
                </a:solidFill>
                <a:latin typeface="Times New Roman"/>
                <a:ea typeface="Times New Roman"/>
                <a:cs typeface="Times New Roman"/>
                <a:sym typeface="Times New Roman"/>
              </a:rPr>
              <a:t>Ltd</a:t>
            </a:r>
            <a:endParaRPr sz="1200" dirty="0">
              <a:solidFill>
                <a:schemeClr val="dk1"/>
              </a:solidFill>
              <a:latin typeface="Times New Roman"/>
              <a:ea typeface="Times New Roman"/>
              <a:cs typeface="Times New Roman"/>
              <a:sym typeface="Times New Roman"/>
            </a:endParaRPr>
          </a:p>
          <a:p>
            <a:pPr marL="0" lvl="0" indent="0">
              <a:spcBef>
                <a:spcPts val="0"/>
              </a:spcBef>
              <a:spcAft>
                <a:spcPts val="0"/>
              </a:spcAft>
              <a:buClr>
                <a:schemeClr val="dk1"/>
              </a:buClr>
              <a:buSzPts val="1100"/>
              <a:buFont typeface="Arial"/>
              <a:buNone/>
            </a:pPr>
            <a:r>
              <a:rPr lang="en" sz="1200" dirty="0" smtClean="0">
                <a:solidFill>
                  <a:schemeClr val="dk1"/>
                </a:solidFill>
                <a:latin typeface="Times New Roman"/>
                <a:ea typeface="Times New Roman"/>
                <a:cs typeface="Times New Roman"/>
                <a:sym typeface="Times New Roman"/>
              </a:rPr>
              <a:t/>
            </a:r>
            <a:br>
              <a:rPr lang="en" sz="1200" dirty="0" smtClean="0">
                <a:solidFill>
                  <a:schemeClr val="dk1"/>
                </a:solidFill>
                <a:latin typeface="Times New Roman"/>
                <a:ea typeface="Times New Roman"/>
                <a:cs typeface="Times New Roman"/>
                <a:sym typeface="Times New Roman"/>
              </a:rPr>
            </a:br>
            <a:r>
              <a:rPr lang="en" sz="1200" dirty="0" smtClean="0">
                <a:solidFill>
                  <a:schemeClr val="dk1"/>
                </a:solidFill>
                <a:latin typeface="Times New Roman"/>
                <a:ea typeface="Times New Roman"/>
                <a:cs typeface="Times New Roman"/>
                <a:sym typeface="Times New Roman"/>
              </a:rPr>
              <a:t>Scodel</a:t>
            </a:r>
            <a:r>
              <a:rPr lang="en" sz="1200" dirty="0">
                <a:solidFill>
                  <a:schemeClr val="dk1"/>
                </a:solidFill>
                <a:latin typeface="Times New Roman"/>
                <a:ea typeface="Times New Roman"/>
                <a:cs typeface="Times New Roman"/>
                <a:sym typeface="Times New Roman"/>
              </a:rPr>
              <a:t>, R. 2004. ‘The Story-Teller and his audience’. </a:t>
            </a:r>
            <a:r>
              <a:rPr lang="en" sz="1200" i="1" dirty="0">
                <a:solidFill>
                  <a:schemeClr val="dk1"/>
                </a:solidFill>
                <a:latin typeface="Times New Roman"/>
                <a:ea typeface="Times New Roman"/>
                <a:cs typeface="Times New Roman"/>
                <a:sym typeface="Times New Roman"/>
              </a:rPr>
              <a:t>The Cambridge Companion to Homer, </a:t>
            </a:r>
            <a:r>
              <a:rPr lang="en" sz="1200" dirty="0">
                <a:solidFill>
                  <a:schemeClr val="dk1"/>
                </a:solidFill>
                <a:latin typeface="Times New Roman"/>
                <a:ea typeface="Times New Roman"/>
                <a:cs typeface="Times New Roman"/>
                <a:sym typeface="Times New Roman"/>
              </a:rPr>
              <a:t>45-52</a:t>
            </a:r>
            <a:endParaRPr sz="1200" dirty="0">
              <a:solidFill>
                <a:schemeClr val="dk1"/>
              </a:solidFill>
              <a:latin typeface="Times New Roman"/>
              <a:ea typeface="Times New Roman"/>
              <a:cs typeface="Times New Roman"/>
              <a:sym typeface="Times New Roman"/>
            </a:endParaRPr>
          </a:p>
          <a:p>
            <a:pPr marL="0" lvl="0" indent="0" rtl="0">
              <a:lnSpc>
                <a:spcPct val="200000"/>
              </a:lnSpc>
              <a:spcBef>
                <a:spcPts val="1600"/>
              </a:spcBef>
              <a:spcAft>
                <a:spcPts val="0"/>
              </a:spcAft>
              <a:buClr>
                <a:schemeClr val="dk1"/>
              </a:buClr>
              <a:buSzPts val="1100"/>
              <a:buFont typeface="Arial"/>
              <a:buNone/>
            </a:pPr>
            <a:r>
              <a:rPr lang="en" sz="1200" dirty="0">
                <a:solidFill>
                  <a:schemeClr val="dk1"/>
                </a:solidFill>
                <a:latin typeface="Times New Roman"/>
                <a:ea typeface="Times New Roman"/>
                <a:cs typeface="Times New Roman"/>
                <a:sym typeface="Times New Roman"/>
              </a:rPr>
              <a:t>Tatar, M. 2003. </a:t>
            </a:r>
            <a:r>
              <a:rPr lang="en" sz="1200" i="1" dirty="0">
                <a:solidFill>
                  <a:schemeClr val="dk1"/>
                </a:solidFill>
                <a:latin typeface="Times New Roman"/>
                <a:ea typeface="Times New Roman"/>
                <a:cs typeface="Times New Roman"/>
                <a:sym typeface="Times New Roman"/>
              </a:rPr>
              <a:t>The Hard Facts of Grimm's’ Fairy Tales. </a:t>
            </a:r>
            <a:r>
              <a:rPr lang="en" sz="1200" dirty="0">
                <a:solidFill>
                  <a:schemeClr val="dk1"/>
                </a:solidFill>
                <a:latin typeface="Times New Roman"/>
                <a:ea typeface="Times New Roman"/>
                <a:cs typeface="Times New Roman"/>
                <a:sym typeface="Times New Roman"/>
              </a:rPr>
              <a:t>Princeton University Press: Oxford</a:t>
            </a:r>
            <a:endParaRPr sz="1200" dirty="0">
              <a:solidFill>
                <a:schemeClr val="dk1"/>
              </a:solidFill>
              <a:latin typeface="Times New Roman"/>
              <a:ea typeface="Times New Roman"/>
              <a:cs typeface="Times New Roman"/>
              <a:sym typeface="Times New Roman"/>
            </a:endParaRPr>
          </a:p>
          <a:p>
            <a:pPr marL="0" lvl="0" indent="0" rtl="0">
              <a:lnSpc>
                <a:spcPct val="200000"/>
              </a:lnSpc>
              <a:spcBef>
                <a:spcPts val="0"/>
              </a:spcBef>
              <a:spcAft>
                <a:spcPts val="0"/>
              </a:spcAft>
              <a:buClr>
                <a:schemeClr val="dk1"/>
              </a:buClr>
              <a:buSzPts val="1100"/>
              <a:buFont typeface="Arial"/>
              <a:buNone/>
            </a:pPr>
            <a:r>
              <a:rPr lang="en" sz="1200" dirty="0">
                <a:solidFill>
                  <a:schemeClr val="dk1"/>
                </a:solidFill>
                <a:latin typeface="Times New Roman"/>
                <a:ea typeface="Times New Roman"/>
                <a:cs typeface="Times New Roman"/>
                <a:sym typeface="Times New Roman"/>
              </a:rPr>
              <a:t>Thompson, S. 1977. </a:t>
            </a:r>
            <a:r>
              <a:rPr lang="en" sz="1200" i="1" dirty="0">
                <a:solidFill>
                  <a:schemeClr val="dk1"/>
                </a:solidFill>
                <a:latin typeface="Times New Roman"/>
                <a:ea typeface="Times New Roman"/>
                <a:cs typeface="Times New Roman"/>
                <a:sym typeface="Times New Roman"/>
              </a:rPr>
              <a:t>The Folktale. </a:t>
            </a:r>
            <a:r>
              <a:rPr lang="en" sz="1200" dirty="0">
                <a:solidFill>
                  <a:schemeClr val="dk1"/>
                </a:solidFill>
                <a:latin typeface="Times New Roman"/>
                <a:ea typeface="Times New Roman"/>
                <a:cs typeface="Times New Roman"/>
                <a:sym typeface="Times New Roman"/>
              </a:rPr>
              <a:t>University of California Press: London</a:t>
            </a:r>
            <a:endParaRPr sz="1200" dirty="0">
              <a:solidFill>
                <a:schemeClr val="dk1"/>
              </a:solidFill>
              <a:latin typeface="Times New Roman"/>
              <a:ea typeface="Times New Roman"/>
              <a:cs typeface="Times New Roman"/>
              <a:sym typeface="Times New Roman"/>
            </a:endParaRPr>
          </a:p>
          <a:p>
            <a:pPr marL="0" lvl="0" indent="0" rtl="0">
              <a:lnSpc>
                <a:spcPct val="200000"/>
              </a:lnSpc>
              <a:spcBef>
                <a:spcPts val="0"/>
              </a:spcBef>
              <a:spcAft>
                <a:spcPts val="0"/>
              </a:spcAft>
              <a:buClr>
                <a:schemeClr val="dk1"/>
              </a:buClr>
              <a:buSzPts val="1100"/>
              <a:buFont typeface="Arial"/>
              <a:buNone/>
            </a:pPr>
            <a:r>
              <a:rPr lang="en" sz="1200" dirty="0">
                <a:solidFill>
                  <a:schemeClr val="dk1"/>
                </a:solidFill>
                <a:latin typeface="Times New Roman"/>
                <a:ea typeface="Times New Roman"/>
                <a:cs typeface="Times New Roman"/>
                <a:sym typeface="Times New Roman"/>
              </a:rPr>
              <a:t>Vivante, P. 1985. </a:t>
            </a:r>
            <a:r>
              <a:rPr lang="en" sz="1200" i="1" dirty="0">
                <a:solidFill>
                  <a:schemeClr val="dk1"/>
                </a:solidFill>
                <a:latin typeface="Times New Roman"/>
                <a:ea typeface="Times New Roman"/>
                <a:cs typeface="Times New Roman"/>
                <a:sym typeface="Times New Roman"/>
              </a:rPr>
              <a:t>Homer. </a:t>
            </a:r>
            <a:r>
              <a:rPr lang="en" sz="1200" dirty="0">
                <a:solidFill>
                  <a:schemeClr val="dk1"/>
                </a:solidFill>
                <a:latin typeface="Times New Roman"/>
                <a:ea typeface="Times New Roman"/>
                <a:cs typeface="Times New Roman"/>
                <a:sym typeface="Times New Roman"/>
              </a:rPr>
              <a:t>New York: Vali-Ballou Press</a:t>
            </a:r>
            <a:endParaRPr sz="1200" dirty="0">
              <a:solidFill>
                <a:schemeClr val="dk1"/>
              </a:solidFill>
              <a:latin typeface="Times New Roman"/>
              <a:ea typeface="Times New Roman"/>
              <a:cs typeface="Times New Roman"/>
              <a:sym typeface="Times New Roman"/>
            </a:endParaRPr>
          </a:p>
          <a:p>
            <a:pPr marL="0" lvl="0" indent="0" rtl="0">
              <a:lnSpc>
                <a:spcPct val="200000"/>
              </a:lnSpc>
              <a:spcBef>
                <a:spcPts val="0"/>
              </a:spcBef>
              <a:spcAft>
                <a:spcPts val="0"/>
              </a:spcAft>
              <a:buClr>
                <a:schemeClr val="dk1"/>
              </a:buClr>
              <a:buSzPts val="1100"/>
              <a:buFont typeface="Arial"/>
              <a:buNone/>
            </a:pPr>
            <a:r>
              <a:rPr lang="en" sz="1200" dirty="0">
                <a:solidFill>
                  <a:schemeClr val="dk1"/>
                </a:solidFill>
                <a:latin typeface="Times New Roman"/>
                <a:ea typeface="Times New Roman"/>
                <a:cs typeface="Times New Roman"/>
                <a:sym typeface="Times New Roman"/>
              </a:rPr>
              <a:t>Von Franz, M.L. 1995. </a:t>
            </a:r>
            <a:r>
              <a:rPr lang="en" sz="1200" i="1" dirty="0">
                <a:solidFill>
                  <a:schemeClr val="dk1"/>
                </a:solidFill>
                <a:latin typeface="Times New Roman"/>
                <a:ea typeface="Times New Roman"/>
                <a:cs typeface="Times New Roman"/>
                <a:sym typeface="Times New Roman"/>
              </a:rPr>
              <a:t>Shadow and Evil in Fairy Tales. </a:t>
            </a:r>
            <a:r>
              <a:rPr lang="en" sz="1200" dirty="0">
                <a:solidFill>
                  <a:schemeClr val="dk1"/>
                </a:solidFill>
                <a:latin typeface="Times New Roman"/>
                <a:ea typeface="Times New Roman"/>
                <a:cs typeface="Times New Roman"/>
                <a:sym typeface="Times New Roman"/>
              </a:rPr>
              <a:t>Shambhala: Boston</a:t>
            </a:r>
            <a:endParaRPr sz="1200" dirty="0">
              <a:solidFill>
                <a:schemeClr val="dk1"/>
              </a:solidFill>
              <a:latin typeface="Times New Roman"/>
              <a:ea typeface="Times New Roman"/>
              <a:cs typeface="Times New Roman"/>
              <a:sym typeface="Times New Roman"/>
            </a:endParaRPr>
          </a:p>
          <a:p>
            <a:pPr marL="0" lvl="0" indent="0" rtl="0">
              <a:lnSpc>
                <a:spcPct val="200000"/>
              </a:lnSpc>
              <a:spcBef>
                <a:spcPts val="0"/>
              </a:spcBef>
              <a:spcAft>
                <a:spcPts val="0"/>
              </a:spcAft>
              <a:buClr>
                <a:schemeClr val="dk1"/>
              </a:buClr>
              <a:buSzPts val="1100"/>
              <a:buFont typeface="Arial"/>
              <a:buNone/>
            </a:pPr>
            <a:r>
              <a:rPr lang="en" sz="1200" dirty="0">
                <a:solidFill>
                  <a:schemeClr val="dk1"/>
                </a:solidFill>
                <a:latin typeface="Times New Roman"/>
                <a:ea typeface="Times New Roman"/>
                <a:cs typeface="Times New Roman"/>
                <a:sym typeface="Times New Roman"/>
              </a:rPr>
              <a:t>Von Franz, M.L. 1996. </a:t>
            </a:r>
            <a:r>
              <a:rPr lang="en" sz="1200" i="1" dirty="0">
                <a:solidFill>
                  <a:schemeClr val="dk1"/>
                </a:solidFill>
                <a:latin typeface="Times New Roman"/>
                <a:ea typeface="Times New Roman"/>
                <a:cs typeface="Times New Roman"/>
                <a:sym typeface="Times New Roman"/>
              </a:rPr>
              <a:t>The Interpretation of Fairy Tales. </a:t>
            </a:r>
            <a:r>
              <a:rPr lang="en" sz="1200" dirty="0">
                <a:solidFill>
                  <a:schemeClr val="dk1"/>
                </a:solidFill>
                <a:latin typeface="Times New Roman"/>
                <a:ea typeface="Times New Roman"/>
                <a:cs typeface="Times New Roman"/>
                <a:sym typeface="Times New Roman"/>
              </a:rPr>
              <a:t>Boston: London</a:t>
            </a:r>
            <a:endParaRPr sz="1200" dirty="0">
              <a:solidFill>
                <a:schemeClr val="dk1"/>
              </a:solidFill>
              <a:latin typeface="Times New Roman"/>
              <a:ea typeface="Times New Roman"/>
              <a:cs typeface="Times New Roman"/>
              <a:sym typeface="Times New Roman"/>
            </a:endParaRPr>
          </a:p>
          <a:p>
            <a:pPr marL="0" lvl="0" indent="0" rtl="0">
              <a:lnSpc>
                <a:spcPct val="200000"/>
              </a:lnSpc>
              <a:spcBef>
                <a:spcPts val="0"/>
              </a:spcBef>
              <a:spcAft>
                <a:spcPts val="0"/>
              </a:spcAft>
              <a:buClr>
                <a:schemeClr val="dk1"/>
              </a:buClr>
              <a:buSzPts val="1100"/>
              <a:buFont typeface="Arial"/>
              <a:buNone/>
            </a:pPr>
            <a:r>
              <a:rPr lang="en" sz="1200" dirty="0">
                <a:solidFill>
                  <a:schemeClr val="dk1"/>
                </a:solidFill>
                <a:latin typeface="Times New Roman"/>
                <a:ea typeface="Times New Roman"/>
                <a:cs typeface="Times New Roman"/>
                <a:sym typeface="Times New Roman"/>
              </a:rPr>
              <a:t>Zipes, J. 1988. </a:t>
            </a:r>
            <a:r>
              <a:rPr lang="en" sz="1200" i="1" dirty="0">
                <a:solidFill>
                  <a:schemeClr val="dk1"/>
                </a:solidFill>
                <a:latin typeface="Times New Roman"/>
                <a:ea typeface="Times New Roman"/>
                <a:cs typeface="Times New Roman"/>
                <a:sym typeface="Times New Roman"/>
              </a:rPr>
              <a:t>The Brothers Grimm: From Enchanted Forests to the Modern World. </a:t>
            </a:r>
            <a:r>
              <a:rPr lang="en" sz="1200" dirty="0">
                <a:solidFill>
                  <a:schemeClr val="dk1"/>
                </a:solidFill>
                <a:latin typeface="Times New Roman"/>
                <a:ea typeface="Times New Roman"/>
                <a:cs typeface="Times New Roman"/>
                <a:sym typeface="Times New Roman"/>
              </a:rPr>
              <a:t>Routledge: London</a:t>
            </a:r>
            <a:endParaRPr sz="1200" dirty="0">
              <a:solidFill>
                <a:schemeClr val="dk1"/>
              </a:solidFill>
              <a:latin typeface="Times New Roman"/>
              <a:ea typeface="Times New Roman"/>
              <a:cs typeface="Times New Roman"/>
              <a:sym typeface="Times New Roman"/>
            </a:endParaRPr>
          </a:p>
          <a:p>
            <a:pPr marL="0" lvl="0" indent="0" rtl="0">
              <a:lnSpc>
                <a:spcPct val="200000"/>
              </a:lnSpc>
              <a:spcBef>
                <a:spcPts val="0"/>
              </a:spcBef>
              <a:spcAft>
                <a:spcPts val="0"/>
              </a:spcAft>
              <a:buClr>
                <a:schemeClr val="dk1"/>
              </a:buClr>
              <a:buSzPts val="1100"/>
              <a:buFont typeface="Arial"/>
              <a:buNone/>
            </a:pPr>
            <a:endParaRPr sz="1200" dirty="0">
              <a:solidFill>
                <a:schemeClr val="dk1"/>
              </a:solidFill>
              <a:latin typeface="Times New Roman"/>
              <a:ea typeface="Times New Roman"/>
              <a:cs typeface="Times New Roman"/>
              <a:sym typeface="Times New Roman"/>
            </a:endParaRPr>
          </a:p>
          <a:p>
            <a:pPr marL="0" lvl="0" indent="0" rtl="0">
              <a:spcBef>
                <a:spcPts val="0"/>
              </a:spcBef>
              <a:spcAft>
                <a:spcPts val="1600"/>
              </a:spcAft>
              <a:buNone/>
            </a:pPr>
            <a:endParaRPr sz="1200" dirty="0">
              <a:solidFill>
                <a:schemeClr val="dk1"/>
              </a:solidFill>
              <a:latin typeface="Times New Roman"/>
              <a:ea typeface="Times New Roman"/>
              <a:cs typeface="Times New Roman"/>
              <a:sym typeface="Times New Roman"/>
            </a:endParaRPr>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FFAB40"/>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Custom Theme">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12</TotalTime>
  <Words>1694</Words>
  <Application>Microsoft Office PowerPoint</Application>
  <PresentationFormat>On-screen Show (16:9)</PresentationFormat>
  <Paragraphs>143</Paragraphs>
  <Slides>18</Slides>
  <Notes>18</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18</vt:i4>
      </vt:variant>
    </vt:vector>
  </HeadingPairs>
  <TitlesOfParts>
    <vt:vector size="21" baseType="lpstr">
      <vt:lpstr>Arial</vt:lpstr>
      <vt:lpstr>Times New Roman</vt:lpstr>
      <vt:lpstr>Simple Light</vt:lpstr>
      <vt:lpstr>Once Upon a Time: How is the Representation of the Damsel and the Witch in Greek Mythology, Comparable to the Works of Hans Christian Andersen and Brothers’ Grimm? </vt:lpstr>
      <vt:lpstr>Introduction</vt:lpstr>
      <vt:lpstr>How Does the Depiction of the Witch fit in with the Overall Argument?</vt:lpstr>
      <vt:lpstr>Scholarly Issues and How I dealt with it</vt:lpstr>
      <vt:lpstr>Depiction of the Witch </vt:lpstr>
      <vt:lpstr>Chosen Texts:</vt:lpstr>
      <vt:lpstr>The Witch in Classical Greece</vt:lpstr>
      <vt:lpstr>Witchcraft in Early Modern Europe: 16th and 17th Centuries</vt:lpstr>
      <vt:lpstr>Telling the Story</vt:lpstr>
      <vt:lpstr>From Myth to Fairy Tale</vt:lpstr>
      <vt:lpstr>Circe: Homer’s Odyssey </vt:lpstr>
      <vt:lpstr>Hansel and Gretel</vt:lpstr>
      <vt:lpstr>Medea: Euripides Medea</vt:lpstr>
      <vt:lpstr>The Little Mermaid</vt:lpstr>
      <vt:lpstr>Conclusion</vt:lpstr>
      <vt:lpstr>Bibliography</vt:lpstr>
      <vt:lpstr>Bibliography (2)</vt:lpstr>
      <vt:lpstr>Bibliography (3)</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Once Upon a Time: How is the Representation of the Damsel and the Witch in Greek Mythology, Comparable to the Works of Hans Christian Andersen and Brothers’ Grimm? </dc:title>
  <cp:lastModifiedBy>Carolyn Duggan</cp:lastModifiedBy>
  <cp:revision>4</cp:revision>
  <dcterms:modified xsi:type="dcterms:W3CDTF">2018-01-22T13:45:59Z</dcterms:modified>
</cp:coreProperties>
</file>