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notesMasterIdLst>
    <p:notesMasterId r:id="rId31"/>
  </p:notesMasterIdLst>
  <p:sldIdLst>
    <p:sldId id="276" r:id="rId2"/>
    <p:sldId id="278" r:id="rId3"/>
    <p:sldId id="279" r:id="rId4"/>
    <p:sldId id="280" r:id="rId5"/>
    <p:sldId id="281" r:id="rId6"/>
    <p:sldId id="282" r:id="rId7"/>
    <p:sldId id="256" r:id="rId8"/>
    <p:sldId id="257" r:id="rId9"/>
    <p:sldId id="260" r:id="rId10"/>
    <p:sldId id="284" r:id="rId11"/>
    <p:sldId id="266" r:id="rId12"/>
    <p:sldId id="267" r:id="rId13"/>
    <p:sldId id="268" r:id="rId14"/>
    <p:sldId id="269" r:id="rId15"/>
    <p:sldId id="288" r:id="rId16"/>
    <p:sldId id="270" r:id="rId17"/>
    <p:sldId id="286" r:id="rId18"/>
    <p:sldId id="289" r:id="rId19"/>
    <p:sldId id="290" r:id="rId20"/>
    <p:sldId id="271" r:id="rId21"/>
    <p:sldId id="287" r:id="rId22"/>
    <p:sldId id="291" r:id="rId23"/>
    <p:sldId id="272" r:id="rId24"/>
    <p:sldId id="273" r:id="rId25"/>
    <p:sldId id="275" r:id="rId26"/>
    <p:sldId id="292" r:id="rId27"/>
    <p:sldId id="293" r:id="rId28"/>
    <p:sldId id="285" r:id="rId29"/>
    <p:sldId id="259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notesView">
  <p:normalViewPr>
    <p:restoredLeft sz="16996" autoAdjust="0"/>
    <p:restoredTop sz="94627" autoAdjust="0"/>
  </p:normalViewPr>
  <p:slideViewPr>
    <p:cSldViewPr snapToGrid="0">
      <p:cViewPr varScale="1">
        <p:scale>
          <a:sx n="86" d="100"/>
          <a:sy n="86" d="100"/>
        </p:scale>
        <p:origin x="48" y="3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2355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F1493E-E156-4B86-AC04-4543DECA48CD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1DBE1D-C133-4507-B679-5ACA2CD54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034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0472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2257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5724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7167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686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3395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7893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2574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170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3684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434166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2861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546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1921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5810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402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3661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1323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982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5771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4180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899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62681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18228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8477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2092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10835" y="4400550"/>
            <a:ext cx="6608619" cy="3600450"/>
          </a:xfrm>
        </p:spPr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41600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9078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69369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01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604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162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069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484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320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13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648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89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919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60917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4278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0423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1084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237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598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FF4FE-F34B-420E-8182-5BCD862EBB13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262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mikegershon.com/resources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mikegershon.com/resources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mikegershon.com/resources/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ughtco.com/what-is-a-lesson-plan-2081359" TargetMode="External"/><Relationship Id="rId7" Type="http://schemas.openxmlformats.org/officeDocument/2006/relationships/hyperlink" Target="http://www.sharonwilliamseducational.co.uk/blog/lesson-planning-2-starters-and-plenaries-and-why-they-are-so-important-to-the-learning-process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tv.com/news/wales/2015-05-14/report-foundation-phase-is-improving-standards-but-not-tackling-poverty-gap/" TargetMode="External"/><Relationship Id="rId5" Type="http://schemas.openxmlformats.org/officeDocument/2006/relationships/hyperlink" Target="https://search-proquestcom.ezproxy.uwtsd.ac.uk/docview/2068975077?accountid=130472&amp;rfr_id=info%3Axri%2Fsid%3Aprimo" TargetMode="External"/><Relationship Id="rId4" Type="http://schemas.openxmlformats.org/officeDocument/2006/relationships/hyperlink" Target="https://mikegershon.com/resour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Cynllunio’r</a:t>
            </a:r>
            <a:r>
              <a:rPr lang="en-GB" dirty="0" smtClean="0"/>
              <a:t> </a:t>
            </a:r>
            <a:r>
              <a:rPr lang="en-GB" dirty="0" err="1"/>
              <a:t>Cwricwlwm</a:t>
            </a:r>
            <a:r>
              <a:rPr lang="en-GB" dirty="0"/>
              <a:t> Curriculum Design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6" y="4050832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2400" dirty="0" smtClean="0"/>
              <a:t>ECES5008/C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 smtClean="0"/>
              <a:t>Lecturer: Alison Baggott</a:t>
            </a:r>
          </a:p>
          <a:p>
            <a:pPr algn="ctr"/>
            <a:r>
              <a:rPr lang="en-GB" sz="2400" dirty="0" err="1" smtClean="0"/>
              <a:t>Darlith</a:t>
            </a:r>
            <a:r>
              <a:rPr lang="en-GB" sz="2400" smtClean="0"/>
              <a:t> 4  </a:t>
            </a:r>
            <a:r>
              <a:rPr lang="en-GB" sz="2400" dirty="0" smtClean="0"/>
              <a:t>/ </a:t>
            </a:r>
            <a:r>
              <a:rPr lang="en-GB" sz="2400" smtClean="0"/>
              <a:t>Lecture 4</a:t>
            </a:r>
            <a:endParaRPr lang="en-GB" sz="2400" dirty="0"/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47701" t="25678" r="17470" b="40664"/>
          <a:stretch/>
        </p:blipFill>
        <p:spPr bwMode="auto">
          <a:xfrm rot="19437505">
            <a:off x="222241" y="750875"/>
            <a:ext cx="2973049" cy="17435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4"/>
          <a:srcRect l="54017" t="25325" r="25631" b="39543"/>
          <a:stretch/>
        </p:blipFill>
        <p:spPr bwMode="auto">
          <a:xfrm>
            <a:off x="7036904" y="377687"/>
            <a:ext cx="1948070" cy="1795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659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smtClean="0"/>
              <a:t>Learning Outcomes</a:t>
            </a:r>
            <a:br>
              <a:rPr lang="en-GB" sz="4400" dirty="0" smtClean="0"/>
            </a:br>
            <a:r>
              <a:rPr lang="en-GB" sz="4400" dirty="0" err="1" smtClean="0"/>
              <a:t>Deilliannau</a:t>
            </a:r>
            <a:r>
              <a:rPr lang="en-GB" sz="4400" dirty="0" smtClean="0"/>
              <a:t> </a:t>
            </a:r>
            <a:r>
              <a:rPr lang="en-GB" sz="4400" dirty="0" err="1" smtClean="0"/>
              <a:t>Dysgu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Evaluate the philosophy and scope, character and purpose of relevant curriculum documentation in Wales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Gwerthuso athroniaeth a chwmpas, cymeriad a phwrpas dogfennau cwricwlwm perthnasol yng Nghymru</a:t>
            </a:r>
            <a:r>
              <a:rPr lang="cy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16588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/>
              <a:t>Learning Outcomes</a:t>
            </a:r>
            <a:br>
              <a:rPr lang="en-GB" sz="4400" dirty="0"/>
            </a:br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Understand the way children learn and effective teaching strategies across the Primary curriculum.</a:t>
            </a:r>
          </a:p>
          <a:p>
            <a:pPr lvl="0" fontAlgn="base" hangingPunct="0"/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Deall y ffordd mae plant yn dysgu a strategaethau addysgu effeithiol ar draws y cwricwlwm Cynradd.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91637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/>
              <a:t>Learning Outcomes</a:t>
            </a:r>
            <a:br>
              <a:rPr lang="en-GB" sz="4400" dirty="0"/>
            </a:br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Interpret and evaluate how the curriculum may be organised and taught to pupils between 3 and 11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Dehongli a gwerthuso sut y gellir trefnu’r cwricwlwm a’i addysgu i ddisgyblion rhwng 3 ac 11 oed.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9503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/>
              <a:t>Learning Outcomes</a:t>
            </a:r>
            <a:br>
              <a:rPr lang="en-GB" sz="4400" dirty="0"/>
            </a:br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Organise their knowledge and learning through use of a range of information resources, including ICT and present their work at the appropriate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lvl="0" fontAlgn="base" hangingPunct="0"/>
            <a:r>
              <a:rPr lang="cy-GB" sz="2800" dirty="0"/>
              <a:t>Trefnu eu gwybodaeth a’r hyn y maent wedi’i ddysgu drwy ddefnyddio amrywiaeth o adnoddau gwybodaeth, gan gynnwys </a:t>
            </a:r>
            <a:r>
              <a:rPr lang="cy-GB" sz="2800" dirty="0" err="1"/>
              <a:t>TGCh</a:t>
            </a:r>
            <a:r>
              <a:rPr lang="cy-GB" sz="2800" dirty="0"/>
              <a:t>, a chyflwyno’u gwaith ar y lefel briodol.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39023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Aseiniad</a:t>
            </a:r>
            <a:r>
              <a:rPr lang="en-GB" dirty="0" smtClean="0"/>
              <a:t>  </a:t>
            </a:r>
            <a:br>
              <a:rPr lang="en-GB" dirty="0" smtClean="0"/>
            </a:br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Ysgrifennwch</a:t>
            </a:r>
            <a:r>
              <a:rPr lang="en-GB" sz="2800" dirty="0"/>
              <a:t> </a:t>
            </a:r>
            <a:r>
              <a:rPr lang="en-GB" sz="2800" dirty="0" err="1"/>
              <a:t>gynllun</a:t>
            </a:r>
            <a:r>
              <a:rPr lang="en-GB" sz="2800" dirty="0"/>
              <a:t> </a:t>
            </a:r>
            <a:r>
              <a:rPr lang="en-GB" sz="2800" dirty="0" err="1"/>
              <a:t>gwers</a:t>
            </a:r>
            <a:r>
              <a:rPr lang="en-GB" sz="2800" dirty="0"/>
              <a:t> </a:t>
            </a:r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anodi</a:t>
            </a:r>
            <a:r>
              <a:rPr lang="en-GB" sz="2800" dirty="0"/>
              <a:t> a </a:t>
            </a:r>
            <a:r>
              <a:rPr lang="en-GB" sz="2800" dirty="0" err="1"/>
              <a:t>chreu</a:t>
            </a:r>
            <a:r>
              <a:rPr lang="en-GB" sz="2800" dirty="0"/>
              <a:t> </a:t>
            </a:r>
            <a:r>
              <a:rPr lang="en-GB" sz="2800" dirty="0" err="1"/>
              <a:t>adnodd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gyfer</a:t>
            </a:r>
            <a:r>
              <a:rPr lang="en-GB" sz="2800" dirty="0"/>
              <a:t> </a:t>
            </a:r>
            <a:r>
              <a:rPr lang="en-GB" sz="2800" dirty="0" err="1"/>
              <a:t>dosbarth</a:t>
            </a:r>
            <a:r>
              <a:rPr lang="en-GB" sz="2800" dirty="0"/>
              <a:t> o </a:t>
            </a:r>
            <a:r>
              <a:rPr lang="en-GB" sz="2800" dirty="0" err="1"/>
              <a:t>blant</a:t>
            </a:r>
            <a:r>
              <a:rPr lang="en-GB" sz="2800" dirty="0"/>
              <a:t> </a:t>
            </a:r>
            <a:r>
              <a:rPr lang="en-GB" sz="2800" dirty="0" err="1"/>
              <a:t>oed</a:t>
            </a:r>
            <a:r>
              <a:rPr lang="en-GB" sz="2800" dirty="0"/>
              <a:t> </a:t>
            </a:r>
            <a:r>
              <a:rPr lang="en-GB" sz="2800" dirty="0" err="1"/>
              <a:t>cynradd</a:t>
            </a:r>
            <a:endParaRPr lang="en-GB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Write an annotated lesson plan and create a resource for a class of primary school </a:t>
            </a:r>
            <a:r>
              <a:rPr lang="en-GB" sz="2800" dirty="0" smtClean="0"/>
              <a:t>pupils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58386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br>
              <a:rPr lang="en-GB" dirty="0" smtClean="0"/>
            </a:br>
            <a:r>
              <a:rPr lang="en-GB" dirty="0" smtClean="0"/>
              <a:t>Nod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3200" dirty="0" err="1" smtClean="0"/>
              <a:t>Pwysigrwydd</a:t>
            </a:r>
            <a:r>
              <a:rPr lang="en-GB" sz="3200" dirty="0" smtClean="0"/>
              <a:t> </a:t>
            </a:r>
            <a:r>
              <a:rPr lang="en-GB" sz="3200" dirty="0" err="1" smtClean="0"/>
              <a:t>cynllunio</a:t>
            </a:r>
            <a:r>
              <a:rPr lang="en-GB" sz="3200" dirty="0" smtClean="0"/>
              <a:t> a </a:t>
            </a:r>
            <a:r>
              <a:rPr lang="en-GB" sz="3200" dirty="0" err="1" smtClean="0"/>
              <a:t>pharatoi</a:t>
            </a:r>
            <a:endParaRPr lang="en-GB" sz="3200" dirty="0" smtClean="0"/>
          </a:p>
          <a:p>
            <a:pPr algn="just"/>
            <a:r>
              <a:rPr lang="en-GB" sz="3200" dirty="0" err="1" smtClean="0"/>
              <a:t>Natur</a:t>
            </a:r>
            <a:r>
              <a:rPr lang="en-GB" sz="3200" dirty="0" smtClean="0"/>
              <a:t>, </a:t>
            </a:r>
            <a:r>
              <a:rPr lang="en-GB" sz="3200" dirty="0" err="1" smtClean="0"/>
              <a:t>cynnwys</a:t>
            </a:r>
            <a:r>
              <a:rPr lang="en-GB" sz="3200" dirty="0" smtClean="0"/>
              <a:t> a </a:t>
            </a:r>
            <a:r>
              <a:rPr lang="en-GB" sz="3200" dirty="0" err="1" smtClean="0"/>
              <a:t>ffurf</a:t>
            </a:r>
            <a:r>
              <a:rPr lang="en-GB" sz="3200" dirty="0" smtClean="0"/>
              <a:t> y </a:t>
            </a:r>
            <a:r>
              <a:rPr lang="en-GB" sz="3200" dirty="0" err="1" smtClean="0"/>
              <a:t>cynllun</a:t>
            </a:r>
            <a:endParaRPr lang="en-GB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importance of planning and preparation</a:t>
            </a:r>
          </a:p>
          <a:p>
            <a:r>
              <a:rPr lang="en-GB" sz="3200" dirty="0" smtClean="0"/>
              <a:t>Nature, content and format of plans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83570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planning and why is it important?</a:t>
            </a:r>
            <a:br>
              <a:rPr lang="en-GB" dirty="0" smtClean="0"/>
            </a:br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 a </a:t>
            </a:r>
            <a:r>
              <a:rPr lang="en-GB" dirty="0" err="1" smtClean="0"/>
              <a:t>pham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0095" y="2160589"/>
            <a:ext cx="5126181" cy="3880772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Penderfynu</a:t>
            </a:r>
            <a:r>
              <a:rPr lang="en-GB" sz="2400" dirty="0" smtClean="0"/>
              <a:t> </a:t>
            </a:r>
            <a:r>
              <a:rPr lang="en-GB" sz="2400" dirty="0" err="1" smtClean="0"/>
              <a:t>beth</a:t>
            </a:r>
            <a:r>
              <a:rPr lang="en-GB" sz="2400" dirty="0" smtClean="0"/>
              <a:t> a </a:t>
            </a:r>
            <a:r>
              <a:rPr lang="en-GB" sz="2400" dirty="0" err="1" smtClean="0"/>
              <a:t>sut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ddysgu</a:t>
            </a:r>
            <a:endParaRPr lang="en-GB" sz="2400" dirty="0" smtClean="0"/>
          </a:p>
          <a:p>
            <a:r>
              <a:rPr lang="en-GB" sz="2400" dirty="0" err="1" smtClean="0"/>
              <a:t>Gosod</a:t>
            </a:r>
            <a:r>
              <a:rPr lang="en-GB" sz="2400" dirty="0" smtClean="0"/>
              <a:t> </a:t>
            </a:r>
            <a:r>
              <a:rPr lang="en-GB" sz="2400" dirty="0" err="1" smtClean="0"/>
              <a:t>nodau</a:t>
            </a:r>
            <a:endParaRPr lang="en-GB" sz="2400" dirty="0" smtClean="0"/>
          </a:p>
          <a:p>
            <a:r>
              <a:rPr lang="en-GB" sz="2400" dirty="0" err="1" smtClean="0"/>
              <a:t>Datblygu</a:t>
            </a:r>
            <a:r>
              <a:rPr lang="en-GB" sz="2400" dirty="0" smtClean="0"/>
              <a:t> </a:t>
            </a:r>
            <a:r>
              <a:rPr lang="en-GB" sz="2400" dirty="0" err="1" smtClean="0"/>
              <a:t>strategaethau</a:t>
            </a:r>
            <a:endParaRPr lang="en-GB" sz="2400" dirty="0" smtClean="0"/>
          </a:p>
          <a:p>
            <a:r>
              <a:rPr lang="en-GB" sz="2400" dirty="0" err="1" smtClean="0"/>
              <a:t>Amlinellu</a:t>
            </a:r>
            <a:r>
              <a:rPr lang="en-GB" sz="2400" dirty="0" smtClean="0"/>
              <a:t> </a:t>
            </a:r>
            <a:r>
              <a:rPr lang="en-GB" sz="2400" dirty="0" err="1" smtClean="0"/>
              <a:t>gweithgareddau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gwrdd</a:t>
            </a:r>
            <a:r>
              <a:rPr lang="en-GB" sz="2400" dirty="0" smtClean="0"/>
              <a:t> a </a:t>
            </a:r>
            <a:r>
              <a:rPr lang="en-GB" sz="2400" dirty="0" err="1" smtClean="0"/>
              <a:t>nodau</a:t>
            </a:r>
            <a:endParaRPr lang="en-GB" sz="2400" dirty="0" smtClean="0"/>
          </a:p>
          <a:p>
            <a:r>
              <a:rPr lang="en-GB" sz="2400" dirty="0" err="1" smtClean="0"/>
              <a:t>Rhan</a:t>
            </a:r>
            <a:r>
              <a:rPr lang="en-GB" sz="2400" dirty="0" smtClean="0"/>
              <a:t> o broses </a:t>
            </a:r>
            <a:r>
              <a:rPr lang="en-GB" sz="2400" dirty="0" err="1" smtClean="0"/>
              <a:t>sy’n</a:t>
            </a:r>
            <a:r>
              <a:rPr lang="en-GB" sz="2400" dirty="0" smtClean="0"/>
              <a:t> </a:t>
            </a:r>
            <a:r>
              <a:rPr lang="en-GB" sz="2400" dirty="0" err="1" smtClean="0"/>
              <a:t>bwydo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, </a:t>
            </a:r>
            <a:r>
              <a:rPr lang="en-GB" sz="2400" dirty="0" err="1" smtClean="0"/>
              <a:t>asesu</a:t>
            </a:r>
            <a:r>
              <a:rPr lang="en-GB" sz="2400" dirty="0" smtClean="0"/>
              <a:t>, </a:t>
            </a:r>
            <a:r>
              <a:rPr lang="en-GB" sz="2400" dirty="0" err="1" smtClean="0"/>
              <a:t>gwerthuso</a:t>
            </a:r>
            <a:r>
              <a:rPr lang="en-GB" sz="2400" dirty="0" smtClean="0"/>
              <a:t>, ac </a:t>
            </a:r>
            <a:r>
              <a:rPr lang="en-GB" sz="2400" dirty="0" err="1" smtClean="0"/>
              <a:t>adrodd</a:t>
            </a:r>
            <a:r>
              <a:rPr lang="en-GB" sz="2400" dirty="0" smtClean="0"/>
              <a:t> </a:t>
            </a:r>
            <a:r>
              <a:rPr lang="en-GB" sz="2400" dirty="0" err="1" smtClean="0"/>
              <a:t>nol</a:t>
            </a:r>
            <a:endParaRPr lang="en-GB" sz="2400" dirty="0" smtClean="0"/>
          </a:p>
          <a:p>
            <a:r>
              <a:rPr lang="en-GB" sz="2400" dirty="0" err="1" smtClean="0"/>
              <a:t>Heb</a:t>
            </a:r>
            <a:r>
              <a:rPr lang="en-GB" sz="2400" dirty="0" smtClean="0"/>
              <a:t> </a:t>
            </a:r>
            <a:r>
              <a:rPr lang="en-GB" sz="2400" dirty="0" err="1" smtClean="0"/>
              <a:t>gynllunio</a:t>
            </a:r>
            <a:r>
              <a:rPr lang="en-GB" sz="2400" dirty="0" smtClean="0"/>
              <a:t> </a:t>
            </a:r>
            <a:r>
              <a:rPr lang="en-GB" sz="2400" dirty="0" err="1" smtClean="0"/>
              <a:t>mae</a:t>
            </a:r>
            <a:r>
              <a:rPr lang="en-GB" sz="2400" dirty="0" smtClean="0"/>
              <a:t> </a:t>
            </a:r>
            <a:r>
              <a:rPr lang="en-GB" sz="2400" dirty="0" err="1" smtClean="0"/>
              <a:t>cyfle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ddatblygu</a:t>
            </a:r>
            <a:r>
              <a:rPr lang="en-GB" sz="2400" dirty="0" smtClean="0"/>
              <a:t> </a:t>
            </a:r>
            <a:r>
              <a:rPr lang="en-GB" sz="2400" dirty="0" err="1" smtClean="0"/>
              <a:t>gwybodaeth</a:t>
            </a:r>
            <a:r>
              <a:rPr lang="en-GB" sz="2400" dirty="0" smtClean="0"/>
              <a:t>, </a:t>
            </a:r>
            <a:r>
              <a:rPr lang="en-GB" sz="2400" dirty="0" err="1" smtClean="0"/>
              <a:t>sgiliau</a:t>
            </a:r>
            <a:r>
              <a:rPr lang="en-GB" sz="2400" dirty="0" smtClean="0"/>
              <a:t> a </a:t>
            </a:r>
            <a:r>
              <a:rPr lang="en-GB" sz="2400" dirty="0" err="1" smtClean="0"/>
              <a:t>syniadau’n</a:t>
            </a:r>
            <a:r>
              <a:rPr lang="en-GB" sz="2400" dirty="0" smtClean="0"/>
              <a:t> </a:t>
            </a:r>
            <a:r>
              <a:rPr lang="en-GB" sz="2400" dirty="0" err="1" smtClean="0"/>
              <a:t>gallu</a:t>
            </a:r>
            <a:r>
              <a:rPr lang="en-GB" sz="2400" dirty="0" smtClean="0"/>
              <a:t>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/>
              <a:t>c</a:t>
            </a:r>
            <a:r>
              <a:rPr lang="en-GB" sz="2400" dirty="0" err="1" smtClean="0"/>
              <a:t>olli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13615" y="2160589"/>
            <a:ext cx="5924203" cy="4367673"/>
          </a:xfrm>
        </p:spPr>
        <p:txBody>
          <a:bodyPr>
            <a:noAutofit/>
          </a:bodyPr>
          <a:lstStyle/>
          <a:p>
            <a:r>
              <a:rPr lang="en-GB" sz="2400" dirty="0" smtClean="0"/>
              <a:t>Deciding what and how to teach</a:t>
            </a:r>
          </a:p>
          <a:p>
            <a:r>
              <a:rPr lang="en-GB" sz="2400" dirty="0" smtClean="0"/>
              <a:t>Involves setting goals</a:t>
            </a:r>
          </a:p>
          <a:p>
            <a:r>
              <a:rPr lang="en-GB" sz="2400" dirty="0" smtClean="0"/>
              <a:t>Developing strategies</a:t>
            </a:r>
          </a:p>
          <a:p>
            <a:r>
              <a:rPr lang="en-GB" sz="2400" dirty="0" smtClean="0"/>
              <a:t>Outlining activities to meet goals</a:t>
            </a:r>
          </a:p>
          <a:p>
            <a:r>
              <a:rPr lang="en-GB" sz="2400" dirty="0" smtClean="0"/>
              <a:t>Part of a process that feeds into teaching, assessment, evaluation and reporting </a:t>
            </a:r>
          </a:p>
          <a:p>
            <a:r>
              <a:rPr lang="en-GB" sz="2400" dirty="0" smtClean="0"/>
              <a:t>Without planning opportunities to develop knowledge, skills and ideas can be missed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27034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influences planning?</a:t>
            </a:r>
            <a:br>
              <a:rPr lang="en-GB" dirty="0" smtClean="0"/>
            </a:br>
            <a:r>
              <a:rPr lang="en-GB" dirty="0" smtClean="0"/>
              <a:t>Beth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dylanwadu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gynllunio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Polisiau</a:t>
            </a:r>
            <a:r>
              <a:rPr lang="en-GB" sz="3200" dirty="0" smtClean="0"/>
              <a:t> </a:t>
            </a:r>
            <a:r>
              <a:rPr lang="en-GB" sz="3200" dirty="0" err="1" smtClean="0"/>
              <a:t>cenedlaethol</a:t>
            </a:r>
            <a:r>
              <a:rPr lang="en-GB" sz="3200" dirty="0" smtClean="0"/>
              <a:t> a </a:t>
            </a:r>
            <a:r>
              <a:rPr lang="en-GB" sz="3200" dirty="0" err="1" smtClean="0"/>
              <a:t>chanllawiau</a:t>
            </a:r>
            <a:endParaRPr lang="en-GB" sz="3200" dirty="0" smtClean="0"/>
          </a:p>
          <a:p>
            <a:r>
              <a:rPr lang="en-GB" sz="3200" dirty="0" err="1" smtClean="0"/>
              <a:t>Gweledigaeth</a:t>
            </a:r>
            <a:r>
              <a:rPr lang="en-GB" sz="3200" dirty="0" smtClean="0"/>
              <a:t> </a:t>
            </a:r>
            <a:r>
              <a:rPr lang="en-GB" sz="3200" dirty="0" err="1" smtClean="0"/>
              <a:t>yr</a:t>
            </a:r>
            <a:r>
              <a:rPr lang="en-GB" sz="3200" dirty="0" smtClean="0"/>
              <a:t> </a:t>
            </a:r>
            <a:r>
              <a:rPr lang="en-GB" sz="3200" dirty="0" err="1" smtClean="0"/>
              <a:t>ysgol</a:t>
            </a:r>
            <a:endParaRPr lang="en-GB" sz="3200" dirty="0" smtClean="0"/>
          </a:p>
          <a:p>
            <a:r>
              <a:rPr lang="en-GB" sz="3200" dirty="0" err="1" smtClean="0"/>
              <a:t>Arsylwi</a:t>
            </a:r>
            <a:r>
              <a:rPr lang="en-GB" sz="3200" dirty="0" smtClean="0"/>
              <a:t> </a:t>
            </a:r>
            <a:r>
              <a:rPr lang="en-GB" sz="3200" dirty="0" err="1" smtClean="0"/>
              <a:t>dysgu</a:t>
            </a:r>
            <a:r>
              <a:rPr lang="en-GB" sz="3200" dirty="0" smtClean="0"/>
              <a:t> plant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National policies and guidance</a:t>
            </a:r>
          </a:p>
          <a:p>
            <a:r>
              <a:rPr lang="en-GB" sz="3200" dirty="0" smtClean="0"/>
              <a:t>School vision</a:t>
            </a:r>
          </a:p>
          <a:p>
            <a:r>
              <a:rPr lang="en-GB" sz="3200" dirty="0" smtClean="0"/>
              <a:t>Observations of children’s learning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51034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types of planning</a:t>
            </a:r>
            <a:br>
              <a:rPr lang="en-GB" dirty="0" smtClean="0"/>
            </a:br>
            <a:r>
              <a:rPr lang="en-GB" dirty="0" err="1" smtClean="0"/>
              <a:t>gwahanol</a:t>
            </a:r>
            <a:r>
              <a:rPr lang="en-GB" dirty="0" smtClean="0"/>
              <a:t> </a:t>
            </a:r>
            <a:r>
              <a:rPr lang="en-GB" dirty="0" err="1" smtClean="0"/>
              <a:t>mathau</a:t>
            </a:r>
            <a:r>
              <a:rPr lang="en-GB" dirty="0" smtClean="0"/>
              <a:t> o </a:t>
            </a:r>
            <a:r>
              <a:rPr lang="en-GB" dirty="0" err="1" smtClean="0"/>
              <a:t>gynllunio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/>
              <a:t>Tymor</a:t>
            </a:r>
            <a:r>
              <a:rPr lang="en-GB" sz="3600" dirty="0" smtClean="0"/>
              <a:t> </a:t>
            </a:r>
            <a:r>
              <a:rPr lang="en-GB" sz="3600" dirty="0" err="1" smtClean="0"/>
              <a:t>hir</a:t>
            </a:r>
            <a:endParaRPr lang="en-GB" sz="3600" dirty="0" smtClean="0"/>
          </a:p>
          <a:p>
            <a:r>
              <a:rPr lang="en-GB" sz="3600" dirty="0" err="1" smtClean="0"/>
              <a:t>Tymor</a:t>
            </a:r>
            <a:r>
              <a:rPr lang="en-GB" sz="3600" dirty="0" smtClean="0"/>
              <a:t> </a:t>
            </a:r>
            <a:r>
              <a:rPr lang="en-GB" sz="3600" dirty="0" err="1" smtClean="0"/>
              <a:t>canolig</a:t>
            </a:r>
            <a:endParaRPr lang="en-GB" sz="3600" dirty="0" smtClean="0"/>
          </a:p>
          <a:p>
            <a:r>
              <a:rPr lang="en-GB" sz="3600" dirty="0" err="1" smtClean="0"/>
              <a:t>Byr</a:t>
            </a:r>
            <a:r>
              <a:rPr lang="en-GB" sz="3600" dirty="0" smtClean="0"/>
              <a:t> </a:t>
            </a:r>
            <a:r>
              <a:rPr lang="en-GB" sz="3600" dirty="0" err="1" smtClean="0"/>
              <a:t>dymor</a:t>
            </a:r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Long- term</a:t>
            </a:r>
          </a:p>
          <a:p>
            <a:r>
              <a:rPr lang="en-GB" sz="3600" dirty="0" smtClean="0"/>
              <a:t>Mid- term</a:t>
            </a:r>
          </a:p>
          <a:p>
            <a:r>
              <a:rPr lang="en-GB" sz="3600" dirty="0" smtClean="0"/>
              <a:t>Short- term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24867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br>
              <a:rPr lang="en-GB" dirty="0" smtClean="0"/>
            </a:b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7164" y="2160589"/>
            <a:ext cx="5231223" cy="4107207"/>
          </a:xfrm>
        </p:spPr>
        <p:txBody>
          <a:bodyPr>
            <a:noAutofit/>
          </a:bodyPr>
          <a:lstStyle/>
          <a:p>
            <a:r>
              <a:rPr lang="en-GB" sz="2000" dirty="0" err="1" smtClean="0"/>
              <a:t>Yr</a:t>
            </a:r>
            <a:r>
              <a:rPr lang="en-GB" sz="2000" dirty="0" smtClean="0"/>
              <a:t> </a:t>
            </a:r>
            <a:r>
              <a:rPr lang="en-GB" sz="2000" dirty="0" err="1" smtClean="0"/>
              <a:t>hyn</a:t>
            </a:r>
            <a:r>
              <a:rPr lang="en-GB" sz="2000" dirty="0" smtClean="0"/>
              <a:t> a </a:t>
            </a:r>
            <a:r>
              <a:rPr lang="en-GB" sz="2000" dirty="0" err="1" smtClean="0"/>
              <a:t>hoffai</a:t>
            </a:r>
            <a:r>
              <a:rPr lang="en-GB" sz="2000" dirty="0" smtClean="0"/>
              <a:t> </a:t>
            </a:r>
            <a:r>
              <a:rPr lang="en-GB" sz="2000" dirty="0" err="1" smtClean="0"/>
              <a:t>athrawon</a:t>
            </a:r>
            <a:r>
              <a:rPr lang="en-GB" sz="2000" dirty="0" smtClean="0"/>
              <a:t> bod </a:t>
            </a:r>
            <a:r>
              <a:rPr lang="en-GB" sz="2000" dirty="0" err="1" smtClean="0"/>
              <a:t>disgyblion</a:t>
            </a:r>
            <a:r>
              <a:rPr lang="en-GB" sz="2000" dirty="0" smtClean="0"/>
              <a:t> </a:t>
            </a:r>
            <a:r>
              <a:rPr lang="en-GB" sz="2000" dirty="0" err="1" smtClean="0"/>
              <a:t>wedi</a:t>
            </a:r>
            <a:r>
              <a:rPr lang="en-GB" sz="2000" dirty="0" smtClean="0"/>
              <a:t> </a:t>
            </a:r>
            <a:r>
              <a:rPr lang="en-GB" sz="2000" dirty="0" err="1" smtClean="0"/>
              <a:t>dysgu</a:t>
            </a:r>
            <a:r>
              <a:rPr lang="en-GB" sz="2000" dirty="0" smtClean="0"/>
              <a:t> </a:t>
            </a:r>
            <a:r>
              <a:rPr lang="en-GB" sz="2000" dirty="0" err="1" smtClean="0"/>
              <a:t>erbyn</a:t>
            </a:r>
            <a:r>
              <a:rPr lang="en-GB" sz="2000" dirty="0" smtClean="0"/>
              <a:t> </a:t>
            </a:r>
            <a:r>
              <a:rPr lang="en-GB" sz="2000" dirty="0" err="1" smtClean="0"/>
              <a:t>diwedd</a:t>
            </a:r>
            <a:r>
              <a:rPr lang="en-GB" sz="2000" dirty="0" smtClean="0"/>
              <a:t> </a:t>
            </a:r>
            <a:r>
              <a:rPr lang="en-GB" sz="2000" dirty="0" err="1" smtClean="0"/>
              <a:t>sesiwn</a:t>
            </a:r>
            <a:endParaRPr lang="en-GB" sz="2000" dirty="0" smtClean="0"/>
          </a:p>
          <a:p>
            <a:r>
              <a:rPr lang="en-GB" sz="2000" dirty="0" err="1" smtClean="0"/>
              <a:t>Gwybodaeth</a:t>
            </a:r>
            <a:r>
              <a:rPr lang="en-GB" sz="2000" dirty="0" smtClean="0"/>
              <a:t> a </a:t>
            </a:r>
            <a:r>
              <a:rPr lang="en-GB" sz="2000" dirty="0" err="1" smtClean="0"/>
              <a:t>dealltwriaeth</a:t>
            </a:r>
            <a:r>
              <a:rPr lang="en-GB" sz="2000" dirty="0" smtClean="0"/>
              <a:t>, </a:t>
            </a:r>
            <a:r>
              <a:rPr lang="en-GB" sz="2000" dirty="0" err="1" smtClean="0"/>
              <a:t>cysyniadau</a:t>
            </a:r>
            <a:r>
              <a:rPr lang="en-GB" sz="2000" dirty="0" smtClean="0"/>
              <a:t>, </a:t>
            </a:r>
            <a:r>
              <a:rPr lang="en-GB" sz="2000" dirty="0" err="1" smtClean="0"/>
              <a:t>sgiliau</a:t>
            </a:r>
            <a:r>
              <a:rPr lang="en-GB" sz="2000" dirty="0" smtClean="0"/>
              <a:t>, </a:t>
            </a:r>
            <a:r>
              <a:rPr lang="en-GB" sz="2000" dirty="0" err="1" smtClean="0"/>
              <a:t>gwerthoedd</a:t>
            </a:r>
            <a:r>
              <a:rPr lang="en-GB" sz="2000" dirty="0" smtClean="0"/>
              <a:t> ac </a:t>
            </a:r>
            <a:r>
              <a:rPr lang="en-GB" sz="2000" dirty="0" err="1" smtClean="0"/>
              <a:t>agweddau</a:t>
            </a:r>
            <a:endParaRPr lang="en-GB" sz="2000" dirty="0" smtClean="0"/>
          </a:p>
          <a:p>
            <a:r>
              <a:rPr lang="en-GB" sz="2000" dirty="0" err="1" smtClean="0"/>
              <a:t>Targedau</a:t>
            </a:r>
            <a:r>
              <a:rPr lang="en-GB" sz="2000" dirty="0" smtClean="0"/>
              <a:t> </a:t>
            </a:r>
            <a:r>
              <a:rPr lang="en-US" altLang="en-US" sz="2000" dirty="0" smtClean="0">
                <a:solidFill>
                  <a:srgbClr val="000000"/>
                </a:solidFill>
                <a:latin typeface="Arial Unicode MS"/>
              </a:rPr>
              <a:t>CAMPUS - </a:t>
            </a:r>
            <a:r>
              <a:rPr lang="en-US" altLang="en-US" sz="2000" dirty="0" err="1" smtClean="0">
                <a:solidFill>
                  <a:srgbClr val="000000"/>
                </a:solidFill>
                <a:latin typeface="Arial Unicode MS"/>
              </a:rPr>
              <a:t>Cyraeddadwy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 smtClean="0">
                <a:solidFill>
                  <a:srgbClr val="000000"/>
                </a:solidFill>
                <a:latin typeface="Arial Unicode MS"/>
              </a:rPr>
              <a:t>amser</a:t>
            </a:r>
            <a:r>
              <a:rPr lang="en-US" altLang="en-US" sz="2000" dirty="0" smtClean="0">
                <a:solidFill>
                  <a:srgbClr val="000000"/>
                </a:solidFill>
                <a:latin typeface="Arial Unicode MS"/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wedi'i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 </a:t>
            </a:r>
            <a:r>
              <a:rPr lang="en-US" altLang="en-US" sz="2000" dirty="0" err="1" smtClean="0">
                <a:solidFill>
                  <a:srgbClr val="000000"/>
                </a:solidFill>
                <a:latin typeface="Arial Unicode MS"/>
              </a:rPr>
              <a:t>bennu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 smtClean="0">
                <a:solidFill>
                  <a:srgbClr val="000000"/>
                </a:solidFill>
                <a:latin typeface="Arial Unicode MS"/>
              </a:rPr>
              <a:t>mesuradwy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 smtClean="0">
                <a:solidFill>
                  <a:srgbClr val="000000"/>
                </a:solidFill>
                <a:latin typeface="Arial Unicode MS"/>
              </a:rPr>
              <a:t>penodol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 smtClean="0">
                <a:solidFill>
                  <a:srgbClr val="000000"/>
                </a:solidFill>
                <a:latin typeface="Arial Unicode MS"/>
              </a:rPr>
              <a:t>uchelgeisiol</a:t>
            </a:r>
            <a:r>
              <a:rPr lang="en-US" altLang="en-US" sz="2000" dirty="0" smtClean="0">
                <a:solidFill>
                  <a:srgbClr val="000000"/>
                </a:solidFill>
                <a:latin typeface="Arial Unicode MS"/>
              </a:rPr>
              <a:t> 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a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s</a:t>
            </a:r>
            <a:r>
              <a:rPr lang="en-US" altLang="en-US" sz="2000" dirty="0" err="1" smtClean="0">
                <a:solidFill>
                  <a:srgbClr val="000000"/>
                </a:solidFill>
                <a:latin typeface="Arial Unicode MS"/>
              </a:rPr>
              <a:t>ynhwyrol</a:t>
            </a:r>
            <a:endParaRPr lang="en-GB" sz="2000" dirty="0" smtClean="0"/>
          </a:p>
          <a:p>
            <a:r>
              <a:rPr lang="en-GB" sz="2000" dirty="0" err="1" smtClean="0"/>
              <a:t>Disgyblion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gallu</a:t>
            </a:r>
            <a:r>
              <a:rPr lang="en-GB" sz="2000" dirty="0" smtClean="0"/>
              <a:t> </a:t>
            </a:r>
            <a:r>
              <a:rPr lang="en-GB" sz="2000" dirty="0" err="1" smtClean="0"/>
              <a:t>cofnodi</a:t>
            </a:r>
            <a:r>
              <a:rPr lang="en-GB" sz="2000" dirty="0" smtClean="0"/>
              <a:t> </a:t>
            </a:r>
            <a:r>
              <a:rPr lang="en-GB" sz="2000" dirty="0" err="1" smtClean="0"/>
              <a:t>deilliannau</a:t>
            </a:r>
            <a:r>
              <a:rPr lang="en-GB" sz="2000" dirty="0" smtClean="0"/>
              <a:t> </a:t>
            </a:r>
            <a:r>
              <a:rPr lang="en-GB" sz="2000" dirty="0" err="1" smtClean="0"/>
              <a:t>dysgu</a:t>
            </a:r>
            <a:endParaRPr lang="en-GB" sz="2000" dirty="0" smtClean="0"/>
          </a:p>
          <a:p>
            <a:r>
              <a:rPr lang="en-GB" sz="2000" dirty="0" err="1" smtClean="0"/>
              <a:t>Nid</a:t>
            </a:r>
            <a:r>
              <a:rPr lang="en-GB" sz="2000" dirty="0" smtClean="0"/>
              <a:t> </a:t>
            </a:r>
            <a:r>
              <a:rPr lang="en-GB" sz="2000" dirty="0" err="1" smtClean="0"/>
              <a:t>oes</a:t>
            </a:r>
            <a:r>
              <a:rPr lang="en-GB" sz="2000" dirty="0" smtClean="0"/>
              <a:t> </a:t>
            </a:r>
            <a:r>
              <a:rPr lang="en-GB" sz="2000" dirty="0" err="1" smtClean="0"/>
              <a:t>rhaid</a:t>
            </a:r>
            <a:r>
              <a:rPr lang="en-GB" sz="2000" dirty="0" smtClean="0"/>
              <a:t> </a:t>
            </a:r>
            <a:r>
              <a:rPr lang="en-GB" sz="2000" dirty="0" err="1" smtClean="0"/>
              <a:t>rhannu</a:t>
            </a:r>
            <a:r>
              <a:rPr lang="en-GB" sz="2000" dirty="0" smtClean="0"/>
              <a:t> </a:t>
            </a:r>
            <a:r>
              <a:rPr lang="en-GB" sz="2000" dirty="0" err="1" smtClean="0"/>
              <a:t>deilliannau</a:t>
            </a:r>
            <a:r>
              <a:rPr lang="en-GB" sz="2000" dirty="0" smtClean="0"/>
              <a:t> </a:t>
            </a:r>
            <a:r>
              <a:rPr lang="en-GB" sz="2000" dirty="0" err="1" smtClean="0"/>
              <a:t>dysgu</a:t>
            </a:r>
            <a:r>
              <a:rPr lang="en-GB" sz="2000" dirty="0" smtClean="0"/>
              <a:t>. </a:t>
            </a:r>
            <a:r>
              <a:rPr lang="en-GB" sz="2000" dirty="0" err="1" smtClean="0"/>
              <a:t>Gellir</a:t>
            </a:r>
            <a:r>
              <a:rPr lang="en-GB" sz="2000" dirty="0" smtClean="0"/>
              <a:t> </a:t>
            </a:r>
            <a:r>
              <a:rPr lang="en-GB" sz="2000" dirty="0" err="1" smtClean="0"/>
              <a:t>annog</a:t>
            </a:r>
            <a:r>
              <a:rPr lang="en-GB" sz="2000" dirty="0" smtClean="0"/>
              <a:t> y </a:t>
            </a:r>
            <a:r>
              <a:rPr lang="en-GB" sz="2000" dirty="0" err="1" smtClean="0"/>
              <a:t>disgyblion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ddyfalu</a:t>
            </a:r>
            <a:r>
              <a:rPr lang="en-GB" sz="2000" dirty="0" smtClean="0"/>
              <a:t> </a:t>
            </a:r>
            <a:r>
              <a:rPr lang="en-GB" sz="2000" dirty="0" err="1" smtClean="0"/>
              <a:t>beth</a:t>
            </a:r>
            <a:r>
              <a:rPr lang="en-GB" sz="2000" dirty="0" smtClean="0"/>
              <a:t> </a:t>
            </a:r>
            <a:r>
              <a:rPr lang="en-GB" sz="2000" dirty="0" err="1" smtClean="0"/>
              <a:t>oeddynt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ddiwedd</a:t>
            </a:r>
            <a:r>
              <a:rPr lang="en-GB" sz="2000" dirty="0" smtClean="0"/>
              <a:t> y </a:t>
            </a:r>
            <a:r>
              <a:rPr lang="en-GB" sz="2000" dirty="0" err="1" smtClean="0"/>
              <a:t>sesiwn</a:t>
            </a:r>
            <a:r>
              <a:rPr lang="en-GB" sz="2000" dirty="0" smtClean="0"/>
              <a:t> 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28388" y="2160589"/>
            <a:ext cx="4939858" cy="4434175"/>
          </a:xfrm>
        </p:spPr>
        <p:txBody>
          <a:bodyPr>
            <a:noAutofit/>
          </a:bodyPr>
          <a:lstStyle/>
          <a:p>
            <a:r>
              <a:rPr lang="en-GB" sz="2000" dirty="0" smtClean="0"/>
              <a:t>What teachers would like pupils to learn by the end of a session</a:t>
            </a:r>
          </a:p>
          <a:p>
            <a:r>
              <a:rPr lang="en-GB" sz="2000" dirty="0" smtClean="0"/>
              <a:t>Knowledge and understanding, concepts, skills, values and attitudes.</a:t>
            </a:r>
          </a:p>
          <a:p>
            <a:r>
              <a:rPr lang="en-GB" sz="2000" dirty="0" smtClean="0"/>
              <a:t>SMART – Specific, measurable, achievable, realistic, time-related</a:t>
            </a:r>
          </a:p>
          <a:p>
            <a:r>
              <a:rPr lang="en-GB" sz="2000" dirty="0" smtClean="0"/>
              <a:t>Pupils can record learning objectives</a:t>
            </a:r>
          </a:p>
          <a:p>
            <a:r>
              <a:rPr lang="en-GB" sz="2000" dirty="0" smtClean="0"/>
              <a:t>Teachers may choose not to share learning objectives but get the class to suggest what they were by the end of the lesson.</a:t>
            </a:r>
            <a:endParaRPr lang="en-GB" sz="2000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890052" y="-48054"/>
            <a:ext cx="184731" cy="36933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304800" y="310262"/>
            <a:ext cx="184731" cy="44627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/>
            </a:r>
            <a:br>
              <a:rPr kumimoji="0" lang="en-US" altLang="en-US" sz="5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048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and teaching</a:t>
            </a:r>
            <a:br>
              <a:rPr lang="en-GB" dirty="0" smtClean="0"/>
            </a:br>
            <a:r>
              <a:rPr lang="en-GB" dirty="0" err="1" smtClean="0"/>
              <a:t>Dysgu</a:t>
            </a:r>
            <a:r>
              <a:rPr lang="en-GB" dirty="0" smtClean="0"/>
              <a:t> ac </a:t>
            </a:r>
            <a:r>
              <a:rPr lang="en-GB" dirty="0" err="1" smtClean="0"/>
              <a:t>addysgu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0684" y="1790007"/>
            <a:ext cx="4240685" cy="4251354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Anelwch</a:t>
            </a:r>
            <a:r>
              <a:rPr lang="en-GB" dirty="0" smtClean="0"/>
              <a:t> at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amrediad</a:t>
            </a:r>
            <a:r>
              <a:rPr lang="en-GB" dirty="0" smtClean="0"/>
              <a:t> o </a:t>
            </a:r>
            <a:r>
              <a:rPr lang="en-GB" dirty="0" err="1" smtClean="0"/>
              <a:t>weithgareddau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Darllen</a:t>
            </a:r>
            <a:r>
              <a:rPr lang="en-GB" dirty="0" smtClean="0"/>
              <a:t> ac </a:t>
            </a:r>
            <a:r>
              <a:rPr lang="en-GB" dirty="0" err="1" smtClean="0"/>
              <a:t>ysgrifennu</a:t>
            </a:r>
            <a:endParaRPr lang="en-GB" dirty="0" smtClean="0"/>
          </a:p>
          <a:p>
            <a:r>
              <a:rPr lang="en-GB" dirty="0" err="1" smtClean="0"/>
              <a:t>Ymchwiliadau</a:t>
            </a:r>
            <a:endParaRPr lang="en-GB" dirty="0" smtClean="0"/>
          </a:p>
          <a:p>
            <a:r>
              <a:rPr lang="en-GB" dirty="0" err="1" smtClean="0"/>
              <a:t>Gemau</a:t>
            </a:r>
            <a:endParaRPr lang="en-GB" dirty="0" smtClean="0"/>
          </a:p>
          <a:p>
            <a:r>
              <a:rPr lang="en-GB" dirty="0" err="1" smtClean="0"/>
              <a:t>Dadl</a:t>
            </a:r>
            <a:endParaRPr lang="en-GB" dirty="0" smtClean="0"/>
          </a:p>
          <a:p>
            <a:r>
              <a:rPr lang="en-GB" dirty="0" err="1" smtClean="0"/>
              <a:t>Gwrando</a:t>
            </a:r>
            <a:endParaRPr lang="en-GB" dirty="0" smtClean="0"/>
          </a:p>
          <a:p>
            <a:r>
              <a:rPr lang="en-GB" dirty="0" err="1" smtClean="0"/>
              <a:t>Trafodaeth</a:t>
            </a:r>
            <a:endParaRPr lang="en-GB" dirty="0" smtClean="0"/>
          </a:p>
          <a:p>
            <a:r>
              <a:rPr lang="en-GB" dirty="0" err="1" smtClean="0"/>
              <a:t>Dylunio</a:t>
            </a:r>
            <a:r>
              <a:rPr lang="en-GB" dirty="0" smtClean="0"/>
              <a:t> a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pethau</a:t>
            </a:r>
            <a:endParaRPr lang="en-GB" dirty="0" smtClean="0"/>
          </a:p>
          <a:p>
            <a:r>
              <a:rPr lang="en-GB" dirty="0" smtClean="0"/>
              <a:t>Drama</a:t>
            </a:r>
          </a:p>
          <a:p>
            <a:r>
              <a:rPr lang="en-GB" dirty="0" err="1" smtClean="0"/>
              <a:t>Celf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Cyfansoddi</a:t>
            </a:r>
            <a:r>
              <a:rPr lang="en-GB" dirty="0" smtClean="0"/>
              <a:t> a </a:t>
            </a:r>
            <a:r>
              <a:rPr lang="en-GB" dirty="0" err="1" smtClean="0"/>
              <a:t>pherfformio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1690255"/>
            <a:ext cx="5046015" cy="4351107"/>
          </a:xfrm>
        </p:spPr>
        <p:txBody>
          <a:bodyPr>
            <a:noAutofit/>
          </a:bodyPr>
          <a:lstStyle/>
          <a:p>
            <a:r>
              <a:rPr lang="en-GB" dirty="0" smtClean="0"/>
              <a:t>Aim to include a range of activities e.g.</a:t>
            </a:r>
          </a:p>
          <a:p>
            <a:r>
              <a:rPr lang="en-GB" dirty="0" smtClean="0"/>
              <a:t>Reading and writing</a:t>
            </a:r>
          </a:p>
          <a:p>
            <a:r>
              <a:rPr lang="en-GB" dirty="0" smtClean="0"/>
              <a:t>Investigations</a:t>
            </a:r>
          </a:p>
          <a:p>
            <a:r>
              <a:rPr lang="en-GB" dirty="0" smtClean="0"/>
              <a:t>Games</a:t>
            </a:r>
          </a:p>
          <a:p>
            <a:r>
              <a:rPr lang="en-GB" dirty="0" smtClean="0"/>
              <a:t>Debate</a:t>
            </a:r>
          </a:p>
          <a:p>
            <a:r>
              <a:rPr lang="en-GB" dirty="0" smtClean="0"/>
              <a:t>Listening</a:t>
            </a:r>
          </a:p>
          <a:p>
            <a:r>
              <a:rPr lang="en-GB" dirty="0" smtClean="0"/>
              <a:t>Discussing</a:t>
            </a:r>
          </a:p>
          <a:p>
            <a:r>
              <a:rPr lang="en-GB" dirty="0" smtClean="0"/>
              <a:t>Designing and making things</a:t>
            </a:r>
          </a:p>
          <a:p>
            <a:r>
              <a:rPr lang="en-GB" dirty="0" smtClean="0"/>
              <a:t>Drama</a:t>
            </a:r>
          </a:p>
          <a:p>
            <a:r>
              <a:rPr lang="en-GB" dirty="0" smtClean="0"/>
              <a:t>Art work</a:t>
            </a:r>
          </a:p>
          <a:p>
            <a:r>
              <a:rPr lang="en-GB" dirty="0" smtClean="0"/>
              <a:t>Composition and performance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381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443" y="0"/>
            <a:ext cx="8596668" cy="1320800"/>
          </a:xfrm>
        </p:spPr>
        <p:txBody>
          <a:bodyPr/>
          <a:lstStyle/>
          <a:p>
            <a:r>
              <a:rPr lang="en-GB" dirty="0" smtClean="0"/>
              <a:t>Learning and teaching</a:t>
            </a:r>
            <a:br>
              <a:rPr lang="en-GB" dirty="0" smtClean="0"/>
            </a:br>
            <a:r>
              <a:rPr lang="en-GB" dirty="0" err="1" smtClean="0"/>
              <a:t>Dysgu</a:t>
            </a:r>
            <a:r>
              <a:rPr lang="en-GB" dirty="0" smtClean="0"/>
              <a:t> ac </a:t>
            </a:r>
            <a:r>
              <a:rPr lang="en-GB" dirty="0" err="1" smtClean="0"/>
              <a:t>addysgu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5142" y="1612670"/>
            <a:ext cx="4599709" cy="5037512"/>
          </a:xfrm>
        </p:spPr>
        <p:txBody>
          <a:bodyPr>
            <a:noAutofit/>
          </a:bodyPr>
          <a:lstStyle/>
          <a:p>
            <a:r>
              <a:rPr lang="en-GB" sz="2000" dirty="0" smtClean="0"/>
              <a:t>Nod </a:t>
            </a:r>
            <a:r>
              <a:rPr lang="en-GB" sz="2000" dirty="0" err="1" smtClean="0"/>
              <a:t>sylfaenol</a:t>
            </a:r>
            <a:r>
              <a:rPr lang="en-GB" sz="2000" dirty="0" smtClean="0"/>
              <a:t> </a:t>
            </a:r>
            <a:r>
              <a:rPr lang="en-GB" sz="2000" dirty="0" err="1" smtClean="0"/>
              <a:t>addysg</a:t>
            </a:r>
            <a:r>
              <a:rPr lang="en-GB" sz="2000" dirty="0" smtClean="0"/>
              <a:t> – </a:t>
            </a:r>
            <a:r>
              <a:rPr lang="en-GB" sz="2000" dirty="0" err="1" smtClean="0"/>
              <a:t>annog</a:t>
            </a:r>
            <a:r>
              <a:rPr lang="en-GB" sz="2000" dirty="0" smtClean="0"/>
              <a:t> </a:t>
            </a:r>
            <a:r>
              <a:rPr lang="en-GB" sz="2000" dirty="0" err="1" smtClean="0"/>
              <a:t>dysgwyr</a:t>
            </a:r>
            <a:r>
              <a:rPr lang="en-GB" sz="2000" dirty="0" smtClean="0"/>
              <a:t> </a:t>
            </a:r>
            <a:r>
              <a:rPr lang="en-GB" sz="2000" dirty="0" err="1" smtClean="0"/>
              <a:t>annibynnol</a:t>
            </a:r>
            <a:endParaRPr lang="en-GB" sz="2000" dirty="0" smtClean="0"/>
          </a:p>
          <a:p>
            <a:r>
              <a:rPr lang="en-GB" sz="2000" dirty="0" err="1" smtClean="0"/>
              <a:t>Cyfle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gynllunio</a:t>
            </a:r>
            <a:r>
              <a:rPr lang="en-GB" sz="2000" dirty="0" smtClean="0"/>
              <a:t> </a:t>
            </a:r>
            <a:r>
              <a:rPr lang="en-GB" sz="2000" dirty="0" err="1" smtClean="0"/>
              <a:t>gweithgareddau</a:t>
            </a:r>
            <a:r>
              <a:rPr lang="en-GB" sz="2000" dirty="0" smtClean="0"/>
              <a:t> </a:t>
            </a:r>
            <a:r>
              <a:rPr lang="en-GB" sz="2000" dirty="0" err="1" smtClean="0"/>
              <a:t>eu</a:t>
            </a:r>
            <a:r>
              <a:rPr lang="en-GB" sz="2000" dirty="0" smtClean="0"/>
              <a:t> </a:t>
            </a:r>
            <a:r>
              <a:rPr lang="en-GB" sz="2000" dirty="0" err="1" smtClean="0"/>
              <a:t>hunain</a:t>
            </a:r>
            <a:endParaRPr lang="en-GB" sz="2000" dirty="0" smtClean="0"/>
          </a:p>
          <a:p>
            <a:r>
              <a:rPr lang="en-GB" sz="2000" dirty="0" smtClean="0"/>
              <a:t>‘</a:t>
            </a:r>
            <a:r>
              <a:rPr lang="en-GB" sz="2000" dirty="0" err="1" smtClean="0"/>
              <a:t>bwrdd</a:t>
            </a:r>
            <a:r>
              <a:rPr lang="en-GB" sz="2000" dirty="0" smtClean="0"/>
              <a:t> </a:t>
            </a:r>
            <a:r>
              <a:rPr lang="en-GB" sz="2000" dirty="0" err="1" smtClean="0"/>
              <a:t>cynllunio</a:t>
            </a:r>
            <a:r>
              <a:rPr lang="en-GB" sz="2000" dirty="0" smtClean="0"/>
              <a:t>’  </a:t>
            </a:r>
            <a:r>
              <a:rPr lang="en-GB" sz="2000" dirty="0" err="1" smtClean="0"/>
              <a:t>ddisgyblion</a:t>
            </a:r>
            <a:endParaRPr lang="en-GB" sz="2000" dirty="0" smtClean="0"/>
          </a:p>
          <a:p>
            <a:r>
              <a:rPr lang="en-GB" sz="2000" dirty="0" err="1" smtClean="0"/>
              <a:t>Deunydd</a:t>
            </a:r>
            <a:r>
              <a:rPr lang="en-GB" sz="2000" dirty="0"/>
              <a:t> </a:t>
            </a:r>
            <a:r>
              <a:rPr lang="en-GB" sz="2000" dirty="0" err="1" smtClean="0"/>
              <a:t>gweledol</a:t>
            </a:r>
            <a:endParaRPr lang="en-GB" sz="2000" dirty="0" smtClean="0"/>
          </a:p>
          <a:p>
            <a:r>
              <a:rPr lang="en-GB" sz="2000" dirty="0" err="1" smtClean="0"/>
              <a:t>Tiwtora</a:t>
            </a:r>
            <a:r>
              <a:rPr lang="en-GB" sz="2000" dirty="0" smtClean="0"/>
              <a:t> </a:t>
            </a:r>
            <a:r>
              <a:rPr lang="en-GB" sz="2000" dirty="0" err="1" smtClean="0"/>
              <a:t>cyfoed</a:t>
            </a:r>
            <a:endParaRPr lang="en-GB" sz="2000" dirty="0" smtClean="0"/>
          </a:p>
          <a:p>
            <a:r>
              <a:rPr lang="en-GB" sz="2000" dirty="0" err="1" smtClean="0"/>
              <a:t>Tasgau</a:t>
            </a:r>
            <a:r>
              <a:rPr lang="en-GB" sz="2000" dirty="0" smtClean="0"/>
              <a:t> </a:t>
            </a:r>
            <a:r>
              <a:rPr lang="en-GB" sz="2000" dirty="0" err="1" smtClean="0"/>
              <a:t>agored</a:t>
            </a:r>
            <a:r>
              <a:rPr lang="en-GB" sz="2000" dirty="0" smtClean="0"/>
              <a:t> a </a:t>
            </a:r>
            <a:r>
              <a:rPr lang="en-GB" sz="2000" dirty="0" err="1" smtClean="0"/>
              <a:t>chwestiynau</a:t>
            </a:r>
            <a:endParaRPr lang="en-GB" sz="2000" dirty="0" smtClean="0"/>
          </a:p>
          <a:p>
            <a:r>
              <a:rPr lang="en-GB" sz="2000" dirty="0" err="1" smtClean="0"/>
              <a:t>Disgyblion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ddefnyddio</a:t>
            </a:r>
            <a:r>
              <a:rPr lang="en-GB" sz="2000" dirty="0" smtClean="0"/>
              <a:t> a </a:t>
            </a:r>
            <a:r>
              <a:rPr lang="en-GB" sz="2000" dirty="0" err="1" smtClean="0"/>
              <a:t>rheoli</a:t>
            </a:r>
            <a:r>
              <a:rPr lang="en-GB" sz="2000" dirty="0" smtClean="0"/>
              <a:t> </a:t>
            </a:r>
            <a:r>
              <a:rPr lang="en-GB" sz="2000" dirty="0" err="1" smtClean="0"/>
              <a:t>adnoddau</a:t>
            </a:r>
            <a:endParaRPr lang="en-GB" sz="2000" dirty="0" smtClean="0"/>
          </a:p>
          <a:p>
            <a:r>
              <a:rPr lang="en-GB" sz="2000" dirty="0" smtClean="0"/>
              <a:t>Hunan- </a:t>
            </a:r>
            <a:r>
              <a:rPr lang="en-GB" sz="2000" dirty="0" err="1" smtClean="0"/>
              <a:t>asesu</a:t>
            </a:r>
            <a:r>
              <a:rPr lang="en-GB" sz="2000" dirty="0" smtClean="0"/>
              <a:t> ac </a:t>
            </a:r>
            <a:r>
              <a:rPr lang="en-GB" sz="2000" dirty="0" err="1" smtClean="0"/>
              <a:t>asesu</a:t>
            </a:r>
            <a:r>
              <a:rPr lang="en-GB" sz="2000" dirty="0" smtClean="0"/>
              <a:t> </a:t>
            </a:r>
            <a:r>
              <a:rPr lang="en-GB" sz="2000" dirty="0" err="1" smtClean="0"/>
              <a:t>cyfoed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15205" y="1612670"/>
            <a:ext cx="4802175" cy="4528446"/>
          </a:xfrm>
        </p:spPr>
        <p:txBody>
          <a:bodyPr>
            <a:noAutofit/>
          </a:bodyPr>
          <a:lstStyle/>
          <a:p>
            <a:r>
              <a:rPr lang="en-GB" sz="2000" dirty="0" smtClean="0"/>
              <a:t>Fundamental aim of education – promote independent learning</a:t>
            </a:r>
          </a:p>
          <a:p>
            <a:r>
              <a:rPr lang="en-GB" sz="2000" dirty="0" smtClean="0"/>
              <a:t>Allow children opportunities to plan some activities themselves</a:t>
            </a:r>
          </a:p>
          <a:p>
            <a:r>
              <a:rPr lang="en-GB" sz="2000" dirty="0" smtClean="0"/>
              <a:t>Give children a ‘planning board’</a:t>
            </a:r>
          </a:p>
          <a:p>
            <a:r>
              <a:rPr lang="en-GB" sz="2000" dirty="0" smtClean="0"/>
              <a:t>Use a variety of visual prompts </a:t>
            </a:r>
          </a:p>
          <a:p>
            <a:r>
              <a:rPr lang="en-GB" sz="2000" dirty="0" smtClean="0"/>
              <a:t>Peer tutoring</a:t>
            </a:r>
          </a:p>
          <a:p>
            <a:r>
              <a:rPr lang="en-GB" sz="2000" dirty="0" smtClean="0"/>
              <a:t>Open-ended tasks and questions</a:t>
            </a:r>
          </a:p>
          <a:p>
            <a:r>
              <a:rPr lang="en-GB" sz="2000" dirty="0" smtClean="0"/>
              <a:t>Allow children to use and manage resources</a:t>
            </a:r>
          </a:p>
          <a:p>
            <a:r>
              <a:rPr lang="en-GB" sz="2000" dirty="0" smtClean="0"/>
              <a:t>Peer and self- assessment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5188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800" dirty="0" smtClean="0"/>
              <a:t>‘If a child does not learn the way you teach, then teach him the way he learns’ </a:t>
            </a:r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 err="1" smtClean="0"/>
              <a:t>Chasty</a:t>
            </a:r>
            <a:r>
              <a:rPr lang="en-GB" dirty="0" smtClean="0"/>
              <a:t>, 1997 </a:t>
            </a:r>
            <a:r>
              <a:rPr lang="en-GB" i="1" dirty="0" smtClean="0"/>
              <a:t>cited in </a:t>
            </a:r>
            <a:r>
              <a:rPr lang="en-GB" dirty="0" err="1" smtClean="0"/>
              <a:t>Grigg</a:t>
            </a:r>
            <a:r>
              <a:rPr lang="en-GB" dirty="0" smtClean="0"/>
              <a:t>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5048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Model </a:t>
            </a:r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gwersi</a:t>
            </a:r>
            <a:r>
              <a:rPr lang="en-GB" dirty="0" smtClean="0"/>
              <a:t> Madeline Hunter</a:t>
            </a:r>
            <a:br>
              <a:rPr lang="en-GB" dirty="0" smtClean="0"/>
            </a:br>
            <a:r>
              <a:rPr lang="en-GB" dirty="0"/>
              <a:t>M</a:t>
            </a:r>
            <a:r>
              <a:rPr lang="en-GB" dirty="0" smtClean="0"/>
              <a:t>adeline Hunter model of lesson planning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Creu</a:t>
            </a:r>
            <a:r>
              <a:rPr lang="en-GB" dirty="0" smtClean="0"/>
              <a:t> </a:t>
            </a:r>
            <a:r>
              <a:rPr lang="en-GB" dirty="0" err="1" smtClean="0"/>
              <a:t>diddordeb</a:t>
            </a:r>
            <a:endParaRPr lang="en-GB" dirty="0" smtClean="0"/>
          </a:p>
          <a:p>
            <a:r>
              <a:rPr lang="en-GB" dirty="0" smtClean="0"/>
              <a:t>Nod</a:t>
            </a:r>
          </a:p>
          <a:p>
            <a:r>
              <a:rPr lang="en-GB" dirty="0" err="1" smtClean="0"/>
              <a:t>Mewnbwn</a:t>
            </a:r>
            <a:endParaRPr lang="en-GB" dirty="0" smtClean="0"/>
          </a:p>
          <a:p>
            <a:r>
              <a:rPr lang="en-GB" dirty="0" err="1" smtClean="0"/>
              <a:t>Modelu</a:t>
            </a:r>
            <a:endParaRPr lang="en-GB" dirty="0" smtClean="0"/>
          </a:p>
          <a:p>
            <a:r>
              <a:rPr lang="en-GB" dirty="0" err="1" smtClean="0"/>
              <a:t>Sicrhau</a:t>
            </a:r>
            <a:r>
              <a:rPr lang="en-GB" dirty="0" smtClean="0"/>
              <a:t> </a:t>
            </a:r>
            <a:r>
              <a:rPr lang="en-GB" dirty="0" err="1" smtClean="0"/>
              <a:t>dealltwriaeth</a:t>
            </a:r>
            <a:endParaRPr lang="en-GB" dirty="0" smtClean="0"/>
          </a:p>
          <a:p>
            <a:r>
              <a:rPr lang="en-GB" dirty="0" err="1" smtClean="0"/>
              <a:t>Arwain</a:t>
            </a:r>
            <a:r>
              <a:rPr lang="en-GB" dirty="0" smtClean="0"/>
              <a:t> </a:t>
            </a:r>
            <a:r>
              <a:rPr lang="en-GB" dirty="0" err="1" smtClean="0"/>
              <a:t>ymarfer</a:t>
            </a:r>
            <a:endParaRPr lang="en-GB" dirty="0" smtClean="0"/>
          </a:p>
          <a:p>
            <a:r>
              <a:rPr lang="en-GB" dirty="0" err="1" smtClean="0"/>
              <a:t>Ymarfer</a:t>
            </a:r>
            <a:r>
              <a:rPr lang="en-GB" dirty="0" smtClean="0"/>
              <a:t> </a:t>
            </a:r>
            <a:r>
              <a:rPr lang="en-GB" dirty="0" err="1" smtClean="0"/>
              <a:t>annibynnol</a:t>
            </a:r>
            <a:endParaRPr lang="en-GB" dirty="0" smtClean="0"/>
          </a:p>
          <a:p>
            <a:r>
              <a:rPr lang="en-GB" dirty="0" err="1" smtClean="0"/>
              <a:t>diweddglo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Anticipatory set</a:t>
            </a:r>
          </a:p>
          <a:p>
            <a:r>
              <a:rPr lang="en-GB" dirty="0" smtClean="0"/>
              <a:t>Objectives</a:t>
            </a:r>
          </a:p>
          <a:p>
            <a:r>
              <a:rPr lang="en-GB" dirty="0" smtClean="0"/>
              <a:t>Input</a:t>
            </a:r>
          </a:p>
          <a:p>
            <a:r>
              <a:rPr lang="en-GB" dirty="0" smtClean="0"/>
              <a:t>Model</a:t>
            </a:r>
          </a:p>
          <a:p>
            <a:r>
              <a:rPr lang="en-GB" dirty="0" smtClean="0"/>
              <a:t>Check for understanding</a:t>
            </a:r>
          </a:p>
          <a:p>
            <a:r>
              <a:rPr lang="en-GB" dirty="0" smtClean="0"/>
              <a:t>Guided practice</a:t>
            </a:r>
          </a:p>
          <a:p>
            <a:r>
              <a:rPr lang="en-GB" dirty="0" smtClean="0"/>
              <a:t>Independent practice</a:t>
            </a:r>
          </a:p>
          <a:p>
            <a:r>
              <a:rPr lang="en-GB" dirty="0" smtClean="0"/>
              <a:t>Closure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2004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276" y="0"/>
            <a:ext cx="8596668" cy="1320800"/>
          </a:xfrm>
        </p:spPr>
        <p:txBody>
          <a:bodyPr/>
          <a:lstStyle/>
          <a:p>
            <a:r>
              <a:rPr lang="en-GB" dirty="0" smtClean="0"/>
              <a:t>Strategies</a:t>
            </a:r>
            <a:br>
              <a:rPr lang="en-GB" dirty="0" smtClean="0"/>
            </a:br>
            <a:r>
              <a:rPr lang="en-GB" dirty="0" err="1" smtClean="0"/>
              <a:t>Strategaethau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78075" y="1751215"/>
            <a:ext cx="4184035" cy="3974262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Gwybodaeth</a:t>
            </a:r>
            <a:r>
              <a:rPr lang="en-GB" sz="2400" dirty="0" smtClean="0"/>
              <a:t> </a:t>
            </a:r>
            <a:r>
              <a:rPr lang="en-GB" sz="2400" dirty="0" err="1" smtClean="0"/>
              <a:t>logistaidd</a:t>
            </a:r>
            <a:r>
              <a:rPr lang="en-GB" sz="2400" dirty="0" smtClean="0"/>
              <a:t> – </a:t>
            </a:r>
            <a:r>
              <a:rPr lang="en-GB" sz="2400" dirty="0" err="1" smtClean="0"/>
              <a:t>nifer</a:t>
            </a:r>
            <a:r>
              <a:rPr lang="en-GB" sz="2400" dirty="0" smtClean="0"/>
              <a:t> o </a:t>
            </a:r>
            <a:r>
              <a:rPr lang="en-GB" sz="2400" dirty="0" err="1" smtClean="0"/>
              <a:t>ddysgwyr</a:t>
            </a:r>
            <a:endParaRPr lang="en-GB" sz="2400" dirty="0" smtClean="0"/>
          </a:p>
          <a:p>
            <a:r>
              <a:rPr lang="en-GB" sz="2400" dirty="0" err="1" smtClean="0"/>
              <a:t>Anghenion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 </a:t>
            </a:r>
            <a:r>
              <a:rPr lang="en-GB" sz="2400" dirty="0" err="1" smtClean="0"/>
              <a:t>ychwanegol</a:t>
            </a:r>
            <a:endParaRPr lang="en-GB" sz="2400" dirty="0" smtClean="0"/>
          </a:p>
          <a:p>
            <a:r>
              <a:rPr lang="en-GB" sz="2400" dirty="0" err="1" smtClean="0"/>
              <a:t>Natur</a:t>
            </a:r>
            <a:r>
              <a:rPr lang="en-GB" sz="2400" dirty="0" smtClean="0"/>
              <a:t> y </a:t>
            </a:r>
            <a:r>
              <a:rPr lang="en-GB" sz="2400" dirty="0" err="1" smtClean="0"/>
              <a:t>grwpiau</a:t>
            </a:r>
            <a:endParaRPr lang="en-GB" sz="2400" dirty="0" smtClean="0"/>
          </a:p>
          <a:p>
            <a:r>
              <a:rPr lang="en-GB" sz="2400" dirty="0" err="1" smtClean="0"/>
              <a:t>Amseri</a:t>
            </a:r>
            <a:endParaRPr lang="en-GB" sz="2400" dirty="0" smtClean="0"/>
          </a:p>
          <a:p>
            <a:pPr lvl="1"/>
            <a:r>
              <a:rPr lang="en-GB" sz="2000" dirty="0" err="1" smtClean="0"/>
              <a:t>Cyflwyniad</a:t>
            </a:r>
            <a:r>
              <a:rPr lang="en-GB" sz="2000" dirty="0" smtClean="0"/>
              <a:t> – </a:t>
            </a:r>
            <a:r>
              <a:rPr lang="en-GB" sz="2000" dirty="0" err="1" smtClean="0"/>
              <a:t>gweithgaredd</a:t>
            </a:r>
            <a:r>
              <a:rPr lang="en-GB" sz="2000" dirty="0" smtClean="0"/>
              <a:t> </a:t>
            </a:r>
            <a:r>
              <a:rPr lang="en-GB" sz="2000" dirty="0" err="1" smtClean="0"/>
              <a:t>dechreuol</a:t>
            </a:r>
            <a:r>
              <a:rPr lang="en-GB" sz="2000" dirty="0" smtClean="0"/>
              <a:t>? (10 </a:t>
            </a:r>
            <a:r>
              <a:rPr lang="en-GB" sz="2000" dirty="0" err="1" smtClean="0"/>
              <a:t>munud</a:t>
            </a:r>
            <a:r>
              <a:rPr lang="en-GB" sz="2000" dirty="0" smtClean="0"/>
              <a:t>)</a:t>
            </a:r>
          </a:p>
          <a:p>
            <a:pPr lvl="1"/>
            <a:r>
              <a:rPr lang="en-GB" sz="2000" dirty="0" err="1" smtClean="0"/>
              <a:t>Corff</a:t>
            </a:r>
            <a:r>
              <a:rPr lang="en-GB" sz="2000" dirty="0" smtClean="0"/>
              <a:t> y </a:t>
            </a:r>
            <a:r>
              <a:rPr lang="en-GB" sz="2000" dirty="0" err="1" smtClean="0"/>
              <a:t>wers</a:t>
            </a:r>
            <a:r>
              <a:rPr lang="en-GB" sz="2000" dirty="0" smtClean="0"/>
              <a:t> (30 – 40 </a:t>
            </a:r>
            <a:r>
              <a:rPr lang="en-GB" sz="2000" dirty="0" err="1" smtClean="0"/>
              <a:t>munud</a:t>
            </a:r>
            <a:r>
              <a:rPr lang="en-GB" sz="2000" dirty="0" smtClean="0"/>
              <a:t>)</a:t>
            </a:r>
          </a:p>
          <a:p>
            <a:pPr lvl="1"/>
            <a:r>
              <a:rPr lang="en-GB" sz="2000" dirty="0" err="1" smtClean="0"/>
              <a:t>Diweddglo</a:t>
            </a:r>
            <a:r>
              <a:rPr lang="en-GB" sz="2000" dirty="0" smtClean="0"/>
              <a:t> (10 </a:t>
            </a:r>
            <a:r>
              <a:rPr lang="en-GB" sz="2000" dirty="0" err="1" smtClean="0"/>
              <a:t>munud</a:t>
            </a:r>
            <a:r>
              <a:rPr lang="en-GB" sz="2000" dirty="0" smtClean="0"/>
              <a:t>)</a:t>
            </a: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89969" y="1612669"/>
            <a:ext cx="5372983" cy="4428693"/>
          </a:xfrm>
        </p:spPr>
        <p:txBody>
          <a:bodyPr>
            <a:normAutofit/>
          </a:bodyPr>
          <a:lstStyle/>
          <a:p>
            <a:r>
              <a:rPr lang="en-GB" sz="2400" dirty="0" smtClean="0"/>
              <a:t>Logistical information – number of learners</a:t>
            </a:r>
          </a:p>
          <a:p>
            <a:r>
              <a:rPr lang="en-GB" sz="2400" dirty="0" smtClean="0"/>
              <a:t>Additional learning needs</a:t>
            </a:r>
          </a:p>
          <a:p>
            <a:r>
              <a:rPr lang="en-GB" sz="2400" dirty="0" smtClean="0"/>
              <a:t>Nature of groupings</a:t>
            </a:r>
          </a:p>
          <a:p>
            <a:r>
              <a:rPr lang="en-GB" sz="2400" dirty="0" smtClean="0"/>
              <a:t>Lesson timings </a:t>
            </a:r>
          </a:p>
          <a:p>
            <a:pPr lvl="1"/>
            <a:r>
              <a:rPr lang="en-GB" sz="2000" dirty="0" smtClean="0"/>
              <a:t>Introduction – starter activity? (10 minutes)</a:t>
            </a:r>
          </a:p>
          <a:p>
            <a:pPr lvl="1"/>
            <a:r>
              <a:rPr lang="en-GB" sz="2000" dirty="0" smtClean="0"/>
              <a:t>Main body (30 -40 minutes)</a:t>
            </a:r>
          </a:p>
          <a:p>
            <a:pPr lvl="1"/>
            <a:r>
              <a:rPr lang="en-GB" sz="2000" dirty="0" smtClean="0"/>
              <a:t>Plenary (10 minutes)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438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97527" y="2261061"/>
            <a:ext cx="8883534" cy="233310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Main body of lesson/</a:t>
            </a:r>
          </a:p>
          <a:p>
            <a:pPr algn="ctr"/>
            <a:r>
              <a:rPr lang="en-GB" dirty="0" err="1" smtClean="0"/>
              <a:t>Corff</a:t>
            </a:r>
            <a:r>
              <a:rPr lang="en-GB" dirty="0" smtClean="0"/>
              <a:t> y </a:t>
            </a:r>
            <a:r>
              <a:rPr lang="en-GB" dirty="0" err="1" smtClean="0"/>
              <a:t>wers</a:t>
            </a:r>
            <a:endParaRPr lang="en-GB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2787535" y="2238895"/>
            <a:ext cx="11083" cy="234973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8387542" y="2225040"/>
            <a:ext cx="33250" cy="238852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174865" y="3075709"/>
            <a:ext cx="1241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Start of lesson/</a:t>
            </a:r>
          </a:p>
          <a:p>
            <a:r>
              <a:rPr lang="en-GB" dirty="0" err="1" smtClean="0"/>
              <a:t>dechrau’r</a:t>
            </a:r>
            <a:r>
              <a:rPr lang="en-GB" dirty="0" smtClean="0"/>
              <a:t> </a:t>
            </a:r>
            <a:r>
              <a:rPr lang="en-GB" dirty="0" err="1" smtClean="0"/>
              <a:t>wers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8736676" y="3075709"/>
            <a:ext cx="1241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End of lesson/</a:t>
            </a:r>
          </a:p>
          <a:p>
            <a:r>
              <a:rPr lang="en-GB" dirty="0" err="1" smtClean="0"/>
              <a:t>Diwedd</a:t>
            </a:r>
            <a:r>
              <a:rPr lang="en-GB" dirty="0" smtClean="0"/>
              <a:t> y </a:t>
            </a:r>
            <a:r>
              <a:rPr lang="en-GB" dirty="0" err="1" smtClean="0"/>
              <a:t>wers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V="1">
            <a:off x="1091737" y="1982287"/>
            <a:ext cx="8789324" cy="166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372495" y="1710419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Time / </a:t>
            </a:r>
            <a:r>
              <a:rPr lang="en-GB" dirty="0" err="1" smtClean="0"/>
              <a:t>amser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078182" y="5253644"/>
            <a:ext cx="6079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(Fautley &amp; Savage, 2013)</a:t>
            </a:r>
            <a:endParaRPr lang="en-GB" dirty="0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0" y="-25502"/>
            <a:ext cx="8596668" cy="1320800"/>
          </a:xfrm>
        </p:spPr>
        <p:txBody>
          <a:bodyPr/>
          <a:lstStyle/>
          <a:p>
            <a:r>
              <a:rPr lang="en-GB" dirty="0" smtClean="0"/>
              <a:t>Simple lesson outline</a:t>
            </a:r>
            <a:br>
              <a:rPr lang="en-GB" dirty="0" smtClean="0"/>
            </a:br>
            <a:r>
              <a:rPr lang="en-GB" dirty="0" err="1"/>
              <a:t>A</a:t>
            </a:r>
            <a:r>
              <a:rPr lang="en-GB" dirty="0" err="1" smtClean="0"/>
              <a:t>mlinelliad</a:t>
            </a:r>
            <a:r>
              <a:rPr lang="en-GB" dirty="0" smtClean="0"/>
              <a:t> </a:t>
            </a:r>
            <a:r>
              <a:rPr lang="en-GB" dirty="0" err="1" smtClean="0"/>
              <a:t>gwers</a:t>
            </a:r>
            <a:r>
              <a:rPr lang="en-GB" dirty="0" smtClean="0"/>
              <a:t> </a:t>
            </a:r>
            <a:r>
              <a:rPr lang="en-GB" dirty="0" err="1" smtClean="0"/>
              <a:t>syml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43936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gychwynnol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Starter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Dylai’r</a:t>
            </a:r>
            <a:r>
              <a:rPr lang="en-GB" dirty="0" smtClean="0"/>
              <a:t> </a:t>
            </a:r>
            <a:r>
              <a:rPr lang="en-GB" dirty="0" err="1" smtClean="0"/>
              <a:t>weithgaredd</a:t>
            </a:r>
            <a:r>
              <a:rPr lang="en-GB" dirty="0" smtClean="0"/>
              <a:t> </a:t>
            </a:r>
            <a:r>
              <a:rPr lang="en-GB" dirty="0" err="1" smtClean="0"/>
              <a:t>gychwynnol</a:t>
            </a:r>
            <a:r>
              <a:rPr lang="en-GB" dirty="0" smtClean="0"/>
              <a:t> </a:t>
            </a:r>
            <a:r>
              <a:rPr lang="en-GB" dirty="0" err="1" smtClean="0"/>
              <a:t>gysylltu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weithgaredd</a:t>
            </a:r>
            <a:r>
              <a:rPr lang="en-GB" dirty="0" smtClean="0"/>
              <a:t> </a:t>
            </a:r>
            <a:r>
              <a:rPr lang="en-GB" dirty="0" err="1" smtClean="0"/>
              <a:t>cyntaf</a:t>
            </a:r>
            <a:endParaRPr lang="en-GB" dirty="0" smtClean="0"/>
          </a:p>
          <a:p>
            <a:r>
              <a:rPr lang="en-GB" dirty="0" err="1" smtClean="0"/>
              <a:t>Dylai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fyr</a:t>
            </a:r>
            <a:endParaRPr lang="en-GB" dirty="0" smtClean="0"/>
          </a:p>
          <a:p>
            <a:r>
              <a:rPr lang="en-GB" dirty="0" err="1" smtClean="0"/>
              <a:t>Gellir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gosod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bwrdd</a:t>
            </a:r>
            <a:r>
              <a:rPr lang="en-GB" dirty="0" smtClean="0"/>
              <a:t>/ </a:t>
            </a:r>
            <a:r>
              <a:rPr lang="en-GB" dirty="0" err="1" smtClean="0"/>
              <a:t>desg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ddisgyblion</a:t>
            </a:r>
            <a:r>
              <a:rPr lang="en-GB" dirty="0" smtClean="0"/>
              <a:t> </a:t>
            </a:r>
            <a:r>
              <a:rPr lang="en-GB" dirty="0" err="1" smtClean="0"/>
              <a:t>gyrraedd</a:t>
            </a:r>
            <a:endParaRPr lang="en-GB" dirty="0" smtClean="0"/>
          </a:p>
          <a:p>
            <a:r>
              <a:rPr lang="en-GB" dirty="0" err="1" smtClean="0"/>
              <a:t>Pwrpas</a:t>
            </a:r>
            <a:r>
              <a:rPr lang="en-GB" dirty="0" smtClean="0"/>
              <a:t> y </a:t>
            </a:r>
            <a:r>
              <a:rPr lang="en-GB" dirty="0" err="1" smtClean="0"/>
              <a:t>weithgaredd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feddwl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Llun</a:t>
            </a:r>
            <a:r>
              <a:rPr lang="en-GB" dirty="0" smtClean="0"/>
              <a:t> </a:t>
            </a:r>
            <a:r>
              <a:rPr lang="en-GB" dirty="0" err="1" smtClean="0"/>
              <a:t>diddorol</a:t>
            </a:r>
            <a:r>
              <a:rPr lang="en-GB" dirty="0" smtClean="0"/>
              <a:t>, </a:t>
            </a:r>
            <a:r>
              <a:rPr lang="en-GB" dirty="0" err="1" smtClean="0"/>
              <a:t>gofyn</a:t>
            </a:r>
            <a:r>
              <a:rPr lang="en-GB" dirty="0" smtClean="0"/>
              <a:t> tri </a:t>
            </a:r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destun</a:t>
            </a:r>
            <a:r>
              <a:rPr lang="en-GB" dirty="0" smtClean="0"/>
              <a:t> </a:t>
            </a:r>
            <a:r>
              <a:rPr lang="en-GB" dirty="0" err="1" smtClean="0"/>
              <a:t>ayb</a:t>
            </a:r>
            <a:r>
              <a:rPr lang="en-GB" dirty="0" smtClean="0"/>
              <a:t>.</a:t>
            </a:r>
          </a:p>
          <a:p>
            <a:r>
              <a:rPr lang="en-GB" dirty="0">
                <a:hlinkClick r:id="rId3"/>
              </a:rPr>
              <a:t>https://mikegershon.com/resources/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(Williams, 2016)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starter should link to the first activity</a:t>
            </a:r>
          </a:p>
          <a:p>
            <a:r>
              <a:rPr lang="en-GB" dirty="0" smtClean="0"/>
              <a:t>Starters should be short</a:t>
            </a:r>
          </a:p>
          <a:p>
            <a:r>
              <a:rPr lang="en-GB" dirty="0" smtClean="0"/>
              <a:t>They should be on the board / desk as students enter the room</a:t>
            </a:r>
          </a:p>
          <a:p>
            <a:r>
              <a:rPr lang="en-GB" dirty="0" smtClean="0"/>
              <a:t>Starters should get students thinking e.g. an interesting picture, asking three questions on a top</a:t>
            </a:r>
            <a:r>
              <a:rPr lang="en-GB" dirty="0"/>
              <a:t>ic etc</a:t>
            </a:r>
            <a:r>
              <a:rPr lang="en-GB" dirty="0" smtClean="0"/>
              <a:t>.</a:t>
            </a:r>
          </a:p>
          <a:p>
            <a:r>
              <a:rPr lang="en-GB" dirty="0">
                <a:hlinkClick r:id="rId3"/>
              </a:rPr>
              <a:t>https://mikegershon.com/resources/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(Williams,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2060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Diweddglo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Plenary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diweddglo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atgyfnerthu’r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endParaRPr lang="en-GB" dirty="0" smtClean="0"/>
          </a:p>
          <a:p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 err="1" smtClean="0"/>
              <a:t>gyfle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ddisgyblion</a:t>
            </a:r>
            <a:r>
              <a:rPr lang="en-GB" dirty="0" smtClean="0"/>
              <a:t> </a:t>
            </a:r>
            <a:r>
              <a:rPr lang="en-GB" dirty="0" err="1" smtClean="0"/>
              <a:t>egluro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maent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ddysgu</a:t>
            </a:r>
            <a:endParaRPr lang="en-GB" dirty="0" smtClean="0"/>
          </a:p>
          <a:p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byrddau</a:t>
            </a:r>
            <a:r>
              <a:rPr lang="en-GB" dirty="0" smtClean="0"/>
              <a:t> </a:t>
            </a:r>
            <a:r>
              <a:rPr lang="en-GB" dirty="0" err="1" smtClean="0"/>
              <a:t>gwyn</a:t>
            </a:r>
            <a:r>
              <a:rPr lang="en-GB" dirty="0" smtClean="0"/>
              <a:t> </a:t>
            </a:r>
            <a:r>
              <a:rPr lang="en-GB" dirty="0" err="1" smtClean="0"/>
              <a:t>bach</a:t>
            </a:r>
            <a:r>
              <a:rPr lang="en-GB" dirty="0" smtClean="0"/>
              <a:t>, </a:t>
            </a:r>
            <a:r>
              <a:rPr lang="en-GB" dirty="0" err="1" smtClean="0"/>
              <a:t>goleuadau</a:t>
            </a:r>
            <a:r>
              <a:rPr lang="en-GB" dirty="0" smtClean="0"/>
              <a:t> </a:t>
            </a:r>
            <a:r>
              <a:rPr lang="en-GB" dirty="0" err="1" smtClean="0"/>
              <a:t>traffig</a:t>
            </a:r>
            <a:r>
              <a:rPr lang="en-GB" dirty="0" smtClean="0"/>
              <a:t>, tri </a:t>
            </a:r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ganddynt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testun</a:t>
            </a:r>
            <a:endParaRPr lang="en-GB" dirty="0" smtClean="0"/>
          </a:p>
          <a:p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digon</a:t>
            </a:r>
            <a:r>
              <a:rPr lang="en-GB" dirty="0" smtClean="0"/>
              <a:t> o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https://mikegershon.com/resources/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(Williams, 2016)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Plenaries check and reinforce learning</a:t>
            </a:r>
          </a:p>
          <a:p>
            <a:r>
              <a:rPr lang="en-GB" dirty="0" smtClean="0"/>
              <a:t>Give pupils opportunity to explain what they have learnt</a:t>
            </a:r>
          </a:p>
          <a:p>
            <a:r>
              <a:rPr lang="en-GB" dirty="0" smtClean="0"/>
              <a:t>Use mini white boards, traffic lights, three questions you still have on the topic</a:t>
            </a:r>
            <a:endParaRPr lang="en-GB" dirty="0"/>
          </a:p>
          <a:p>
            <a:r>
              <a:rPr lang="en-GB" dirty="0" smtClean="0"/>
              <a:t>Give sufficient time for this </a:t>
            </a:r>
            <a:r>
              <a:rPr lang="en-GB" dirty="0" smtClean="0"/>
              <a:t>part</a:t>
            </a:r>
          </a:p>
          <a:p>
            <a:r>
              <a:rPr lang="en-GB" dirty="0">
                <a:hlinkClick r:id="rId3"/>
              </a:rPr>
              <a:t>https://mikegershon.com/resources/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(Williams, 2016)</a:t>
            </a:r>
          </a:p>
        </p:txBody>
      </p:sp>
    </p:spTree>
    <p:extLst>
      <p:ext uri="{BB962C8B-B14F-4D97-AF65-F5344CB8AC3E}">
        <p14:creationId xmlns:p14="http://schemas.microsoft.com/office/powerpoint/2010/main" val="26005087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/>
              <a:t>‘some sessions may not start with teaching at all. The children might enter the room to find there are floury footprints everywhere and the bin has been turned over – what has happened?’ </a:t>
            </a:r>
          </a:p>
          <a:p>
            <a:pPr marL="0" indent="0">
              <a:buNone/>
            </a:pPr>
            <a:r>
              <a:rPr lang="en-GB" dirty="0" smtClean="0"/>
              <a:t>(Pie Corbett </a:t>
            </a:r>
            <a:r>
              <a:rPr lang="en-GB" i="1" dirty="0" smtClean="0"/>
              <a:t>cited by </a:t>
            </a:r>
            <a:r>
              <a:rPr lang="en-GB" dirty="0" smtClean="0"/>
              <a:t>Ward, 2012 in </a:t>
            </a:r>
            <a:r>
              <a:rPr lang="en-GB" dirty="0" err="1" smtClean="0"/>
              <a:t>Grigg</a:t>
            </a:r>
            <a:r>
              <a:rPr lang="en-GB" dirty="0" smtClean="0"/>
              <a:t>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2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Rol</a:t>
            </a:r>
            <a:r>
              <a:rPr lang="en-GB" dirty="0" smtClean="0"/>
              <a:t> </a:t>
            </a:r>
            <a:r>
              <a:rPr lang="en-GB" dirty="0" err="1" smtClean="0"/>
              <a:t>oedolion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Additional adults’ role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 smtClean="0"/>
              <a:t>Sut</a:t>
            </a:r>
            <a:r>
              <a:rPr lang="en-GB" sz="2400" dirty="0" smtClean="0"/>
              <a:t> </a:t>
            </a:r>
            <a:r>
              <a:rPr lang="en-GB" sz="2400" dirty="0" err="1" smtClean="0"/>
              <a:t>fydd</a:t>
            </a:r>
            <a:r>
              <a:rPr lang="en-GB" sz="2400" dirty="0" smtClean="0"/>
              <a:t> </a:t>
            </a:r>
            <a:r>
              <a:rPr lang="en-GB" sz="2400" dirty="0" err="1" smtClean="0"/>
              <a:t>oedolion</a:t>
            </a:r>
            <a:r>
              <a:rPr lang="en-GB" sz="2400" dirty="0" smtClean="0"/>
              <a:t> </a:t>
            </a:r>
            <a:r>
              <a:rPr lang="en-GB" sz="2400" dirty="0" err="1" smtClean="0"/>
              <a:t>eraill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cefnogi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 plant?</a:t>
            </a:r>
          </a:p>
          <a:p>
            <a:r>
              <a:rPr lang="en-GB" sz="2400" dirty="0" err="1" smtClean="0"/>
              <a:t>Ystyriwch</a:t>
            </a:r>
            <a:r>
              <a:rPr lang="en-GB" sz="2400" dirty="0" smtClean="0"/>
              <a:t> y </a:t>
            </a:r>
            <a:r>
              <a:rPr lang="en-GB" sz="2400" dirty="0" err="1" smtClean="0"/>
              <a:t>defnydd</a:t>
            </a:r>
            <a:r>
              <a:rPr lang="en-GB" sz="2400" dirty="0" smtClean="0"/>
              <a:t> o </a:t>
            </a:r>
            <a:r>
              <a:rPr lang="en-GB" sz="2400" dirty="0" err="1" smtClean="0"/>
              <a:t>gynorthwywyr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, </a:t>
            </a:r>
            <a:r>
              <a:rPr lang="en-GB" sz="2400" dirty="0" err="1" smtClean="0"/>
              <a:t>rhieni</a:t>
            </a:r>
            <a:r>
              <a:rPr lang="en-GB" sz="2400" dirty="0" smtClean="0"/>
              <a:t>, </a:t>
            </a:r>
            <a:r>
              <a:rPr lang="en-GB" sz="2400" dirty="0" err="1" smtClean="0"/>
              <a:t>gwirfoddolwyr</a:t>
            </a:r>
            <a:r>
              <a:rPr lang="en-GB" sz="2400" dirty="0" smtClean="0"/>
              <a:t> </a:t>
            </a:r>
            <a:r>
              <a:rPr lang="en-GB" sz="2400" dirty="0" err="1" smtClean="0"/>
              <a:t>ayb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‘Model </a:t>
            </a:r>
            <a:r>
              <a:rPr lang="en-GB" sz="2400" dirty="0" err="1" smtClean="0"/>
              <a:t>parthol</a:t>
            </a:r>
            <a:r>
              <a:rPr lang="en-GB" sz="2400" dirty="0" smtClean="0"/>
              <a:t>’ (Vincent </a:t>
            </a:r>
            <a:r>
              <a:rPr lang="en-GB" sz="2400" i="1" dirty="0"/>
              <a:t>et al (</a:t>
            </a:r>
            <a:r>
              <a:rPr lang="en-GB" sz="2400" dirty="0"/>
              <a:t>2005) </a:t>
            </a:r>
            <a:r>
              <a:rPr lang="en-GB" sz="2400" i="1" dirty="0"/>
              <a:t>cited</a:t>
            </a:r>
            <a:r>
              <a:rPr lang="en-GB" sz="2400" dirty="0"/>
              <a:t> in </a:t>
            </a:r>
            <a:r>
              <a:rPr lang="en-GB" sz="2400" dirty="0" err="1"/>
              <a:t>Grigg</a:t>
            </a:r>
            <a:r>
              <a:rPr lang="en-GB" sz="2400" dirty="0"/>
              <a:t>, (2015)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How will other adults support children’s learning?</a:t>
            </a:r>
          </a:p>
          <a:p>
            <a:r>
              <a:rPr lang="en-GB" sz="2400" dirty="0" smtClean="0"/>
              <a:t>Consider learning support assistants, parents, voluntary helpers etc.</a:t>
            </a:r>
          </a:p>
          <a:p>
            <a:r>
              <a:rPr lang="en-GB" sz="2400" dirty="0" smtClean="0"/>
              <a:t>‘Zoning model’ (Vincent </a:t>
            </a:r>
            <a:r>
              <a:rPr lang="en-GB" sz="2400" i="1" dirty="0" smtClean="0"/>
              <a:t>et al (</a:t>
            </a:r>
            <a:r>
              <a:rPr lang="en-GB" sz="2400" dirty="0" smtClean="0"/>
              <a:t>2005) </a:t>
            </a:r>
            <a:r>
              <a:rPr lang="en-GB" sz="2400" i="1" dirty="0" smtClean="0"/>
              <a:t>cited</a:t>
            </a:r>
            <a:r>
              <a:rPr lang="en-GB" sz="2400" dirty="0" smtClean="0"/>
              <a:t> in </a:t>
            </a:r>
            <a:r>
              <a:rPr lang="en-GB" sz="2400" dirty="0" err="1" smtClean="0"/>
              <a:t>Grigg</a:t>
            </a:r>
            <a:r>
              <a:rPr lang="en-GB" sz="2400" dirty="0" smtClean="0"/>
              <a:t>, (2015)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782713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news.images.itv.com/image/file/665420/stream_im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31" y="73054"/>
            <a:ext cx="5386244" cy="302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oundation Phas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853" y="2907317"/>
            <a:ext cx="6551595" cy="3886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510970" y="3241964"/>
            <a:ext cx="2008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Shelldrick</a:t>
            </a:r>
            <a:r>
              <a:rPr lang="en-GB" dirty="0" smtClean="0"/>
              <a:t>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162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78323" y="49876"/>
            <a:ext cx="8596668" cy="1320800"/>
          </a:xfrm>
        </p:spPr>
        <p:txBody>
          <a:bodyPr/>
          <a:lstStyle/>
          <a:p>
            <a:r>
              <a:rPr lang="en-GB" dirty="0" smtClean="0"/>
              <a:t>Questioning</a:t>
            </a:r>
            <a:br>
              <a:rPr lang="en-GB" dirty="0" smtClean="0"/>
            </a:br>
            <a:r>
              <a:rPr lang="en-GB" dirty="0" smtClean="0"/>
              <a:t>Holi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39036" y="1678451"/>
            <a:ext cx="4184035" cy="3880772"/>
          </a:xfrm>
        </p:spPr>
        <p:txBody>
          <a:bodyPr>
            <a:normAutofit/>
          </a:bodyPr>
          <a:lstStyle/>
          <a:p>
            <a:r>
              <a:rPr lang="en-GB" sz="2000" dirty="0" err="1" smtClean="0"/>
              <a:t>Strategaeth</a:t>
            </a:r>
            <a:r>
              <a:rPr lang="en-GB" sz="2000" dirty="0" smtClean="0"/>
              <a:t> </a:t>
            </a:r>
            <a:r>
              <a:rPr lang="en-GB" sz="2000" dirty="0" err="1" smtClean="0"/>
              <a:t>allweddol</a:t>
            </a:r>
            <a:endParaRPr lang="en-GB" sz="2000" dirty="0" smtClean="0"/>
          </a:p>
          <a:p>
            <a:r>
              <a:rPr lang="en-GB" sz="2000" dirty="0" err="1" smtClean="0"/>
              <a:t>Cynllunio</a:t>
            </a:r>
            <a:r>
              <a:rPr lang="en-GB" sz="2000" dirty="0" smtClean="0"/>
              <a:t> </a:t>
            </a:r>
            <a:r>
              <a:rPr lang="en-GB" sz="2000" dirty="0" err="1" smtClean="0"/>
              <a:t>cwestiynau</a:t>
            </a:r>
            <a:r>
              <a:rPr lang="en-GB" sz="2000" dirty="0" smtClean="0"/>
              <a:t> </a:t>
            </a:r>
            <a:r>
              <a:rPr lang="en-GB" sz="2000" dirty="0" err="1" smtClean="0"/>
              <a:t>wedi</a:t>
            </a:r>
            <a:r>
              <a:rPr lang="en-GB" sz="2000" dirty="0" smtClean="0"/>
              <a:t> </a:t>
            </a:r>
            <a:r>
              <a:rPr lang="en-GB" sz="2000" dirty="0" err="1" smtClean="0"/>
              <a:t>selio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ddeilliannau</a:t>
            </a:r>
            <a:r>
              <a:rPr lang="en-GB" sz="2000" dirty="0" smtClean="0"/>
              <a:t> </a:t>
            </a:r>
            <a:r>
              <a:rPr lang="en-GB" sz="2000" dirty="0" err="1" smtClean="0"/>
              <a:t>dysgu</a:t>
            </a:r>
            <a:r>
              <a:rPr lang="en-GB" sz="2000" dirty="0" smtClean="0"/>
              <a:t> </a:t>
            </a:r>
            <a:r>
              <a:rPr lang="en-GB" sz="2000" dirty="0" err="1" smtClean="0"/>
              <a:t>a’r</a:t>
            </a:r>
            <a:r>
              <a:rPr lang="en-GB" sz="2000" dirty="0" smtClean="0"/>
              <a:t> </a:t>
            </a:r>
            <a:r>
              <a:rPr lang="en-GB" sz="2000" dirty="0" err="1" smtClean="0"/>
              <a:t>testun</a:t>
            </a:r>
            <a:endParaRPr lang="en-GB" sz="2000" dirty="0" smtClean="0"/>
          </a:p>
          <a:p>
            <a:r>
              <a:rPr lang="en-GB" sz="2000" dirty="0" err="1" smtClean="0"/>
              <a:t>Meddwl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y </a:t>
            </a:r>
            <a:r>
              <a:rPr lang="en-GB" sz="2000" dirty="0" err="1" smtClean="0"/>
              <a:t>cyd</a:t>
            </a:r>
            <a:endParaRPr lang="en-GB" sz="2000" dirty="0" smtClean="0"/>
          </a:p>
          <a:p>
            <a:r>
              <a:rPr lang="en-GB" sz="2000" dirty="0" err="1" smtClean="0"/>
              <a:t>Byrddau</a:t>
            </a:r>
            <a:r>
              <a:rPr lang="en-GB" sz="2000" dirty="0" smtClean="0"/>
              <a:t> </a:t>
            </a:r>
            <a:r>
              <a:rPr lang="en-GB" sz="2000" dirty="0" err="1" smtClean="0"/>
              <a:t>gwyn</a:t>
            </a:r>
            <a:r>
              <a:rPr lang="en-GB" sz="2000" dirty="0" smtClean="0"/>
              <a:t> </a:t>
            </a:r>
            <a:r>
              <a:rPr lang="en-GB" sz="2000" dirty="0" err="1" smtClean="0"/>
              <a:t>bach</a:t>
            </a:r>
            <a:endParaRPr lang="en-GB" sz="2000" dirty="0" smtClean="0"/>
          </a:p>
          <a:p>
            <a:r>
              <a:rPr lang="en-GB" sz="2000" dirty="0" err="1" smtClean="0"/>
              <a:t>Pypedau</a:t>
            </a:r>
            <a:r>
              <a:rPr lang="en-GB" sz="2000" dirty="0" smtClean="0"/>
              <a:t> </a:t>
            </a:r>
            <a:endParaRPr lang="en-GB" sz="20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089969" y="1562793"/>
            <a:ext cx="5583573" cy="5164974"/>
          </a:xfrm>
        </p:spPr>
        <p:txBody>
          <a:bodyPr>
            <a:noAutofit/>
          </a:bodyPr>
          <a:lstStyle/>
          <a:p>
            <a:r>
              <a:rPr lang="en-GB" sz="2000" dirty="0" smtClean="0"/>
              <a:t>Key  strategy</a:t>
            </a:r>
          </a:p>
          <a:p>
            <a:r>
              <a:rPr lang="en-GB" sz="2000" dirty="0" smtClean="0"/>
              <a:t>Plan questions to ask based on the learning objectives and subject coverage</a:t>
            </a:r>
          </a:p>
          <a:p>
            <a:r>
              <a:rPr lang="en-GB" sz="2000" dirty="0" smtClean="0"/>
              <a:t>Sustained shared thinking (</a:t>
            </a:r>
            <a:r>
              <a:rPr lang="en-GB" sz="2000" dirty="0" err="1" smtClean="0"/>
              <a:t>Siraj</a:t>
            </a:r>
            <a:r>
              <a:rPr lang="en-GB" sz="2000" dirty="0" smtClean="0"/>
              <a:t> – Blatchford </a:t>
            </a:r>
            <a:r>
              <a:rPr lang="en-GB" sz="2000" i="1" dirty="0" smtClean="0"/>
              <a:t>et al</a:t>
            </a:r>
            <a:r>
              <a:rPr lang="en-GB" sz="2000" dirty="0" smtClean="0"/>
              <a:t>, 2002 </a:t>
            </a:r>
            <a:r>
              <a:rPr lang="en-GB" sz="2000" i="1" dirty="0" smtClean="0"/>
              <a:t>cited in </a:t>
            </a:r>
            <a:r>
              <a:rPr lang="en-GB" sz="2000" dirty="0" err="1" smtClean="0"/>
              <a:t>Grigg</a:t>
            </a:r>
            <a:r>
              <a:rPr lang="en-GB" sz="2000" dirty="0" smtClean="0"/>
              <a:t>, 2015)</a:t>
            </a:r>
          </a:p>
          <a:p>
            <a:r>
              <a:rPr lang="en-GB" sz="2000" dirty="0" smtClean="0"/>
              <a:t>‘Intentionality </a:t>
            </a:r>
            <a:r>
              <a:rPr lang="en-GB" sz="2000" dirty="0"/>
              <a:t>in planning and preparing higher-order questions, along with effective use of questioning strategies during instruction, can lead to higher student engagement and greater critical thinking ability in students</a:t>
            </a:r>
            <a:r>
              <a:rPr lang="en-GB" sz="2000" dirty="0" smtClean="0"/>
              <a:t>.’ (</a:t>
            </a:r>
            <a:r>
              <a:rPr lang="en-GB" sz="2000" dirty="0" err="1" smtClean="0"/>
              <a:t>Jenkens</a:t>
            </a:r>
            <a:r>
              <a:rPr lang="en-GB" sz="2000" dirty="0" smtClean="0"/>
              <a:t>, 2017)</a:t>
            </a:r>
          </a:p>
          <a:p>
            <a:r>
              <a:rPr lang="en-GB" sz="2000" dirty="0" smtClean="0"/>
              <a:t>Mini white boards</a:t>
            </a:r>
          </a:p>
          <a:p>
            <a:r>
              <a:rPr lang="en-GB" sz="2000" dirty="0" smtClean="0"/>
              <a:t>Puppets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7549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407" y="181033"/>
            <a:ext cx="8596668" cy="1320800"/>
          </a:xfrm>
        </p:spPr>
        <p:txBody>
          <a:bodyPr/>
          <a:lstStyle/>
          <a:p>
            <a:r>
              <a:rPr lang="en-GB" dirty="0" smtClean="0"/>
              <a:t>Differentiation</a:t>
            </a:r>
            <a:br>
              <a:rPr lang="en-GB" dirty="0" smtClean="0"/>
            </a:br>
            <a:r>
              <a:rPr lang="en-GB" dirty="0" err="1" smtClean="0"/>
              <a:t>Gwahaniaethu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7671" y="1961084"/>
            <a:ext cx="4184035" cy="3880772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err="1" smtClean="0"/>
              <a:t>Gwaith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gynllunio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dri</a:t>
            </a:r>
            <a:r>
              <a:rPr lang="en-GB" sz="2400" dirty="0" smtClean="0"/>
              <a:t> </a:t>
            </a:r>
            <a:r>
              <a:rPr lang="en-GB" sz="2400" dirty="0" err="1" smtClean="0"/>
              <a:t>lefel</a:t>
            </a:r>
            <a:r>
              <a:rPr lang="en-GB" sz="2400" dirty="0" smtClean="0"/>
              <a:t> </a:t>
            </a:r>
            <a:r>
              <a:rPr lang="en-GB" sz="2400" dirty="0" err="1" smtClean="0"/>
              <a:t>gwahanol</a:t>
            </a:r>
            <a:r>
              <a:rPr lang="en-GB" sz="2400" dirty="0" smtClean="0"/>
              <a:t> – is, </a:t>
            </a:r>
            <a:r>
              <a:rPr lang="en-GB" sz="2400" dirty="0" err="1" smtClean="0"/>
              <a:t>canolig</a:t>
            </a:r>
            <a:r>
              <a:rPr lang="en-GB" sz="2400" dirty="0" smtClean="0"/>
              <a:t> ac </a:t>
            </a:r>
            <a:r>
              <a:rPr lang="en-GB" sz="2400" dirty="0" err="1" smtClean="0"/>
              <a:t>uwch</a:t>
            </a:r>
            <a:endParaRPr lang="en-GB" sz="2400" dirty="0" smtClean="0"/>
          </a:p>
          <a:p>
            <a:r>
              <a:rPr lang="en-GB" sz="2400" dirty="0" smtClean="0"/>
              <a:t>Beth </a:t>
            </a:r>
            <a:r>
              <a:rPr lang="en-GB" sz="2400" dirty="0" err="1" smtClean="0"/>
              <a:t>allai’r</a:t>
            </a:r>
            <a:r>
              <a:rPr lang="en-GB" sz="2400" dirty="0" smtClean="0"/>
              <a:t> </a:t>
            </a:r>
            <a:r>
              <a:rPr lang="en-GB" sz="2400" dirty="0" err="1" smtClean="0"/>
              <a:t>broblem</a:t>
            </a:r>
            <a:r>
              <a:rPr lang="en-GB" sz="2400" dirty="0" smtClean="0"/>
              <a:t> </a:t>
            </a:r>
            <a:r>
              <a:rPr lang="en-GB" sz="2400" dirty="0" err="1" smtClean="0"/>
              <a:t>fod</a:t>
            </a:r>
            <a:r>
              <a:rPr lang="en-GB" sz="2400" dirty="0" smtClean="0"/>
              <a:t> </a:t>
            </a:r>
            <a:r>
              <a:rPr lang="en-GB" sz="2400" dirty="0" err="1" smtClean="0"/>
              <a:t>gyda’r</a:t>
            </a:r>
            <a:r>
              <a:rPr lang="en-GB" sz="2400" dirty="0" smtClean="0"/>
              <a:t> </a:t>
            </a:r>
            <a:r>
              <a:rPr lang="en-GB" sz="2400" dirty="0" err="1" smtClean="0"/>
              <a:t>ymagwedd</a:t>
            </a:r>
            <a:r>
              <a:rPr lang="en-GB" sz="2400" dirty="0" smtClean="0"/>
              <a:t> </a:t>
            </a:r>
            <a:r>
              <a:rPr lang="en-GB" sz="2400" dirty="0" err="1" smtClean="0"/>
              <a:t>yma</a:t>
            </a:r>
            <a:r>
              <a:rPr lang="en-GB" sz="2400" dirty="0" smtClean="0"/>
              <a:t>?</a:t>
            </a:r>
          </a:p>
          <a:p>
            <a:r>
              <a:rPr lang="en-GB" sz="2400" dirty="0" err="1" smtClean="0"/>
              <a:t>Herio</a:t>
            </a:r>
            <a:r>
              <a:rPr lang="en-GB" sz="2400" dirty="0" smtClean="0"/>
              <a:t> </a:t>
            </a:r>
            <a:r>
              <a:rPr lang="en-GB" sz="2400" dirty="0" err="1" smtClean="0"/>
              <a:t>pob</a:t>
            </a:r>
            <a:r>
              <a:rPr lang="en-GB" sz="2400" dirty="0" smtClean="0"/>
              <a:t> </a:t>
            </a:r>
            <a:r>
              <a:rPr lang="en-GB" sz="2400" dirty="0" err="1" smtClean="0"/>
              <a:t>disgybl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501833"/>
            <a:ext cx="4608212" cy="453952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sz="2400" dirty="0" smtClean="0"/>
              <a:t>Work being planned at three different levels – lower, mid and higher</a:t>
            </a:r>
          </a:p>
          <a:p>
            <a:r>
              <a:rPr lang="en-GB" sz="2400" dirty="0" smtClean="0"/>
              <a:t>What could the problem be with this approach?</a:t>
            </a:r>
          </a:p>
          <a:p>
            <a:r>
              <a:rPr lang="en-GB" sz="2400" dirty="0" smtClean="0"/>
              <a:t>‘devising tasks so that they are well matched to pupils’ needs is a very demanding aspect of teaching (McNeil and Sammons, 2006 </a:t>
            </a:r>
            <a:r>
              <a:rPr lang="en-GB" sz="2400" i="1" dirty="0" smtClean="0"/>
              <a:t>cited</a:t>
            </a:r>
            <a:r>
              <a:rPr lang="en-GB" sz="2400" dirty="0" smtClean="0"/>
              <a:t> </a:t>
            </a:r>
            <a:r>
              <a:rPr lang="en-GB" sz="2400" i="1" dirty="0" smtClean="0"/>
              <a:t>in</a:t>
            </a:r>
            <a:r>
              <a:rPr lang="en-GB" sz="2400" dirty="0" smtClean="0"/>
              <a:t> </a:t>
            </a:r>
            <a:r>
              <a:rPr lang="en-GB" sz="2400" dirty="0" err="1" smtClean="0"/>
              <a:t>Grigg</a:t>
            </a:r>
            <a:r>
              <a:rPr lang="en-GB" sz="2400" dirty="0" smtClean="0"/>
              <a:t>, 2015)</a:t>
            </a:r>
          </a:p>
          <a:p>
            <a:r>
              <a:rPr lang="en-GB" sz="2400" dirty="0" smtClean="0"/>
              <a:t>Challenging all pupils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97000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br>
              <a:rPr lang="en-GB" dirty="0" smtClean="0"/>
            </a:br>
            <a:r>
              <a:rPr lang="en-GB" dirty="0" err="1" smtClean="0"/>
              <a:t>Adnoddau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1550" y="2160589"/>
            <a:ext cx="4589820" cy="3880772"/>
          </a:xfrm>
        </p:spPr>
        <p:txBody>
          <a:bodyPr>
            <a:noAutofit/>
          </a:bodyPr>
          <a:lstStyle/>
          <a:p>
            <a:r>
              <a:rPr lang="en-GB" sz="2400" dirty="0" smtClean="0"/>
              <a:t>Mae </a:t>
            </a:r>
            <a:r>
              <a:rPr lang="en-GB" sz="2400" dirty="0" err="1" smtClean="0"/>
              <a:t>adnoddau</a:t>
            </a:r>
            <a:r>
              <a:rPr lang="en-GB" sz="2400" dirty="0" smtClean="0"/>
              <a:t> </a:t>
            </a:r>
            <a:r>
              <a:rPr lang="en-GB" sz="2400" dirty="0" err="1" smtClean="0"/>
              <a:t>yno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gefnogi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 ac </a:t>
            </a:r>
            <a:r>
              <a:rPr lang="en-GB" sz="2400" dirty="0" err="1" smtClean="0"/>
              <a:t>addysgu</a:t>
            </a:r>
            <a:endParaRPr lang="en-GB" sz="2400" dirty="0" smtClean="0"/>
          </a:p>
          <a:p>
            <a:r>
              <a:rPr lang="en-GB" sz="2400" dirty="0" err="1" smtClean="0"/>
              <a:t>Adnoddau</a:t>
            </a:r>
            <a:r>
              <a:rPr lang="en-GB" sz="2400" dirty="0" smtClean="0"/>
              <a:t> </a:t>
            </a:r>
            <a:r>
              <a:rPr lang="en-GB" sz="2400" dirty="0" err="1" smtClean="0"/>
              <a:t>sylfaenol</a:t>
            </a:r>
            <a:r>
              <a:rPr lang="en-GB" sz="2400" dirty="0" smtClean="0"/>
              <a:t> </a:t>
            </a:r>
            <a:r>
              <a:rPr lang="en-GB" sz="2400" dirty="0" err="1" smtClean="0"/>
              <a:t>e.e</a:t>
            </a:r>
            <a:r>
              <a:rPr lang="en-GB" sz="2400" dirty="0" smtClean="0"/>
              <a:t>. </a:t>
            </a:r>
            <a:r>
              <a:rPr lang="en-GB" sz="2400" dirty="0" err="1" smtClean="0"/>
              <a:t>angen</a:t>
            </a:r>
            <a:r>
              <a:rPr lang="en-GB" sz="2400" dirty="0" smtClean="0"/>
              <a:t> </a:t>
            </a:r>
            <a:r>
              <a:rPr lang="en-GB" sz="2400" dirty="0" err="1" smtClean="0"/>
              <a:t>ystyried</a:t>
            </a:r>
            <a:r>
              <a:rPr lang="en-GB" sz="2400" dirty="0" smtClean="0"/>
              <a:t> </a:t>
            </a:r>
            <a:r>
              <a:rPr lang="en-GB" sz="2400" dirty="0" err="1" smtClean="0"/>
              <a:t>pensiliau</a:t>
            </a:r>
            <a:r>
              <a:rPr lang="en-GB" sz="2400" dirty="0" smtClean="0"/>
              <a:t>, </a:t>
            </a:r>
            <a:r>
              <a:rPr lang="en-GB" sz="2400" dirty="0" err="1" smtClean="0"/>
              <a:t>papur</a:t>
            </a:r>
            <a:r>
              <a:rPr lang="en-GB" sz="2400" dirty="0" smtClean="0"/>
              <a:t> a </a:t>
            </a:r>
            <a:r>
              <a:rPr lang="en-GB" sz="2400" dirty="0" err="1" smtClean="0"/>
              <a:t>rwber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y </a:t>
            </a:r>
            <a:r>
              <a:rPr lang="en-GB" sz="2400" dirty="0" err="1" smtClean="0"/>
              <a:t>cynllunio</a:t>
            </a:r>
            <a:endParaRPr lang="en-GB" sz="2400" dirty="0" smtClean="0"/>
          </a:p>
          <a:p>
            <a:r>
              <a:rPr lang="en-GB" sz="2400" dirty="0" err="1" smtClean="0"/>
              <a:t>Cyfoeth</a:t>
            </a:r>
            <a:r>
              <a:rPr lang="en-GB" sz="2400" dirty="0" smtClean="0"/>
              <a:t> o </a:t>
            </a:r>
            <a:r>
              <a:rPr lang="en-GB" sz="2400" dirty="0" err="1" smtClean="0"/>
              <a:t>adnoddau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gael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gefnogi</a:t>
            </a:r>
            <a:r>
              <a:rPr lang="en-GB" sz="2400" dirty="0" smtClean="0"/>
              <a:t> </a:t>
            </a:r>
            <a:r>
              <a:rPr lang="en-GB" sz="2400" dirty="0" err="1" smtClean="0"/>
              <a:t>cynllunio</a:t>
            </a:r>
            <a:endParaRPr lang="en-GB" sz="2400" dirty="0" smtClean="0"/>
          </a:p>
          <a:p>
            <a:r>
              <a:rPr lang="en-GB" sz="2400" dirty="0" err="1" smtClean="0"/>
              <a:t>Ystyriwch</a:t>
            </a:r>
            <a:r>
              <a:rPr lang="en-GB" sz="2400" dirty="0" smtClean="0"/>
              <a:t> </a:t>
            </a:r>
            <a:r>
              <a:rPr lang="en-GB" sz="2400" dirty="0" err="1" smtClean="0"/>
              <a:t>beth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gael</a:t>
            </a:r>
            <a:r>
              <a:rPr lang="en-GB" sz="2400" dirty="0" smtClean="0"/>
              <a:t>. </a:t>
            </a:r>
            <a:r>
              <a:rPr lang="en-GB" sz="2400" dirty="0" err="1" smtClean="0"/>
              <a:t>Ydych</a:t>
            </a:r>
            <a:r>
              <a:rPr lang="en-GB" sz="2400" dirty="0" smtClean="0"/>
              <a:t> chi </a:t>
            </a:r>
            <a:r>
              <a:rPr lang="en-GB" sz="2400" dirty="0" err="1" smtClean="0"/>
              <a:t>wedi</a:t>
            </a:r>
            <a:r>
              <a:rPr lang="en-GB" sz="2400" dirty="0" smtClean="0"/>
              <a:t> </a:t>
            </a:r>
            <a:r>
              <a:rPr lang="en-GB" sz="2400" dirty="0" err="1" smtClean="0"/>
              <a:t>gweld</a:t>
            </a:r>
            <a:r>
              <a:rPr lang="en-GB" sz="2400" dirty="0" smtClean="0"/>
              <a:t> </a:t>
            </a:r>
            <a:r>
              <a:rPr lang="en-GB" sz="2400" dirty="0" err="1" smtClean="0"/>
              <a:t>defnydd</a:t>
            </a:r>
            <a:r>
              <a:rPr lang="en-GB" sz="2400" dirty="0" smtClean="0"/>
              <a:t> </a:t>
            </a:r>
            <a:r>
              <a:rPr lang="en-GB" sz="2400" dirty="0" err="1" smtClean="0"/>
              <a:t>effeithiol</a:t>
            </a:r>
            <a:r>
              <a:rPr lang="en-GB" sz="2400" dirty="0" smtClean="0"/>
              <a:t> o </a:t>
            </a:r>
            <a:r>
              <a:rPr lang="en-GB" sz="2400" dirty="0" err="1" smtClean="0"/>
              <a:t>adnoddau</a:t>
            </a:r>
            <a:r>
              <a:rPr lang="en-GB" sz="2400" dirty="0" smtClean="0"/>
              <a:t>?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078183"/>
            <a:ext cx="5029390" cy="3963180"/>
          </a:xfrm>
        </p:spPr>
        <p:txBody>
          <a:bodyPr>
            <a:noAutofit/>
          </a:bodyPr>
          <a:lstStyle/>
          <a:p>
            <a:r>
              <a:rPr lang="en-GB" sz="2400" dirty="0" smtClean="0"/>
              <a:t>Resources are deployed to support teaching and learning</a:t>
            </a:r>
          </a:p>
          <a:p>
            <a:r>
              <a:rPr lang="en-GB" sz="2400" dirty="0" smtClean="0"/>
              <a:t>Basic resources </a:t>
            </a:r>
            <a:r>
              <a:rPr lang="en-GB" sz="2400" dirty="0" err="1" smtClean="0"/>
              <a:t>e.g</a:t>
            </a:r>
            <a:r>
              <a:rPr lang="en-GB" sz="2400" dirty="0" smtClean="0"/>
              <a:t> pencils, paper and rubbers should be considered in planning</a:t>
            </a:r>
          </a:p>
          <a:p>
            <a:r>
              <a:rPr lang="en-GB" sz="2400" dirty="0" smtClean="0"/>
              <a:t>Wealth of resources available to support planning</a:t>
            </a:r>
          </a:p>
          <a:p>
            <a:r>
              <a:rPr lang="en-GB" sz="2400" dirty="0" smtClean="0"/>
              <a:t>Consider what is available? What effective use of resources have you seen?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5097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2381" y="158865"/>
            <a:ext cx="8596668" cy="1320800"/>
          </a:xfrm>
        </p:spPr>
        <p:txBody>
          <a:bodyPr/>
          <a:lstStyle/>
          <a:p>
            <a:r>
              <a:rPr lang="en-GB" dirty="0" smtClean="0"/>
              <a:t>Theory behind lesson planning</a:t>
            </a:r>
            <a:br>
              <a:rPr lang="en-GB" dirty="0" smtClean="0"/>
            </a:br>
            <a:r>
              <a:rPr lang="en-GB" dirty="0" err="1" smtClean="0"/>
              <a:t>Damcaniaeth</a:t>
            </a:r>
            <a:r>
              <a:rPr lang="en-GB" dirty="0" smtClean="0"/>
              <a:t>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ol</a:t>
            </a:r>
            <a:r>
              <a:rPr lang="en-GB" dirty="0" smtClean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gwersi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3470" y="1651462"/>
            <a:ext cx="4605250" cy="5259185"/>
          </a:xfrm>
        </p:spPr>
        <p:txBody>
          <a:bodyPr>
            <a:normAutofit/>
          </a:bodyPr>
          <a:lstStyle/>
          <a:p>
            <a:r>
              <a:rPr lang="en-GB" sz="2400" b="1" dirty="0" err="1" smtClean="0">
                <a:solidFill>
                  <a:srgbClr val="0070C0"/>
                </a:solidFill>
              </a:rPr>
              <a:t>Tacsonomeg</a:t>
            </a:r>
            <a:r>
              <a:rPr lang="en-GB" sz="2400" b="1" dirty="0" smtClean="0">
                <a:solidFill>
                  <a:srgbClr val="0070C0"/>
                </a:solidFill>
              </a:rPr>
              <a:t> Bloom </a:t>
            </a:r>
            <a:r>
              <a:rPr lang="en-GB" sz="2400" dirty="0" smtClean="0"/>
              <a:t>– Sylfaen </a:t>
            </a:r>
            <a:r>
              <a:rPr lang="en-GB" sz="2400" dirty="0" err="1" smtClean="0"/>
              <a:t>cynllunio</a:t>
            </a:r>
            <a:endParaRPr lang="en-GB" sz="2400" dirty="0" smtClean="0"/>
          </a:p>
          <a:p>
            <a:r>
              <a:rPr lang="en-GB" sz="2400" b="1" dirty="0" err="1" smtClean="0">
                <a:solidFill>
                  <a:srgbClr val="0070C0"/>
                </a:solidFill>
              </a:rPr>
              <a:t>Cofio</a:t>
            </a:r>
            <a:r>
              <a:rPr lang="en-GB" sz="2400" dirty="0" smtClean="0"/>
              <a:t> – pa </a:t>
            </a:r>
            <a:r>
              <a:rPr lang="en-GB" sz="2400" dirty="0" err="1" smtClean="0"/>
              <a:t>wybodaeth</a:t>
            </a:r>
            <a:r>
              <a:rPr lang="en-GB" sz="2400" dirty="0" smtClean="0"/>
              <a:t> a </a:t>
            </a:r>
            <a:r>
              <a:rPr lang="en-GB" sz="2400" dirty="0" err="1" smtClean="0"/>
              <a:t>sgiliau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angen</a:t>
            </a:r>
            <a:r>
              <a:rPr lang="en-GB" sz="2400" dirty="0" smtClean="0"/>
              <a:t> </a:t>
            </a:r>
            <a:r>
              <a:rPr lang="en-GB" sz="2400" dirty="0" err="1" smtClean="0"/>
              <a:t>cynnwys</a:t>
            </a:r>
            <a:r>
              <a:rPr lang="en-GB" sz="2400" dirty="0" smtClean="0"/>
              <a:t>?</a:t>
            </a:r>
          </a:p>
          <a:p>
            <a:r>
              <a:rPr lang="en-GB" sz="2400" b="1" dirty="0" err="1" smtClean="0">
                <a:solidFill>
                  <a:srgbClr val="0070C0"/>
                </a:solidFill>
              </a:rPr>
              <a:t>Deall</a:t>
            </a:r>
            <a:r>
              <a:rPr lang="en-GB" sz="2400" dirty="0" smtClean="0"/>
              <a:t> – </a:t>
            </a:r>
            <a:r>
              <a:rPr lang="en-GB" sz="2400" dirty="0" err="1" smtClean="0"/>
              <a:t>beth</a:t>
            </a:r>
            <a:r>
              <a:rPr lang="en-GB" sz="2400" dirty="0" smtClean="0"/>
              <a:t> </a:t>
            </a:r>
            <a:r>
              <a:rPr lang="en-GB" sz="2400" dirty="0" err="1" smtClean="0"/>
              <a:t>wyf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disgwyl</a:t>
            </a:r>
            <a:r>
              <a:rPr lang="en-GB" sz="2400" dirty="0" smtClean="0"/>
              <a:t> </a:t>
            </a:r>
            <a:r>
              <a:rPr lang="en-GB" sz="2400" dirty="0" err="1" smtClean="0"/>
              <a:t>disgyblion</a:t>
            </a:r>
            <a:r>
              <a:rPr lang="en-GB" sz="2400" dirty="0" smtClean="0"/>
              <a:t> I </a:t>
            </a:r>
            <a:r>
              <a:rPr lang="en-GB" sz="2400" dirty="0" err="1" smtClean="0"/>
              <a:t>ddeall</a:t>
            </a:r>
            <a:r>
              <a:rPr lang="en-GB" sz="2400" dirty="0" smtClean="0"/>
              <a:t>?</a:t>
            </a:r>
          </a:p>
          <a:p>
            <a:r>
              <a:rPr lang="en-GB" sz="2400" b="1" dirty="0" err="1" smtClean="0">
                <a:solidFill>
                  <a:srgbClr val="0070C0"/>
                </a:solidFill>
              </a:rPr>
              <a:t>Cymhwyso</a:t>
            </a:r>
            <a:r>
              <a:rPr lang="en-GB" sz="2400" dirty="0" smtClean="0"/>
              <a:t> – pa </a:t>
            </a:r>
            <a:r>
              <a:rPr lang="en-GB" sz="2400" dirty="0" err="1" smtClean="0"/>
              <a:t>gyfleoedd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I </a:t>
            </a:r>
            <a:r>
              <a:rPr lang="en-GB" sz="2400" dirty="0" err="1" smtClean="0"/>
              <a:t>ddisgyblion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ddefnyddio</a:t>
            </a:r>
            <a:r>
              <a:rPr lang="en-GB" sz="2400" dirty="0" smtClean="0"/>
              <a:t>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gwybodaeth</a:t>
            </a:r>
            <a:r>
              <a:rPr lang="en-GB" sz="2400" dirty="0" smtClean="0"/>
              <a:t>? </a:t>
            </a:r>
            <a:r>
              <a:rPr lang="en-GB" sz="2400" dirty="0" err="1" smtClean="0"/>
              <a:t>Cyd</a:t>
            </a:r>
            <a:r>
              <a:rPr lang="en-GB" sz="2400" dirty="0" smtClean="0"/>
              <a:t> </a:t>
            </a:r>
            <a:r>
              <a:rPr lang="en-GB" sz="2400" dirty="0" err="1" smtClean="0"/>
              <a:t>destun</a:t>
            </a:r>
            <a:r>
              <a:rPr lang="en-GB" sz="2400" dirty="0" smtClean="0"/>
              <a:t> </a:t>
            </a:r>
            <a:r>
              <a:rPr lang="en-GB" sz="2400" dirty="0" err="1" smtClean="0"/>
              <a:t>bywyd</a:t>
            </a:r>
            <a:r>
              <a:rPr lang="en-GB" sz="2400" dirty="0" smtClean="0"/>
              <a:t> go </a:t>
            </a:r>
            <a:r>
              <a:rPr lang="en-GB" sz="2400" dirty="0" err="1" smtClean="0"/>
              <a:t>iawn</a:t>
            </a:r>
            <a:endParaRPr lang="en-GB" sz="24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1479665"/>
            <a:ext cx="4935179" cy="5270270"/>
          </a:xfrm>
        </p:spPr>
        <p:txBody>
          <a:bodyPr>
            <a:no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Bloom’s Taxonomy </a:t>
            </a:r>
            <a:r>
              <a:rPr lang="en-GB" sz="2400" dirty="0" smtClean="0"/>
              <a:t>–used as a base for planning</a:t>
            </a:r>
          </a:p>
          <a:p>
            <a:r>
              <a:rPr lang="en-GB" sz="2400" b="1" dirty="0" smtClean="0">
                <a:solidFill>
                  <a:srgbClr val="0070C0"/>
                </a:solidFill>
              </a:rPr>
              <a:t>Remembering</a:t>
            </a:r>
            <a:r>
              <a:rPr lang="en-GB" sz="2400" dirty="0" smtClean="0"/>
              <a:t> – what knowledge and skills are to be covered?</a:t>
            </a:r>
          </a:p>
          <a:p>
            <a:r>
              <a:rPr lang="en-GB" sz="2400" b="1" dirty="0" smtClean="0">
                <a:solidFill>
                  <a:srgbClr val="0070C0"/>
                </a:solidFill>
              </a:rPr>
              <a:t>Understanding</a:t>
            </a:r>
            <a:r>
              <a:rPr lang="en-GB" sz="2400" dirty="0" smtClean="0"/>
              <a:t> – What do I intend the pupils to understand?</a:t>
            </a:r>
          </a:p>
          <a:p>
            <a:r>
              <a:rPr lang="en-GB" sz="2400" b="1" dirty="0" smtClean="0">
                <a:solidFill>
                  <a:srgbClr val="0070C0"/>
                </a:solidFill>
              </a:rPr>
              <a:t>Applying</a:t>
            </a:r>
            <a:r>
              <a:rPr lang="en-GB" sz="2400" dirty="0" smtClean="0"/>
              <a:t> – What opportunities to use their knowledge? Reference to real – life contexts</a:t>
            </a:r>
          </a:p>
        </p:txBody>
      </p:sp>
    </p:spTree>
    <p:extLst>
      <p:ext uri="{BB962C8B-B14F-4D97-AF65-F5344CB8AC3E}">
        <p14:creationId xmlns:p14="http://schemas.microsoft.com/office/powerpoint/2010/main" val="273491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4824" y="338051"/>
            <a:ext cx="4670521" cy="3880772"/>
          </a:xfrm>
        </p:spPr>
        <p:txBody>
          <a:bodyPr>
            <a:noAutofit/>
          </a:bodyPr>
          <a:lstStyle/>
          <a:p>
            <a:r>
              <a:rPr lang="en-GB" sz="2400" b="1" dirty="0" err="1" smtClean="0">
                <a:solidFill>
                  <a:srgbClr val="0070C0"/>
                </a:solidFill>
              </a:rPr>
              <a:t>Dadansoddi</a:t>
            </a:r>
            <a:r>
              <a:rPr lang="en-GB" sz="2400" dirty="0" smtClean="0"/>
              <a:t> – </a:t>
            </a:r>
            <a:r>
              <a:rPr lang="en-GB" sz="2400" dirty="0" err="1" smtClean="0"/>
              <a:t>sut</a:t>
            </a:r>
            <a:r>
              <a:rPr lang="en-GB" sz="2400" dirty="0" smtClean="0"/>
              <a:t> </a:t>
            </a:r>
            <a:r>
              <a:rPr lang="en-GB" sz="2400" dirty="0" err="1" smtClean="0"/>
              <a:t>bydd</a:t>
            </a:r>
            <a:r>
              <a:rPr lang="en-GB" sz="2400" dirty="0" smtClean="0"/>
              <a:t> </a:t>
            </a:r>
            <a:r>
              <a:rPr lang="en-GB" sz="2400" dirty="0" err="1" smtClean="0"/>
              <a:t>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meddwl</a:t>
            </a:r>
            <a:r>
              <a:rPr lang="en-GB" sz="2400" dirty="0" smtClean="0"/>
              <a:t> am y </a:t>
            </a:r>
            <a:r>
              <a:rPr lang="en-GB" sz="2400" dirty="0" err="1" smtClean="0"/>
              <a:t>cynnwys</a:t>
            </a:r>
            <a:r>
              <a:rPr lang="en-GB" sz="2400" dirty="0" smtClean="0"/>
              <a:t>? A </a:t>
            </a:r>
            <a:r>
              <a:rPr lang="en-GB" sz="2400" dirty="0" err="1" smtClean="0"/>
              <a:t>allai</a:t>
            </a:r>
            <a:r>
              <a:rPr lang="en-GB" sz="2400" dirty="0" smtClean="0"/>
              <a:t> </a:t>
            </a:r>
            <a:r>
              <a:rPr lang="en-GB" sz="2400" dirty="0" err="1" smtClean="0"/>
              <a:t>greu</a:t>
            </a:r>
            <a:r>
              <a:rPr lang="en-GB" sz="2400" dirty="0" smtClean="0"/>
              <a:t> </a:t>
            </a:r>
            <a:r>
              <a:rPr lang="en-GB" sz="2400" dirty="0" err="1" smtClean="0"/>
              <a:t>gweithgareddau</a:t>
            </a:r>
            <a:r>
              <a:rPr lang="en-GB" sz="2400" dirty="0" smtClean="0"/>
              <a:t> </a:t>
            </a:r>
            <a:r>
              <a:rPr lang="en-GB" sz="2400" dirty="0" err="1" smtClean="0"/>
              <a:t>lle</a:t>
            </a:r>
            <a:r>
              <a:rPr lang="en-GB" sz="2400" dirty="0" smtClean="0"/>
              <a:t> </a:t>
            </a:r>
            <a:r>
              <a:rPr lang="en-GB" sz="2400" dirty="0" err="1" smtClean="0"/>
              <a:t>maent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crynhoi’r</a:t>
            </a:r>
            <a:r>
              <a:rPr lang="en-GB" sz="2400" dirty="0" smtClean="0"/>
              <a:t> </a:t>
            </a:r>
            <a:r>
              <a:rPr lang="en-GB" sz="2400" dirty="0" err="1" smtClean="0"/>
              <a:t>hyn</a:t>
            </a:r>
            <a:r>
              <a:rPr lang="en-GB" sz="2400" dirty="0" smtClean="0"/>
              <a:t> </a:t>
            </a:r>
            <a:r>
              <a:rPr lang="en-GB" sz="2400" dirty="0" err="1" smtClean="0"/>
              <a:t>maent</a:t>
            </a:r>
            <a:r>
              <a:rPr lang="en-GB" sz="2400" dirty="0" smtClean="0"/>
              <a:t> </a:t>
            </a:r>
            <a:r>
              <a:rPr lang="en-GB" sz="2400" dirty="0" err="1" smtClean="0"/>
              <a:t>wedi</a:t>
            </a:r>
            <a:r>
              <a:rPr lang="en-GB" sz="2400" dirty="0" smtClean="0"/>
              <a:t>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ddysgu</a:t>
            </a:r>
            <a:r>
              <a:rPr lang="en-GB" sz="2400" dirty="0" smtClean="0"/>
              <a:t>?</a:t>
            </a:r>
          </a:p>
          <a:p>
            <a:r>
              <a:rPr lang="en-GB" sz="2400" b="1" dirty="0" err="1" smtClean="0">
                <a:solidFill>
                  <a:srgbClr val="0070C0"/>
                </a:solidFill>
              </a:rPr>
              <a:t>Gwerthuso</a:t>
            </a:r>
            <a:r>
              <a:rPr lang="en-GB" sz="2400" dirty="0" smtClean="0"/>
              <a:t> – </a:t>
            </a:r>
            <a:r>
              <a:rPr lang="en-GB" sz="2400" dirty="0" err="1" smtClean="0"/>
              <a:t>beth</a:t>
            </a:r>
            <a:r>
              <a:rPr lang="en-GB" sz="2400" dirty="0" smtClean="0"/>
              <a:t> </a:t>
            </a:r>
            <a:r>
              <a:rPr lang="en-GB" sz="2400" dirty="0" err="1" smtClean="0"/>
              <a:t>allai</a:t>
            </a:r>
            <a:r>
              <a:rPr lang="en-GB" sz="2400" dirty="0" smtClean="0"/>
              <a:t> </a:t>
            </a:r>
            <a:r>
              <a:rPr lang="en-GB" sz="2400" dirty="0" err="1" smtClean="0"/>
              <a:t>wneud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fonitro</a:t>
            </a:r>
            <a:r>
              <a:rPr lang="en-GB" sz="2400" dirty="0" smtClean="0"/>
              <a:t> </a:t>
            </a:r>
            <a:r>
              <a:rPr lang="en-GB" sz="2400" dirty="0" err="1" smtClean="0"/>
              <a:t>cynnydd</a:t>
            </a:r>
            <a:r>
              <a:rPr lang="en-GB" sz="2400" dirty="0" smtClean="0"/>
              <a:t> y </a:t>
            </a:r>
            <a:r>
              <a:rPr lang="en-GB" sz="2400" dirty="0" err="1" smtClean="0"/>
              <a:t>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erbyn</a:t>
            </a:r>
            <a:r>
              <a:rPr lang="en-GB" sz="2400" dirty="0" smtClean="0"/>
              <a:t> y </a:t>
            </a:r>
            <a:r>
              <a:rPr lang="en-GB" sz="2400" dirty="0" err="1" smtClean="0"/>
              <a:t>deilliannau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? </a:t>
            </a:r>
            <a:r>
              <a:rPr lang="en-GB" sz="2400" dirty="0" err="1" smtClean="0"/>
              <a:t>Sut</a:t>
            </a:r>
            <a:r>
              <a:rPr lang="en-GB" sz="2400" dirty="0" smtClean="0"/>
              <a:t> </a:t>
            </a:r>
            <a:r>
              <a:rPr lang="en-GB" sz="2400" dirty="0" err="1" smtClean="0"/>
              <a:t>allai</a:t>
            </a:r>
            <a:r>
              <a:rPr lang="en-GB" sz="2400" dirty="0" smtClean="0"/>
              <a:t> </a:t>
            </a:r>
            <a:r>
              <a:rPr lang="en-GB" sz="2400" dirty="0" err="1" smtClean="0"/>
              <a:t>annog</a:t>
            </a:r>
            <a:r>
              <a:rPr lang="en-GB" sz="2400" dirty="0" smtClean="0"/>
              <a:t> y </a:t>
            </a:r>
            <a:r>
              <a:rPr lang="en-GB" sz="2400" dirty="0" err="1" smtClean="0"/>
              <a:t>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werthuso</a:t>
            </a:r>
            <a:r>
              <a:rPr lang="en-GB" sz="2400" dirty="0" smtClean="0"/>
              <a:t>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hunain</a:t>
            </a:r>
            <a:r>
              <a:rPr lang="en-GB" sz="2400" dirty="0" smtClean="0"/>
              <a:t> a </a:t>
            </a:r>
            <a:r>
              <a:rPr lang="en-GB" sz="2400" dirty="0" err="1" smtClean="0"/>
              <a:t>gweld</a:t>
            </a:r>
            <a:r>
              <a:rPr lang="en-GB" sz="2400" dirty="0" smtClean="0"/>
              <a:t> </a:t>
            </a:r>
            <a:r>
              <a:rPr lang="en-GB" sz="2400" dirty="0" err="1" smtClean="0"/>
              <a:t>gwerth</a:t>
            </a:r>
            <a:r>
              <a:rPr lang="en-GB" sz="2400" dirty="0" smtClean="0"/>
              <a:t> y </a:t>
            </a:r>
            <a:r>
              <a:rPr lang="en-GB" sz="2400" dirty="0" err="1" smtClean="0"/>
              <a:t>wers</a:t>
            </a:r>
            <a:r>
              <a:rPr lang="en-GB" sz="2400" dirty="0" smtClean="0"/>
              <a:t>?</a:t>
            </a:r>
          </a:p>
          <a:p>
            <a:r>
              <a:rPr lang="en-GB" sz="2400" b="1" dirty="0" err="1" smtClean="0">
                <a:solidFill>
                  <a:srgbClr val="0070C0"/>
                </a:solidFill>
              </a:rPr>
              <a:t>Creu</a:t>
            </a:r>
            <a:r>
              <a:rPr lang="en-GB" sz="2400" dirty="0" smtClean="0"/>
              <a:t> – pa </a:t>
            </a:r>
            <a:r>
              <a:rPr lang="en-GB" sz="2400" dirty="0" err="1" smtClean="0"/>
              <a:t>gyfleoedd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gan</a:t>
            </a:r>
            <a:r>
              <a:rPr lang="en-GB" sz="2400" dirty="0" smtClean="0"/>
              <a:t> </a:t>
            </a:r>
            <a:r>
              <a:rPr lang="en-GB" sz="2400" dirty="0" err="1" smtClean="0"/>
              <a:t>ddisgyblion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greu</a:t>
            </a:r>
            <a:r>
              <a:rPr lang="en-GB" sz="2400" dirty="0" smtClean="0"/>
              <a:t>, </a:t>
            </a:r>
            <a:r>
              <a:rPr lang="en-GB" sz="2400" dirty="0" err="1" smtClean="0"/>
              <a:t>cynllunio</a:t>
            </a:r>
            <a:r>
              <a:rPr lang="en-GB" sz="2400" dirty="0" smtClean="0"/>
              <a:t> </a:t>
            </a:r>
            <a:r>
              <a:rPr lang="en-GB" sz="2400" dirty="0" err="1" smtClean="0"/>
              <a:t>neu</a:t>
            </a:r>
            <a:r>
              <a:rPr lang="en-GB" sz="2400" dirty="0" smtClean="0"/>
              <a:t> </a:t>
            </a:r>
            <a:r>
              <a:rPr lang="en-GB" sz="2400" dirty="0" err="1" smtClean="0"/>
              <a:t>chyfuno</a:t>
            </a:r>
            <a:r>
              <a:rPr lang="en-GB" sz="2400" dirty="0" smtClean="0"/>
              <a:t> </a:t>
            </a:r>
            <a:r>
              <a:rPr lang="en-GB" sz="2400" dirty="0" err="1" smtClean="0"/>
              <a:t>syniadau</a:t>
            </a:r>
            <a:r>
              <a:rPr lang="en-GB" sz="2400" dirty="0" smtClean="0"/>
              <a:t>?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338051"/>
            <a:ext cx="5007223" cy="6168044"/>
          </a:xfrm>
        </p:spPr>
        <p:txBody>
          <a:bodyPr>
            <a:normAutofit fontScale="92500"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Analysing</a:t>
            </a:r>
            <a:r>
              <a:rPr lang="en-GB" sz="2400" dirty="0" smtClean="0"/>
              <a:t> – How will the pupils think about the content? Can I create activities in which they summarize what they have learnt?</a:t>
            </a:r>
          </a:p>
          <a:p>
            <a:r>
              <a:rPr lang="en-GB" sz="2400" b="1" dirty="0" smtClean="0">
                <a:solidFill>
                  <a:srgbClr val="0070C0"/>
                </a:solidFill>
              </a:rPr>
              <a:t>Evaluating</a:t>
            </a:r>
            <a:r>
              <a:rPr lang="en-GB" sz="2400" dirty="0" smtClean="0"/>
              <a:t> – what will I do to check the progress of pupils against the learning objectives? How will I encourage pupils to evaluate themselves and see the value of the lesson?</a:t>
            </a:r>
          </a:p>
          <a:p>
            <a:r>
              <a:rPr lang="en-GB" sz="2400" b="1" dirty="0" smtClean="0">
                <a:solidFill>
                  <a:srgbClr val="0070C0"/>
                </a:solidFill>
              </a:rPr>
              <a:t>Creating</a:t>
            </a:r>
            <a:r>
              <a:rPr lang="en-GB" sz="2400" dirty="0" smtClean="0"/>
              <a:t> – what opportunities will pupils have to create, plan or combine ideas</a:t>
            </a:r>
            <a:r>
              <a:rPr lang="en-GB" sz="2400" dirty="0" smtClean="0"/>
              <a:t>?</a:t>
            </a:r>
          </a:p>
          <a:p>
            <a:r>
              <a:rPr lang="en-GB" sz="2400" dirty="0">
                <a:hlinkClick r:id="rId3"/>
              </a:rPr>
              <a:t>https://mikegershon.com/resources</a:t>
            </a:r>
            <a:r>
              <a:rPr lang="en-GB" sz="2400" dirty="0" smtClean="0">
                <a:hlinkClick r:id="rId3"/>
              </a:rPr>
              <a:t>/</a:t>
            </a:r>
            <a:endParaRPr lang="en-GB" sz="2400" dirty="0" smtClean="0"/>
          </a:p>
          <a:p>
            <a:r>
              <a:rPr lang="en-GB" dirty="0" smtClean="0"/>
              <a:t>(adapted from Anderson and </a:t>
            </a:r>
            <a:r>
              <a:rPr lang="en-GB" dirty="0" err="1" smtClean="0"/>
              <a:t>Krathwohl</a:t>
            </a:r>
            <a:r>
              <a:rPr lang="en-GB" dirty="0" smtClean="0"/>
              <a:t>, 2000 </a:t>
            </a:r>
            <a:r>
              <a:rPr lang="en-GB" i="1" dirty="0" smtClean="0"/>
              <a:t>cited in </a:t>
            </a:r>
            <a:r>
              <a:rPr lang="en-GB" dirty="0" err="1" smtClean="0"/>
              <a:t>Grigg</a:t>
            </a:r>
            <a:r>
              <a:rPr lang="en-GB" dirty="0" smtClean="0"/>
              <a:t>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8886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br>
              <a:rPr lang="en-GB" dirty="0" smtClean="0"/>
            </a:br>
            <a:r>
              <a:rPr lang="en-GB" dirty="0" err="1" smtClean="0"/>
              <a:t>Tasg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parau</a:t>
            </a:r>
            <a:r>
              <a:rPr lang="en-GB" sz="2400" dirty="0"/>
              <a:t> </a:t>
            </a:r>
            <a:r>
              <a:rPr lang="en-GB" sz="2400" dirty="0" err="1" smtClean="0"/>
              <a:t>edrychwch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y </a:t>
            </a:r>
            <a:r>
              <a:rPr lang="en-GB" sz="2400" dirty="0" err="1" smtClean="0"/>
              <a:t>cynllun</a:t>
            </a:r>
            <a:r>
              <a:rPr lang="en-GB" sz="2400" dirty="0" smtClean="0"/>
              <a:t> </a:t>
            </a:r>
            <a:r>
              <a:rPr lang="en-GB" sz="2400" dirty="0" err="1" smtClean="0"/>
              <a:t>gwers</a:t>
            </a:r>
            <a:r>
              <a:rPr lang="en-GB" sz="2400" dirty="0" smtClean="0"/>
              <a:t> </a:t>
            </a:r>
            <a:r>
              <a:rPr lang="en-GB" sz="2400" dirty="0" err="1" smtClean="0"/>
              <a:t>gwag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Moodle</a:t>
            </a:r>
          </a:p>
          <a:p>
            <a:r>
              <a:rPr lang="en-GB" sz="2400" dirty="0" err="1" smtClean="0"/>
              <a:t>Dewisiwch</a:t>
            </a:r>
            <a:r>
              <a:rPr lang="en-GB" sz="2400" dirty="0" smtClean="0"/>
              <a:t> un </a:t>
            </a:r>
            <a:r>
              <a:rPr lang="en-GB" sz="2400" dirty="0" err="1" smtClean="0"/>
              <a:t>blwyddyn</a:t>
            </a:r>
            <a:r>
              <a:rPr lang="en-GB" sz="2400" dirty="0" smtClean="0"/>
              <a:t> </a:t>
            </a:r>
            <a:r>
              <a:rPr lang="en-GB" sz="2400" dirty="0" err="1" smtClean="0"/>
              <a:t>ysgol</a:t>
            </a:r>
            <a:r>
              <a:rPr lang="en-GB" sz="2400" dirty="0" smtClean="0"/>
              <a:t> </a:t>
            </a:r>
            <a:r>
              <a:rPr lang="en-GB" sz="2400" dirty="0" err="1" smtClean="0"/>
              <a:t>gan</a:t>
            </a:r>
            <a:r>
              <a:rPr lang="en-GB" sz="2400" dirty="0" smtClean="0"/>
              <a:t> </a:t>
            </a:r>
            <a:r>
              <a:rPr lang="en-GB" sz="2400" dirty="0" err="1" smtClean="0"/>
              <a:t>ystyried</a:t>
            </a:r>
            <a:r>
              <a:rPr lang="en-GB" sz="2400" dirty="0" smtClean="0"/>
              <a:t> </a:t>
            </a:r>
            <a:r>
              <a:rPr lang="en-GB" sz="2400" dirty="0" err="1" smtClean="0"/>
              <a:t>gwers</a:t>
            </a:r>
            <a:r>
              <a:rPr lang="en-GB" sz="2400" dirty="0" smtClean="0"/>
              <a:t> </a:t>
            </a:r>
            <a:r>
              <a:rPr lang="en-GB" sz="2400" dirty="0" err="1" smtClean="0"/>
              <a:t>allech</a:t>
            </a:r>
            <a:r>
              <a:rPr lang="en-GB" sz="2400" dirty="0" smtClean="0"/>
              <a:t> chi </a:t>
            </a:r>
            <a:r>
              <a:rPr lang="en-GB" sz="2400" dirty="0" err="1" smtClean="0"/>
              <a:t>ddysgu</a:t>
            </a:r>
            <a:r>
              <a:rPr lang="en-GB" sz="2400" dirty="0" smtClean="0"/>
              <a:t> </a:t>
            </a:r>
            <a:r>
              <a:rPr lang="en-GB" sz="2400" dirty="0" err="1" smtClean="0"/>
              <a:t>iddynt</a:t>
            </a:r>
            <a:endParaRPr lang="en-GB" sz="2400" dirty="0" smtClean="0"/>
          </a:p>
          <a:p>
            <a:r>
              <a:rPr lang="en-GB" sz="2400" dirty="0" err="1" smtClean="0"/>
              <a:t>Llenwch</a:t>
            </a:r>
            <a:r>
              <a:rPr lang="en-GB" sz="2400" dirty="0"/>
              <a:t> </a:t>
            </a:r>
            <a:r>
              <a:rPr lang="en-GB" sz="2400" dirty="0" err="1" smtClean="0"/>
              <a:t>cymaint</a:t>
            </a:r>
            <a:r>
              <a:rPr lang="en-GB" sz="2400" dirty="0" smtClean="0"/>
              <a:t> </a:t>
            </a:r>
            <a:r>
              <a:rPr lang="en-GB" sz="2400" dirty="0" err="1" smtClean="0"/>
              <a:t>o’r</a:t>
            </a:r>
            <a:r>
              <a:rPr lang="en-GB" sz="2400" dirty="0" smtClean="0"/>
              <a:t> </a:t>
            </a:r>
            <a:r>
              <a:rPr lang="en-GB" sz="2400" dirty="0" err="1" smtClean="0"/>
              <a:t>cynllun</a:t>
            </a:r>
            <a:r>
              <a:rPr lang="en-GB" sz="2400" dirty="0" smtClean="0"/>
              <a:t> </a:t>
            </a:r>
            <a:r>
              <a:rPr lang="en-GB" sz="2400" dirty="0" err="1" smtClean="0"/>
              <a:t>gwers</a:t>
            </a:r>
            <a:r>
              <a:rPr lang="en-GB" sz="2400" dirty="0" smtClean="0"/>
              <a:t> a </a:t>
            </a:r>
            <a:r>
              <a:rPr lang="en-GB" sz="2400" dirty="0" err="1" smtClean="0"/>
              <a:t>phosib</a:t>
            </a:r>
            <a:endParaRPr lang="en-GB" sz="2400" dirty="0" smtClean="0"/>
          </a:p>
          <a:p>
            <a:r>
              <a:rPr lang="en-GB" sz="2400" dirty="0" err="1" smtClean="0"/>
              <a:t>Ystyriwch</a:t>
            </a:r>
            <a:r>
              <a:rPr lang="en-GB" sz="2400" dirty="0" smtClean="0"/>
              <a:t> </a:t>
            </a:r>
            <a:r>
              <a:rPr lang="en-GB" sz="2400" dirty="0" err="1" smtClean="0"/>
              <a:t>unrhyw</a:t>
            </a:r>
            <a:r>
              <a:rPr lang="en-GB" sz="2400" dirty="0" smtClean="0"/>
              <a:t> </a:t>
            </a:r>
            <a:r>
              <a:rPr lang="en-GB" sz="2400" dirty="0" err="1" smtClean="0"/>
              <a:t>gwestiynau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gyda</a:t>
            </a:r>
            <a:r>
              <a:rPr lang="en-GB" sz="2400" dirty="0" smtClean="0"/>
              <a:t> chi </a:t>
            </a:r>
            <a:r>
              <a:rPr lang="en-GB" sz="2400" dirty="0" err="1" smtClean="0"/>
              <a:t>ynglyn</a:t>
            </a:r>
            <a:r>
              <a:rPr lang="en-GB" sz="2400" dirty="0" smtClean="0"/>
              <a:t> a </a:t>
            </a:r>
            <a:r>
              <a:rPr lang="en-GB" sz="2400" dirty="0" err="1" smtClean="0"/>
              <a:t>llenwi’r</a:t>
            </a:r>
            <a:r>
              <a:rPr lang="en-GB" sz="2400" dirty="0" smtClean="0"/>
              <a:t> </a:t>
            </a:r>
            <a:r>
              <a:rPr lang="en-GB" sz="2400" dirty="0" err="1" smtClean="0"/>
              <a:t>cynllun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In pairs, look at the blank lesson plan on Moodle</a:t>
            </a:r>
          </a:p>
          <a:p>
            <a:r>
              <a:rPr lang="en-GB" sz="2400" dirty="0" smtClean="0"/>
              <a:t>Consider a lesson that you could teach a particular year group.</a:t>
            </a:r>
          </a:p>
          <a:p>
            <a:r>
              <a:rPr lang="en-GB" sz="2400" dirty="0" smtClean="0"/>
              <a:t>Fill in as many parts of the lesson plan as you can</a:t>
            </a:r>
          </a:p>
          <a:p>
            <a:r>
              <a:rPr lang="en-GB" sz="2400" dirty="0" smtClean="0"/>
              <a:t>Consider any questions you have about filling in the lesson plan.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9106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br>
              <a:rPr lang="en-GB" dirty="0" smtClean="0"/>
            </a:br>
            <a:r>
              <a:rPr lang="en-GB" dirty="0" err="1"/>
              <a:t>R</a:t>
            </a:r>
            <a:r>
              <a:rPr lang="en-GB" dirty="0" err="1" smtClean="0"/>
              <a:t>hestr</a:t>
            </a:r>
            <a:r>
              <a:rPr lang="en-GB" dirty="0" smtClean="0"/>
              <a:t> </a:t>
            </a:r>
            <a:r>
              <a:rPr lang="en-GB" dirty="0" err="1" smtClean="0"/>
              <a:t>gyfeirnodi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Cox,  J. (2019) Thought Co: Here’s what you need to know about lesson plans.   Available online: </a:t>
            </a:r>
            <a:r>
              <a:rPr lang="en-GB" dirty="0" smtClean="0">
                <a:hlinkClick r:id="rId3"/>
              </a:rPr>
              <a:t>https://www.thoughtco.com/what-is-a-lesson-plan-2081359</a:t>
            </a:r>
            <a:r>
              <a:rPr lang="en-GB" dirty="0" smtClean="0"/>
              <a:t> (accessed 25/6/19)</a:t>
            </a:r>
          </a:p>
          <a:p>
            <a:r>
              <a:rPr lang="en-GB" dirty="0" err="1" smtClean="0"/>
              <a:t>Gershon</a:t>
            </a:r>
            <a:r>
              <a:rPr lang="en-GB" dirty="0" smtClean="0"/>
              <a:t>, M. (2019) Free resources for teachers. Available online: </a:t>
            </a:r>
            <a:r>
              <a:rPr lang="en-GB" dirty="0">
                <a:hlinkClick r:id="rId4"/>
              </a:rPr>
              <a:t>https://mikegershon.com/resources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 (accessed 4/7/19)</a:t>
            </a:r>
          </a:p>
          <a:p>
            <a:r>
              <a:rPr lang="en-GB" dirty="0" err="1" smtClean="0"/>
              <a:t>Grigg</a:t>
            </a:r>
            <a:r>
              <a:rPr lang="en-GB" dirty="0"/>
              <a:t>, R. (2015) Becoming an outstanding primary school teacher. Routledge: </a:t>
            </a:r>
            <a:r>
              <a:rPr lang="en-GB" dirty="0" smtClean="0"/>
              <a:t>London</a:t>
            </a:r>
          </a:p>
          <a:p>
            <a:r>
              <a:rPr lang="en-GB" dirty="0" err="1" smtClean="0"/>
              <a:t>Jenkens</a:t>
            </a:r>
            <a:r>
              <a:rPr lang="en-GB" dirty="0" smtClean="0"/>
              <a:t>, </a:t>
            </a:r>
            <a:r>
              <a:rPr lang="en-GB" dirty="0"/>
              <a:t>J</a:t>
            </a:r>
            <a:r>
              <a:rPr lang="en-GB" dirty="0" smtClean="0"/>
              <a:t>.(2017</a:t>
            </a:r>
            <a:r>
              <a:rPr lang="en-GB" dirty="0"/>
              <a:t>)</a:t>
            </a:r>
            <a:r>
              <a:rPr lang="en-GB" dirty="0" smtClean="0"/>
              <a:t> </a:t>
            </a:r>
            <a:r>
              <a:rPr lang="en-GB" dirty="0"/>
              <a:t>Engagement: Not Just Hands-On but Minds-On. </a:t>
            </a:r>
            <a:r>
              <a:rPr lang="en-GB" i="1" dirty="0"/>
              <a:t>Delta Kappa Gamma Bulletin, </a:t>
            </a:r>
            <a:r>
              <a:rPr lang="en-GB" b="1" dirty="0"/>
              <a:t>84</a:t>
            </a:r>
            <a:r>
              <a:rPr lang="en-GB" dirty="0"/>
              <a:t>(2), pp. </a:t>
            </a:r>
            <a:r>
              <a:rPr lang="en-GB" dirty="0" smtClean="0"/>
              <a:t>16-18,63. Available online: 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search-proquestcom.ezproxy.uwtsd.ac.uk/docview/2068975077?accountid=130472&amp;rfr_id=info%3Axri%2Fsid%3Aprimo</a:t>
            </a:r>
            <a:r>
              <a:rPr lang="en-GB" dirty="0" smtClean="0"/>
              <a:t> </a:t>
            </a:r>
            <a:r>
              <a:rPr lang="en-GB" dirty="0"/>
              <a:t>(accessed 25/6/19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Shelldrick</a:t>
            </a:r>
            <a:r>
              <a:rPr lang="en-GB" dirty="0" smtClean="0"/>
              <a:t>, T. (2015) ITV News Report</a:t>
            </a:r>
            <a:r>
              <a:rPr lang="en-GB" dirty="0"/>
              <a:t>: Foundation Phase is improving standards - but not closing poverty </a:t>
            </a:r>
            <a:r>
              <a:rPr lang="en-GB" dirty="0" smtClean="0"/>
              <a:t>gap. Available online: </a:t>
            </a:r>
            <a:r>
              <a:rPr lang="en-GB" dirty="0">
                <a:hlinkClick r:id="rId6"/>
              </a:rPr>
              <a:t>https://www.itv.com/news/wales/2015-05-14/report-foundation-phase-is-improving-standards-but-not-tackling-poverty-gap</a:t>
            </a:r>
            <a:r>
              <a:rPr lang="en-GB" dirty="0" smtClean="0">
                <a:hlinkClick r:id="rId6"/>
              </a:rPr>
              <a:t>/</a:t>
            </a:r>
            <a:endParaRPr lang="en-GB" dirty="0" smtClean="0"/>
          </a:p>
          <a:p>
            <a:r>
              <a:rPr lang="en-GB" dirty="0" smtClean="0"/>
              <a:t>Williams, S. (2016) Sharon Williams Educational. Available online: </a:t>
            </a:r>
            <a:r>
              <a:rPr lang="en-GB" dirty="0">
                <a:hlinkClick r:id="rId7"/>
              </a:rPr>
              <a:t>http://www.sharonwilliamseducational.co.uk/blog/lesson-planning-2-starters-and-plenaries-and-why-they-are-so-important-to-the-learning-process</a:t>
            </a:r>
            <a:r>
              <a:rPr lang="en-GB" dirty="0" smtClean="0">
                <a:hlinkClick r:id="rId7"/>
              </a:rPr>
              <a:t>#</a:t>
            </a:r>
            <a:r>
              <a:rPr lang="en-GB" dirty="0" smtClean="0"/>
              <a:t> (accessed 3/10/19)</a:t>
            </a:r>
          </a:p>
        </p:txBody>
      </p:sp>
    </p:spTree>
    <p:extLst>
      <p:ext uri="{BB962C8B-B14F-4D97-AF65-F5344CB8AC3E}">
        <p14:creationId xmlns:p14="http://schemas.microsoft.com/office/powerpoint/2010/main" val="75440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832</TotalTime>
  <Words>1854</Words>
  <Application>Microsoft Office PowerPoint</Application>
  <PresentationFormat>Widescreen</PresentationFormat>
  <Paragraphs>279</Paragraphs>
  <Slides>29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Arial Unicode MS</vt:lpstr>
      <vt:lpstr>Calibri</vt:lpstr>
      <vt:lpstr>Trebuchet MS</vt:lpstr>
      <vt:lpstr>Wingdings 3</vt:lpstr>
      <vt:lpstr>Facet</vt:lpstr>
      <vt:lpstr> Cynllunio’r Cwricwlwm Curriculum Design</vt:lpstr>
      <vt:lpstr>Learning Outcomes Deilliannau Dysgu</vt:lpstr>
      <vt:lpstr>Learning Outcomes Deilliannau Dysgu</vt:lpstr>
      <vt:lpstr>Learning Outcomes Deilliannau Dysgu</vt:lpstr>
      <vt:lpstr>Learning Outcomes Deilliannau Dysgu</vt:lpstr>
      <vt:lpstr>Aseiniad   Assignment</vt:lpstr>
      <vt:lpstr>Aims Nod</vt:lpstr>
      <vt:lpstr>What is planning and why is it important? Beth yw cynllunio a pham ei fod yn bwysig?</vt:lpstr>
      <vt:lpstr>What influences planning? Beth sy’n dylanwadu ar gynllunio?</vt:lpstr>
      <vt:lpstr>Different types of planning gwahanol mathau o gynllunio</vt:lpstr>
      <vt:lpstr>Learning objectives Deilliannau dysgu</vt:lpstr>
      <vt:lpstr>Learning and teaching Dysgu ac addysgu</vt:lpstr>
      <vt:lpstr>Learning and teaching Dysgu ac addysgu</vt:lpstr>
      <vt:lpstr>PowerPoint Presentation</vt:lpstr>
      <vt:lpstr>Model cynllunio gwersi Madeline Hunter Madeline Hunter model of lesson planning</vt:lpstr>
      <vt:lpstr>Strategies Strategaethau</vt:lpstr>
      <vt:lpstr>Simple lesson outline Amlinelliad gwers syml</vt:lpstr>
      <vt:lpstr>Gweithgaredd gychwynnol Starter </vt:lpstr>
      <vt:lpstr>Diweddglo Plenary </vt:lpstr>
      <vt:lpstr>PowerPoint Presentation</vt:lpstr>
      <vt:lpstr>Rol oedolion arall Additional adults’ role</vt:lpstr>
      <vt:lpstr>PowerPoint Presentation</vt:lpstr>
      <vt:lpstr>Questioning Holi</vt:lpstr>
      <vt:lpstr>Differentiation Gwahaniaethu</vt:lpstr>
      <vt:lpstr>Resources Adnoddau</vt:lpstr>
      <vt:lpstr>Theory behind lesson planning Damcaniaeth tu ol cynllunio gwersi</vt:lpstr>
      <vt:lpstr>PowerPoint Presentation</vt:lpstr>
      <vt:lpstr>Task Tasg</vt:lpstr>
      <vt:lpstr>Reference list Rhestr gyfeirnodi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planning</dc:title>
  <dc:creator>Alison Baggott</dc:creator>
  <cp:lastModifiedBy>Alison Baggott</cp:lastModifiedBy>
  <cp:revision>72</cp:revision>
  <dcterms:created xsi:type="dcterms:W3CDTF">2019-06-25T10:54:36Z</dcterms:created>
  <dcterms:modified xsi:type="dcterms:W3CDTF">2019-10-24T12:05:49Z</dcterms:modified>
</cp:coreProperties>
</file>