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6F1FE"/>
    <a:srgbClr val="FEECF5"/>
    <a:srgbClr val="FDC3E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830" y="-2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tableStyles" Target="tableStyles.xml" /><Relationship Id="rId5" Type="http://schemas.openxmlformats.org/officeDocument/2006/relationships/theme" Target="theme/theme1.xml" /><Relationship Id="rId4" Type="http://schemas.openxmlformats.org/officeDocument/2006/relationships/viewProps" Target="view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5832A8C-394D-4F28-AD23-AE9086280F4F}" type="datetimeFigureOut">
              <a:rPr lang="en-IN" smtClean="0"/>
              <a:t>30-07-2026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33711944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32A8C-394D-4F28-AD23-AE9086280F4F}" type="datetimeFigureOut">
              <a:rPr lang="en-IN" smtClean="0"/>
              <a:t>30-07-2026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15022662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5832A8C-394D-4F28-AD23-AE9086280F4F}" type="datetimeFigureOut">
              <a:rPr lang="en-IN" smtClean="0"/>
              <a:t>30-07-2026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21253396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5832A8C-394D-4F28-AD23-AE9086280F4F}" type="datetimeFigureOut">
              <a:rPr lang="en-IN" smtClean="0"/>
              <a:t>30-07-2026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19527024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5832A8C-394D-4F28-AD23-AE9086280F4F}" type="datetimeFigureOut">
              <a:rPr lang="en-IN" smtClean="0"/>
              <a:t>30-07-2026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412194389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5832A8C-394D-4F28-AD23-AE9086280F4F}" type="datetimeFigureOut">
              <a:rPr lang="en-IN" smtClean="0"/>
              <a:t>30-07-2026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12473891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5832A8C-394D-4F28-AD23-AE9086280F4F}" type="datetimeFigureOut">
              <a:rPr lang="en-IN" smtClean="0"/>
              <a:t>30-07-2026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644932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B5832A8C-394D-4F28-AD23-AE9086280F4F}" type="datetimeFigureOut">
              <a:rPr lang="en-IN" smtClean="0"/>
              <a:t>30-07-2026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3257627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Edit Master text styles</a:t>
            </a:r>
          </a:p>
        </p:txBody>
      </p:sp>
      <p:sp>
        <p:nvSpPr>
          <p:cNvPr id="5" name="Date Placeholder 4"/>
          <p:cNvSpPr>
            <a:spLocks noGrp="1"/>
          </p:cNvSpPr>
          <p:nvPr>
            <p:ph type="dt" sz="half" idx="10"/>
          </p:nvPr>
        </p:nvSpPr>
        <p:spPr/>
        <p:txBody>
          <a:bodyPr/>
          <a:lstStyle/>
          <a:p>
            <a:fld id="{B5832A8C-394D-4F28-AD23-AE9086280F4F}" type="datetimeFigureOut">
              <a:rPr lang="en-IN" smtClean="0"/>
              <a:t>30-07-2026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32078801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32A8C-394D-4F28-AD23-AE9086280F4F}" type="datetimeFigureOut">
              <a:rPr lang="en-IN" smtClean="0"/>
              <a:t>30-07-2026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8680819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5832A8C-394D-4F28-AD23-AE9086280F4F}" type="datetimeFigureOut">
              <a:rPr lang="en-IN" smtClean="0"/>
              <a:t>30-07-2026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CD5A5759-9C1D-41F6-A339-75403B1530A2}" type="slidenum">
              <a:rPr lang="en-IN" smtClean="0"/>
              <a:t>‹#›</a:t>
            </a:fld>
            <a:endParaRPr lang="en-IN"/>
          </a:p>
        </p:txBody>
      </p:sp>
    </p:spTree>
    <p:extLst>
      <p:ext uri="{BB962C8B-B14F-4D97-AF65-F5344CB8AC3E}">
        <p14:creationId xmlns:p14="http://schemas.microsoft.com/office/powerpoint/2010/main" val="37547792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4">
                <a:lumMod val="5000"/>
                <a:lumOff val="95000"/>
              </a:schemeClr>
            </a:gs>
            <a:gs pos="74000">
              <a:schemeClr val="accent4">
                <a:lumMod val="45000"/>
                <a:lumOff val="55000"/>
              </a:schemeClr>
            </a:gs>
            <a:gs pos="83000">
              <a:schemeClr val="accent4">
                <a:lumMod val="45000"/>
                <a:lumOff val="55000"/>
              </a:schemeClr>
            </a:gs>
            <a:gs pos="100000">
              <a:schemeClr val="accent4">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B5832A8C-394D-4F28-AD23-AE9086280F4F}" type="datetimeFigureOut">
              <a:rPr lang="en-IN" smtClean="0"/>
              <a:t>30-07-2026</a:t>
            </a:fld>
            <a:endParaRPr lang="en-IN"/>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IN"/>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CD5A5759-9C1D-41F6-A339-75403B1530A2}" type="slidenum">
              <a:rPr lang="en-IN" smtClean="0"/>
              <a:t>‹#›</a:t>
            </a:fld>
            <a:endParaRPr lang="en-IN"/>
          </a:p>
        </p:txBody>
      </p:sp>
    </p:spTree>
    <p:extLst>
      <p:ext uri="{BB962C8B-B14F-4D97-AF65-F5344CB8AC3E}">
        <p14:creationId xmlns:p14="http://schemas.microsoft.com/office/powerpoint/2010/main" val="270270005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 /><Relationship Id="rId7" Type="http://schemas.openxmlformats.org/officeDocument/2006/relationships/image" Target="../media/image5.png" /><Relationship Id="rId2" Type="http://schemas.openxmlformats.org/officeDocument/2006/relationships/hyperlink" Target="mailto:2432128@student.uwtsd.ac.uk" TargetMode="External" /><Relationship Id="rId1" Type="http://schemas.openxmlformats.org/officeDocument/2006/relationships/slideLayout" Target="../slideLayouts/slideLayout1.xml" /><Relationship Id="rId6" Type="http://schemas.openxmlformats.org/officeDocument/2006/relationships/image" Target="../media/image4.png" /><Relationship Id="rId5" Type="http://schemas.openxmlformats.org/officeDocument/2006/relationships/image" Target="../media/image3.jpg" /><Relationship Id="rId4" Type="http://schemas.openxmlformats.org/officeDocument/2006/relationships/image" Target="../media/image2.png"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4EBC4-532F-1AB3-41E8-4A784F84B678}"/>
              </a:ext>
            </a:extLst>
          </p:cNvPr>
          <p:cNvSpPr>
            <a:spLocks noGrp="1"/>
          </p:cNvSpPr>
          <p:nvPr>
            <p:ph type="ctrTitle"/>
          </p:nvPr>
        </p:nvSpPr>
        <p:spPr>
          <a:xfrm>
            <a:off x="155943" y="135299"/>
            <a:ext cx="12509733" cy="986212"/>
          </a:xfrm>
          <a:solidFill>
            <a:schemeClr val="accent4">
              <a:lumMod val="20000"/>
              <a:lumOff val="80000"/>
            </a:schemeClr>
          </a:solidFill>
          <a:ln>
            <a:solidFill>
              <a:schemeClr val="tx1"/>
            </a:solidFill>
          </a:ln>
        </p:spPr>
        <p:txBody>
          <a:bodyPr>
            <a:normAutofit fontScale="90000"/>
          </a:bodyPr>
          <a:lstStyle/>
          <a:p>
            <a:r>
              <a:rPr lang="en-IN" sz="1600" b="1" dirty="0">
                <a:latin typeface="Arial" panose="020B0604020202020204" pitchFamily="34" charset="0"/>
                <a:cs typeface="Arial" panose="020B0604020202020204" pitchFamily="34" charset="0"/>
              </a:rPr>
              <a:t>THE IMPACT OF SMOKING-CESSATION INTERVENTIONS  AMONG ADULTS WITH COPD IN UK: A SYSTEMATIC REVIEW</a:t>
            </a:r>
            <a:br>
              <a:rPr lang="en-IN" sz="1600" b="1" dirty="0">
                <a:latin typeface="Arial" panose="020B0604020202020204" pitchFamily="34" charset="0"/>
                <a:cs typeface="Arial" panose="020B0604020202020204" pitchFamily="34" charset="0"/>
              </a:rPr>
            </a:br>
            <a:r>
              <a:rPr lang="nn-NO" sz="1400" b="1" dirty="0">
                <a:latin typeface="Arial" panose="020B0604020202020204" pitchFamily="34" charset="0"/>
                <a:cs typeface="Arial" panose="020B0604020202020204" pitchFamily="34" charset="0"/>
              </a:rPr>
              <a:t>Harsh Dineshbhai Solanki (2432128) </a:t>
            </a:r>
            <a:br>
              <a:rPr lang="nn-NO" sz="1400" b="1" dirty="0">
                <a:latin typeface="Arial" panose="020B0604020202020204" pitchFamily="34" charset="0"/>
                <a:cs typeface="Arial" panose="020B0604020202020204" pitchFamily="34" charset="0"/>
              </a:rPr>
            </a:br>
            <a:r>
              <a:rPr lang="nn-NO" sz="1400" b="1" dirty="0">
                <a:latin typeface="Arial" panose="020B0604020202020204" pitchFamily="34" charset="0"/>
                <a:cs typeface="Arial" panose="020B0604020202020204" pitchFamily="34" charset="0"/>
              </a:rPr>
              <a:t>Student email - </a:t>
            </a:r>
            <a:r>
              <a:rPr lang="nn-NO" sz="1400" b="1" dirty="0">
                <a:latin typeface="Arial" panose="020B0604020202020204" pitchFamily="34" charset="0"/>
                <a:cs typeface="Arial" panose="020B0604020202020204" pitchFamily="34" charset="0"/>
                <a:hlinkClick r:id="rId2"/>
              </a:rPr>
              <a:t>2432128@student.uwtsd.ac.uk</a:t>
            </a:r>
            <a:br>
              <a:rPr lang="nn-NO" sz="1400" b="1" dirty="0">
                <a:latin typeface="Arial" panose="020B0604020202020204" pitchFamily="34" charset="0"/>
                <a:cs typeface="Arial" panose="020B0604020202020204" pitchFamily="34" charset="0"/>
              </a:rPr>
            </a:br>
            <a:r>
              <a:rPr lang="nn-NO" sz="1400" b="1" dirty="0">
                <a:latin typeface="Arial" panose="020B0604020202020204" pitchFamily="34" charset="0"/>
                <a:cs typeface="Arial" panose="020B0604020202020204" pitchFamily="34" charset="0"/>
              </a:rPr>
              <a:t>Supervisor - Muhammad Aliyu</a:t>
            </a:r>
            <a:endParaRPr lang="en-IN" sz="1400" b="1" dirty="0">
              <a:latin typeface="Arial" panose="020B0604020202020204" pitchFamily="34" charset="0"/>
              <a:cs typeface="Arial" panose="020B0604020202020204" pitchFamily="34" charset="0"/>
            </a:endParaRPr>
          </a:p>
        </p:txBody>
      </p:sp>
      <p:sp>
        <p:nvSpPr>
          <p:cNvPr id="5" name="Rectangle: Rounded Corners 4">
            <a:extLst>
              <a:ext uri="{FF2B5EF4-FFF2-40B4-BE49-F238E27FC236}">
                <a16:creationId xmlns:a16="http://schemas.microsoft.com/office/drawing/2014/main" id="{DD4A41F9-3D2D-2C8B-A839-CFE90FA804DF}"/>
              </a:ext>
            </a:extLst>
          </p:cNvPr>
          <p:cNvSpPr/>
          <p:nvPr/>
        </p:nvSpPr>
        <p:spPr>
          <a:xfrm>
            <a:off x="125194" y="1181471"/>
            <a:ext cx="4370605" cy="2063323"/>
          </a:xfrm>
          <a:prstGeom prst="roundRect">
            <a:avLst/>
          </a:prstGeom>
          <a:solidFill>
            <a:schemeClr val="accent6">
              <a:lumMod val="20000"/>
              <a:lumOff val="80000"/>
            </a:schemeClr>
          </a:solidFill>
        </p:spPr>
        <p:style>
          <a:lnRef idx="1">
            <a:schemeClr val="accent6"/>
          </a:lnRef>
          <a:fillRef idx="2">
            <a:schemeClr val="accent6"/>
          </a:fillRef>
          <a:effectRef idx="1">
            <a:schemeClr val="accent6"/>
          </a:effectRef>
          <a:fontRef idx="minor">
            <a:schemeClr val="dk1"/>
          </a:fontRef>
        </p:style>
        <p:txBody>
          <a:bodyPr rtlCol="0" anchor="ctr"/>
          <a:lstStyle/>
          <a:p>
            <a:pPr algn="ctr"/>
            <a:r>
              <a:rPr lang="en-IN" sz="1200" b="1" dirty="0">
                <a:latin typeface="Arial" panose="020B0604020202020204" pitchFamily="34" charset="0"/>
                <a:cs typeface="Arial" panose="020B0604020202020204" pitchFamily="34" charset="0"/>
              </a:rPr>
              <a:t>Background &amp; Prevalence </a:t>
            </a: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COPD gradually worsens the airflow, limiting physical functioning and wellbeing (Ansari, 2024). </a:t>
            </a: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Smoking is the most prevalent preventable cause, which causes the greatest number of COPD cases in the world (Lu et al., 2024).</a:t>
            </a:r>
            <a:endParaRPr lang="en-IN" sz="700" dirty="0">
              <a:latin typeface="Arial" panose="020B0604020202020204" pitchFamily="34" charset="0"/>
              <a:ea typeface="Arial" panose="020B0604020202020204" pitchFamily="34" charset="0"/>
            </a:endParaRP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 Approximately 1.4 million individuals now presently have COPD which is diagnosed in the United Kingdom (Stone et al., 2023). </a:t>
            </a: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The approximate prevalence of COPD in GP registers recorded in 2024 in England was 10.3% (Rodman, 2024). </a:t>
            </a:r>
            <a:endParaRPr lang="en-IN" sz="700" dirty="0">
              <a:latin typeface="Arial" panose="020B0604020202020204" pitchFamily="34" charset="0"/>
              <a:ea typeface="Arial" panose="020B0604020202020204" pitchFamily="34" charset="0"/>
            </a:endParaRP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In high-income nations, cigarette smoking involves at least 70-80% of the COPD cases (World Health Organisation, 2024). </a:t>
            </a: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118,975 people in England were admitted to hospital with COPD in an emergency during the 2025 financial year (Office, 2026). Respiratory disorders created 873,461 emergency visits which put much pressure on NHS services in the country (Office, 2026). </a:t>
            </a:r>
            <a:endParaRPr lang="en-IN" sz="700" dirty="0">
              <a:latin typeface="Arial" panose="020B0604020202020204" pitchFamily="34" charset="0"/>
              <a:ea typeface="Arial" panose="020B0604020202020204" pitchFamily="34" charset="0"/>
            </a:endParaRP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COPD leads to a significant amount of healthcare spending due to repeated hospitalizations, treatments, rehabilitation and chronic care (Iheanacho et al., 2020). </a:t>
            </a:r>
          </a:p>
          <a:p>
            <a:pPr marL="171450" indent="-171450" algn="just">
              <a:buFont typeface="Arial" panose="020B0604020202020204" pitchFamily="34" charset="0"/>
              <a:buChar char="•"/>
            </a:pPr>
            <a:r>
              <a:rPr lang="en-GB" sz="700" dirty="0">
                <a:latin typeface="Arial" panose="020B0604020202020204" pitchFamily="34" charset="0"/>
                <a:ea typeface="Arial" panose="020B0604020202020204" pitchFamily="34" charset="0"/>
              </a:rPr>
              <a:t>Stopping smoking is a difficult task as nicotine dependency, comorbid and social economic disparities decrease effective quitting (Yusuff Adebayo Adebisi et al., 2025).</a:t>
            </a:r>
            <a:endParaRPr lang="en-IN" sz="700" dirty="0">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2435B710-BB00-38DE-6B16-7505D5812DF9}"/>
              </a:ext>
            </a:extLst>
          </p:cNvPr>
          <p:cNvSpPr/>
          <p:nvPr/>
        </p:nvSpPr>
        <p:spPr>
          <a:xfrm>
            <a:off x="7046575" y="1179002"/>
            <a:ext cx="5619101" cy="1904489"/>
          </a:xfrm>
          <a:prstGeom prst="roundRect">
            <a:avLst/>
          </a:prstGeom>
          <a:solidFill>
            <a:srgbClr val="FEECF5"/>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200" b="1" dirty="0">
                <a:solidFill>
                  <a:schemeClr val="tx1"/>
                </a:solidFill>
                <a:latin typeface="Arial" panose="020B0604020202020204" pitchFamily="34" charset="0"/>
                <a:cs typeface="Arial" panose="020B0604020202020204" pitchFamily="34" charset="0"/>
              </a:rPr>
              <a:t>Research Rationale </a:t>
            </a:r>
          </a:p>
          <a:p>
            <a:pPr marL="171450" indent="-171450" algn="just">
              <a:buFont typeface="Arial" panose="020B0604020202020204" pitchFamily="34" charset="0"/>
              <a:buChar char="•"/>
            </a:pPr>
            <a:r>
              <a:rPr lang="en-GB" sz="700" dirty="0">
                <a:solidFill>
                  <a:schemeClr val="tx1"/>
                </a:solidFill>
                <a:latin typeface="Arial" panose="020B0604020202020204" pitchFamily="34" charset="0"/>
                <a:ea typeface="Arial" panose="020B0604020202020204" pitchFamily="34" charset="0"/>
              </a:rPr>
              <a:t>Williams et al. (2023) and Pires-</a:t>
            </a:r>
            <a:r>
              <a:rPr lang="en-GB" sz="700" dirty="0" err="1">
                <a:solidFill>
                  <a:schemeClr val="tx1"/>
                </a:solidFill>
                <a:latin typeface="Arial" panose="020B0604020202020204" pitchFamily="34" charset="0"/>
                <a:ea typeface="Arial" panose="020B0604020202020204" pitchFamily="34" charset="0"/>
              </a:rPr>
              <a:t>Yfantouda</a:t>
            </a:r>
            <a:r>
              <a:rPr lang="en-GB" sz="700" dirty="0">
                <a:solidFill>
                  <a:schemeClr val="tx1"/>
                </a:solidFill>
                <a:latin typeface="Arial" panose="020B0604020202020204" pitchFamily="34" charset="0"/>
                <a:ea typeface="Arial" panose="020B0604020202020204" pitchFamily="34" charset="0"/>
              </a:rPr>
              <a:t>, Absalom and Clemens (2013) have debated that current interventions to help quit smoking have inconsistent outcomes among attracting adults with COPD within the United Kingdom. </a:t>
            </a:r>
          </a:p>
          <a:p>
            <a:pPr marL="171450" indent="-171450" algn="just">
              <a:buFont typeface="Arial" panose="020B0604020202020204" pitchFamily="34" charset="0"/>
              <a:buChar char="•"/>
            </a:pPr>
            <a:r>
              <a:rPr lang="en-GB" sz="700" dirty="0">
                <a:solidFill>
                  <a:schemeClr val="tx1"/>
                </a:solidFill>
                <a:latin typeface="Arial" panose="020B0604020202020204" pitchFamily="34" charset="0"/>
                <a:ea typeface="Arial" panose="020B0604020202020204" pitchFamily="34" charset="0"/>
              </a:rPr>
              <a:t>COPD patients often have lower rates of quitting compared to smokers with normal respiratory disease conditions (Wu et al., 2024; (Fekete et al., 2024)). </a:t>
            </a:r>
            <a:endParaRPr lang="en-IN" sz="700" dirty="0">
              <a:solidFill>
                <a:schemeClr val="tx1"/>
              </a:solidFill>
              <a:latin typeface="Arial" panose="020B0604020202020204" pitchFamily="34" charset="0"/>
              <a:ea typeface="Arial" panose="020B0604020202020204" pitchFamily="34" charset="0"/>
            </a:endParaRPr>
          </a:p>
          <a:p>
            <a:pPr marL="171450" indent="-171450" algn="just">
              <a:buFont typeface="Arial" panose="020B0604020202020204" pitchFamily="34" charset="0"/>
              <a:buChar char="•"/>
            </a:pPr>
            <a:r>
              <a:rPr lang="en-GB" sz="700" dirty="0">
                <a:solidFill>
                  <a:schemeClr val="tx1"/>
                </a:solidFill>
                <a:latin typeface="Arial" panose="020B0604020202020204" pitchFamily="34" charset="0"/>
                <a:ea typeface="Arial" panose="020B0604020202020204" pitchFamily="34" charset="0"/>
              </a:rPr>
              <a:t>Available evidence is still disjointed between behavioural and pharmacological intervention and combined interventions. Only a limited number of reviews addresses the problem of comparing the effectiveness of interventions with barriers to their implementation and facilitative factors. </a:t>
            </a:r>
          </a:p>
          <a:p>
            <a:pPr marL="171450" indent="-171450" algn="just">
              <a:buFont typeface="Arial" panose="020B0604020202020204" pitchFamily="34" charset="0"/>
              <a:buChar char="•"/>
            </a:pPr>
            <a:r>
              <a:rPr lang="en-GB" sz="700" dirty="0">
                <a:solidFill>
                  <a:schemeClr val="tx1"/>
                </a:solidFill>
                <a:latin typeface="Arial" panose="020B0604020202020204" pitchFamily="34" charset="0"/>
                <a:ea typeface="Arial" panose="020B0604020202020204" pitchFamily="34" charset="0"/>
              </a:rPr>
              <a:t>Up to date UK focussed evidence could bolster clinical practice, commissioning decisions and delivery of smoking cessation services. </a:t>
            </a:r>
            <a:endParaRPr lang="en-IN" sz="700" dirty="0">
              <a:solidFill>
                <a:schemeClr val="tx1"/>
              </a:solidFill>
              <a:latin typeface="Arial" panose="020B0604020202020204" pitchFamily="34" charset="0"/>
              <a:ea typeface="Arial" panose="020B0604020202020204" pitchFamily="34" charset="0"/>
            </a:endParaRPr>
          </a:p>
          <a:p>
            <a:pPr marL="171450" indent="-171450" algn="just">
              <a:buFont typeface="Arial" panose="020B0604020202020204" pitchFamily="34" charset="0"/>
              <a:buChar char="•"/>
            </a:pPr>
            <a:r>
              <a:rPr lang="en-GB" sz="700" dirty="0">
                <a:solidFill>
                  <a:schemeClr val="tx1"/>
                </a:solidFill>
                <a:latin typeface="Arial" panose="020B0604020202020204" pitchFamily="34" charset="0"/>
                <a:ea typeface="Arial" panose="020B0604020202020204" pitchFamily="34" charset="0"/>
              </a:rPr>
              <a:t>Hence, the systematic review will provide a synthesis of existing data concerning the smoking-cessation interventions in adults with COPD in the United Kingdom. </a:t>
            </a:r>
          </a:p>
          <a:p>
            <a:pPr marL="171450" indent="-171450" algn="just">
              <a:buFont typeface="Arial" panose="020B0604020202020204" pitchFamily="34" charset="0"/>
              <a:buChar char="•"/>
            </a:pPr>
            <a:r>
              <a:rPr lang="en-GB" sz="700">
                <a:solidFill>
                  <a:schemeClr val="tx1"/>
                </a:solidFill>
                <a:latin typeface="Arial" panose="020B0604020202020204" pitchFamily="34" charset="0"/>
                <a:ea typeface="Arial" panose="020B0604020202020204" pitchFamily="34" charset="0"/>
              </a:rPr>
              <a:t>Additionally</a:t>
            </a:r>
            <a:r>
              <a:rPr lang="en-GB" sz="700" dirty="0">
                <a:solidFill>
                  <a:schemeClr val="tx1"/>
                </a:solidFill>
                <a:latin typeface="Arial" panose="020B0604020202020204" pitchFamily="34" charset="0"/>
                <a:ea typeface="Arial" panose="020B0604020202020204" pitchFamily="34" charset="0"/>
              </a:rPr>
              <a:t>, this review will help to pinpoint gaps and review the consistency of evidence in the current literature</a:t>
            </a:r>
            <a:r>
              <a:rPr lang="en-GB" sz="700">
                <a:solidFill>
                  <a:schemeClr val="tx1"/>
                </a:solidFill>
                <a:latin typeface="Arial" panose="020B0604020202020204" pitchFamily="34" charset="0"/>
                <a:ea typeface="Arial" panose="020B0604020202020204" pitchFamily="34" charset="0"/>
              </a:rPr>
              <a:t>. </a:t>
            </a:r>
          </a:p>
          <a:p>
            <a:pPr marL="171450" indent="-171450" algn="just">
              <a:buFont typeface="Arial" panose="020B0604020202020204" pitchFamily="34" charset="0"/>
              <a:buChar char="•"/>
            </a:pPr>
            <a:r>
              <a:rPr lang="en-GB" sz="700">
                <a:solidFill>
                  <a:schemeClr val="tx1"/>
                </a:solidFill>
                <a:latin typeface="Arial" panose="020B0604020202020204" pitchFamily="34" charset="0"/>
                <a:ea typeface="Arial" panose="020B0604020202020204" pitchFamily="34" charset="0"/>
              </a:rPr>
              <a:t>The </a:t>
            </a:r>
            <a:r>
              <a:rPr lang="en-GB" sz="700" dirty="0">
                <a:solidFill>
                  <a:schemeClr val="tx1"/>
                </a:solidFill>
                <a:latin typeface="Arial" panose="020B0604020202020204" pitchFamily="34" charset="0"/>
                <a:ea typeface="Arial" panose="020B0604020202020204" pitchFamily="34" charset="0"/>
              </a:rPr>
              <a:t>results are likely to help inform future research priorities and help develop more effective smoking-cessation interventions for COPD patients in the UK based on evidence.</a:t>
            </a:r>
            <a:endParaRPr lang="en-IN" sz="700" dirty="0">
              <a:solidFill>
                <a:schemeClr val="tx1"/>
              </a:solidFill>
            </a:endParaRPr>
          </a:p>
        </p:txBody>
      </p:sp>
      <p:sp>
        <p:nvSpPr>
          <p:cNvPr id="7" name="Arrow: Pentagon 6">
            <a:extLst>
              <a:ext uri="{FF2B5EF4-FFF2-40B4-BE49-F238E27FC236}">
                <a16:creationId xmlns:a16="http://schemas.microsoft.com/office/drawing/2014/main" id="{8734FEE9-798A-6331-29E6-04DAA1E76DEC}"/>
              </a:ext>
            </a:extLst>
          </p:cNvPr>
          <p:cNvSpPr/>
          <p:nvPr/>
        </p:nvSpPr>
        <p:spPr>
          <a:xfrm>
            <a:off x="133434" y="3314836"/>
            <a:ext cx="4743367" cy="596952"/>
          </a:xfrm>
          <a:prstGeom prst="homePlate">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400" b="1" dirty="0">
                <a:solidFill>
                  <a:schemeClr val="tx1"/>
                </a:solidFill>
                <a:latin typeface="Arial" panose="020B0604020202020204" pitchFamily="34" charset="0"/>
                <a:cs typeface="Arial" panose="020B0604020202020204" pitchFamily="34" charset="0"/>
              </a:rPr>
              <a:t>Aim </a:t>
            </a:r>
          </a:p>
          <a:p>
            <a:r>
              <a:rPr lang="en-IN" sz="800" dirty="0">
                <a:solidFill>
                  <a:schemeClr val="tx1"/>
                </a:solidFill>
                <a:latin typeface="Arial" panose="020B0604020202020204" pitchFamily="34" charset="0"/>
                <a:cs typeface="Arial" panose="020B0604020202020204" pitchFamily="34" charset="0"/>
              </a:rPr>
              <a:t>Aim of this research is to examine the impact of smoking-cessation interventions among adults with COPD in the United Kingdom.</a:t>
            </a:r>
          </a:p>
        </p:txBody>
      </p:sp>
      <p:sp>
        <p:nvSpPr>
          <p:cNvPr id="10" name="Rectangle: Rounded Corners 9">
            <a:extLst>
              <a:ext uri="{FF2B5EF4-FFF2-40B4-BE49-F238E27FC236}">
                <a16:creationId xmlns:a16="http://schemas.microsoft.com/office/drawing/2014/main" id="{73CB881B-06BC-965E-ADCD-C5A96952714A}"/>
              </a:ext>
            </a:extLst>
          </p:cNvPr>
          <p:cNvSpPr/>
          <p:nvPr/>
        </p:nvSpPr>
        <p:spPr>
          <a:xfrm>
            <a:off x="8073868" y="3164840"/>
            <a:ext cx="4591808" cy="1290845"/>
          </a:xfrm>
          <a:prstGeom prst="roundRect">
            <a:avLst/>
          </a:prstGeom>
          <a:solidFill>
            <a:schemeClr val="accent1">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400" b="1" dirty="0">
                <a:solidFill>
                  <a:schemeClr val="tx1"/>
                </a:solidFill>
                <a:latin typeface="Arial" panose="020B0604020202020204" pitchFamily="34" charset="0"/>
                <a:cs typeface="Arial" panose="020B0604020202020204" pitchFamily="34" charset="0"/>
              </a:rPr>
              <a:t>Objectives</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To examine epidemiological data on the COPD adult population in the UK context</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To investigate the smoking-cessation interventions used among adults with COPD in the United Kingdom</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To analyse  the impact of smoking-cessation interventions on lung function and breathing difficulties among adults with COPD in the United Kingdom  </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 To investigate the barriers and facilitators associated with smoking cessation interventions among adults with COPD in the United Kingdom.</a:t>
            </a:r>
          </a:p>
        </p:txBody>
      </p:sp>
      <p:sp>
        <p:nvSpPr>
          <p:cNvPr id="12" name="Rectangle: Rounded Corners 11">
            <a:extLst>
              <a:ext uri="{FF2B5EF4-FFF2-40B4-BE49-F238E27FC236}">
                <a16:creationId xmlns:a16="http://schemas.microsoft.com/office/drawing/2014/main" id="{54B08EC2-F0E6-B101-9EA5-F3EE2B36D09A}"/>
              </a:ext>
            </a:extLst>
          </p:cNvPr>
          <p:cNvSpPr/>
          <p:nvPr/>
        </p:nvSpPr>
        <p:spPr>
          <a:xfrm>
            <a:off x="133434" y="3981829"/>
            <a:ext cx="4743367" cy="554018"/>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400" b="1" dirty="0">
                <a:solidFill>
                  <a:schemeClr val="tx1"/>
                </a:solidFill>
                <a:latin typeface="Arial" panose="020B0604020202020204" pitchFamily="34" charset="0"/>
                <a:cs typeface="Arial" panose="020B0604020202020204" pitchFamily="34" charset="0"/>
              </a:rPr>
              <a:t>Question</a:t>
            </a:r>
          </a:p>
          <a:p>
            <a:r>
              <a:rPr lang="en-IN" sz="800" dirty="0">
                <a:solidFill>
                  <a:schemeClr val="tx1"/>
                </a:solidFill>
                <a:latin typeface="Arial" panose="020B0604020202020204" pitchFamily="34" charset="0"/>
                <a:cs typeface="Arial" panose="020B0604020202020204" pitchFamily="34" charset="0"/>
              </a:rPr>
              <a:t>What are the impact of smoking-cessation interventions among adults with COPD in the United Kingdom?</a:t>
            </a:r>
          </a:p>
        </p:txBody>
      </p:sp>
      <p:sp>
        <p:nvSpPr>
          <p:cNvPr id="14" name="Rectangle: Rounded Corners 13">
            <a:extLst>
              <a:ext uri="{FF2B5EF4-FFF2-40B4-BE49-F238E27FC236}">
                <a16:creationId xmlns:a16="http://schemas.microsoft.com/office/drawing/2014/main" id="{2BB7D2BC-CB49-6C88-4F0D-2638A343944E}"/>
              </a:ext>
            </a:extLst>
          </p:cNvPr>
          <p:cNvSpPr/>
          <p:nvPr/>
        </p:nvSpPr>
        <p:spPr>
          <a:xfrm>
            <a:off x="93362" y="4650732"/>
            <a:ext cx="5668809" cy="3166105"/>
          </a:xfrm>
          <a:prstGeom prst="roundRect">
            <a:avLst/>
          </a:prstGeom>
          <a:solidFill>
            <a:srgbClr val="C6F1FE"/>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1400" b="1" dirty="0">
                <a:solidFill>
                  <a:schemeClr val="tx1"/>
                </a:solidFill>
                <a:latin typeface="Arial" panose="020B0604020202020204" pitchFamily="34" charset="0"/>
                <a:cs typeface="Arial" panose="020B0604020202020204" pitchFamily="34" charset="0"/>
              </a:rPr>
              <a:t>Expected Research Impact </a:t>
            </a:r>
          </a:p>
          <a:p>
            <a:pPr algn="just"/>
            <a:r>
              <a:rPr lang="en-IN" sz="800" b="1" i="1" dirty="0">
                <a:solidFill>
                  <a:schemeClr val="tx1"/>
                </a:solidFill>
                <a:latin typeface="Arial" panose="020B0604020202020204" pitchFamily="34" charset="0"/>
                <a:cs typeface="Arial" panose="020B0604020202020204" pitchFamily="34" charset="0"/>
              </a:rPr>
              <a:t>Patients</a:t>
            </a:r>
            <a:endParaRPr lang="en-IN" sz="800" dirty="0">
              <a:solidFill>
                <a:schemeClr val="tx1"/>
              </a:solidFill>
              <a:latin typeface="Arial" panose="020B0604020202020204" pitchFamily="34" charset="0"/>
              <a:cs typeface="Arial" panose="020B0604020202020204" pitchFamily="34" charset="0"/>
            </a:endParaRP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Enhance management of disease by taking the evidence-based smoking-cessation programs and continuous abstinence of smoking.</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Improve the quality of life, decrease COPD acutes and risks of disease progression (Qian et al., 2023).</a:t>
            </a:r>
          </a:p>
          <a:p>
            <a:pPr algn="just"/>
            <a:r>
              <a:rPr lang="en-IN" sz="800" b="1" i="1" dirty="0">
                <a:solidFill>
                  <a:schemeClr val="tx1"/>
                </a:solidFill>
                <a:latin typeface="Arial" panose="020B0604020202020204" pitchFamily="34" charset="0"/>
                <a:cs typeface="Arial" panose="020B0604020202020204" pitchFamily="34" charset="0"/>
              </a:rPr>
              <a:t>Healthcare Professionals</a:t>
            </a:r>
            <a:endParaRPr lang="en-IN" sz="800" dirty="0">
              <a:solidFill>
                <a:schemeClr val="tx1"/>
              </a:solidFill>
              <a:latin typeface="Arial" panose="020B0604020202020204" pitchFamily="34" charset="0"/>
              <a:cs typeface="Arial" panose="020B0604020202020204" pitchFamily="34" charset="0"/>
            </a:endParaRP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Improve the use of evidence-based intervention to choose the best option of supporting adults with COPD living in the United Kingdom (Fu et al., 2022).</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Enhance clinical decision-making by doing thorough comparisons of intervention effectiveness and barriers of implementation.</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Enhance patient counselling based on synthesised evidence on personalised smoking-cessation counselling and follow-up.</a:t>
            </a:r>
          </a:p>
          <a:p>
            <a:pPr algn="just"/>
            <a:r>
              <a:rPr lang="en-IN" sz="800" b="1" i="1" dirty="0">
                <a:solidFill>
                  <a:schemeClr val="tx1"/>
                </a:solidFill>
                <a:latin typeface="Arial" panose="020B0604020202020204" pitchFamily="34" charset="0"/>
                <a:cs typeface="Arial" panose="020B0604020202020204" pitchFamily="34" charset="0"/>
              </a:rPr>
              <a:t>NHS &amp; Public Health</a:t>
            </a:r>
            <a:endParaRPr lang="en-IN" sz="800" dirty="0">
              <a:solidFill>
                <a:schemeClr val="tx1"/>
              </a:solidFill>
              <a:latin typeface="Arial" panose="020B0604020202020204" pitchFamily="34" charset="0"/>
              <a:cs typeface="Arial" panose="020B0604020202020204" pitchFamily="34" charset="0"/>
            </a:endParaRP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Lessen unnecessary hospitalization by enhancing COPD communities to quit smoking across the country.</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Reduced long-term healthcare costs, repeated COPD exacerbation, emergency hospitalizations (de Nigris et al., 2023).</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Enlighten meaningful processes in respiratory service planning by using integrated evidence-based practices in delivering effective interventions.</a:t>
            </a:r>
          </a:p>
          <a:p>
            <a:pPr algn="just"/>
            <a:r>
              <a:rPr lang="en-IN" sz="800" b="1" i="1" dirty="0">
                <a:solidFill>
                  <a:schemeClr val="tx1"/>
                </a:solidFill>
                <a:latin typeface="Arial" panose="020B0604020202020204" pitchFamily="34" charset="0"/>
                <a:cs typeface="Arial" panose="020B0604020202020204" pitchFamily="34" charset="0"/>
              </a:rPr>
              <a:t>Policymakers</a:t>
            </a:r>
            <a:endParaRPr lang="en-IN" sz="800" dirty="0">
              <a:solidFill>
                <a:schemeClr val="tx1"/>
              </a:solidFill>
              <a:latin typeface="Arial" panose="020B0604020202020204" pitchFamily="34" charset="0"/>
              <a:cs typeface="Arial" panose="020B0604020202020204" pitchFamily="34" charset="0"/>
            </a:endParaRP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Enact stronger national tobacco-control policies to encourage evidence-based smoking-cessation programs to deal with COPD complications.</a:t>
            </a:r>
          </a:p>
          <a:p>
            <a:pPr marL="228594" indent="-228594" algn="just" fontAlgn="base">
              <a:buFont typeface="Arial" panose="020B0604020202020204" pitchFamily="34" charset="0"/>
              <a:buChar char="•"/>
            </a:pPr>
            <a:r>
              <a:rPr lang="en-IN" sz="800" dirty="0">
                <a:solidFill>
                  <a:schemeClr val="tx1"/>
                </a:solidFill>
                <a:latin typeface="Arial" panose="020B0604020202020204" pitchFamily="34" charset="0"/>
                <a:cs typeface="Arial" panose="020B0604020202020204" pitchFamily="34" charset="0"/>
              </a:rPr>
              <a:t>Educate upcoming COPD guidelines and national respiratory programmes with extensive synthesis of evidence.</a:t>
            </a:r>
          </a:p>
        </p:txBody>
      </p:sp>
      <p:pic>
        <p:nvPicPr>
          <p:cNvPr id="15" name="Picture 14" descr="Estimated real prevalence of COPD in England population of median... |  Download Scientific Diagram">
            <a:extLst>
              <a:ext uri="{FF2B5EF4-FFF2-40B4-BE49-F238E27FC236}">
                <a16:creationId xmlns:a16="http://schemas.microsoft.com/office/drawing/2014/main" id="{F7CB1677-9573-4127-C1E9-14EF7934314A}"/>
              </a:ext>
            </a:extLst>
          </p:cNvPr>
          <p:cNvPicPr>
            <a:picLocks noChangeAspect="1"/>
          </p:cNvPicPr>
          <p:nvPr/>
        </p:nvPicPr>
        <p:blipFill rotWithShape="1">
          <a:blip r:embed="rId3"/>
          <a:srcRect t="4447" r="3227" b="9961"/>
          <a:stretch/>
        </p:blipFill>
        <p:spPr>
          <a:xfrm>
            <a:off x="4541519" y="1197461"/>
            <a:ext cx="2505055" cy="1190898"/>
          </a:xfrm>
          <a:prstGeom prst="rect">
            <a:avLst/>
          </a:prstGeom>
        </p:spPr>
      </p:pic>
      <p:pic>
        <p:nvPicPr>
          <p:cNvPr id="16" name="Picture 15" descr="COPD: number of people diagnosed 2012, by region Kingdom| Statista">
            <a:extLst>
              <a:ext uri="{FF2B5EF4-FFF2-40B4-BE49-F238E27FC236}">
                <a16:creationId xmlns:a16="http://schemas.microsoft.com/office/drawing/2014/main" id="{EA696D4E-445C-68D7-939E-11715988B060}"/>
              </a:ext>
            </a:extLst>
          </p:cNvPr>
          <p:cNvPicPr>
            <a:picLocks noChangeAspect="1"/>
          </p:cNvPicPr>
          <p:nvPr/>
        </p:nvPicPr>
        <p:blipFill>
          <a:blip r:embed="rId4"/>
          <a:stretch>
            <a:fillRect/>
          </a:stretch>
        </p:blipFill>
        <p:spPr>
          <a:xfrm>
            <a:off x="8333887" y="4535848"/>
            <a:ext cx="4331789" cy="2259402"/>
          </a:xfrm>
          <a:prstGeom prst="rect">
            <a:avLst/>
          </a:prstGeom>
        </p:spPr>
      </p:pic>
      <p:pic>
        <p:nvPicPr>
          <p:cNvPr id="17" name="Picture 16" descr="Improving care and treatment for Chronic Obstructive Pulmonary Disease (COPD)  | Health Innovation Manchester">
            <a:extLst>
              <a:ext uri="{FF2B5EF4-FFF2-40B4-BE49-F238E27FC236}">
                <a16:creationId xmlns:a16="http://schemas.microsoft.com/office/drawing/2014/main" id="{D442F580-331C-B84D-B5EB-1AC3333EA40A}"/>
              </a:ext>
            </a:extLst>
          </p:cNvPr>
          <p:cNvPicPr>
            <a:picLocks noChangeAspect="1"/>
          </p:cNvPicPr>
          <p:nvPr/>
        </p:nvPicPr>
        <p:blipFill>
          <a:blip r:embed="rId5"/>
          <a:stretch>
            <a:fillRect/>
          </a:stretch>
        </p:blipFill>
        <p:spPr>
          <a:xfrm>
            <a:off x="5872374" y="4536404"/>
            <a:ext cx="2334114" cy="3025684"/>
          </a:xfrm>
          <a:prstGeom prst="rect">
            <a:avLst/>
          </a:prstGeom>
        </p:spPr>
      </p:pic>
      <p:pic>
        <p:nvPicPr>
          <p:cNvPr id="19" name="Picture 18">
            <a:extLst>
              <a:ext uri="{FF2B5EF4-FFF2-40B4-BE49-F238E27FC236}">
                <a16:creationId xmlns:a16="http://schemas.microsoft.com/office/drawing/2014/main" id="{64E87273-461A-D553-2625-DFA67F9066C3}"/>
              </a:ext>
            </a:extLst>
          </p:cNvPr>
          <p:cNvPicPr>
            <a:picLocks noChangeAspect="1"/>
          </p:cNvPicPr>
          <p:nvPr/>
        </p:nvPicPr>
        <p:blipFill>
          <a:blip r:embed="rId6"/>
          <a:stretch>
            <a:fillRect/>
          </a:stretch>
        </p:blipFill>
        <p:spPr>
          <a:xfrm>
            <a:off x="8333888" y="7177467"/>
            <a:ext cx="4331788" cy="1843703"/>
          </a:xfrm>
          <a:prstGeom prst="rect">
            <a:avLst/>
          </a:prstGeom>
        </p:spPr>
      </p:pic>
      <p:pic>
        <p:nvPicPr>
          <p:cNvPr id="20" name="Picture 19">
            <a:extLst>
              <a:ext uri="{FF2B5EF4-FFF2-40B4-BE49-F238E27FC236}">
                <a16:creationId xmlns:a16="http://schemas.microsoft.com/office/drawing/2014/main" id="{0E283533-7492-43D2-BC72-6DEB884917BF}"/>
              </a:ext>
            </a:extLst>
          </p:cNvPr>
          <p:cNvPicPr>
            <a:picLocks noChangeAspect="1"/>
          </p:cNvPicPr>
          <p:nvPr/>
        </p:nvPicPr>
        <p:blipFill>
          <a:blip r:embed="rId7"/>
          <a:stretch>
            <a:fillRect/>
          </a:stretch>
        </p:blipFill>
        <p:spPr>
          <a:xfrm>
            <a:off x="4988894" y="3132716"/>
            <a:ext cx="2972879" cy="1190898"/>
          </a:xfrm>
          <a:prstGeom prst="rect">
            <a:avLst/>
          </a:prstGeom>
        </p:spPr>
      </p:pic>
      <p:sp>
        <p:nvSpPr>
          <p:cNvPr id="18" name="Rectangle: Rounded Corners 4">
            <a:extLst>
              <a:ext uri="{FF2B5EF4-FFF2-40B4-BE49-F238E27FC236}">
                <a16:creationId xmlns:a16="http://schemas.microsoft.com/office/drawing/2014/main" id="{C0298207-78F6-12EA-CE49-ECCABF86F4E9}"/>
              </a:ext>
            </a:extLst>
          </p:cNvPr>
          <p:cNvSpPr/>
          <p:nvPr/>
        </p:nvSpPr>
        <p:spPr>
          <a:xfrm>
            <a:off x="93362" y="7886878"/>
            <a:ext cx="8121724" cy="1549990"/>
          </a:xfrm>
          <a:prstGeom prst="roundRect">
            <a:avLst/>
          </a:prstGeom>
          <a:solidFill>
            <a:schemeClr val="accent6">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171450" indent="-171450" algn="ctr">
              <a:buFont typeface="Arial" panose="020B0604020202020204" pitchFamily="34" charset="0"/>
              <a:buChar char="•"/>
            </a:pPr>
            <a:r>
              <a:rPr lang="en-IN" sz="200" b="1" dirty="0">
                <a:solidFill>
                  <a:schemeClr val="tx1"/>
                </a:solidFill>
                <a:latin typeface="Arial" panose="020B0604020202020204" pitchFamily="34" charset="0"/>
                <a:cs typeface="Arial" panose="020B0604020202020204" pitchFamily="34" charset="0"/>
              </a:rPr>
              <a:t>References</a:t>
            </a:r>
            <a:endParaRPr lang="en-IN" sz="100" b="1" dirty="0">
              <a:solidFill>
                <a:schemeClr val="tx1"/>
              </a:solidFill>
              <a:latin typeface="Arial" panose="020B0604020202020204" pitchFamily="34" charset="0"/>
              <a:cs typeface="Arial" panose="020B0604020202020204" pitchFamily="34" charset="0"/>
            </a:endParaRP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Ansari, K.A. (2024). </a:t>
            </a:r>
            <a:r>
              <a:rPr lang="en-IN" sz="400" i="1" dirty="0">
                <a:solidFill>
                  <a:schemeClr val="tx1"/>
                </a:solidFill>
                <a:latin typeface="Arial" panose="020B0604020202020204" pitchFamily="34" charset="0"/>
                <a:cs typeface="Arial" panose="020B0604020202020204" pitchFamily="34" charset="0"/>
              </a:rPr>
              <a:t>Chronic Obstructive Pulmonary Disease and Gait Disturbance: Is There Any Meaningful Link? Unveiling the Interplay and Addressing the Challenges</a:t>
            </a:r>
            <a:r>
              <a:rPr lang="en-IN" sz="400" dirty="0">
                <a:solidFill>
                  <a:schemeClr val="tx1"/>
                </a:solidFill>
                <a:latin typeface="Arial" panose="020B0604020202020204" pitchFamily="34" charset="0"/>
                <a:cs typeface="Arial" panose="020B0604020202020204" pitchFamily="34" charset="0"/>
              </a:rPr>
              <a:t>. [online] Www.intechopen.com. Available at: https://www.intechopen.com/chapters/1166445 [Accessed 16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Bennington-Castro, J. (2019). </a:t>
            </a:r>
            <a:r>
              <a:rPr lang="en-IN" sz="400" i="1" dirty="0">
                <a:solidFill>
                  <a:schemeClr val="tx1"/>
                </a:solidFill>
                <a:latin typeface="Arial" panose="020B0604020202020204" pitchFamily="34" charset="0"/>
                <a:cs typeface="Arial" panose="020B0604020202020204" pitchFamily="34" charset="0"/>
              </a:rPr>
              <a:t>COPD: Everything you need to know about chronic obstructive pulmonary disease | everyday health</a:t>
            </a:r>
            <a:r>
              <a:rPr lang="en-IN" sz="400" dirty="0">
                <a:solidFill>
                  <a:schemeClr val="tx1"/>
                </a:solidFill>
                <a:latin typeface="Arial" panose="020B0604020202020204" pitchFamily="34" charset="0"/>
                <a:cs typeface="Arial" panose="020B0604020202020204" pitchFamily="34" charset="0"/>
              </a:rPr>
              <a:t>. [online] </a:t>
            </a:r>
            <a:r>
              <a:rPr lang="en-IN" sz="400" i="1" dirty="0">
                <a:solidFill>
                  <a:schemeClr val="tx1"/>
                </a:solidFill>
                <a:latin typeface="Arial" panose="020B0604020202020204" pitchFamily="34" charset="0"/>
                <a:cs typeface="Arial" panose="020B0604020202020204" pitchFamily="34" charset="0"/>
              </a:rPr>
              <a:t>EverydayHealth.com</a:t>
            </a:r>
            <a:r>
              <a:rPr lang="en-IN" sz="400" dirty="0">
                <a:solidFill>
                  <a:schemeClr val="tx1"/>
                </a:solidFill>
                <a:latin typeface="Arial" panose="020B0604020202020204" pitchFamily="34" charset="0"/>
                <a:cs typeface="Arial" panose="020B0604020202020204" pitchFamily="34" charset="0"/>
              </a:rPr>
              <a:t>. Available at: https://www.everydayhealth.com/copd/guide/ [Accessed 21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de Nigris, E., Haughney, J., Lee, A.J., Nath, M., Müllerová, H., Holmgren, U. and Ding, B. (2023). Short- and Long-Term Impact of Prior Chronic Obstructive Pulmonary Disease Exacerbations on Healthcare Resource Utilization and Related Costs: An Observational Study (SHERLOCK). </a:t>
            </a:r>
            <a:r>
              <a:rPr lang="en-IN" sz="400" i="1" dirty="0">
                <a:solidFill>
                  <a:schemeClr val="tx1"/>
                </a:solidFill>
                <a:latin typeface="Arial" panose="020B0604020202020204" pitchFamily="34" charset="0"/>
                <a:cs typeface="Arial" panose="020B0604020202020204" pitchFamily="34" charset="0"/>
              </a:rPr>
              <a:t>COPD: Journal of Chronic Obstructive Pulmonary Disease</a:t>
            </a:r>
            <a:r>
              <a:rPr lang="en-IN" sz="400" dirty="0">
                <a:solidFill>
                  <a:schemeClr val="tx1"/>
                </a:solidFill>
                <a:latin typeface="Arial" panose="020B0604020202020204" pitchFamily="34" charset="0"/>
                <a:cs typeface="Arial" panose="020B0604020202020204" pitchFamily="34" charset="0"/>
              </a:rPr>
              <a:t>, 20(1), pp.92–100. doi:10.1080/15412555.2022.2136065.</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Fekete, M., Horvath, A., Santa, B., Abonyi-Toth, Z., Tomisa, G., Szollosi, G.J., Lehoczki, A., Fazekas-Pongor, V. and Varga, J.T. (2024). Analysis of COPD: Distinguishing Characteristics and Management of Smoking vs Never Smoking Patients. </a:t>
            </a:r>
            <a:r>
              <a:rPr lang="en-IN" sz="400" i="1" dirty="0">
                <a:solidFill>
                  <a:schemeClr val="tx1"/>
                </a:solidFill>
                <a:latin typeface="Arial" panose="020B0604020202020204" pitchFamily="34" charset="0"/>
                <a:cs typeface="Arial" panose="020B0604020202020204" pitchFamily="34" charset="0"/>
              </a:rPr>
              <a:t>International journal of chronic obstructive pulmonary disease</a:t>
            </a:r>
            <a:r>
              <a:rPr lang="en-IN" sz="400" dirty="0">
                <a:solidFill>
                  <a:schemeClr val="tx1"/>
                </a:solidFill>
                <a:latin typeface="Arial" panose="020B0604020202020204" pitchFamily="34" charset="0"/>
                <a:cs typeface="Arial" panose="020B0604020202020204" pitchFamily="34" charset="0"/>
              </a:rPr>
              <a:t>, [online] 19, pp.2671–2688. doi:10.2147/COPD.S484664.</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Fu, Y., Chapman, E.J., Boland, A.C. and Bennett, M.I. (2022). Evidence-based Management Approaches for Patients with Severe Chronic Obstructive Pulmonary Disease (COPD): A Practice Review. </a:t>
            </a:r>
            <a:r>
              <a:rPr lang="en-IN" sz="400" i="1" dirty="0">
                <a:solidFill>
                  <a:schemeClr val="tx1"/>
                </a:solidFill>
                <a:latin typeface="Arial" panose="020B0604020202020204" pitchFamily="34" charset="0"/>
                <a:cs typeface="Arial" panose="020B0604020202020204" pitchFamily="34" charset="0"/>
              </a:rPr>
              <a:t>Palliative Medicine</a:t>
            </a:r>
            <a:r>
              <a:rPr lang="en-IN" sz="400" dirty="0">
                <a:solidFill>
                  <a:schemeClr val="tx1"/>
                </a:solidFill>
                <a:latin typeface="Arial" panose="020B0604020202020204" pitchFamily="34" charset="0"/>
                <a:cs typeface="Arial" panose="020B0604020202020204" pitchFamily="34" charset="0"/>
              </a:rPr>
              <a:t>, [online] 36(5), pp.770–782. doi:10.1177/02692163221079697.</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Health Innovation Manchester (2026). </a:t>
            </a:r>
            <a:r>
              <a:rPr lang="en-IN" sz="400" i="1" dirty="0">
                <a:solidFill>
                  <a:schemeClr val="tx1"/>
                </a:solidFill>
                <a:latin typeface="Arial" panose="020B0604020202020204" pitchFamily="34" charset="0"/>
                <a:cs typeface="Arial" panose="020B0604020202020204" pitchFamily="34" charset="0"/>
              </a:rPr>
              <a:t>Improving care and treatment for Chronic obstructive pulmonary disease (COPD)</a:t>
            </a:r>
            <a:r>
              <a:rPr lang="en-IN" sz="400" dirty="0">
                <a:solidFill>
                  <a:schemeClr val="tx1"/>
                </a:solidFill>
                <a:latin typeface="Arial" panose="020B0604020202020204" pitchFamily="34" charset="0"/>
                <a:cs typeface="Arial" panose="020B0604020202020204" pitchFamily="34" charset="0"/>
              </a:rPr>
              <a:t>. [online] </a:t>
            </a:r>
            <a:r>
              <a:rPr lang="en-IN" sz="400" i="1" dirty="0">
                <a:solidFill>
                  <a:schemeClr val="tx1"/>
                </a:solidFill>
                <a:latin typeface="Arial" panose="020B0604020202020204" pitchFamily="34" charset="0"/>
                <a:cs typeface="Arial" panose="020B0604020202020204" pitchFamily="34" charset="0"/>
              </a:rPr>
              <a:t>Health Innovation Manchester</a:t>
            </a:r>
            <a:r>
              <a:rPr lang="en-IN" sz="400" dirty="0">
                <a:solidFill>
                  <a:schemeClr val="tx1"/>
                </a:solidFill>
                <a:latin typeface="Arial" panose="020B0604020202020204" pitchFamily="34" charset="0"/>
                <a:cs typeface="Arial" panose="020B0604020202020204" pitchFamily="34" charset="0"/>
              </a:rPr>
              <a:t>. Available at: https://healthinnovationmanchester.com/our-work/copd/ [Accessed 21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Iheanacho, I., Zhang, S., King, D., Rizzo, M. and Ismaila, A.S. (2020). Economic burden of Chronic Obstructive Pulmonary Disease (COPD): A systematic literature review. </a:t>
            </a:r>
            <a:r>
              <a:rPr lang="en-IN" sz="400" i="1" dirty="0">
                <a:solidFill>
                  <a:schemeClr val="tx1"/>
                </a:solidFill>
                <a:latin typeface="Arial" panose="020B0604020202020204" pitchFamily="34" charset="0"/>
                <a:cs typeface="Arial" panose="020B0604020202020204" pitchFamily="34" charset="0"/>
              </a:rPr>
              <a:t>International Journal of Chronic Obstructive Pulmonary Disease</a:t>
            </a:r>
            <a:r>
              <a:rPr lang="en-IN" sz="400" dirty="0">
                <a:solidFill>
                  <a:schemeClr val="tx1"/>
                </a:solidFill>
                <a:latin typeface="Arial" panose="020B0604020202020204" pitchFamily="34" charset="0"/>
                <a:cs typeface="Arial" panose="020B0604020202020204" pitchFamily="34" charset="0"/>
              </a:rPr>
              <a:t>, Volume 15(15), pp.439–460. doi:10.2147/copd.s234942.</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Lu, W., Rebekka Aarsand, Schotte, K., Han, J., Elizaveta Lebedeva, Tsoy, E., Nino </a:t>
            </a:r>
            <a:r>
              <a:rPr lang="en-IN" sz="400" dirty="0" err="1">
                <a:solidFill>
                  <a:schemeClr val="tx1"/>
                </a:solidFill>
                <a:latin typeface="Arial" panose="020B0604020202020204" pitchFamily="34" charset="0"/>
                <a:cs typeface="Arial" panose="020B0604020202020204" pitchFamily="34" charset="0"/>
              </a:rPr>
              <a:t>Maglakelidze</a:t>
            </a:r>
            <a:r>
              <a:rPr lang="en-IN" sz="400" dirty="0">
                <a:solidFill>
                  <a:schemeClr val="tx1"/>
                </a:solidFill>
                <a:latin typeface="Arial" panose="020B0604020202020204" pitchFamily="34" charset="0"/>
                <a:cs typeface="Arial" panose="020B0604020202020204" pitchFamily="34" charset="0"/>
              </a:rPr>
              <a:t>, Soriano, J.B., Bill, W., Halpin, D.M.G., M Patricia Rivera, Fong, K.M., Kathuria, H., Arzu </a:t>
            </a:r>
            <a:r>
              <a:rPr lang="en-IN" sz="400" dirty="0" err="1">
                <a:solidFill>
                  <a:schemeClr val="tx1"/>
                </a:solidFill>
                <a:latin typeface="Arial" panose="020B0604020202020204" pitchFamily="34" charset="0"/>
                <a:cs typeface="Arial" panose="020B0604020202020204" pitchFamily="34" charset="0"/>
              </a:rPr>
              <a:t>Yorgancıoğlu</a:t>
            </a:r>
            <a:r>
              <a:rPr lang="en-IN" sz="400" dirty="0">
                <a:solidFill>
                  <a:schemeClr val="tx1"/>
                </a:solidFill>
                <a:latin typeface="Arial" panose="020B0604020202020204" pitchFamily="34" charset="0"/>
                <a:cs typeface="Arial" panose="020B0604020202020204" pitchFamily="34" charset="0"/>
              </a:rPr>
              <a:t>, Gappa, M., David Cl Lam, Rylance, S. and Sukhwinder Singh Sohal (2024). Tobacco and COPD: Presenting the World Health Organization (WHO) Tobacco Knowledge Summary. </a:t>
            </a:r>
            <a:r>
              <a:rPr lang="en-IN" sz="400" i="1" dirty="0">
                <a:solidFill>
                  <a:schemeClr val="tx1"/>
                </a:solidFill>
                <a:latin typeface="Arial" panose="020B0604020202020204" pitchFamily="34" charset="0"/>
                <a:cs typeface="Arial" panose="020B0604020202020204" pitchFamily="34" charset="0"/>
              </a:rPr>
              <a:t>Respiratory Research</a:t>
            </a:r>
            <a:r>
              <a:rPr lang="en-IN" sz="400" dirty="0">
                <a:solidFill>
                  <a:schemeClr val="tx1"/>
                </a:solidFill>
                <a:latin typeface="Arial" panose="020B0604020202020204" pitchFamily="34" charset="0"/>
                <a:cs typeface="Arial" panose="020B0604020202020204" pitchFamily="34" charset="0"/>
              </a:rPr>
              <a:t>, [online] 25(1). doi:10.1186/s12931-024-02961-5.</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Nacul, L.C., </a:t>
            </a:r>
            <a:r>
              <a:rPr lang="en-IN" sz="400" dirty="0" err="1">
                <a:solidFill>
                  <a:schemeClr val="tx1"/>
                </a:solidFill>
                <a:latin typeface="Arial" panose="020B0604020202020204" pitchFamily="34" charset="0"/>
                <a:cs typeface="Arial" panose="020B0604020202020204" pitchFamily="34" charset="0"/>
              </a:rPr>
              <a:t>Soljak</a:t>
            </a:r>
            <a:r>
              <a:rPr lang="en-IN" sz="400" dirty="0">
                <a:solidFill>
                  <a:schemeClr val="tx1"/>
                </a:solidFill>
                <a:latin typeface="Arial" panose="020B0604020202020204" pitchFamily="34" charset="0"/>
                <a:cs typeface="Arial" panose="020B0604020202020204" pitchFamily="34" charset="0"/>
              </a:rPr>
              <a:t>, M. and Meade, T. (2007). Model for estimating the population prevalence of chronic obstructive pulmonary disease: Cross sectional data from the health survey for England. </a:t>
            </a:r>
            <a:r>
              <a:rPr lang="en-IN" sz="400" i="1" dirty="0">
                <a:solidFill>
                  <a:schemeClr val="tx1"/>
                </a:solidFill>
                <a:latin typeface="Arial" panose="020B0604020202020204" pitchFamily="34" charset="0"/>
                <a:cs typeface="Arial" panose="020B0604020202020204" pitchFamily="34" charset="0"/>
              </a:rPr>
              <a:t>Population health metrics</a:t>
            </a:r>
            <a:r>
              <a:rPr lang="en-IN" sz="400" dirty="0">
                <a:solidFill>
                  <a:schemeClr val="tx1"/>
                </a:solidFill>
                <a:latin typeface="Arial" panose="020B0604020202020204" pitchFamily="34" charset="0"/>
                <a:cs typeface="Arial" panose="020B0604020202020204" pitchFamily="34" charset="0"/>
              </a:rPr>
              <a:t>, 5(1). doi:10.1186/1478-7954-5-8.</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Office (2026). </a:t>
            </a:r>
            <a:r>
              <a:rPr lang="en-IN" sz="400" i="1" dirty="0">
                <a:solidFill>
                  <a:schemeClr val="tx1"/>
                </a:solidFill>
                <a:latin typeface="Arial" panose="020B0604020202020204" pitchFamily="34" charset="0"/>
                <a:cs typeface="Arial" panose="020B0604020202020204" pitchFamily="34" charset="0"/>
              </a:rPr>
              <a:t>Respiratory disease profile: Statistical commentary, May 2026</a:t>
            </a:r>
            <a:r>
              <a:rPr lang="en-IN" sz="400" dirty="0">
                <a:solidFill>
                  <a:schemeClr val="tx1"/>
                </a:solidFill>
                <a:latin typeface="Arial" panose="020B0604020202020204" pitchFamily="34" charset="0"/>
                <a:cs typeface="Arial" panose="020B0604020202020204" pitchFamily="34" charset="0"/>
              </a:rPr>
              <a:t>. [online] GOV.UK. Available at: https://www.gov.uk/government/statistics/update-of-indicators-in-the-respiratory-disease-profile-may-2026/respiratory-disease-profile-statistical-commentary-may-2026 [Accessed 14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Pires-</a:t>
            </a:r>
            <a:r>
              <a:rPr lang="en-IN" sz="400" dirty="0" err="1">
                <a:solidFill>
                  <a:schemeClr val="tx1"/>
                </a:solidFill>
                <a:latin typeface="Arial" panose="020B0604020202020204" pitchFamily="34" charset="0"/>
                <a:cs typeface="Arial" panose="020B0604020202020204" pitchFamily="34" charset="0"/>
              </a:rPr>
              <a:t>Yfantouda</a:t>
            </a:r>
            <a:r>
              <a:rPr lang="en-IN" sz="400" dirty="0">
                <a:solidFill>
                  <a:schemeClr val="tx1"/>
                </a:solidFill>
                <a:latin typeface="Arial" panose="020B0604020202020204" pitchFamily="34" charset="0"/>
                <a:cs typeface="Arial" panose="020B0604020202020204" pitchFamily="34" charset="0"/>
              </a:rPr>
              <a:t>, R., Absalom, G. and Clemens, F. (2013). Smoking Cessation Interventions for COPD: A Review of the Literature. </a:t>
            </a:r>
            <a:r>
              <a:rPr lang="en-IN" sz="400" i="1" dirty="0">
                <a:solidFill>
                  <a:schemeClr val="tx1"/>
                </a:solidFill>
                <a:latin typeface="Arial" panose="020B0604020202020204" pitchFamily="34" charset="0"/>
                <a:cs typeface="Arial" panose="020B0604020202020204" pitchFamily="34" charset="0"/>
              </a:rPr>
              <a:t>Respiratory Care</a:t>
            </a:r>
            <a:r>
              <a:rPr lang="en-IN" sz="400" dirty="0">
                <a:solidFill>
                  <a:schemeClr val="tx1"/>
                </a:solidFill>
                <a:latin typeface="Arial" panose="020B0604020202020204" pitchFamily="34" charset="0"/>
                <a:cs typeface="Arial" panose="020B0604020202020204" pitchFamily="34" charset="0"/>
              </a:rPr>
              <a:t>, [online] 58(11), pp.1955–1962. doi:10.4187/respcare.01923.</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Qian, Y., Cai, C., Sun, M., </a:t>
            </a:r>
            <a:r>
              <a:rPr lang="en-IN" sz="400" dirty="0" err="1">
                <a:solidFill>
                  <a:schemeClr val="tx1"/>
                </a:solidFill>
                <a:latin typeface="Arial" panose="020B0604020202020204" pitchFamily="34" charset="0"/>
                <a:cs typeface="Arial" panose="020B0604020202020204" pitchFamily="34" charset="0"/>
              </a:rPr>
              <a:t>Lv</a:t>
            </a:r>
            <a:r>
              <a:rPr lang="en-IN" sz="400" dirty="0">
                <a:solidFill>
                  <a:schemeClr val="tx1"/>
                </a:solidFill>
                <a:latin typeface="Arial" panose="020B0604020202020204" pitchFamily="34" charset="0"/>
                <a:cs typeface="Arial" panose="020B0604020202020204" pitchFamily="34" charset="0"/>
              </a:rPr>
              <a:t>, D. and Zhao, Y. (2023). Analyses of Factors Associated with Acute Exacerbations of Chronic Obstructive Pulmonary Disease: A Review. </a:t>
            </a:r>
            <a:r>
              <a:rPr lang="en-IN" sz="400" i="1" dirty="0">
                <a:solidFill>
                  <a:schemeClr val="tx1"/>
                </a:solidFill>
                <a:latin typeface="Arial" panose="020B0604020202020204" pitchFamily="34" charset="0"/>
                <a:cs typeface="Arial" panose="020B0604020202020204" pitchFamily="34" charset="0"/>
              </a:rPr>
              <a:t>International Journal of Chronic Obstructive Pulmonary Disease</a:t>
            </a:r>
            <a:r>
              <a:rPr lang="en-IN" sz="400" dirty="0">
                <a:solidFill>
                  <a:schemeClr val="tx1"/>
                </a:solidFill>
                <a:latin typeface="Arial" panose="020B0604020202020204" pitchFamily="34" charset="0"/>
                <a:cs typeface="Arial" panose="020B0604020202020204" pitchFamily="34" charset="0"/>
              </a:rPr>
              <a:t>, [online] 18, pp.2707–2723. doi:10.2147/COPD.S433183.</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Rodman, A. (2024). </a:t>
            </a:r>
            <a:r>
              <a:rPr lang="en-IN" sz="400" i="1" dirty="0">
                <a:solidFill>
                  <a:schemeClr val="tx1"/>
                </a:solidFill>
                <a:latin typeface="Arial" panose="020B0604020202020204" pitchFamily="34" charset="0"/>
                <a:cs typeface="Arial" panose="020B0604020202020204" pitchFamily="34" charset="0"/>
              </a:rPr>
              <a:t>COPD: The GOLD 2024 report</a:t>
            </a:r>
            <a:r>
              <a:rPr lang="en-IN" sz="400" dirty="0">
                <a:solidFill>
                  <a:schemeClr val="tx1"/>
                </a:solidFill>
                <a:latin typeface="Arial" panose="020B0604020202020204" pitchFamily="34" charset="0"/>
                <a:cs typeface="Arial" panose="020B0604020202020204" pitchFamily="34" charset="0"/>
              </a:rPr>
              <a:t>. [online] Practicenurse.co.uk. Available at: https://practicenurse.co.uk/guidelines/copd-the-gold-2024-report [Accessed 14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Statista Research Department (2024). </a:t>
            </a:r>
            <a:r>
              <a:rPr lang="en-IN" sz="400" i="1" dirty="0">
                <a:solidFill>
                  <a:schemeClr val="tx1"/>
                </a:solidFill>
                <a:latin typeface="Arial" panose="020B0604020202020204" pitchFamily="34" charset="0"/>
                <a:cs typeface="Arial" panose="020B0604020202020204" pitchFamily="34" charset="0"/>
              </a:rPr>
              <a:t>UK: Number of enterprises in water supply &amp; waste disposal industry 2009-2018</a:t>
            </a:r>
            <a:r>
              <a:rPr lang="en-IN" sz="400" dirty="0">
                <a:solidFill>
                  <a:schemeClr val="tx1"/>
                </a:solidFill>
                <a:latin typeface="Arial" panose="020B0604020202020204" pitchFamily="34" charset="0"/>
                <a:cs typeface="Arial" panose="020B0604020202020204" pitchFamily="34" charset="0"/>
              </a:rPr>
              <a:t>. [online] Statista. Available at: https://www.statista.com/statistics/490346/number-of-enterprises-water-supply-sewerage-wastewater-uk/ [Accessed 21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Stone, P.W., Osen, M., Ellis, A., Coaker, R. and Quint, J.K. (2023). Prevalence of Chronic Obstructive Pulmonary Disease in England from 2000 to 2019. </a:t>
            </a:r>
            <a:r>
              <a:rPr lang="en-IN" sz="400" i="1" dirty="0">
                <a:solidFill>
                  <a:schemeClr val="tx1"/>
                </a:solidFill>
                <a:latin typeface="Arial" panose="020B0604020202020204" pitchFamily="34" charset="0"/>
                <a:cs typeface="Arial" panose="020B0604020202020204" pitchFamily="34" charset="0"/>
              </a:rPr>
              <a:t>International Journal of Chronic Obstructive Pulmonary Disease</a:t>
            </a:r>
            <a:r>
              <a:rPr lang="en-IN" sz="400" dirty="0">
                <a:solidFill>
                  <a:schemeClr val="tx1"/>
                </a:solidFill>
                <a:latin typeface="Arial" panose="020B0604020202020204" pitchFamily="34" charset="0"/>
                <a:cs typeface="Arial" panose="020B0604020202020204" pitchFamily="34" charset="0"/>
              </a:rPr>
              <a:t>, Volume 18(18), pp.1565–1574. doi:10.2147/copd.s411739.</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Williams, P.K., Philip, K., Alghamdi, S.M., Perkins, A., Buttery, S., Polkey, M.I., Filippidis, F.T. and Hopkinson, N.S. (2023). Strategies to deliver smoking cessation interventions during targeted lung health screening - a systematic review and meta-analysis. </a:t>
            </a:r>
            <a:r>
              <a:rPr lang="en-IN" sz="400" i="1" dirty="0">
                <a:solidFill>
                  <a:schemeClr val="tx1"/>
                </a:solidFill>
                <a:latin typeface="Arial" panose="020B0604020202020204" pitchFamily="34" charset="0"/>
                <a:cs typeface="Arial" panose="020B0604020202020204" pitchFamily="34" charset="0"/>
              </a:rPr>
              <a:t>Chronic Respiratory Disease</a:t>
            </a:r>
            <a:r>
              <a:rPr lang="en-IN" sz="400" dirty="0">
                <a:solidFill>
                  <a:schemeClr val="tx1"/>
                </a:solidFill>
                <a:latin typeface="Arial" panose="020B0604020202020204" pitchFamily="34" charset="0"/>
                <a:cs typeface="Arial" panose="020B0604020202020204" pitchFamily="34" charset="0"/>
              </a:rPr>
              <a:t>, 20. doi:10.1177/14799731231183446.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World Health Organisation (2024). </a:t>
            </a:r>
            <a:r>
              <a:rPr lang="en-IN" sz="400" i="1" dirty="0">
                <a:solidFill>
                  <a:schemeClr val="tx1"/>
                </a:solidFill>
                <a:latin typeface="Arial" panose="020B0604020202020204" pitchFamily="34" charset="0"/>
                <a:cs typeface="Arial" panose="020B0604020202020204" pitchFamily="34" charset="0"/>
              </a:rPr>
              <a:t>Chronic obstructive pulmonary disease (COPD)</a:t>
            </a:r>
            <a:r>
              <a:rPr lang="en-IN" sz="400" dirty="0">
                <a:solidFill>
                  <a:schemeClr val="tx1"/>
                </a:solidFill>
                <a:latin typeface="Arial" panose="020B0604020202020204" pitchFamily="34" charset="0"/>
                <a:cs typeface="Arial" panose="020B0604020202020204" pitchFamily="34" charset="0"/>
              </a:rPr>
              <a:t>. [online] World Health Organisation. Available at: https://www.who.int/news-room/fact-sheets/detail/chronic-obstructive-pulmonary-disease-(copd) [Accessed 14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Wu, J., Meng, W., Ma, Y., Zhao, Z., Xiong, R., Wang, J., Zhao, R., Zeng, H. and Chen, Y. (2024). Early smoking lead to worse prognosis of COPD patients: A real world study. </a:t>
            </a:r>
            <a:r>
              <a:rPr lang="en-IN" sz="400" i="1" dirty="0">
                <a:solidFill>
                  <a:schemeClr val="tx1"/>
                </a:solidFill>
                <a:latin typeface="Arial" panose="020B0604020202020204" pitchFamily="34" charset="0"/>
                <a:cs typeface="Arial" panose="020B0604020202020204" pitchFamily="34" charset="0"/>
              </a:rPr>
              <a:t>Respiratory Research</a:t>
            </a:r>
            <a:r>
              <a:rPr lang="en-IN" sz="400" dirty="0">
                <a:solidFill>
                  <a:schemeClr val="tx1"/>
                </a:solidFill>
                <a:latin typeface="Arial" panose="020B0604020202020204" pitchFamily="34" charset="0"/>
                <a:cs typeface="Arial" panose="020B0604020202020204" pitchFamily="34" charset="0"/>
              </a:rPr>
              <a:t>, 25(1). doi:10.1186/s12931-024-02760-y.</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Yashoda Hospital (2023). </a:t>
            </a:r>
            <a:r>
              <a:rPr lang="en-IN" sz="400" i="1" dirty="0">
                <a:solidFill>
                  <a:schemeClr val="tx1"/>
                </a:solidFill>
                <a:latin typeface="Arial" panose="020B0604020202020204" pitchFamily="34" charset="0"/>
                <a:cs typeface="Arial" panose="020B0604020202020204" pitchFamily="34" charset="0"/>
              </a:rPr>
              <a:t>What is chronic obstructive pulmonary disease (COPD) ?</a:t>
            </a:r>
            <a:r>
              <a:rPr lang="en-IN" sz="400" dirty="0">
                <a:solidFill>
                  <a:schemeClr val="tx1"/>
                </a:solidFill>
                <a:latin typeface="Arial" panose="020B0604020202020204" pitchFamily="34" charset="0"/>
                <a:cs typeface="Arial" panose="020B0604020202020204" pitchFamily="34" charset="0"/>
              </a:rPr>
              <a:t> [online] </a:t>
            </a:r>
            <a:r>
              <a:rPr lang="en-IN" sz="400" i="1" dirty="0">
                <a:solidFill>
                  <a:schemeClr val="tx1"/>
                </a:solidFill>
                <a:latin typeface="Arial" panose="020B0604020202020204" pitchFamily="34" charset="0"/>
                <a:cs typeface="Arial" panose="020B0604020202020204" pitchFamily="34" charset="0"/>
              </a:rPr>
              <a:t>Yashoda Hospital</a:t>
            </a:r>
            <a:r>
              <a:rPr lang="en-IN" sz="400" dirty="0">
                <a:solidFill>
                  <a:schemeClr val="tx1"/>
                </a:solidFill>
                <a:latin typeface="Arial" panose="020B0604020202020204" pitchFamily="34" charset="0"/>
                <a:cs typeface="Arial" panose="020B0604020202020204" pitchFamily="34" charset="0"/>
              </a:rPr>
              <a:t>. Available at: https://www.yashodahealthcare.com/blogs/chronic-obstructive-pulmonary-disease-copd/ [Accessed 21 July 2026].</a:t>
            </a:r>
          </a:p>
          <a:p>
            <a:pPr marL="171450" indent="-171450">
              <a:buFont typeface="Arial" panose="020B0604020202020204" pitchFamily="34" charset="0"/>
              <a:buChar char="•"/>
            </a:pPr>
            <a:r>
              <a:rPr lang="en-IN" sz="400" dirty="0">
                <a:solidFill>
                  <a:schemeClr val="tx1"/>
                </a:solidFill>
                <a:latin typeface="Arial" panose="020B0604020202020204" pitchFamily="34" charset="0"/>
                <a:cs typeface="Arial" panose="020B0604020202020204" pitchFamily="34" charset="0"/>
              </a:rPr>
              <a:t>Yusuff Adebayo Adebisi, Alshahrani, N.Z., </a:t>
            </a:r>
            <a:r>
              <a:rPr lang="en-IN" sz="400" dirty="0" err="1">
                <a:solidFill>
                  <a:schemeClr val="tx1"/>
                </a:solidFill>
                <a:latin typeface="Arial" panose="020B0604020202020204" pitchFamily="34" charset="0"/>
                <a:cs typeface="Arial" panose="020B0604020202020204" pitchFamily="34" charset="0"/>
              </a:rPr>
              <a:t>Oshibe</a:t>
            </a:r>
            <a:r>
              <a:rPr lang="en-IN" sz="400" dirty="0">
                <a:solidFill>
                  <a:schemeClr val="tx1"/>
                </a:solidFill>
                <a:latin typeface="Arial" panose="020B0604020202020204" pitchFamily="34" charset="0"/>
                <a:cs typeface="Arial" panose="020B0604020202020204" pitchFamily="34" charset="0"/>
              </a:rPr>
              <a:t> Joseph Daberechi, Mohammed, A. and Eliseo, D.L.-P. (2025). Who does not want to quit? Determinants of no intention to stop smoking in a population-based sample of current smokers. </a:t>
            </a:r>
            <a:r>
              <a:rPr lang="en-IN" sz="400" i="1" dirty="0">
                <a:solidFill>
                  <a:schemeClr val="tx1"/>
                </a:solidFill>
                <a:latin typeface="Arial" panose="020B0604020202020204" pitchFamily="34" charset="0"/>
                <a:cs typeface="Arial" panose="020B0604020202020204" pitchFamily="34" charset="0"/>
              </a:rPr>
              <a:t>Internal and Emergency Medicine</a:t>
            </a:r>
            <a:r>
              <a:rPr lang="en-IN" sz="400" dirty="0">
                <a:solidFill>
                  <a:schemeClr val="tx1"/>
                </a:solidFill>
                <a:latin typeface="Arial" panose="020B0604020202020204" pitchFamily="34" charset="0"/>
                <a:cs typeface="Arial" panose="020B0604020202020204" pitchFamily="34" charset="0"/>
              </a:rPr>
              <a:t>. doi:10.1007/s11739-025-04174-0.</a:t>
            </a:r>
          </a:p>
        </p:txBody>
      </p:sp>
      <p:sp>
        <p:nvSpPr>
          <p:cNvPr id="4" name="TextBox 3">
            <a:extLst>
              <a:ext uri="{FF2B5EF4-FFF2-40B4-BE49-F238E27FC236}">
                <a16:creationId xmlns:a16="http://schemas.microsoft.com/office/drawing/2014/main" id="{1106531A-4732-1D5E-7B6E-98E0F69EC3EA}"/>
              </a:ext>
            </a:extLst>
          </p:cNvPr>
          <p:cNvSpPr txBox="1"/>
          <p:nvPr/>
        </p:nvSpPr>
        <p:spPr>
          <a:xfrm>
            <a:off x="4810760" y="2388359"/>
            <a:ext cx="2038087" cy="184666"/>
          </a:xfrm>
          <a:prstGeom prst="rect">
            <a:avLst/>
          </a:prstGeom>
          <a:noFill/>
        </p:spPr>
        <p:txBody>
          <a:bodyPr wrap="square">
            <a:spAutoFit/>
          </a:bodyPr>
          <a:lstStyle/>
          <a:p>
            <a:pPr algn="ctr"/>
            <a:r>
              <a:rPr lang="en-IN" sz="600" dirty="0">
                <a:effectLst/>
                <a:latin typeface="Arial" panose="020B0604020202020204" pitchFamily="34" charset="0"/>
              </a:rPr>
              <a:t>(Source; Nacul, </a:t>
            </a:r>
            <a:r>
              <a:rPr lang="en-IN" sz="600" dirty="0" err="1">
                <a:effectLst/>
                <a:latin typeface="Arial" panose="020B0604020202020204" pitchFamily="34" charset="0"/>
              </a:rPr>
              <a:t>Soljak</a:t>
            </a:r>
            <a:r>
              <a:rPr lang="en-IN" sz="600" dirty="0">
                <a:effectLst/>
                <a:latin typeface="Arial" panose="020B0604020202020204" pitchFamily="34" charset="0"/>
              </a:rPr>
              <a:t> and Meade, 2007)</a:t>
            </a:r>
            <a:endParaRPr lang="en-IN" sz="600" dirty="0"/>
          </a:p>
        </p:txBody>
      </p:sp>
      <p:sp>
        <p:nvSpPr>
          <p:cNvPr id="9" name="TextBox 8">
            <a:extLst>
              <a:ext uri="{FF2B5EF4-FFF2-40B4-BE49-F238E27FC236}">
                <a16:creationId xmlns:a16="http://schemas.microsoft.com/office/drawing/2014/main" id="{3491EDDC-CB64-A96D-875A-9C1235662E83}"/>
              </a:ext>
            </a:extLst>
          </p:cNvPr>
          <p:cNvSpPr txBox="1"/>
          <p:nvPr/>
        </p:nvSpPr>
        <p:spPr>
          <a:xfrm>
            <a:off x="4988895" y="4302514"/>
            <a:ext cx="2972879" cy="184666"/>
          </a:xfrm>
          <a:prstGeom prst="rect">
            <a:avLst/>
          </a:prstGeom>
          <a:noFill/>
        </p:spPr>
        <p:txBody>
          <a:bodyPr wrap="square">
            <a:spAutoFit/>
          </a:bodyPr>
          <a:lstStyle/>
          <a:p>
            <a:pPr algn="ctr"/>
            <a:r>
              <a:rPr lang="en-IN" sz="600" dirty="0">
                <a:effectLst/>
                <a:latin typeface="Arial" panose="020B0604020202020204" pitchFamily="34" charset="0"/>
              </a:rPr>
              <a:t>(Source: Bennington-Castro, 2019)</a:t>
            </a:r>
            <a:endParaRPr lang="en-IN" sz="600" dirty="0"/>
          </a:p>
        </p:txBody>
      </p:sp>
      <p:sp>
        <p:nvSpPr>
          <p:cNvPr id="13" name="TextBox 12">
            <a:extLst>
              <a:ext uri="{FF2B5EF4-FFF2-40B4-BE49-F238E27FC236}">
                <a16:creationId xmlns:a16="http://schemas.microsoft.com/office/drawing/2014/main" id="{B4C05550-91E2-34C3-5428-11D8FBA35BC3}"/>
              </a:ext>
            </a:extLst>
          </p:cNvPr>
          <p:cNvSpPr txBox="1"/>
          <p:nvPr/>
        </p:nvSpPr>
        <p:spPr>
          <a:xfrm>
            <a:off x="5124942" y="7642251"/>
            <a:ext cx="3846175" cy="184666"/>
          </a:xfrm>
          <a:prstGeom prst="rect">
            <a:avLst/>
          </a:prstGeom>
          <a:noFill/>
        </p:spPr>
        <p:txBody>
          <a:bodyPr wrap="square">
            <a:spAutoFit/>
          </a:bodyPr>
          <a:lstStyle/>
          <a:p>
            <a:pPr algn="ctr"/>
            <a:r>
              <a:rPr lang="en-IN" sz="600" dirty="0">
                <a:effectLst/>
                <a:latin typeface="Arial" panose="020B0604020202020204" pitchFamily="34" charset="0"/>
              </a:rPr>
              <a:t>(Source: Health Innovation Manchester, 2026)</a:t>
            </a:r>
            <a:endParaRPr lang="en-IN" sz="600" dirty="0"/>
          </a:p>
        </p:txBody>
      </p:sp>
      <p:sp>
        <p:nvSpPr>
          <p:cNvPr id="22" name="TextBox 21">
            <a:extLst>
              <a:ext uri="{FF2B5EF4-FFF2-40B4-BE49-F238E27FC236}">
                <a16:creationId xmlns:a16="http://schemas.microsoft.com/office/drawing/2014/main" id="{DF1182DE-5ADB-C75A-FFFD-806A13E1045C}"/>
              </a:ext>
            </a:extLst>
          </p:cNvPr>
          <p:cNvSpPr txBox="1"/>
          <p:nvPr/>
        </p:nvSpPr>
        <p:spPr>
          <a:xfrm>
            <a:off x="8501365" y="6852742"/>
            <a:ext cx="3830483" cy="184666"/>
          </a:xfrm>
          <a:prstGeom prst="rect">
            <a:avLst/>
          </a:prstGeom>
          <a:noFill/>
        </p:spPr>
        <p:txBody>
          <a:bodyPr wrap="square">
            <a:spAutoFit/>
          </a:bodyPr>
          <a:lstStyle/>
          <a:p>
            <a:pPr algn="ctr"/>
            <a:r>
              <a:rPr lang="en-IN" sz="600" dirty="0">
                <a:effectLst/>
                <a:latin typeface="Arial" panose="020B0604020202020204" pitchFamily="34" charset="0"/>
              </a:rPr>
              <a:t>(Source: Statista Research Department, 2024)</a:t>
            </a:r>
            <a:endParaRPr lang="en-IN" sz="600" dirty="0"/>
          </a:p>
        </p:txBody>
      </p:sp>
      <p:sp>
        <p:nvSpPr>
          <p:cNvPr id="24" name="TextBox 23">
            <a:extLst>
              <a:ext uri="{FF2B5EF4-FFF2-40B4-BE49-F238E27FC236}">
                <a16:creationId xmlns:a16="http://schemas.microsoft.com/office/drawing/2014/main" id="{A386ECFB-1330-DB87-3F3B-0BA93C9AAF4E}"/>
              </a:ext>
            </a:extLst>
          </p:cNvPr>
          <p:cNvSpPr txBox="1"/>
          <p:nvPr/>
        </p:nvSpPr>
        <p:spPr>
          <a:xfrm>
            <a:off x="8850573" y="9161229"/>
            <a:ext cx="3481275" cy="184666"/>
          </a:xfrm>
          <a:prstGeom prst="rect">
            <a:avLst/>
          </a:prstGeom>
          <a:noFill/>
        </p:spPr>
        <p:txBody>
          <a:bodyPr wrap="square">
            <a:spAutoFit/>
          </a:bodyPr>
          <a:lstStyle/>
          <a:p>
            <a:pPr algn="ctr"/>
            <a:r>
              <a:rPr lang="en-IN" sz="600" dirty="0">
                <a:effectLst/>
                <a:latin typeface="Arial" panose="020B0604020202020204" pitchFamily="34" charset="0"/>
              </a:rPr>
              <a:t>(Source: Yashoda Hospital, 2023)</a:t>
            </a:r>
            <a:endParaRPr lang="en-IN" sz="600" dirty="0"/>
          </a:p>
        </p:txBody>
      </p:sp>
    </p:spTree>
    <p:extLst>
      <p:ext uri="{BB962C8B-B14F-4D97-AF65-F5344CB8AC3E}">
        <p14:creationId xmlns:p14="http://schemas.microsoft.com/office/powerpoint/2010/main" val="40078271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36</TotalTime>
  <Words>2003</Words>
  <Application>Microsoft Office PowerPoint</Application>
  <PresentationFormat>A3 Paper (297x420 mm)</PresentationFormat>
  <Paragraphs>68</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THE IMPACT OF SMOKING-CESSATION INTERVENTIONS  AMONG ADULTS WITH COPD IN UK: A SYSTEMATIC REVIEW Harsh Dineshbhai Solanki (2432128)  Student email - 2432128@student.uwtsd.ac.uk Supervisor - Muhammad Aliyu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IMPACT OF SMOKING-CESSATION INTERVENTIONS ON OUTCOMES AMONG ADULTS WITH COPD IN UK: A SYSTEMATIC REVIEW Harsh Dineshbhai Solanki (2432128)  Student email - 2432128@student.uwtsd.ac.uk Supervisor - Muhammad Aliyu</dc:title>
  <cp:lastModifiedBy>Harsh Dineshbhai Solanki (2432128)</cp:lastModifiedBy>
  <cp:revision>2</cp:revision>
  <dcterms:created xsi:type="dcterms:W3CDTF">2026-07-14T12:21:44Z</dcterms:created>
  <dcterms:modified xsi:type="dcterms:W3CDTF">2026-07-30T17:56:30Z</dcterms:modified>
</cp:coreProperties>
</file>