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5" r:id="rId8"/>
    <p:sldId id="266" r:id="rId9"/>
    <p:sldId id="267" r:id="rId10"/>
    <p:sldId id="264" r:id="rId11"/>
    <p:sldId id="263" r:id="rId12"/>
    <p:sldId id="270" r:id="rId13"/>
    <p:sldId id="273" r:id="rId14"/>
    <p:sldId id="272" r:id="rId15"/>
    <p:sldId id="271" r:id="rId16"/>
    <p:sldId id="275" r:id="rId17"/>
    <p:sldId id="276" r:id="rId18"/>
    <p:sldId id="277" r:id="rId19"/>
    <p:sldId id="274" r:id="rId20"/>
    <p:sldId id="280" r:id="rId21"/>
    <p:sldId id="278" r:id="rId22"/>
    <p:sldId id="281" r:id="rId23"/>
    <p:sldId id="282" r:id="rId24"/>
    <p:sldId id="283" r:id="rId25"/>
    <p:sldId id="279" r:id="rId26"/>
    <p:sldId id="284" r:id="rId27"/>
    <p:sldId id="28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>
        <p:scale>
          <a:sx n="33" d="100"/>
          <a:sy n="33" d="100"/>
        </p:scale>
        <p:origin x="1770" y="1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912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68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832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392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472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702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395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57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031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675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83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0813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69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069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786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979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126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7573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QZ1FHLFF8U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www.adaminaturek.com/daniellibeskind/imperialwarmuseum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inexhibit.com/case-studies/daniel-libeskind-jewish-museum-part2/" TargetMode="Externa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ailymotion.com/video/x6iektx" TargetMode="External"/><Relationship Id="rId4" Type="http://schemas.openxmlformats.org/officeDocument/2006/relationships/image" Target="../media/image5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https://youtu.be/f16W6ZH5K1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Bilbao effect and </a:t>
            </a:r>
            <a:r>
              <a:rPr lang="en-GB" dirty="0" err="1" smtClean="0"/>
              <a:t>starchitects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28501"/>
            <a:ext cx="9448800" cy="685800"/>
          </a:xfrm>
        </p:spPr>
        <p:txBody>
          <a:bodyPr>
            <a:normAutofit/>
          </a:bodyPr>
          <a:lstStyle/>
          <a:p>
            <a:r>
              <a:rPr lang="en-GB" dirty="0" smtClean="0"/>
              <a:t>Alexander Scott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35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Bilbao effect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‘Bilbao Effect?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Bilbao Expo 2010 video: </a:t>
            </a:r>
            <a:r>
              <a:rPr lang="en-GB" dirty="0">
                <a:hlinkClick r:id="rId2"/>
              </a:rPr>
              <a:t>https://www.youtube.com/watch?v=rQZ1FHLFF8U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93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1450" y="0"/>
            <a:ext cx="12363450" cy="695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05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250" y="383373"/>
            <a:ext cx="9886950" cy="1293028"/>
          </a:xfrm>
        </p:spPr>
        <p:txBody>
          <a:bodyPr/>
          <a:lstStyle/>
          <a:p>
            <a:r>
              <a:rPr lang="en-GB" dirty="0" smtClean="0"/>
              <a:t>Frank </a:t>
            </a:r>
            <a:r>
              <a:rPr lang="en-GB" dirty="0" err="1" smtClean="0"/>
              <a:t>gehry</a:t>
            </a:r>
            <a:r>
              <a:rPr lang="en-GB" dirty="0" smtClean="0"/>
              <a:t> and the Bilbao effect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576617"/>
            <a:ext cx="6934200" cy="5281383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7791450" y="1676402"/>
            <a:ext cx="4305300" cy="4542284"/>
          </a:xfrm>
        </p:spPr>
        <p:txBody>
          <a:bodyPr/>
          <a:lstStyle/>
          <a:p>
            <a:r>
              <a:rPr lang="en-GB" dirty="0" smtClean="0"/>
              <a:t>Frank </a:t>
            </a:r>
            <a:r>
              <a:rPr lang="en-GB" dirty="0" err="1" smtClean="0"/>
              <a:t>Gehry</a:t>
            </a:r>
            <a:r>
              <a:rPr lang="en-GB" dirty="0" smtClean="0"/>
              <a:t> on </a:t>
            </a:r>
            <a:r>
              <a:rPr lang="en-GB" dirty="0" err="1" smtClean="0"/>
              <a:t>MARTa</a:t>
            </a:r>
            <a:r>
              <a:rPr lang="en-GB" dirty="0" smtClean="0"/>
              <a:t> </a:t>
            </a:r>
            <a:r>
              <a:rPr lang="en-GB" dirty="0" err="1" smtClean="0"/>
              <a:t>HerfordL</a:t>
            </a:r>
            <a:r>
              <a:rPr lang="en-GB" dirty="0" smtClean="0"/>
              <a:t>: https</a:t>
            </a:r>
            <a:r>
              <a:rPr lang="en-GB" dirty="0"/>
              <a:t>://www.youtube.com/watch?v=6kdXNXAIAfI</a:t>
            </a:r>
          </a:p>
        </p:txBody>
      </p:sp>
    </p:spTree>
    <p:extLst>
      <p:ext uri="{BB962C8B-B14F-4D97-AF65-F5344CB8AC3E}">
        <p14:creationId xmlns:p14="http://schemas.microsoft.com/office/powerpoint/2010/main" val="378517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2942"/>
            <a:ext cx="8244408" cy="5515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419100" y="46732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Frances Howard Goldwyn </a:t>
            </a:r>
          </a:p>
          <a:p>
            <a:r>
              <a:rPr lang="en-GB" dirty="0"/>
              <a:t>Hollywood Regional Branch Library</a:t>
            </a:r>
          </a:p>
          <a:p>
            <a:r>
              <a:rPr lang="en-GB" dirty="0"/>
              <a:t>Designed by Frank </a:t>
            </a:r>
            <a:r>
              <a:rPr lang="en-GB" dirty="0" err="1" smtClean="0"/>
              <a:t>Gehry</a:t>
            </a:r>
            <a:r>
              <a:rPr lang="en-GB" dirty="0" smtClean="0"/>
              <a:t> (1986)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3536" y="-585829"/>
            <a:ext cx="5998464" cy="46863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534400" y="4100471"/>
            <a:ext cx="3672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Walt Disney Concert Hall in Los Angeles (2003)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58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04288" y="764373"/>
            <a:ext cx="3213024" cy="40243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24707" y="5263634"/>
            <a:ext cx="37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Dancing House in Prague (1996)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286500" cy="41893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4343031"/>
            <a:ext cx="64251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The Museum of Pop Culture in Seattle (completed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69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0"/>
            <a:ext cx="8610600" cy="1293028"/>
          </a:xfrm>
        </p:spPr>
        <p:txBody>
          <a:bodyPr/>
          <a:lstStyle/>
          <a:p>
            <a:r>
              <a:rPr lang="en-GB" dirty="0" err="1" smtClean="0"/>
              <a:t>Starchitects</a:t>
            </a:r>
            <a:r>
              <a:rPr lang="en-GB" dirty="0" smtClean="0"/>
              <a:t>: Norman Foster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4" y="1381545"/>
            <a:ext cx="4572000" cy="284945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8074" y="4606024"/>
            <a:ext cx="31790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Metro Bilbao Station (1995)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1282" y="1381545"/>
            <a:ext cx="3124199" cy="416690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004300" y="5636963"/>
            <a:ext cx="259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30 St Mary Axe, London (2004)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3215612"/>
            <a:ext cx="4692650" cy="351948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8074" y="6098628"/>
            <a:ext cx="3993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</a:t>
            </a:r>
            <a:r>
              <a:rPr lang="en-GB" dirty="0" smtClean="0"/>
              <a:t>estored Reichstag in Berlin (1999)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670" y="1367762"/>
            <a:ext cx="4084016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1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1000"/>
            <a:ext cx="11506200" cy="12930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Starchitects</a:t>
            </a:r>
            <a:r>
              <a:rPr lang="en-GB" dirty="0"/>
              <a:t>: </a:t>
            </a:r>
            <a:r>
              <a:rPr lang="en-GB" dirty="0" smtClean="0"/>
              <a:t>Rem </a:t>
            </a:r>
            <a:r>
              <a:rPr lang="en-GB" dirty="0" err="1" smtClean="0"/>
              <a:t>Koolhaas</a:t>
            </a:r>
            <a:r>
              <a:rPr lang="en-GB" dirty="0" smtClean="0"/>
              <a:t> and the office of metropolitan architecture (OMA)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0700" y="1765850"/>
            <a:ext cx="2724150" cy="3314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" y="1885950"/>
            <a:ext cx="2390775" cy="31337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477" y="1885950"/>
            <a:ext cx="3714750" cy="495454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46594" y="5914183"/>
            <a:ext cx="19153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Seattle Central Library</a:t>
            </a:r>
          </a:p>
          <a:p>
            <a:r>
              <a:rPr lang="en-GB" dirty="0" smtClean="0"/>
              <a:t>(2004)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2324" y="1889275"/>
            <a:ext cx="3298825" cy="494823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9340494" y="5537001"/>
            <a:ext cx="237525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China Media Group Headquarters, Beijing (2012)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80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47156" y="3690832"/>
            <a:ext cx="4784573" cy="3179083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0" y="-73827"/>
            <a:ext cx="115062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Starchitects</a:t>
            </a:r>
            <a:r>
              <a:rPr lang="en-GB" dirty="0" smtClean="0"/>
              <a:t>: </a:t>
            </a:r>
            <a:r>
              <a:rPr lang="en-GB" dirty="0" err="1" smtClean="0"/>
              <a:t>zaha</a:t>
            </a:r>
            <a:r>
              <a:rPr lang="en-GB" dirty="0" smtClean="0"/>
              <a:t> </a:t>
            </a:r>
            <a:r>
              <a:rPr lang="en-GB" dirty="0" err="1" smtClean="0"/>
              <a:t>hadid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52500"/>
            <a:ext cx="5276850" cy="395763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5374596"/>
            <a:ext cx="34861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 smtClean="0"/>
              <a:t>MAXXI (National Museum of 21st-Century Arts), Rome (2010)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000" y="952500"/>
            <a:ext cx="5080000" cy="28575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601200" y="3810000"/>
            <a:ext cx="27190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Guangzhou Opera House (2010)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131729" y="6076491"/>
            <a:ext cx="22429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Riverside Museum,</a:t>
            </a:r>
          </a:p>
          <a:p>
            <a:r>
              <a:rPr lang="en-GB" dirty="0" smtClean="0"/>
              <a:t>Glasgow (2011)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45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95300"/>
            <a:ext cx="10820400" cy="1562101"/>
          </a:xfrm>
        </p:spPr>
        <p:txBody>
          <a:bodyPr>
            <a:normAutofit fontScale="90000"/>
          </a:bodyPr>
          <a:lstStyle/>
          <a:p>
            <a:r>
              <a:rPr lang="en-GB" dirty="0"/>
              <a:t> </a:t>
            </a:r>
            <a:r>
              <a:rPr lang="en-GB" sz="3100" dirty="0" smtClean="0"/>
              <a:t>Adrian </a:t>
            </a:r>
            <a:r>
              <a:rPr lang="en-GB" sz="3100" dirty="0"/>
              <a:t>Franklin</a:t>
            </a:r>
            <a:r>
              <a:rPr lang="en-GB" sz="3100" dirty="0" smtClean="0"/>
              <a:t>, 'Journeys </a:t>
            </a:r>
            <a:r>
              <a:rPr lang="en-GB" sz="3100" dirty="0"/>
              <a:t>to the Guggenheim Museum Bilbao: Towards a Revised Bilbao Effect,' </a:t>
            </a:r>
            <a:r>
              <a:rPr lang="en-GB" sz="3100" i="1" dirty="0"/>
              <a:t>Annals of Tourism Research</a:t>
            </a:r>
            <a:r>
              <a:rPr lang="en-GB" sz="3100" dirty="0"/>
              <a:t> 59 (2016), pp. 79–92</a:t>
            </a:r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myths does Franklin associate with the so-called ‘Bilbao Effect’?</a:t>
            </a:r>
          </a:p>
          <a:p>
            <a:endParaRPr lang="en-GB" dirty="0" smtClean="0"/>
          </a:p>
          <a:p>
            <a:r>
              <a:rPr lang="en-GB" dirty="0" smtClean="0"/>
              <a:t>How impactful has the Guggenheim Museum been on Bilbao’s economy and culture, according to Franklin?</a:t>
            </a:r>
          </a:p>
          <a:p>
            <a:endParaRPr lang="en-GB" dirty="0" smtClean="0"/>
          </a:p>
          <a:p>
            <a:r>
              <a:rPr lang="en-GB" dirty="0" smtClean="0"/>
              <a:t>What other aspects of tourism in Bilbao and the Basque Country does Franklin draw attention to, and to what end?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58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0"/>
            <a:ext cx="10477500" cy="725785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343483" y="727948"/>
            <a:ext cx="5505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Hotel </a:t>
            </a:r>
            <a:r>
              <a:rPr lang="en-GB" dirty="0" err="1" smtClean="0"/>
              <a:t>Marqués</a:t>
            </a:r>
            <a:r>
              <a:rPr lang="en-GB" dirty="0" smtClean="0"/>
              <a:t> de </a:t>
            </a:r>
            <a:r>
              <a:rPr lang="en-GB" dirty="0" err="1" smtClean="0"/>
              <a:t>Riscal</a:t>
            </a:r>
            <a:r>
              <a:rPr lang="en-GB" dirty="0" smtClean="0"/>
              <a:t> in </a:t>
            </a:r>
            <a:r>
              <a:rPr lang="en-GB" dirty="0" err="1" smtClean="0"/>
              <a:t>Elciego</a:t>
            </a:r>
            <a:r>
              <a:rPr lang="en-GB" dirty="0" smtClean="0"/>
              <a:t>, Spain (2006)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04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00" y="2518808"/>
            <a:ext cx="9376616" cy="4339192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55886" y="76200"/>
            <a:ext cx="3657599" cy="2743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895600" cy="28956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895600" y="116446"/>
            <a:ext cx="156028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Cathedral of Santiago de </a:t>
            </a:r>
            <a:r>
              <a:rPr lang="en-GB" dirty="0" err="1" smtClean="0"/>
              <a:t>Compostela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Monument of the Pilgrims, Burgos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6957" y="-65550"/>
            <a:ext cx="4265043" cy="2672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93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221" y="902411"/>
            <a:ext cx="4978400" cy="580571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700" b="1" dirty="0" smtClean="0">
                <a:solidFill>
                  <a:srgbClr val="FFFF00"/>
                </a:solidFill>
              </a:rPr>
              <a:t>Daniel </a:t>
            </a:r>
            <a:r>
              <a:rPr lang="en-GB" sz="3700" b="1" dirty="0" err="1" smtClean="0">
                <a:solidFill>
                  <a:srgbClr val="FFFF00"/>
                </a:solidFill>
              </a:rPr>
              <a:t>Libeskind</a:t>
            </a:r>
            <a:r>
              <a:rPr lang="en-GB" sz="3700" b="1" dirty="0" smtClean="0">
                <a:solidFill>
                  <a:srgbClr val="FFFF00"/>
                </a:solidFill>
              </a:rPr>
              <a:t> on Imperial War Museum North, Salford, opened July 2002:</a:t>
            </a:r>
          </a:p>
          <a:p>
            <a:pPr marL="0" indent="0">
              <a:buNone/>
            </a:pPr>
            <a:endParaRPr lang="en-GB" sz="3700" b="1" dirty="0" smtClean="0"/>
          </a:p>
          <a:p>
            <a:pPr marL="0" indent="0">
              <a:buNone/>
            </a:pPr>
            <a:r>
              <a:rPr lang="en-GB" sz="3700" dirty="0" smtClean="0"/>
              <a:t>“</a:t>
            </a:r>
            <a:r>
              <a:rPr lang="en-GB" sz="4000" b="1" dirty="0" smtClean="0"/>
              <a:t>The </a:t>
            </a:r>
            <a:r>
              <a:rPr lang="en-GB" sz="4000" b="1" dirty="0"/>
              <a:t>Museum is a catalyst for focussing energies – both entrepreneurial and spiritual – and moulding them into creative expression. </a:t>
            </a:r>
            <a:r>
              <a:rPr lang="en-GB" sz="3700" dirty="0" smtClean="0"/>
              <a:t>If </a:t>
            </a:r>
            <a:r>
              <a:rPr lang="en-GB" sz="3700" dirty="0"/>
              <a:t>Henry Adams were writing today he would add to the Virgin and the Dynamo the Museum, for it is the cultural dynamo transforming the past into the New Millennium”  </a:t>
            </a:r>
            <a:endParaRPr lang="en-GB" sz="3700" dirty="0" smtClean="0"/>
          </a:p>
          <a:p>
            <a:pPr marL="0" indent="0">
              <a:buNone/>
            </a:pPr>
            <a:endParaRPr lang="en-GB" sz="3700" dirty="0" smtClean="0"/>
          </a:p>
          <a:p>
            <a:pPr marL="0" indent="0">
              <a:buNone/>
            </a:pPr>
            <a:r>
              <a:rPr lang="en-GB" sz="3700" dirty="0" smtClean="0"/>
              <a:t>Goals of helping “</a:t>
            </a:r>
            <a:r>
              <a:rPr lang="en-GB" sz="3700" dirty="0"/>
              <a:t>the recreation of the entire Trafford region” via “urban regeneration, job creation, tourist spending</a:t>
            </a:r>
            <a:r>
              <a:rPr lang="en-GB" sz="3700" dirty="0" smtClean="0"/>
              <a:t>.”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2500" dirty="0" smtClean="0"/>
              <a:t>Quotes from </a:t>
            </a:r>
            <a:r>
              <a:rPr lang="en-GB" sz="2500" dirty="0"/>
              <a:t>Daniel </a:t>
            </a:r>
            <a:r>
              <a:rPr lang="en-GB" sz="2500" dirty="0" err="1"/>
              <a:t>Libeskind’s</a:t>
            </a:r>
            <a:r>
              <a:rPr lang="en-GB" sz="2500" dirty="0"/>
              <a:t> </a:t>
            </a:r>
            <a:r>
              <a:rPr lang="en-GB" sz="2500" dirty="0" smtClean="0"/>
              <a:t>website </a:t>
            </a:r>
            <a:r>
              <a:rPr lang="en-US" sz="2500" u="sng" dirty="0" smtClean="0">
                <a:hlinkClick r:id="rId2"/>
              </a:rPr>
              <a:t>http</a:t>
            </a:r>
            <a:r>
              <a:rPr lang="en-US" sz="2500" u="sng" dirty="0">
                <a:hlinkClick r:id="rId2"/>
              </a:rPr>
              <a:t>://</a:t>
            </a:r>
            <a:r>
              <a:rPr lang="en-US" sz="2500" u="sng" dirty="0" smtClean="0">
                <a:hlinkClick r:id="rId2"/>
              </a:rPr>
              <a:t>www.adaminaturek.com/daniellibeskind/imperialwarmuseum.htm</a:t>
            </a:r>
            <a:r>
              <a:rPr lang="en-US" sz="2500" dirty="0" smtClean="0"/>
              <a:t> [accessed 7 May  2013].</a:t>
            </a:r>
            <a:endParaRPr lang="en-GB" sz="25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00" y="1040825"/>
            <a:ext cx="6686550" cy="3392603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0" y="-118852"/>
            <a:ext cx="115062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Starchitects</a:t>
            </a:r>
            <a:r>
              <a:rPr lang="en-GB" dirty="0" smtClean="0"/>
              <a:t>: Daniel </a:t>
            </a:r>
            <a:r>
              <a:rPr lang="en-GB" dirty="0" err="1" smtClean="0"/>
              <a:t>libeskind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2100" y="4380476"/>
            <a:ext cx="3716286" cy="247752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6971" y="4433428"/>
            <a:ext cx="3451679" cy="2319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65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d/dd/JewishMuseumBerl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257"/>
            <a:ext cx="5031805" cy="390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706" y="3315354"/>
            <a:ext cx="3884315" cy="314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http://www.thegrumpyoldlimey.com/images/buildings/ontmus_mai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413" y="3770860"/>
            <a:ext cx="3966630" cy="297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853" y="-18256"/>
            <a:ext cx="3864147" cy="273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793186" y="2733616"/>
            <a:ext cx="5398814" cy="391628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Bundeswehr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Military History Museum,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Dresden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813937" y="6457722"/>
            <a:ext cx="5189377" cy="391628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Extension to Denver Art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Museum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-15925" y="3891992"/>
            <a:ext cx="1303994" cy="2853840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Exterior of Jewish Museum, Berlin (above); extension to Royal Ontario Museum, Toronto (left)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540398" y="6052"/>
            <a:ext cx="6065088" cy="514738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LIBESKIND’S MUSEUM ARCHITECTURE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3728" y="411299"/>
            <a:ext cx="3639978" cy="220983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115952" y="2633821"/>
            <a:ext cx="2235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MO Modern Art Museum, Vilnius (2018)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6923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857" y="357973"/>
            <a:ext cx="10664371" cy="1293028"/>
          </a:xfrm>
        </p:spPr>
        <p:txBody>
          <a:bodyPr>
            <a:noAutofit/>
          </a:bodyPr>
          <a:lstStyle/>
          <a:p>
            <a:r>
              <a:rPr lang="en-GB" sz="2800" dirty="0" smtClean="0"/>
              <a:t>Peter </a:t>
            </a:r>
            <a:r>
              <a:rPr lang="en-GB" sz="2800" dirty="0" err="1" smtClean="0"/>
              <a:t>Chametzky</a:t>
            </a:r>
            <a:r>
              <a:rPr lang="en-GB" sz="2800" dirty="0"/>
              <a:t>, </a:t>
            </a:r>
            <a:r>
              <a:rPr lang="en-GB" sz="2800" dirty="0" smtClean="0"/>
              <a:t>'Not </a:t>
            </a:r>
            <a:r>
              <a:rPr lang="en-GB" sz="2800" dirty="0"/>
              <a:t>What We Expected: The Jewish Museum Berlin in Practice,' </a:t>
            </a:r>
            <a:r>
              <a:rPr lang="en-GB" sz="2800" i="1" dirty="0"/>
              <a:t>Museum and Society </a:t>
            </a:r>
            <a:r>
              <a:rPr lang="en-GB" sz="2800" dirty="0"/>
              <a:t>6:3 (2008), pp. 216–245.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915" y="1915885"/>
            <a:ext cx="8592457" cy="4012514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b="1" dirty="0"/>
              <a:t>What are the key features of Daniel </a:t>
            </a:r>
            <a:r>
              <a:rPr lang="en-GB" b="1" dirty="0" err="1"/>
              <a:t>Libeskind’s</a:t>
            </a:r>
            <a:r>
              <a:rPr lang="en-GB" b="1" dirty="0"/>
              <a:t> design for the Jewish Museum?</a:t>
            </a:r>
            <a:endParaRPr lang="en-GB" dirty="0"/>
          </a:p>
          <a:p>
            <a:pPr lvl="0"/>
            <a:r>
              <a:rPr lang="en-GB" dirty="0"/>
              <a:t>What ideas and concepts informed the </a:t>
            </a:r>
            <a:r>
              <a:rPr lang="en-GB" dirty="0" err="1"/>
              <a:t>Libeskind</a:t>
            </a:r>
            <a:r>
              <a:rPr lang="en-GB" dirty="0"/>
              <a:t> design?</a:t>
            </a:r>
          </a:p>
          <a:p>
            <a:pPr lvl="0"/>
            <a:r>
              <a:rPr lang="en-GB" dirty="0"/>
              <a:t>What design techniques were used in the exterior architecture?</a:t>
            </a:r>
          </a:p>
          <a:p>
            <a:pPr lvl="0"/>
            <a:r>
              <a:rPr lang="en-GB" dirty="0"/>
              <a:t>How did the exterior architecture relate to the interior?</a:t>
            </a:r>
          </a:p>
          <a:p>
            <a:pPr lvl="0"/>
            <a:r>
              <a:rPr lang="en-GB" dirty="0"/>
              <a:t>How was space organised in </a:t>
            </a:r>
            <a:r>
              <a:rPr lang="en-GB" dirty="0" err="1"/>
              <a:t>Libeskind’s</a:t>
            </a:r>
            <a:r>
              <a:rPr lang="en-GB" dirty="0"/>
              <a:t> design?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b="1" dirty="0"/>
              <a:t>How would you describe </a:t>
            </a:r>
            <a:r>
              <a:rPr lang="en-GB" b="1" dirty="0" err="1"/>
              <a:t>Libeskind’s</a:t>
            </a:r>
            <a:r>
              <a:rPr lang="en-GB" b="1" dirty="0"/>
              <a:t> design? </a:t>
            </a:r>
            <a:endParaRPr lang="en-GB" dirty="0"/>
          </a:p>
          <a:p>
            <a:pPr lvl="0"/>
            <a:r>
              <a:rPr lang="en-GB" dirty="0"/>
              <a:t>What ‘type’ of building would you say it is?</a:t>
            </a:r>
          </a:p>
          <a:p>
            <a:pPr lvl="0"/>
            <a:r>
              <a:rPr lang="en-GB" dirty="0"/>
              <a:t>What ‘type’ of museum would you say it is?</a:t>
            </a:r>
          </a:p>
          <a:p>
            <a:pPr lvl="0"/>
            <a:r>
              <a:rPr lang="en-GB" dirty="0"/>
              <a:t>Do you like the museum design, and why?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005" y="3309256"/>
            <a:ext cx="4184670" cy="3246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13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703615" y="1172616"/>
            <a:ext cx="5515749" cy="5069831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algn="r"/>
            <a:r>
              <a:rPr lang="en-GB" sz="1600" dirty="0"/>
              <a:t>“</a:t>
            </a:r>
            <a:r>
              <a:rPr lang="en-GB" sz="2000" dirty="0"/>
              <a:t>The design was based on three conceptions:</a:t>
            </a:r>
          </a:p>
          <a:p>
            <a:pPr marL="342900" indent="-342900" algn="r">
              <a:buFont typeface="+mj-lt"/>
              <a:buAutoNum type="arabicParenR"/>
            </a:pPr>
            <a:r>
              <a:rPr lang="en-GB" sz="2000" dirty="0"/>
              <a:t>the impossibility of understanding the history of Berlin without understanding the enormous intellectual, economic and cultural contribution made by Jewish citizens of Berlin;</a:t>
            </a:r>
          </a:p>
          <a:p>
            <a:pPr marL="342900" indent="-342900" algn="r">
              <a:buFont typeface="+mj-lt"/>
              <a:buAutoNum type="arabicParenR"/>
            </a:pPr>
            <a:r>
              <a:rPr lang="en-GB" sz="2000" dirty="0"/>
              <a:t>the necessity to integrate physically and spiritually the meaning of the Holocaust into the consciousness and memory of the city of Berlin;</a:t>
            </a:r>
          </a:p>
          <a:p>
            <a:pPr marL="342900" indent="-342900" algn="r">
              <a:buFont typeface="+mj-lt"/>
              <a:buAutoNum type="arabicParenR"/>
            </a:pPr>
            <a:r>
              <a:rPr lang="en-GB" sz="2000" dirty="0"/>
              <a:t>that only through the acknowledgement and incorporation of this erasure and void of Jewish life in Berlin, can the history of Berlin and Europe have a human future.”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97569" y="181300"/>
            <a:ext cx="2816898" cy="637849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algn="r"/>
            <a:r>
              <a:rPr lang="en-GB" sz="1600" dirty="0"/>
              <a:t>Interior sections of Jewish Museum, Berlin</a:t>
            </a:r>
            <a:endParaRPr lang="en-GB" sz="1200" dirty="0"/>
          </a:p>
        </p:txBody>
      </p:sp>
      <p:pic>
        <p:nvPicPr>
          <p:cNvPr id="2050" name="Picture 2" descr="F:\Alex's Laptop\Photos\2010\Berlin, September 2010\IMG_21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202" y="3303602"/>
            <a:ext cx="2665798" cy="355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Alex's Laptop\Photos\2010\Berlin, September 2010\IMG_21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202" y="0"/>
            <a:ext cx="2665798" cy="355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91880" cy="4664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4807620"/>
            <a:ext cx="3331467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(Quotation by  Daniel </a:t>
            </a:r>
            <a:r>
              <a:rPr lang="en-GB" sz="1200" dirty="0" err="1"/>
              <a:t>Libeskind</a:t>
            </a:r>
            <a:r>
              <a:rPr lang="en-GB" sz="1200" dirty="0"/>
              <a:t>: </a:t>
            </a:r>
            <a:r>
              <a:rPr lang="en-GB" sz="1200" dirty="0">
                <a:hlinkClick r:id="rId5"/>
              </a:rPr>
              <a:t>http://www.inexhibit.com/case-studies/daniel-libeskind-jewish-museum-part2/</a:t>
            </a:r>
            <a:r>
              <a:rPr lang="en-GB" sz="1200" dirty="0"/>
              <a:t>; accessed October 6 2014</a:t>
            </a:r>
            <a:r>
              <a:rPr lang="en-GB" sz="1400" dirty="0"/>
              <a:t>)</a:t>
            </a:r>
          </a:p>
          <a:p>
            <a:pPr algn="r"/>
            <a:endParaRPr lang="en-GB" sz="1400" dirty="0"/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60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320799"/>
            <a:ext cx="12192000" cy="5836122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What are the notable features of the Jewish Museum’s interior architecture?</a:t>
            </a:r>
            <a:endParaRPr lang="en-GB" sz="2200" dirty="0"/>
          </a:p>
          <a:p>
            <a:pPr marL="742950" lvl="1" indent="-285750">
              <a:buFontTx/>
              <a:buChar char="-"/>
            </a:pPr>
            <a:r>
              <a:rPr lang="en-GB" sz="2200" dirty="0" smtClean="0"/>
              <a:t>How </a:t>
            </a:r>
            <a:r>
              <a:rPr lang="en-GB" sz="2200" dirty="0"/>
              <a:t>is space organised inside the museum?</a:t>
            </a:r>
          </a:p>
          <a:p>
            <a:pPr marL="742950" lvl="1" indent="-285750">
              <a:buFontTx/>
              <a:buChar char="-"/>
            </a:pPr>
            <a:r>
              <a:rPr lang="en-GB" sz="2200" dirty="0" smtClean="0"/>
              <a:t>Is </a:t>
            </a:r>
            <a:r>
              <a:rPr lang="en-GB" sz="2200" dirty="0"/>
              <a:t>the interior architecture intended to engender specific reactions/interactions from museumgoers?</a:t>
            </a:r>
          </a:p>
          <a:p>
            <a:pPr marL="742950" lvl="1" indent="-285750">
              <a:buFontTx/>
              <a:buChar char="-"/>
            </a:pPr>
            <a:r>
              <a:rPr lang="en-GB" sz="2200" dirty="0" smtClean="0"/>
              <a:t>Is </a:t>
            </a:r>
            <a:r>
              <a:rPr lang="en-GB" sz="2200" dirty="0"/>
              <a:t>there anything significant about the manner in which visitors approach and enter the museum?</a:t>
            </a:r>
          </a:p>
          <a:p>
            <a:pPr marL="742950" lvl="1" indent="-285750">
              <a:buFontTx/>
              <a:buChar char="-"/>
            </a:pPr>
            <a:r>
              <a:rPr lang="en-GB" sz="2200" dirty="0" smtClean="0"/>
              <a:t>Is </a:t>
            </a:r>
            <a:r>
              <a:rPr lang="en-GB" sz="2200" dirty="0"/>
              <a:t>there anything significant about the manner in lighting is used at the museum?</a:t>
            </a:r>
          </a:p>
          <a:p>
            <a:pPr marL="742950" lvl="1" indent="-285750">
              <a:buFontTx/>
              <a:buChar char="-"/>
            </a:pPr>
            <a:r>
              <a:rPr lang="en-GB" sz="2200" dirty="0" smtClean="0"/>
              <a:t>What </a:t>
            </a:r>
            <a:r>
              <a:rPr lang="en-GB" sz="2200" dirty="0"/>
              <a:t>are some of the notable artefacts and exhibits inside the museum?</a:t>
            </a:r>
          </a:p>
          <a:p>
            <a:r>
              <a:rPr lang="en-GB" sz="2200" b="1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What observations does </a:t>
            </a:r>
            <a:r>
              <a:rPr lang="en-GB" sz="2200" b="1" dirty="0" err="1"/>
              <a:t>Chametzky</a:t>
            </a:r>
            <a:r>
              <a:rPr lang="en-GB" sz="2200" b="1" dirty="0"/>
              <a:t> make about visitors and staff at the museum?</a:t>
            </a:r>
            <a:endParaRPr lang="en-GB" sz="2200" dirty="0"/>
          </a:p>
          <a:p>
            <a:r>
              <a:rPr lang="en-GB" b="1" dirty="0"/>
              <a:t> 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70857" y="357973"/>
            <a:ext cx="10664371" cy="1293028"/>
          </a:xfrm>
          <a:prstGeom prst="rect">
            <a:avLst/>
          </a:prstGeom>
        </p:spPr>
        <p:txBody>
          <a:bodyPr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/>
              <a:t>Peter Chametzky, 'Not What We Expected: The Jewish Museum Berlin in Practice,' </a:t>
            </a:r>
            <a:r>
              <a:rPr lang="en-GB" sz="2800" i="1" smtClean="0"/>
              <a:t>Museum and Society </a:t>
            </a:r>
            <a:r>
              <a:rPr lang="en-GB" sz="2800" smtClean="0"/>
              <a:t>6:3 (2008), pp. 216–245.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1014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201058"/>
            <a:ext cx="12192000" cy="5836122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/>
              <a:t>What </a:t>
            </a:r>
            <a:r>
              <a:rPr lang="en-GB" sz="2000" b="1" dirty="0"/>
              <a:t>does </a:t>
            </a:r>
            <a:r>
              <a:rPr lang="en-GB" sz="2000" b="1" dirty="0" err="1"/>
              <a:t>Chametzky</a:t>
            </a:r>
            <a:r>
              <a:rPr lang="en-GB" sz="2000" b="1" dirty="0"/>
              <a:t> identify as the guiding themes behind the way displays are organised inside the museum, and are these problematic in any way?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 Are there any tensions or discrepancies between the principles of </a:t>
            </a:r>
            <a:r>
              <a:rPr lang="en-GB" sz="2000" b="1" dirty="0" err="1"/>
              <a:t>Libeskind’s</a:t>
            </a:r>
            <a:r>
              <a:rPr lang="en-GB" sz="2000" b="1" dirty="0"/>
              <a:t> design for the museum and how it operates on a daily basis?</a:t>
            </a:r>
            <a:endParaRPr lang="en-GB" sz="2000" dirty="0"/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Are </a:t>
            </a:r>
            <a:r>
              <a:rPr lang="en-GB" sz="2000" dirty="0"/>
              <a:t>the interior exhibitions consistent with the principles behind </a:t>
            </a:r>
            <a:r>
              <a:rPr lang="en-GB" sz="2000" dirty="0" err="1"/>
              <a:t>Libeskind’s</a:t>
            </a:r>
            <a:r>
              <a:rPr lang="en-GB" sz="2000" dirty="0"/>
              <a:t> design?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How does the Jewish Museum relate to its immediate urban surroundings?</a:t>
            </a:r>
            <a:endParaRPr lang="en-GB" sz="2000" dirty="0"/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Does </a:t>
            </a:r>
            <a:r>
              <a:rPr lang="en-GB" sz="2000" dirty="0"/>
              <a:t>its architecture harmonise with the rest of the </a:t>
            </a:r>
            <a:r>
              <a:rPr lang="en-GB" sz="2000" dirty="0" err="1"/>
              <a:t>Kreuzberg</a:t>
            </a:r>
            <a:r>
              <a:rPr lang="en-GB" sz="2000" dirty="0"/>
              <a:t> district, and the rest of the Berlin cityscape?</a:t>
            </a:r>
          </a:p>
          <a:p>
            <a:pPr lvl="1"/>
            <a:r>
              <a:rPr lang="en-GB" sz="2000" b="1" dirty="0"/>
              <a:t> 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What does </a:t>
            </a:r>
            <a:r>
              <a:rPr lang="en-GB" sz="2000" b="1" dirty="0" err="1"/>
              <a:t>Chametzky</a:t>
            </a:r>
            <a:r>
              <a:rPr lang="en-GB" sz="2000" b="1" dirty="0"/>
              <a:t> have to say about the manner in which the Jewish Museum markets itself?</a:t>
            </a:r>
            <a:endParaRPr lang="en-GB" sz="2000" dirty="0"/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What </a:t>
            </a:r>
            <a:r>
              <a:rPr lang="en-GB" sz="2000" dirty="0"/>
              <a:t>sort of image of Berlin and Germany does he claim that the museum projects, and is this problematic in any way?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r>
              <a:rPr lang="en-GB" sz="1600" dirty="0"/>
              <a:t> 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70857" y="357973"/>
            <a:ext cx="10664371" cy="1293028"/>
          </a:xfrm>
          <a:prstGeom prst="rect">
            <a:avLst/>
          </a:prstGeom>
        </p:spPr>
        <p:txBody>
          <a:bodyPr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Peter </a:t>
            </a:r>
            <a:r>
              <a:rPr lang="en-GB" sz="2800" dirty="0" err="1" smtClean="0"/>
              <a:t>Chametzky</a:t>
            </a:r>
            <a:r>
              <a:rPr lang="en-GB" sz="2800" dirty="0" smtClean="0"/>
              <a:t>, 'Not What We Expected: The Jewish Museum Berlin in Practice,' </a:t>
            </a:r>
            <a:r>
              <a:rPr lang="en-GB" sz="1800" i="1" dirty="0" smtClean="0"/>
              <a:t>Museum and Society </a:t>
            </a:r>
            <a:r>
              <a:rPr lang="en-GB" sz="1800" dirty="0" smtClean="0"/>
              <a:t>6:3 (2008</a:t>
            </a:r>
            <a:r>
              <a:rPr lang="en-GB" sz="1400" dirty="0" smtClean="0"/>
              <a:t>), pp. </a:t>
            </a:r>
            <a:r>
              <a:rPr lang="en-GB" sz="1800" dirty="0" smtClean="0"/>
              <a:t>216–245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153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94743" y="317452"/>
            <a:ext cx="5734636" cy="631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3556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3373"/>
            <a:ext cx="10820400" cy="1293028"/>
          </a:xfrm>
        </p:spPr>
        <p:txBody>
          <a:bodyPr>
            <a:normAutofit/>
          </a:bodyPr>
          <a:lstStyle/>
          <a:p>
            <a:r>
              <a:rPr lang="en-GB" sz="3200" dirty="0"/>
              <a:t>Bruce </a:t>
            </a:r>
            <a:r>
              <a:rPr lang="en-GB" sz="3200" dirty="0" smtClean="0"/>
              <a:t>Grant, </a:t>
            </a:r>
            <a:r>
              <a:rPr lang="en-GB" sz="3200" dirty="0"/>
              <a:t>'The Edifice Complex Architecture and the Political Life of Surplus in the New Baku.' </a:t>
            </a:r>
            <a:r>
              <a:rPr lang="en-GB" sz="2000" i="1" dirty="0"/>
              <a:t>Public Culture </a:t>
            </a:r>
            <a:r>
              <a:rPr lang="en-GB" sz="2000" dirty="0"/>
              <a:t>26:3 (2014), pp. 501–528.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71176"/>
            <a:ext cx="4403271" cy="44032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6263" y="3947886"/>
            <a:ext cx="4526843" cy="29101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6098" y="1871176"/>
            <a:ext cx="4035902" cy="402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103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3373"/>
            <a:ext cx="10820400" cy="1293028"/>
          </a:xfrm>
        </p:spPr>
        <p:txBody>
          <a:bodyPr>
            <a:normAutofit/>
          </a:bodyPr>
          <a:lstStyle/>
          <a:p>
            <a:r>
              <a:rPr lang="en-GB" sz="3200" dirty="0"/>
              <a:t>Bruce </a:t>
            </a:r>
            <a:r>
              <a:rPr lang="en-GB" sz="3200" dirty="0" smtClean="0"/>
              <a:t>Grant, </a:t>
            </a:r>
            <a:r>
              <a:rPr lang="en-GB" sz="3200" dirty="0"/>
              <a:t>'The Edifice Complex Architecture and the Political Life of Surplus in the New Baku.' </a:t>
            </a:r>
            <a:r>
              <a:rPr lang="en-GB" sz="2000" i="1" dirty="0"/>
              <a:t>Public Culture </a:t>
            </a:r>
            <a:r>
              <a:rPr lang="en-GB" sz="2000" dirty="0"/>
              <a:t>26:3 (2014), pp. 501–528.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23467" y="1932435"/>
            <a:ext cx="2685447" cy="437881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65" y="1932435"/>
            <a:ext cx="2752725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324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10820400" cy="1293028"/>
          </a:xfrm>
        </p:spPr>
        <p:txBody>
          <a:bodyPr/>
          <a:lstStyle/>
          <a:p>
            <a:r>
              <a:rPr lang="en-GB" dirty="0" smtClean="0"/>
              <a:t>Edifice complex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062446"/>
            <a:ext cx="10820400" cy="4024125"/>
          </a:xfrm>
        </p:spPr>
        <p:txBody>
          <a:bodyPr/>
          <a:lstStyle/>
          <a:p>
            <a:r>
              <a:rPr lang="en-GB" dirty="0" smtClean="0"/>
              <a:t>Term coined by activist </a:t>
            </a:r>
            <a:r>
              <a:rPr lang="en-GB" dirty="0" err="1" smtClean="0"/>
              <a:t>Behn</a:t>
            </a:r>
            <a:r>
              <a:rPr lang="en-GB" dirty="0" smtClean="0"/>
              <a:t> Cervantes to refer to publicly-funded vanity projects in the Philippines under Ferdinand and Imelda Marcos (1965–1986)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6514" y="1978478"/>
            <a:ext cx="5065486" cy="33428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78478"/>
            <a:ext cx="4904242" cy="32534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756" y="4572679"/>
            <a:ext cx="5682343" cy="22516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6514" y="4560935"/>
            <a:ext cx="3033486" cy="2275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6020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1571" y="383373"/>
            <a:ext cx="10820400" cy="129302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Carpet museum, </a:t>
            </a:r>
            <a:br>
              <a:rPr lang="en-GB" sz="3200" dirty="0" smtClean="0"/>
            </a:br>
            <a:r>
              <a:rPr lang="en-GB" sz="3200" dirty="0" smtClean="0"/>
              <a:t>Baku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437278"/>
            <a:ext cx="3420722" cy="34207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2057" y="2334419"/>
            <a:ext cx="8069943" cy="452358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420722" cy="34207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0722" y="-51593"/>
            <a:ext cx="3488871" cy="348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420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0"/>
            <a:ext cx="8610600" cy="1293028"/>
          </a:xfrm>
        </p:spPr>
        <p:txBody>
          <a:bodyPr/>
          <a:lstStyle/>
          <a:p>
            <a:r>
              <a:rPr lang="en-GB" dirty="0" smtClean="0"/>
              <a:t>Baku museum of Modern art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3028"/>
            <a:ext cx="4977189" cy="37328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33371"/>
            <a:ext cx="2929054" cy="29246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829" y="977898"/>
            <a:ext cx="5762171" cy="5762171"/>
          </a:xfrm>
          <a:prstGeom prst="rect">
            <a:avLst/>
          </a:prstGeom>
        </p:spPr>
      </p:pic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4283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7713" y="416031"/>
            <a:ext cx="11854542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Heydar </a:t>
            </a:r>
            <a:r>
              <a:rPr lang="en-GB" dirty="0" err="1"/>
              <a:t>Aliyev</a:t>
            </a:r>
            <a:r>
              <a:rPr lang="en-GB" dirty="0"/>
              <a:t> </a:t>
            </a:r>
            <a:r>
              <a:rPr lang="en-GB" dirty="0" smtClean="0"/>
              <a:t>Centre</a:t>
            </a:r>
            <a:br>
              <a:rPr lang="en-GB" dirty="0" smtClean="0"/>
            </a:br>
            <a:r>
              <a:rPr lang="en-GB" sz="2700" dirty="0" smtClean="0"/>
              <a:t>named after president of Azerbaijan </a:t>
            </a:r>
            <a:r>
              <a:rPr lang="en-GB" sz="2700" dirty="0"/>
              <a:t>Republic </a:t>
            </a:r>
            <a:r>
              <a:rPr lang="en-GB" sz="2700" dirty="0" smtClean="0"/>
              <a:t>(1993–</a:t>
            </a:r>
            <a:br>
              <a:rPr lang="en-GB" sz="2700" dirty="0" smtClean="0"/>
            </a:br>
            <a:r>
              <a:rPr lang="en-GB" sz="2700" dirty="0" smtClean="0"/>
              <a:t>2003), father of current president </a:t>
            </a:r>
            <a:r>
              <a:rPr lang="en-GB" sz="2700" dirty="0" err="1"/>
              <a:t>Ilham</a:t>
            </a:r>
            <a:r>
              <a:rPr lang="en-GB" sz="2700" dirty="0"/>
              <a:t> </a:t>
            </a:r>
            <a:r>
              <a:rPr lang="en-GB" sz="2700" dirty="0" err="1"/>
              <a:t>Aliyev</a:t>
            </a:r>
            <a:r>
              <a:rPr lang="en-GB" sz="2700" dirty="0"/>
              <a:t/>
            </a:r>
            <a:br>
              <a:rPr lang="en-GB" sz="2700" dirty="0"/>
            </a:br>
            <a:endParaRPr lang="en-GB" sz="27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709059"/>
            <a:ext cx="5148941" cy="51489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9849" y="1709059"/>
            <a:ext cx="2932151" cy="41086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6544" y="1709059"/>
            <a:ext cx="3695700" cy="36957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356544" y="6132677"/>
            <a:ext cx="63305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Baku: An Art Lover’s Guide: </a:t>
            </a:r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</a:t>
            </a:r>
            <a:r>
              <a:rPr lang="en-GB" dirty="0" smtClean="0">
                <a:hlinkClick r:id="rId5"/>
              </a:rPr>
              <a:t>www.dailymotion.com/video/x6iektx</a:t>
            </a:r>
            <a:r>
              <a:rPr lang="en-GB" dirty="0" smtClean="0"/>
              <a:t>, c. 40 </a:t>
            </a:r>
            <a:r>
              <a:rPr lang="en-GB" dirty="0" err="1" smtClean="0"/>
              <a:t>mins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4559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0"/>
            <a:ext cx="8610600" cy="1293028"/>
          </a:xfrm>
        </p:spPr>
        <p:txBody>
          <a:bodyPr/>
          <a:lstStyle/>
          <a:p>
            <a:r>
              <a:rPr lang="en-GB" dirty="0" smtClean="0"/>
              <a:t>Baku white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youtu.be/f16W6ZH5K1E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884" y="3284827"/>
            <a:ext cx="10885715" cy="35731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-99097"/>
            <a:ext cx="5274181" cy="3383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5728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37666" y="45244"/>
            <a:ext cx="7154334" cy="40243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037666" cy="6977250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3756" y="3335975"/>
            <a:ext cx="5018138" cy="3342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14101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842</Words>
  <Application>Microsoft Office PowerPoint</Application>
  <PresentationFormat>Widescreen</PresentationFormat>
  <Paragraphs>106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Century Gothic</vt:lpstr>
      <vt:lpstr>Vapor Trail</vt:lpstr>
      <vt:lpstr>The Bilbao effect and starchitects</vt:lpstr>
      <vt:lpstr>The Bilbao effect</vt:lpstr>
      <vt:lpstr>PowerPoint Presentation</vt:lpstr>
      <vt:lpstr>Frank gehry and the Bilbao effect</vt:lpstr>
      <vt:lpstr>PowerPoint Presentation</vt:lpstr>
      <vt:lpstr>PowerPoint Presentation</vt:lpstr>
      <vt:lpstr>Starchitects: Norman Foster </vt:lpstr>
      <vt:lpstr>Starchitects: Rem Koolhaas and the office of metropolitan architecture (OMA)</vt:lpstr>
      <vt:lpstr>PowerPoint Presentation</vt:lpstr>
      <vt:lpstr> Adrian Franklin, 'Journeys to the Guggenheim Museum Bilbao: Towards a Revised Bilbao Effect,' Annals of Tourism Research 59 (2016), pp. 79–92.</vt:lpstr>
      <vt:lpstr>PowerPoint Presentation</vt:lpstr>
      <vt:lpstr>PowerPoint Presentation</vt:lpstr>
      <vt:lpstr>PowerPoint Presentation</vt:lpstr>
      <vt:lpstr>PowerPoint Presentation</vt:lpstr>
      <vt:lpstr>Peter Chametzky, 'Not What We Expected: The Jewish Museum Berlin in Practice,' Museum and Society 6:3 (2008), pp. 216–245.</vt:lpstr>
      <vt:lpstr>PowerPoint Presentation</vt:lpstr>
      <vt:lpstr>PowerPoint Presentation</vt:lpstr>
      <vt:lpstr>PowerPoint Presentation</vt:lpstr>
      <vt:lpstr>PowerPoint Presentation</vt:lpstr>
      <vt:lpstr>Bruce Grant, 'The Edifice Complex Architecture and the Political Life of Surplus in the New Baku.' Public Culture 26:3 (2014), pp. 501–528.</vt:lpstr>
      <vt:lpstr>Bruce Grant, 'The Edifice Complex Architecture and the Political Life of Surplus in the New Baku.' Public Culture 26:3 (2014), pp. 501–528.</vt:lpstr>
      <vt:lpstr>Edifice complex</vt:lpstr>
      <vt:lpstr>Carpet museum,  Baku.</vt:lpstr>
      <vt:lpstr>Baku museum of Modern art</vt:lpstr>
      <vt:lpstr>Heydar Aliyev Centre named after president of Azerbaijan Republic (1993– 2003), father of current president Ilham Aliyev </vt:lpstr>
      <vt:lpstr>Baku white city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Bilbao effect and starchitects</dc:title>
  <dc:creator>Alexander Scott</dc:creator>
  <cp:lastModifiedBy>Alexander Scott</cp:lastModifiedBy>
  <cp:revision>17</cp:revision>
  <dcterms:created xsi:type="dcterms:W3CDTF">2019-11-12T08:18:58Z</dcterms:created>
  <dcterms:modified xsi:type="dcterms:W3CDTF">2019-11-13T09:24:33Z</dcterms:modified>
</cp:coreProperties>
</file>